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67" r:id="rId4"/>
  </p:sldMasterIdLst>
  <p:notesMasterIdLst>
    <p:notesMasterId r:id="rId76"/>
  </p:notesMasterIdLst>
  <p:handoutMasterIdLst>
    <p:handoutMasterId r:id="rId77"/>
  </p:handoutMasterIdLst>
  <p:sldIdLst>
    <p:sldId id="912" r:id="rId5"/>
    <p:sldId id="859" r:id="rId6"/>
    <p:sldId id="881" r:id="rId7"/>
    <p:sldId id="883" r:id="rId8"/>
    <p:sldId id="851" r:id="rId9"/>
    <p:sldId id="927" r:id="rId10"/>
    <p:sldId id="853" r:id="rId11"/>
    <p:sldId id="875" r:id="rId12"/>
    <p:sldId id="928" r:id="rId13"/>
    <p:sldId id="903" r:id="rId14"/>
    <p:sldId id="904" r:id="rId15"/>
    <p:sldId id="905" r:id="rId16"/>
    <p:sldId id="906" r:id="rId17"/>
    <p:sldId id="908" r:id="rId18"/>
    <p:sldId id="925" r:id="rId19"/>
    <p:sldId id="752" r:id="rId20"/>
    <p:sldId id="886" r:id="rId21"/>
    <p:sldId id="887" r:id="rId22"/>
    <p:sldId id="888" r:id="rId23"/>
    <p:sldId id="889" r:id="rId24"/>
    <p:sldId id="926" r:id="rId25"/>
    <p:sldId id="896" r:id="rId26"/>
    <p:sldId id="897" r:id="rId27"/>
    <p:sldId id="898" r:id="rId28"/>
    <p:sldId id="899" r:id="rId29"/>
    <p:sldId id="900" r:id="rId30"/>
    <p:sldId id="907" r:id="rId31"/>
    <p:sldId id="878" r:id="rId32"/>
    <p:sldId id="868" r:id="rId33"/>
    <p:sldId id="935" r:id="rId34"/>
    <p:sldId id="936" r:id="rId35"/>
    <p:sldId id="937" r:id="rId36"/>
    <p:sldId id="890" r:id="rId37"/>
    <p:sldId id="863" r:id="rId38"/>
    <p:sldId id="884" r:id="rId39"/>
    <p:sldId id="827" r:id="rId40"/>
    <p:sldId id="828" r:id="rId41"/>
    <p:sldId id="829" r:id="rId42"/>
    <p:sldId id="882" r:id="rId43"/>
    <p:sldId id="914" r:id="rId44"/>
    <p:sldId id="879" r:id="rId45"/>
    <p:sldId id="865" r:id="rId46"/>
    <p:sldId id="866" r:id="rId47"/>
    <p:sldId id="867" r:id="rId48"/>
    <p:sldId id="832" r:id="rId49"/>
    <p:sldId id="833" r:id="rId50"/>
    <p:sldId id="834" r:id="rId51"/>
    <p:sldId id="835" r:id="rId52"/>
    <p:sldId id="836" r:id="rId53"/>
    <p:sldId id="837" r:id="rId54"/>
    <p:sldId id="838" r:id="rId55"/>
    <p:sldId id="839" r:id="rId56"/>
    <p:sldId id="840" r:id="rId57"/>
    <p:sldId id="876" r:id="rId58"/>
    <p:sldId id="891" r:id="rId59"/>
    <p:sldId id="934" r:id="rId60"/>
    <p:sldId id="893" r:id="rId61"/>
    <p:sldId id="916" r:id="rId62"/>
    <p:sldId id="841" r:id="rId63"/>
    <p:sldId id="842" r:id="rId64"/>
    <p:sldId id="843" r:id="rId65"/>
    <p:sldId id="855" r:id="rId66"/>
    <p:sldId id="844" r:id="rId67"/>
    <p:sldId id="845" r:id="rId68"/>
    <p:sldId id="846" r:id="rId69"/>
    <p:sldId id="847" r:id="rId70"/>
    <p:sldId id="848" r:id="rId71"/>
    <p:sldId id="923" r:id="rId72"/>
    <p:sldId id="849" r:id="rId73"/>
    <p:sldId id="850" r:id="rId74"/>
    <p:sldId id="825" r:id="rId75"/>
  </p:sldIdLst>
  <p:sldSz cx="9906000" cy="6858000" type="A4"/>
  <p:notesSz cx="6805613" cy="9939338"/>
  <p:defaultTextStyle>
    <a:defPPr>
      <a:defRPr lang="ja-JP"/>
    </a:defPPr>
    <a:lvl1pPr algn="ctr" rtl="0" fontAlgn="ctr">
      <a:spcBef>
        <a:spcPct val="0"/>
      </a:spcBef>
      <a:spcAft>
        <a:spcPct val="0"/>
      </a:spcAft>
      <a:defRPr kumimoji="1" kern="1200">
        <a:solidFill>
          <a:srgbClr val="000000"/>
        </a:solidFill>
        <a:latin typeface="ＭＳ Ｐゴシック" pitchFamily="50" charset="-128"/>
        <a:ea typeface="ＭＳ Ｐゴシック" pitchFamily="50" charset="-128"/>
        <a:cs typeface="+mn-cs"/>
      </a:defRPr>
    </a:lvl1pPr>
    <a:lvl2pPr marL="457200" algn="ctr" rtl="0" fontAlgn="ctr">
      <a:spcBef>
        <a:spcPct val="0"/>
      </a:spcBef>
      <a:spcAft>
        <a:spcPct val="0"/>
      </a:spcAft>
      <a:defRPr kumimoji="1" kern="1200">
        <a:solidFill>
          <a:srgbClr val="000000"/>
        </a:solidFill>
        <a:latin typeface="ＭＳ Ｐゴシック" pitchFamily="50" charset="-128"/>
        <a:ea typeface="ＭＳ Ｐゴシック" pitchFamily="50" charset="-128"/>
        <a:cs typeface="+mn-cs"/>
      </a:defRPr>
    </a:lvl2pPr>
    <a:lvl3pPr marL="914400" algn="ctr" rtl="0" fontAlgn="ctr">
      <a:spcBef>
        <a:spcPct val="0"/>
      </a:spcBef>
      <a:spcAft>
        <a:spcPct val="0"/>
      </a:spcAft>
      <a:defRPr kumimoji="1" kern="1200">
        <a:solidFill>
          <a:srgbClr val="000000"/>
        </a:solidFill>
        <a:latin typeface="ＭＳ Ｐゴシック" pitchFamily="50" charset="-128"/>
        <a:ea typeface="ＭＳ Ｐゴシック" pitchFamily="50" charset="-128"/>
        <a:cs typeface="+mn-cs"/>
      </a:defRPr>
    </a:lvl3pPr>
    <a:lvl4pPr marL="1371600" algn="ctr" rtl="0" fontAlgn="ctr">
      <a:spcBef>
        <a:spcPct val="0"/>
      </a:spcBef>
      <a:spcAft>
        <a:spcPct val="0"/>
      </a:spcAft>
      <a:defRPr kumimoji="1" kern="1200">
        <a:solidFill>
          <a:srgbClr val="000000"/>
        </a:solidFill>
        <a:latin typeface="ＭＳ Ｐゴシック" pitchFamily="50" charset="-128"/>
        <a:ea typeface="ＭＳ Ｐゴシック" pitchFamily="50" charset="-128"/>
        <a:cs typeface="+mn-cs"/>
      </a:defRPr>
    </a:lvl4pPr>
    <a:lvl5pPr marL="1828800" algn="ctr" rtl="0" fontAlgn="ctr">
      <a:spcBef>
        <a:spcPct val="0"/>
      </a:spcBef>
      <a:spcAft>
        <a:spcPct val="0"/>
      </a:spcAft>
      <a:defRPr kumimoji="1" kern="1200">
        <a:solidFill>
          <a:srgbClr val="000000"/>
        </a:solidFill>
        <a:latin typeface="ＭＳ Ｐゴシック" pitchFamily="50" charset="-128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rgbClr val="000000"/>
        </a:solidFill>
        <a:latin typeface="ＭＳ Ｐゴシック" pitchFamily="50" charset="-128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rgbClr val="000000"/>
        </a:solidFill>
        <a:latin typeface="ＭＳ Ｐゴシック" pitchFamily="50" charset="-128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rgbClr val="000000"/>
        </a:solidFill>
        <a:latin typeface="ＭＳ Ｐゴシック" pitchFamily="50" charset="-128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rgbClr val="000000"/>
        </a:solidFill>
        <a:latin typeface="ＭＳ Ｐゴシック" pitchFamily="50" charset="-128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orient="horz" pos="981">
          <p15:clr>
            <a:srgbClr val="A4A3A4"/>
          </p15:clr>
        </p15:guide>
        <p15:guide id="3" orient="horz" pos="663">
          <p15:clr>
            <a:srgbClr val="A4A3A4"/>
          </p15:clr>
        </p15:guide>
        <p15:guide id="4" orient="horz" pos="1548" userDrawn="1">
          <p15:clr>
            <a:srgbClr val="A4A3A4"/>
          </p15:clr>
        </p15:guide>
        <p15:guide id="5" orient="horz" pos="4156">
          <p15:clr>
            <a:srgbClr val="A4A3A4"/>
          </p15:clr>
        </p15:guide>
        <p15:guide id="6" pos="3120">
          <p15:clr>
            <a:srgbClr val="A4A3A4"/>
          </p15:clr>
        </p15:guide>
        <p15:guide id="7" pos="6068" userDrawn="1">
          <p15:clr>
            <a:srgbClr val="A4A3A4"/>
          </p15:clr>
        </p15:guide>
        <p15:guide id="8" pos="172" userDrawn="1">
          <p15:clr>
            <a:srgbClr val="A4A3A4"/>
          </p15:clr>
        </p15:guide>
        <p15:guide id="9" orient="horz" pos="2155">
          <p15:clr>
            <a:srgbClr val="A4A3A4"/>
          </p15:clr>
        </p15:guide>
        <p15:guide id="10" orient="horz" pos="14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99"/>
    <a:srgbClr val="000000"/>
    <a:srgbClr val="F3ABAB"/>
    <a:srgbClr val="CA0202"/>
    <a:srgbClr val="CC0000"/>
    <a:srgbClr val="FD1B1B"/>
    <a:srgbClr val="F5B9B9"/>
    <a:srgbClr val="F2A6A6"/>
    <a:srgbClr val="C8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8" autoAdjust="0"/>
    <p:restoredTop sz="95343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1566" y="108"/>
      </p:cViewPr>
      <p:guideLst>
        <p:guide orient="horz" pos="2183"/>
        <p:guide orient="horz" pos="981"/>
        <p:guide orient="horz" pos="663"/>
        <p:guide orient="horz" pos="1548"/>
        <p:guide orient="horz" pos="4156"/>
        <p:guide pos="3120"/>
        <p:guide pos="6068"/>
        <p:guide pos="172"/>
        <p:guide orient="horz" pos="2155"/>
        <p:guide orient="horz" pos="1485"/>
      </p:guideLst>
    </p:cSldViewPr>
  </p:slideViewPr>
  <p:outlineViewPr>
    <p:cViewPr>
      <p:scale>
        <a:sx n="33" d="100"/>
        <a:sy n="33" d="100"/>
      </p:scale>
      <p:origin x="0" y="79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49" d="100"/>
          <a:sy n="49" d="100"/>
        </p:scale>
        <p:origin x="-2964" y="-114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G02.fujitsu.local\DFS\PDBH\Groups2\Pdbjoroe\1_PRIMERGY\Benchmarks\3-SAP\SAP_Benchmark_gesamt_Arbeitsdatei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SAP Performance Over the Generations </a:t>
            </a:r>
          </a:p>
        </c:rich>
      </c:tx>
      <c:layout>
        <c:manualLayout>
          <c:xMode val="edge"/>
          <c:yMode val="edge"/>
          <c:x val="0.23123751277180499"/>
          <c:y val="2.748225770984576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3478952150212E-2"/>
          <c:y val="0.22353671368685868"/>
          <c:w val="0.88248258631132648"/>
          <c:h val="0.47712820855020244"/>
        </c:manualLayout>
      </c:layout>
      <c:lineChart>
        <c:grouping val="standard"/>
        <c:varyColors val="0"/>
        <c:ser>
          <c:idx val="0"/>
          <c:order val="0"/>
          <c:tx>
            <c:v>RX25xx class</c:v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'RX2540 Klasse'!$K$1:$K$15</c:f>
              <c:strCache>
                <c:ptCount val="15"/>
                <c:pt idx="0">
                  <c:v>PRIMERGY P250</c:v>
                </c:pt>
                <c:pt idx="1">
                  <c:v>PRIMERGY P250</c:v>
                </c:pt>
                <c:pt idx="2">
                  <c:v>PRIMERGY RX300</c:v>
                </c:pt>
                <c:pt idx="3">
                  <c:v>PRIMERGY RX300 S2</c:v>
                </c:pt>
                <c:pt idx="4">
                  <c:v>PRIMERGY RX300 S3</c:v>
                </c:pt>
                <c:pt idx="5">
                  <c:v>PRIMERGY RX300 S3</c:v>
                </c:pt>
                <c:pt idx="6">
                  <c:v>PRIMERGY RX300 S4</c:v>
                </c:pt>
                <c:pt idx="7">
                  <c:v>PRIMERGY RX300 S5</c:v>
                </c:pt>
                <c:pt idx="8">
                  <c:v>PRIMERGY RX300 S6</c:v>
                </c:pt>
                <c:pt idx="9">
                  <c:v>PRIMERGY RX300 S6</c:v>
                </c:pt>
                <c:pt idx="10">
                  <c:v>PRIMERGY RX300 S7</c:v>
                </c:pt>
                <c:pt idx="11">
                  <c:v>PRIMERGY RX300 S8</c:v>
                </c:pt>
                <c:pt idx="12">
                  <c:v>PRIMERGY RX2540 M1</c:v>
                </c:pt>
                <c:pt idx="13">
                  <c:v>PRIMERGY RX2540 M2</c:v>
                </c:pt>
                <c:pt idx="14">
                  <c:v>PRIMERGY RX2540 M4</c:v>
                </c:pt>
              </c:strCache>
            </c:strRef>
          </c:cat>
          <c:val>
            <c:numRef>
              <c:f>'RX2540 Klasse'!$E$1:$E$15</c:f>
              <c:numCache>
                <c:formatCode>General</c:formatCode>
                <c:ptCount val="15"/>
                <c:pt idx="0">
                  <c:v>770</c:v>
                </c:pt>
                <c:pt idx="1">
                  <c:v>1000</c:v>
                </c:pt>
                <c:pt idx="2">
                  <c:v>1450</c:v>
                </c:pt>
                <c:pt idx="3">
                  <c:v>2170</c:v>
                </c:pt>
                <c:pt idx="4">
                  <c:v>5100</c:v>
                </c:pt>
                <c:pt idx="5">
                  <c:v>9330</c:v>
                </c:pt>
                <c:pt idx="6">
                  <c:v>11520</c:v>
                </c:pt>
                <c:pt idx="7">
                  <c:v>18170</c:v>
                </c:pt>
                <c:pt idx="8">
                  <c:v>26530</c:v>
                </c:pt>
                <c:pt idx="9">
                  <c:v>26630</c:v>
                </c:pt>
                <c:pt idx="10">
                  <c:v>41320</c:v>
                </c:pt>
                <c:pt idx="11">
                  <c:v>56030</c:v>
                </c:pt>
                <c:pt idx="12">
                  <c:v>87500</c:v>
                </c:pt>
                <c:pt idx="13">
                  <c:v>110870</c:v>
                </c:pt>
                <c:pt idx="14">
                  <c:v>162200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DB-4E39-9EE0-ED85137973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175552"/>
        <c:axId val="135734016"/>
      </c:lineChart>
      <c:catAx>
        <c:axId val="135175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ko-KR"/>
          </a:p>
        </c:txPr>
        <c:crossAx val="135734016"/>
        <c:crosses val="autoZero"/>
        <c:auto val="1"/>
        <c:lblAlgn val="ctr"/>
        <c:lblOffset val="100"/>
        <c:noMultiLvlLbl val="0"/>
      </c:catAx>
      <c:valAx>
        <c:axId val="1357340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SAPS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5175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맑은 고딕" panose="020B0503020000020004" pitchFamily="50" charset="-127"/>
          <a:ea typeface="맑은 고딕" panose="020B0503020000020004" pitchFamily="50" charset="-127"/>
        </a:defRPr>
      </a:pPr>
      <a:endParaRPr lang="ko-KR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0.125</cdr:x>
      <cdr:y>0.19066</cdr:y>
    </cdr:from>
    <cdr:to>
      <cdr:x>0.92187</cdr:x>
      <cdr:y>0.59836</cdr:y>
    </cdr:to>
    <cdr:cxnSp macro="">
      <cdr:nvCxnSpPr>
        <cdr:cNvPr id="3" name="Gerade Verbindung mit Pfeil 2">
          <a:extLst xmlns:a="http://schemas.openxmlformats.org/drawingml/2006/main">
            <a:ext uri="{FF2B5EF4-FFF2-40B4-BE49-F238E27FC236}">
              <a16:creationId xmlns:a16="http://schemas.microsoft.com/office/drawing/2014/main" id="{0AFCCE69-31D7-4C74-AEB9-E16FADEB81E7}"/>
            </a:ext>
          </a:extLst>
        </cdr:cNvPr>
        <cdr:cNvCxnSpPr/>
      </cdr:nvCxnSpPr>
      <cdr:spPr>
        <a:xfrm xmlns:a="http://schemas.openxmlformats.org/drawingml/2006/main" flipV="1">
          <a:off x="990600" y="967962"/>
          <a:ext cx="6315038" cy="2069815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bg1">
              <a:lumMod val="50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0.12019</cdr:x>
      <cdr:y>0.22925</cdr:y>
    </cdr:from>
    <cdr:to>
      <cdr:x>0.41111</cdr:x>
      <cdr:y>0.43527</cdr:y>
    </cdr:to>
    <cdr:sp macro="" textlink="">
      <cdr:nvSpPr>
        <cdr:cNvPr id="4" name="Rechteckige Legende 3"/>
        <cdr:cNvSpPr/>
      </cdr:nvSpPr>
      <cdr:spPr>
        <a:xfrm xmlns:a="http://schemas.openxmlformats.org/drawingml/2006/main">
          <a:off x="1031474" y="1127255"/>
          <a:ext cx="2496699" cy="1013029"/>
        </a:xfrm>
        <a:prstGeom xmlns:a="http://schemas.openxmlformats.org/drawingml/2006/main" prst="wedgeRectCallout">
          <a:avLst>
            <a:gd name="adj1" fmla="val -33933"/>
            <a:gd name="adj2" fmla="val 81751"/>
          </a:avLst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de-DE" sz="1600" b="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rPr>
            <a:t>SAP performance increased by</a:t>
          </a:r>
          <a:r>
            <a:rPr lang="de-DE" sz="1600" b="0" baseline="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rPr>
            <a:t> </a:t>
          </a:r>
          <a:r>
            <a:rPr lang="de-DE" sz="1600" b="1" baseline="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rPr>
            <a:t>factor 170</a:t>
          </a:r>
          <a:r>
            <a:rPr lang="de-DE" sz="16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rPr>
            <a:t>x </a:t>
          </a:r>
          <a:r>
            <a:rPr lang="de-DE" sz="1600" b="0" baseline="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rPr>
            <a:t>over the last 18 years</a:t>
          </a:r>
          <a:endParaRPr lang="de-DE" sz="1600" b="0" dirty="0">
            <a:latin typeface="맑은 고딕" panose="020B0503020000020004" pitchFamily="50" charset="-127"/>
            <a:ea typeface="맑은 고딕" panose="020B0503020000020004" pitchFamily="50" charset="-127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56039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3" tIns="46106" rIns="92213" bIns="46106" numCol="1" anchor="t" anchorCtr="0" compatLnSpc="1">
            <a:prstTxWarp prst="textNoShape">
              <a:avLst/>
            </a:prstTxWarp>
          </a:bodyPr>
          <a:lstStyle>
            <a:lvl1pPr algn="r" defTabSz="922270" fontAlgn="base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ja-JP"/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3" tIns="46106" rIns="92213" bIns="46106" numCol="1" anchor="t" anchorCtr="0" compatLnSpc="1">
            <a:prstTxWarp prst="textNoShape">
              <a:avLst/>
            </a:prstTxWarp>
          </a:bodyPr>
          <a:lstStyle>
            <a:lvl1pPr algn="l" defTabSz="922270" fontAlgn="base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ja-JP"/>
          </a:p>
        </p:txBody>
      </p:sp>
      <p:sp>
        <p:nvSpPr>
          <p:cNvPr id="393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4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3" tIns="46106" rIns="92213" bIns="46106" numCol="1" anchor="b" anchorCtr="0" compatLnSpc="1">
            <a:prstTxWarp prst="textNoShape">
              <a:avLst/>
            </a:prstTxWarp>
          </a:bodyPr>
          <a:lstStyle>
            <a:lvl1pPr algn="l" defTabSz="922270" fontAlgn="base"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GB" altLang="ja-JP" dirty="0"/>
              <a:t>Copyright 2014 FUJITSU LIMITED</a:t>
            </a:r>
          </a:p>
        </p:txBody>
      </p:sp>
      <p:sp>
        <p:nvSpPr>
          <p:cNvPr id="393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1" y="9440864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213" tIns="46106" rIns="92213" bIns="46106" numCol="1" anchor="b" anchorCtr="0" compatLnSpc="1">
            <a:prstTxWarp prst="textNoShape">
              <a:avLst/>
            </a:prstTxWarp>
          </a:bodyPr>
          <a:lstStyle>
            <a:lvl1pPr algn="r" defTabSz="922270" fontAlgn="base"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824C5381-6989-4206-8C01-482E730E3CFB}" type="slidenum">
              <a:rPr lang="en-GB" altLang="ja-JP"/>
              <a:pPr/>
              <a:t>‹#›</a:t>
            </a:fld>
            <a:endParaRPr lang="en-GB" altLang="ja-JP"/>
          </a:p>
        </p:txBody>
      </p:sp>
      <p:sp>
        <p:nvSpPr>
          <p:cNvPr id="3" name="テキスト ボックス 2"/>
          <p:cNvSpPr txBox="1"/>
          <p:nvPr/>
        </p:nvSpPr>
        <p:spPr bwMode="gray">
          <a:xfrm>
            <a:off x="53976" y="53976"/>
            <a:ext cx="2085975" cy="153888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l"/>
            <a:r>
              <a:rPr lang="en-US" altLang="ja-JP" sz="1000" b="1" dirty="0">
                <a:latin typeface="Arial"/>
                <a:sym typeface="Arial"/>
              </a:rPr>
              <a:t>FUJITSU CONFIDENTIAL</a:t>
            </a:r>
            <a:endParaRPr lang="ja-JP" altLang="en-US" sz="1000" b="1" dirty="0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46059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56039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3" tIns="46106" rIns="92213" bIns="46106" numCol="1" anchor="t" anchorCtr="0" compatLnSpc="1">
            <a:prstTxWarp prst="textNoShape">
              <a:avLst/>
            </a:prstTxWarp>
          </a:bodyPr>
          <a:lstStyle>
            <a:lvl1pPr algn="r" defTabSz="922270" fontAlgn="base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3" tIns="46106" rIns="92213" bIns="46106" numCol="1" anchor="t" anchorCtr="0" compatLnSpc="1">
            <a:prstTxWarp prst="textNoShape">
              <a:avLst/>
            </a:prstTxWarp>
          </a:bodyPr>
          <a:lstStyle>
            <a:lvl1pPr algn="l" defTabSz="922270" fontAlgn="base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167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4538"/>
            <a:ext cx="5387975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7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21226"/>
            <a:ext cx="5446713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3" tIns="46106" rIns="92213" bIns="461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4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3" tIns="46106" rIns="92213" bIns="46106" numCol="1" anchor="b" anchorCtr="0" compatLnSpc="1">
            <a:prstTxWarp prst="textNoShape">
              <a:avLst/>
            </a:prstTxWarp>
          </a:bodyPr>
          <a:lstStyle>
            <a:lvl1pPr algn="l" defTabSz="922270" fontAlgn="base"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altLang="ja-JP" dirty="0"/>
              <a:t>Copyright 2014 FUJITSU LIMITED</a:t>
            </a:r>
          </a:p>
        </p:txBody>
      </p:sp>
      <p:sp>
        <p:nvSpPr>
          <p:cNvPr id="167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1" y="9440864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213" tIns="46106" rIns="92213" bIns="46106" numCol="1" anchor="b" anchorCtr="0" compatLnSpc="1">
            <a:prstTxWarp prst="textNoShape">
              <a:avLst/>
            </a:prstTxWarp>
          </a:bodyPr>
          <a:lstStyle>
            <a:lvl1pPr algn="r" defTabSz="922270" fontAlgn="base"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9F92722A-13CA-49BB-B125-2A56C31837E2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3" name="テキスト ボックス 2"/>
          <p:cNvSpPr txBox="1"/>
          <p:nvPr/>
        </p:nvSpPr>
        <p:spPr bwMode="gray">
          <a:xfrm>
            <a:off x="53976" y="53976"/>
            <a:ext cx="2085975" cy="153888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l"/>
            <a:r>
              <a:rPr kumimoji="1" lang="en-US" altLang="ja-JP" sz="1000" b="1" i="0" u="none" baseline="0" dirty="0">
                <a:solidFill>
                  <a:srgbClr val="000000"/>
                </a:solidFill>
                <a:latin typeface="Arial"/>
                <a:sym typeface="Arial"/>
              </a:rPr>
              <a:t>FUJITSU CONFIDENTIAL</a:t>
            </a:r>
            <a:endParaRPr kumimoji="1" lang="ja-JP" altLang="en-US" sz="1000" b="1" i="0" u="none" baseline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50470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09613" y="742950"/>
            <a:ext cx="5389562" cy="37322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Copyright 2016 FUJITSU KOREA LIMITED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4B5C8D-7C75-4A54-A956-CBA232FB08F0}" type="slidenum">
              <a:rPr lang="en-US" altLang="ja-JP" smtClean="0"/>
              <a:pPr/>
              <a:t>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11097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Copyright 2014 FUJITSU LIMITED</a:t>
            </a:r>
            <a:endParaRPr lang="en-US" altLang="ja-JP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92722A-13CA-49BB-B125-2A56C31837E2}" type="slidenum">
              <a:rPr lang="en-US" altLang="ja-JP" smtClean="0"/>
              <a:pPr/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519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Copyright 2014 FUJITSU LIMITED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92722A-13CA-49BB-B125-2A56C31837E2}" type="slidenum">
              <a:rPr lang="en-US" altLang="ja-JP" smtClean="0"/>
              <a:pPr/>
              <a:t>26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2629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09613" y="742950"/>
            <a:ext cx="5389562" cy="37322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Copyright 2010 FUJITSU TECHNOLOGY SOLUTIONS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03B625-1C9F-4E67-B8E9-1249A29E11F3}" type="slidenum">
              <a:rPr lang="en-US" altLang="ja-JP" smtClean="0"/>
              <a:pPr/>
              <a:t>70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6626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Master V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5004"/>
            <a:ext cx="9947274" cy="6911343"/>
          </a:xfrm>
          <a:prstGeom prst="rect">
            <a:avLst/>
          </a:prstGeom>
        </p:spPr>
      </p:pic>
      <p:pic>
        <p:nvPicPr>
          <p:cNvPr id="7" name="Picture 2"/>
          <p:cNvPicPr preferRelativeResize="0"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898" y="474792"/>
            <a:ext cx="3237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7174" name="Rectangle 6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740532" y="548680"/>
            <a:ext cx="2886321" cy="216024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altLang="ja-JP" noProof="0"/>
              <a:t>Master title</a:t>
            </a:r>
            <a:endParaRPr lang="de-DE" altLang="ja-JP" noProof="0" dirty="0"/>
          </a:p>
        </p:txBody>
      </p:sp>
    </p:spTree>
    <p:extLst>
      <p:ext uri="{BB962C8B-B14F-4D97-AF65-F5344CB8AC3E}">
        <p14:creationId xmlns:p14="http://schemas.microsoft.com/office/powerpoint/2010/main" val="1138717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9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658916" y="6653213"/>
            <a:ext cx="584729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fontAlgn="base">
              <a:defRPr kumimoji="0" sz="800">
                <a:solidFill>
                  <a:schemeClr val="bg1"/>
                </a:solidFill>
                <a:latin typeface="+mn-lt"/>
              </a:defRPr>
            </a:lvl1pPr>
          </a:lstStyle>
          <a:p>
            <a:fld id="{E5C4FF1C-8F5E-4BC8-BCAF-207649A9C157}" type="slidenum">
              <a:rPr lang="de-DE" altLang="ja-JP" smtClean="0"/>
              <a:pPr/>
              <a:t>‹#›</a:t>
            </a:fld>
            <a:endParaRPr lang="de-DE" altLang="ja-JP"/>
          </a:p>
        </p:txBody>
      </p:sp>
      <p:sp>
        <p:nvSpPr>
          <p:cNvPr id="39" name="Rectangle 3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346833" y="6653213"/>
            <a:ext cx="4357952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fontAlgn="base">
              <a:defRPr kumimoji="0"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ja-JP" dirty="0"/>
              <a:t>Copyright 2016 FUJITSU KOREA LIMITED</a:t>
            </a:r>
            <a:endParaRPr lang="de-DE" altLang="ja-JP" dirty="0"/>
          </a:p>
        </p:txBody>
      </p:sp>
      <p:grpSp>
        <p:nvGrpSpPr>
          <p:cNvPr id="4" name="Group 38" descr="Message Lockup"/>
          <p:cNvGrpSpPr>
            <a:grpSpLocks/>
          </p:cNvGrpSpPr>
          <p:nvPr userDrawn="1"/>
        </p:nvGrpSpPr>
        <p:grpSpPr bwMode="gray">
          <a:xfrm>
            <a:off x="0" y="0"/>
            <a:ext cx="9906000" cy="6858000"/>
            <a:chOff x="0" y="0"/>
            <a:chExt cx="5760" cy="432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gray">
            <a:xfrm>
              <a:off x="0" y="0"/>
              <a:ext cx="5760" cy="4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50505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6" name="Group 7"/>
            <p:cNvGrpSpPr>
              <a:grpSpLocks noChangeAspect="1"/>
            </p:cNvGrpSpPr>
            <p:nvPr/>
          </p:nvGrpSpPr>
          <p:grpSpPr bwMode="gray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7" name="AutoShape 6"/>
              <p:cNvSpPr>
                <a:spLocks noChangeAspect="1" noChangeArrowheads="1" noTextEdit="1"/>
              </p:cNvSpPr>
              <p:nvPr/>
            </p:nvSpPr>
            <p:spPr bwMode="gray">
              <a:xfrm>
                <a:off x="0" y="0"/>
                <a:ext cx="5760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" name="Freeform 8"/>
              <p:cNvSpPr>
                <a:spLocks/>
              </p:cNvSpPr>
              <p:nvPr/>
            </p:nvSpPr>
            <p:spPr bwMode="gray">
              <a:xfrm>
                <a:off x="1217" y="2598"/>
                <a:ext cx="97" cy="159"/>
              </a:xfrm>
              <a:custGeom>
                <a:avLst/>
                <a:gdLst>
                  <a:gd name="T0" fmla="*/ 0 w 484"/>
                  <a:gd name="T1" fmla="*/ 764 h 795"/>
                  <a:gd name="T2" fmla="*/ 0 w 484"/>
                  <a:gd name="T3" fmla="*/ 672 h 795"/>
                  <a:gd name="T4" fmla="*/ 186 w 484"/>
                  <a:gd name="T5" fmla="*/ 715 h 795"/>
                  <a:gd name="T6" fmla="*/ 371 w 484"/>
                  <a:gd name="T7" fmla="*/ 593 h 795"/>
                  <a:gd name="T8" fmla="*/ 339 w 484"/>
                  <a:gd name="T9" fmla="*/ 515 h 795"/>
                  <a:gd name="T10" fmla="*/ 284 w 484"/>
                  <a:gd name="T11" fmla="*/ 472 h 795"/>
                  <a:gd name="T12" fmla="*/ 212 w 484"/>
                  <a:gd name="T13" fmla="*/ 436 h 795"/>
                  <a:gd name="T14" fmla="*/ 65 w 484"/>
                  <a:gd name="T15" fmla="*/ 337 h 795"/>
                  <a:gd name="T16" fmla="*/ 13 w 484"/>
                  <a:gd name="T17" fmla="*/ 199 h 795"/>
                  <a:gd name="T18" fmla="*/ 94 w 484"/>
                  <a:gd name="T19" fmla="*/ 43 h 795"/>
                  <a:gd name="T20" fmla="*/ 269 w 484"/>
                  <a:gd name="T21" fmla="*/ 0 h 795"/>
                  <a:gd name="T22" fmla="*/ 430 w 484"/>
                  <a:gd name="T23" fmla="*/ 26 h 795"/>
                  <a:gd name="T24" fmla="*/ 430 w 484"/>
                  <a:gd name="T25" fmla="*/ 111 h 795"/>
                  <a:gd name="T26" fmla="*/ 274 w 484"/>
                  <a:gd name="T27" fmla="*/ 78 h 795"/>
                  <a:gd name="T28" fmla="*/ 169 w 484"/>
                  <a:gd name="T29" fmla="*/ 103 h 795"/>
                  <a:gd name="T30" fmla="*/ 126 w 484"/>
                  <a:gd name="T31" fmla="*/ 186 h 795"/>
                  <a:gd name="T32" fmla="*/ 156 w 484"/>
                  <a:gd name="T33" fmla="*/ 264 h 795"/>
                  <a:gd name="T34" fmla="*/ 286 w 484"/>
                  <a:gd name="T35" fmla="*/ 345 h 795"/>
                  <a:gd name="T36" fmla="*/ 391 w 484"/>
                  <a:gd name="T37" fmla="*/ 406 h 795"/>
                  <a:gd name="T38" fmla="*/ 464 w 484"/>
                  <a:gd name="T39" fmla="*/ 486 h 795"/>
                  <a:gd name="T40" fmla="*/ 484 w 484"/>
                  <a:gd name="T41" fmla="*/ 581 h 795"/>
                  <a:gd name="T42" fmla="*/ 193 w 484"/>
                  <a:gd name="T43" fmla="*/ 795 h 795"/>
                  <a:gd name="T44" fmla="*/ 0 w 484"/>
                  <a:gd name="T45" fmla="*/ 764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4" h="795">
                    <a:moveTo>
                      <a:pt x="0" y="764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50" y="700"/>
                      <a:pt x="113" y="715"/>
                      <a:pt x="186" y="715"/>
                    </a:cubicBezTo>
                    <a:cubicBezTo>
                      <a:pt x="309" y="715"/>
                      <a:pt x="371" y="674"/>
                      <a:pt x="371" y="593"/>
                    </a:cubicBezTo>
                    <a:cubicBezTo>
                      <a:pt x="371" y="562"/>
                      <a:pt x="361" y="536"/>
                      <a:pt x="339" y="515"/>
                    </a:cubicBezTo>
                    <a:cubicBezTo>
                      <a:pt x="323" y="498"/>
                      <a:pt x="305" y="484"/>
                      <a:pt x="284" y="472"/>
                    </a:cubicBezTo>
                    <a:cubicBezTo>
                      <a:pt x="265" y="462"/>
                      <a:pt x="241" y="450"/>
                      <a:pt x="212" y="436"/>
                    </a:cubicBezTo>
                    <a:cubicBezTo>
                      <a:pt x="142" y="402"/>
                      <a:pt x="93" y="369"/>
                      <a:pt x="65" y="337"/>
                    </a:cubicBezTo>
                    <a:cubicBezTo>
                      <a:pt x="30" y="299"/>
                      <a:pt x="13" y="253"/>
                      <a:pt x="13" y="199"/>
                    </a:cubicBezTo>
                    <a:cubicBezTo>
                      <a:pt x="13" y="129"/>
                      <a:pt x="40" y="77"/>
                      <a:pt x="94" y="43"/>
                    </a:cubicBezTo>
                    <a:cubicBezTo>
                      <a:pt x="140" y="14"/>
                      <a:pt x="198" y="0"/>
                      <a:pt x="269" y="0"/>
                    </a:cubicBezTo>
                    <a:cubicBezTo>
                      <a:pt x="318" y="0"/>
                      <a:pt x="372" y="8"/>
                      <a:pt x="430" y="26"/>
                    </a:cubicBezTo>
                    <a:cubicBezTo>
                      <a:pt x="430" y="111"/>
                      <a:pt x="430" y="111"/>
                      <a:pt x="430" y="111"/>
                    </a:cubicBezTo>
                    <a:cubicBezTo>
                      <a:pt x="381" y="89"/>
                      <a:pt x="329" y="78"/>
                      <a:pt x="274" y="78"/>
                    </a:cubicBezTo>
                    <a:cubicBezTo>
                      <a:pt x="232" y="78"/>
                      <a:pt x="197" y="86"/>
                      <a:pt x="169" y="103"/>
                    </a:cubicBezTo>
                    <a:cubicBezTo>
                      <a:pt x="141" y="120"/>
                      <a:pt x="126" y="148"/>
                      <a:pt x="126" y="186"/>
                    </a:cubicBezTo>
                    <a:cubicBezTo>
                      <a:pt x="126" y="218"/>
                      <a:pt x="136" y="244"/>
                      <a:pt x="156" y="264"/>
                    </a:cubicBezTo>
                    <a:cubicBezTo>
                      <a:pt x="176" y="285"/>
                      <a:pt x="219" y="312"/>
                      <a:pt x="286" y="345"/>
                    </a:cubicBezTo>
                    <a:cubicBezTo>
                      <a:pt x="338" y="372"/>
                      <a:pt x="374" y="392"/>
                      <a:pt x="391" y="406"/>
                    </a:cubicBezTo>
                    <a:cubicBezTo>
                      <a:pt x="426" y="430"/>
                      <a:pt x="450" y="457"/>
                      <a:pt x="464" y="486"/>
                    </a:cubicBezTo>
                    <a:cubicBezTo>
                      <a:pt x="478" y="512"/>
                      <a:pt x="484" y="544"/>
                      <a:pt x="484" y="581"/>
                    </a:cubicBezTo>
                    <a:cubicBezTo>
                      <a:pt x="484" y="724"/>
                      <a:pt x="387" y="795"/>
                      <a:pt x="193" y="795"/>
                    </a:cubicBezTo>
                    <a:cubicBezTo>
                      <a:pt x="114" y="795"/>
                      <a:pt x="50" y="785"/>
                      <a:pt x="0" y="76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gray">
              <a:xfrm>
                <a:off x="1349" y="2526"/>
                <a:ext cx="115" cy="227"/>
              </a:xfrm>
              <a:custGeom>
                <a:avLst/>
                <a:gdLst>
                  <a:gd name="T0" fmla="*/ 0 w 572"/>
                  <a:gd name="T1" fmla="*/ 1136 h 1136"/>
                  <a:gd name="T2" fmla="*/ 0 w 572"/>
                  <a:gd name="T3" fmla="*/ 0 h 1136"/>
                  <a:gd name="T4" fmla="*/ 129 w 572"/>
                  <a:gd name="T5" fmla="*/ 0 h 1136"/>
                  <a:gd name="T6" fmla="*/ 129 w 572"/>
                  <a:gd name="T7" fmla="*/ 400 h 1136"/>
                  <a:gd name="T8" fmla="*/ 319 w 572"/>
                  <a:gd name="T9" fmla="*/ 361 h 1136"/>
                  <a:gd name="T10" fmla="*/ 549 w 572"/>
                  <a:gd name="T11" fmla="*/ 479 h 1136"/>
                  <a:gd name="T12" fmla="*/ 572 w 572"/>
                  <a:gd name="T13" fmla="*/ 673 h 1136"/>
                  <a:gd name="T14" fmla="*/ 572 w 572"/>
                  <a:gd name="T15" fmla="*/ 1136 h 1136"/>
                  <a:gd name="T16" fmla="*/ 443 w 572"/>
                  <a:gd name="T17" fmla="*/ 1136 h 1136"/>
                  <a:gd name="T18" fmla="*/ 443 w 572"/>
                  <a:gd name="T19" fmla="*/ 653 h 1136"/>
                  <a:gd name="T20" fmla="*/ 420 w 572"/>
                  <a:gd name="T21" fmla="*/ 499 h 1136"/>
                  <a:gd name="T22" fmla="*/ 307 w 572"/>
                  <a:gd name="T23" fmla="*/ 439 h 1136"/>
                  <a:gd name="T24" fmla="*/ 129 w 572"/>
                  <a:gd name="T25" fmla="*/ 485 h 1136"/>
                  <a:gd name="T26" fmla="*/ 129 w 572"/>
                  <a:gd name="T27" fmla="*/ 1136 h 1136"/>
                  <a:gd name="T28" fmla="*/ 0 w 572"/>
                  <a:gd name="T29" fmla="*/ 1136 h 1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2" h="1136">
                    <a:moveTo>
                      <a:pt x="0" y="113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400"/>
                      <a:pt x="129" y="400"/>
                      <a:pt x="129" y="400"/>
                    </a:cubicBezTo>
                    <a:cubicBezTo>
                      <a:pt x="196" y="374"/>
                      <a:pt x="260" y="361"/>
                      <a:pt x="319" y="361"/>
                    </a:cubicBezTo>
                    <a:cubicBezTo>
                      <a:pt x="438" y="361"/>
                      <a:pt x="515" y="400"/>
                      <a:pt x="549" y="479"/>
                    </a:cubicBezTo>
                    <a:cubicBezTo>
                      <a:pt x="564" y="515"/>
                      <a:pt x="572" y="579"/>
                      <a:pt x="572" y="673"/>
                    </a:cubicBezTo>
                    <a:cubicBezTo>
                      <a:pt x="572" y="1136"/>
                      <a:pt x="572" y="1136"/>
                      <a:pt x="572" y="1136"/>
                    </a:cubicBezTo>
                    <a:cubicBezTo>
                      <a:pt x="443" y="1136"/>
                      <a:pt x="443" y="1136"/>
                      <a:pt x="443" y="1136"/>
                    </a:cubicBezTo>
                    <a:cubicBezTo>
                      <a:pt x="443" y="653"/>
                      <a:pt x="443" y="653"/>
                      <a:pt x="443" y="653"/>
                    </a:cubicBezTo>
                    <a:cubicBezTo>
                      <a:pt x="443" y="581"/>
                      <a:pt x="436" y="529"/>
                      <a:pt x="420" y="499"/>
                    </a:cubicBezTo>
                    <a:cubicBezTo>
                      <a:pt x="400" y="459"/>
                      <a:pt x="362" y="439"/>
                      <a:pt x="307" y="439"/>
                    </a:cubicBezTo>
                    <a:cubicBezTo>
                      <a:pt x="256" y="439"/>
                      <a:pt x="196" y="454"/>
                      <a:pt x="129" y="485"/>
                    </a:cubicBezTo>
                    <a:cubicBezTo>
                      <a:pt x="129" y="1136"/>
                      <a:pt x="129" y="1136"/>
                      <a:pt x="129" y="1136"/>
                    </a:cubicBezTo>
                    <a:lnTo>
                      <a:pt x="0" y="11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" name="Freeform 10"/>
              <p:cNvSpPr>
                <a:spLocks noEditPoints="1"/>
              </p:cNvSpPr>
              <p:nvPr/>
            </p:nvSpPr>
            <p:spPr bwMode="gray">
              <a:xfrm>
                <a:off x="1499" y="2598"/>
                <a:ext cx="117" cy="159"/>
              </a:xfrm>
              <a:custGeom>
                <a:avLst/>
                <a:gdLst>
                  <a:gd name="T0" fmla="*/ 456 w 585"/>
                  <a:gd name="T1" fmla="*/ 298 h 795"/>
                  <a:gd name="T2" fmla="*/ 456 w 585"/>
                  <a:gd name="T3" fmla="*/ 259 h 795"/>
                  <a:gd name="T4" fmla="*/ 432 w 585"/>
                  <a:gd name="T5" fmla="*/ 144 h 795"/>
                  <a:gd name="T6" fmla="*/ 283 w 585"/>
                  <a:gd name="T7" fmla="*/ 81 h 795"/>
                  <a:gd name="T8" fmla="*/ 73 w 585"/>
                  <a:gd name="T9" fmla="*/ 123 h 795"/>
                  <a:gd name="T10" fmla="*/ 73 w 585"/>
                  <a:gd name="T11" fmla="*/ 33 h 795"/>
                  <a:gd name="T12" fmla="*/ 296 w 585"/>
                  <a:gd name="T13" fmla="*/ 0 h 795"/>
                  <a:gd name="T14" fmla="*/ 539 w 585"/>
                  <a:gd name="T15" fmla="*/ 80 h 795"/>
                  <a:gd name="T16" fmla="*/ 582 w 585"/>
                  <a:gd name="T17" fmla="*/ 209 h 795"/>
                  <a:gd name="T18" fmla="*/ 585 w 585"/>
                  <a:gd name="T19" fmla="*/ 303 h 795"/>
                  <a:gd name="T20" fmla="*/ 585 w 585"/>
                  <a:gd name="T21" fmla="*/ 760 h 795"/>
                  <a:gd name="T22" fmla="*/ 305 w 585"/>
                  <a:gd name="T23" fmla="*/ 795 h 795"/>
                  <a:gd name="T24" fmla="*/ 86 w 585"/>
                  <a:gd name="T25" fmla="*/ 752 h 795"/>
                  <a:gd name="T26" fmla="*/ 0 w 585"/>
                  <a:gd name="T27" fmla="*/ 583 h 795"/>
                  <a:gd name="T28" fmla="*/ 99 w 585"/>
                  <a:gd name="T29" fmla="*/ 380 h 795"/>
                  <a:gd name="T30" fmla="*/ 350 w 585"/>
                  <a:gd name="T31" fmla="*/ 310 h 795"/>
                  <a:gd name="T32" fmla="*/ 456 w 585"/>
                  <a:gd name="T33" fmla="*/ 298 h 795"/>
                  <a:gd name="T34" fmla="*/ 456 w 585"/>
                  <a:gd name="T35" fmla="*/ 372 h 795"/>
                  <a:gd name="T36" fmla="*/ 278 w 585"/>
                  <a:gd name="T37" fmla="*/ 399 h 795"/>
                  <a:gd name="T38" fmla="*/ 132 w 585"/>
                  <a:gd name="T39" fmla="*/ 570 h 795"/>
                  <a:gd name="T40" fmla="*/ 175 w 585"/>
                  <a:gd name="T41" fmla="*/ 679 h 795"/>
                  <a:gd name="T42" fmla="*/ 325 w 585"/>
                  <a:gd name="T43" fmla="*/ 718 h 795"/>
                  <a:gd name="T44" fmla="*/ 456 w 585"/>
                  <a:gd name="T45" fmla="*/ 700 h 795"/>
                  <a:gd name="T46" fmla="*/ 456 w 585"/>
                  <a:gd name="T47" fmla="*/ 372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85" h="795">
                    <a:moveTo>
                      <a:pt x="456" y="298"/>
                    </a:moveTo>
                    <a:cubicBezTo>
                      <a:pt x="456" y="259"/>
                      <a:pt x="456" y="259"/>
                      <a:pt x="456" y="259"/>
                    </a:cubicBezTo>
                    <a:cubicBezTo>
                      <a:pt x="456" y="209"/>
                      <a:pt x="448" y="171"/>
                      <a:pt x="432" y="144"/>
                    </a:cubicBezTo>
                    <a:cubicBezTo>
                      <a:pt x="409" y="102"/>
                      <a:pt x="359" y="81"/>
                      <a:pt x="283" y="81"/>
                    </a:cubicBezTo>
                    <a:cubicBezTo>
                      <a:pt x="214" y="81"/>
                      <a:pt x="144" y="95"/>
                      <a:pt x="73" y="123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145" y="11"/>
                      <a:pt x="219" y="0"/>
                      <a:pt x="296" y="0"/>
                    </a:cubicBezTo>
                    <a:cubicBezTo>
                      <a:pt x="414" y="0"/>
                      <a:pt x="495" y="27"/>
                      <a:pt x="539" y="80"/>
                    </a:cubicBezTo>
                    <a:cubicBezTo>
                      <a:pt x="562" y="109"/>
                      <a:pt x="577" y="152"/>
                      <a:pt x="582" y="209"/>
                    </a:cubicBezTo>
                    <a:cubicBezTo>
                      <a:pt x="584" y="230"/>
                      <a:pt x="585" y="261"/>
                      <a:pt x="585" y="303"/>
                    </a:cubicBezTo>
                    <a:cubicBezTo>
                      <a:pt x="585" y="760"/>
                      <a:pt x="585" y="760"/>
                      <a:pt x="585" y="760"/>
                    </a:cubicBezTo>
                    <a:cubicBezTo>
                      <a:pt x="497" y="783"/>
                      <a:pt x="404" y="795"/>
                      <a:pt x="305" y="795"/>
                    </a:cubicBezTo>
                    <a:cubicBezTo>
                      <a:pt x="211" y="795"/>
                      <a:pt x="138" y="781"/>
                      <a:pt x="86" y="752"/>
                    </a:cubicBezTo>
                    <a:cubicBezTo>
                      <a:pt x="29" y="719"/>
                      <a:pt x="0" y="663"/>
                      <a:pt x="0" y="583"/>
                    </a:cubicBezTo>
                    <a:cubicBezTo>
                      <a:pt x="0" y="491"/>
                      <a:pt x="33" y="423"/>
                      <a:pt x="99" y="380"/>
                    </a:cubicBezTo>
                    <a:cubicBezTo>
                      <a:pt x="149" y="347"/>
                      <a:pt x="233" y="324"/>
                      <a:pt x="350" y="310"/>
                    </a:cubicBezTo>
                    <a:cubicBezTo>
                      <a:pt x="372" y="307"/>
                      <a:pt x="407" y="303"/>
                      <a:pt x="456" y="298"/>
                    </a:cubicBezTo>
                    <a:moveTo>
                      <a:pt x="456" y="372"/>
                    </a:moveTo>
                    <a:cubicBezTo>
                      <a:pt x="378" y="379"/>
                      <a:pt x="318" y="389"/>
                      <a:pt x="278" y="399"/>
                    </a:cubicBezTo>
                    <a:cubicBezTo>
                      <a:pt x="180" y="423"/>
                      <a:pt x="132" y="480"/>
                      <a:pt x="132" y="570"/>
                    </a:cubicBezTo>
                    <a:cubicBezTo>
                      <a:pt x="132" y="619"/>
                      <a:pt x="146" y="655"/>
                      <a:pt x="175" y="679"/>
                    </a:cubicBezTo>
                    <a:cubicBezTo>
                      <a:pt x="206" y="705"/>
                      <a:pt x="256" y="718"/>
                      <a:pt x="325" y="718"/>
                    </a:cubicBezTo>
                    <a:cubicBezTo>
                      <a:pt x="372" y="718"/>
                      <a:pt x="415" y="711"/>
                      <a:pt x="456" y="700"/>
                    </a:cubicBezTo>
                    <a:lnTo>
                      <a:pt x="456" y="3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" name="Freeform 11"/>
              <p:cNvSpPr>
                <a:spLocks noEditPoints="1"/>
              </p:cNvSpPr>
              <p:nvPr/>
            </p:nvSpPr>
            <p:spPr bwMode="gray">
              <a:xfrm>
                <a:off x="1662" y="2598"/>
                <a:ext cx="119" cy="227"/>
              </a:xfrm>
              <a:custGeom>
                <a:avLst/>
                <a:gdLst>
                  <a:gd name="T0" fmla="*/ 129 w 592"/>
                  <a:gd name="T1" fmla="*/ 742 h 1136"/>
                  <a:gd name="T2" fmla="*/ 129 w 592"/>
                  <a:gd name="T3" fmla="*/ 1136 h 1136"/>
                  <a:gd name="T4" fmla="*/ 0 w 592"/>
                  <a:gd name="T5" fmla="*/ 1136 h 1136"/>
                  <a:gd name="T6" fmla="*/ 0 w 592"/>
                  <a:gd name="T7" fmla="*/ 30 h 1136"/>
                  <a:gd name="T8" fmla="*/ 260 w 592"/>
                  <a:gd name="T9" fmla="*/ 0 h 1136"/>
                  <a:gd name="T10" fmla="*/ 528 w 592"/>
                  <a:gd name="T11" fmla="*/ 118 h 1136"/>
                  <a:gd name="T12" fmla="*/ 592 w 592"/>
                  <a:gd name="T13" fmla="*/ 396 h 1136"/>
                  <a:gd name="T14" fmla="*/ 511 w 592"/>
                  <a:gd name="T15" fmla="*/ 691 h 1136"/>
                  <a:gd name="T16" fmla="*/ 287 w 592"/>
                  <a:gd name="T17" fmla="*/ 795 h 1136"/>
                  <a:gd name="T18" fmla="*/ 180 w 592"/>
                  <a:gd name="T19" fmla="*/ 775 h 1136"/>
                  <a:gd name="T20" fmla="*/ 129 w 592"/>
                  <a:gd name="T21" fmla="*/ 742 h 1136"/>
                  <a:gd name="T22" fmla="*/ 129 w 592"/>
                  <a:gd name="T23" fmla="*/ 653 h 1136"/>
                  <a:gd name="T24" fmla="*/ 272 w 592"/>
                  <a:gd name="T25" fmla="*/ 718 h 1136"/>
                  <a:gd name="T26" fmla="*/ 418 w 592"/>
                  <a:gd name="T27" fmla="*/ 618 h 1136"/>
                  <a:gd name="T28" fmla="*/ 461 w 592"/>
                  <a:gd name="T29" fmla="*/ 395 h 1136"/>
                  <a:gd name="T30" fmla="*/ 403 w 592"/>
                  <a:gd name="T31" fmla="*/ 147 h 1136"/>
                  <a:gd name="T32" fmla="*/ 241 w 592"/>
                  <a:gd name="T33" fmla="*/ 78 h 1136"/>
                  <a:gd name="T34" fmla="*/ 129 w 592"/>
                  <a:gd name="T35" fmla="*/ 87 h 1136"/>
                  <a:gd name="T36" fmla="*/ 129 w 592"/>
                  <a:gd name="T37" fmla="*/ 653 h 1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2" h="1136">
                    <a:moveTo>
                      <a:pt x="129" y="742"/>
                    </a:moveTo>
                    <a:cubicBezTo>
                      <a:pt x="129" y="1136"/>
                      <a:pt x="129" y="1136"/>
                      <a:pt x="129" y="1136"/>
                    </a:cubicBezTo>
                    <a:cubicBezTo>
                      <a:pt x="0" y="1136"/>
                      <a:pt x="0" y="1136"/>
                      <a:pt x="0" y="113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89" y="10"/>
                      <a:pt x="175" y="0"/>
                      <a:pt x="260" y="0"/>
                    </a:cubicBezTo>
                    <a:cubicBezTo>
                      <a:pt x="391" y="0"/>
                      <a:pt x="480" y="39"/>
                      <a:pt x="528" y="118"/>
                    </a:cubicBezTo>
                    <a:cubicBezTo>
                      <a:pt x="571" y="188"/>
                      <a:pt x="592" y="281"/>
                      <a:pt x="592" y="396"/>
                    </a:cubicBezTo>
                    <a:cubicBezTo>
                      <a:pt x="592" y="518"/>
                      <a:pt x="565" y="616"/>
                      <a:pt x="511" y="691"/>
                    </a:cubicBezTo>
                    <a:cubicBezTo>
                      <a:pt x="460" y="761"/>
                      <a:pt x="385" y="795"/>
                      <a:pt x="287" y="795"/>
                    </a:cubicBezTo>
                    <a:cubicBezTo>
                      <a:pt x="245" y="795"/>
                      <a:pt x="209" y="789"/>
                      <a:pt x="180" y="775"/>
                    </a:cubicBezTo>
                    <a:cubicBezTo>
                      <a:pt x="166" y="769"/>
                      <a:pt x="149" y="758"/>
                      <a:pt x="129" y="742"/>
                    </a:cubicBezTo>
                    <a:moveTo>
                      <a:pt x="129" y="653"/>
                    </a:moveTo>
                    <a:cubicBezTo>
                      <a:pt x="172" y="696"/>
                      <a:pt x="220" y="718"/>
                      <a:pt x="272" y="718"/>
                    </a:cubicBezTo>
                    <a:cubicBezTo>
                      <a:pt x="338" y="718"/>
                      <a:pt x="387" y="684"/>
                      <a:pt x="418" y="618"/>
                    </a:cubicBezTo>
                    <a:cubicBezTo>
                      <a:pt x="447" y="557"/>
                      <a:pt x="461" y="483"/>
                      <a:pt x="461" y="395"/>
                    </a:cubicBezTo>
                    <a:cubicBezTo>
                      <a:pt x="461" y="284"/>
                      <a:pt x="442" y="202"/>
                      <a:pt x="403" y="147"/>
                    </a:cubicBezTo>
                    <a:cubicBezTo>
                      <a:pt x="372" y="101"/>
                      <a:pt x="318" y="78"/>
                      <a:pt x="241" y="78"/>
                    </a:cubicBezTo>
                    <a:cubicBezTo>
                      <a:pt x="207" y="78"/>
                      <a:pt x="170" y="81"/>
                      <a:pt x="129" y="87"/>
                    </a:cubicBezTo>
                    <a:lnTo>
                      <a:pt x="129" y="6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" name="Freeform 12"/>
              <p:cNvSpPr>
                <a:spLocks noEditPoints="1"/>
              </p:cNvSpPr>
              <p:nvPr/>
            </p:nvSpPr>
            <p:spPr bwMode="gray">
              <a:xfrm>
                <a:off x="1816" y="2547"/>
                <a:ext cx="32" cy="206"/>
              </a:xfrm>
              <a:custGeom>
                <a:avLst/>
                <a:gdLst>
                  <a:gd name="T0" fmla="*/ 78 w 157"/>
                  <a:gd name="T1" fmla="*/ 0 h 1031"/>
                  <a:gd name="T2" fmla="*/ 137 w 157"/>
                  <a:gd name="T3" fmla="*/ 26 h 1031"/>
                  <a:gd name="T4" fmla="*/ 157 w 157"/>
                  <a:gd name="T5" fmla="*/ 79 h 1031"/>
                  <a:gd name="T6" fmla="*/ 131 w 157"/>
                  <a:gd name="T7" fmla="*/ 139 h 1031"/>
                  <a:gd name="T8" fmla="*/ 78 w 157"/>
                  <a:gd name="T9" fmla="*/ 159 h 1031"/>
                  <a:gd name="T10" fmla="*/ 20 w 157"/>
                  <a:gd name="T11" fmla="*/ 133 h 1031"/>
                  <a:gd name="T12" fmla="*/ 0 w 157"/>
                  <a:gd name="T13" fmla="*/ 78 h 1031"/>
                  <a:gd name="T14" fmla="*/ 25 w 157"/>
                  <a:gd name="T15" fmla="*/ 20 h 1031"/>
                  <a:gd name="T16" fmla="*/ 78 w 157"/>
                  <a:gd name="T17" fmla="*/ 0 h 1031"/>
                  <a:gd name="T18" fmla="*/ 15 w 157"/>
                  <a:gd name="T19" fmla="*/ 277 h 1031"/>
                  <a:gd name="T20" fmla="*/ 144 w 157"/>
                  <a:gd name="T21" fmla="*/ 277 h 1031"/>
                  <a:gd name="T22" fmla="*/ 144 w 157"/>
                  <a:gd name="T23" fmla="*/ 1031 h 1031"/>
                  <a:gd name="T24" fmla="*/ 15 w 157"/>
                  <a:gd name="T25" fmla="*/ 1031 h 1031"/>
                  <a:gd name="T26" fmla="*/ 15 w 157"/>
                  <a:gd name="T27" fmla="*/ 277 h 1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7" h="1031">
                    <a:moveTo>
                      <a:pt x="78" y="0"/>
                    </a:moveTo>
                    <a:cubicBezTo>
                      <a:pt x="102" y="0"/>
                      <a:pt x="121" y="9"/>
                      <a:pt x="137" y="26"/>
                    </a:cubicBezTo>
                    <a:cubicBezTo>
                      <a:pt x="150" y="42"/>
                      <a:pt x="157" y="59"/>
                      <a:pt x="157" y="79"/>
                    </a:cubicBezTo>
                    <a:cubicBezTo>
                      <a:pt x="157" y="103"/>
                      <a:pt x="148" y="123"/>
                      <a:pt x="131" y="139"/>
                    </a:cubicBezTo>
                    <a:cubicBezTo>
                      <a:pt x="116" y="152"/>
                      <a:pt x="99" y="159"/>
                      <a:pt x="78" y="159"/>
                    </a:cubicBezTo>
                    <a:cubicBezTo>
                      <a:pt x="54" y="159"/>
                      <a:pt x="35" y="150"/>
                      <a:pt x="20" y="133"/>
                    </a:cubicBezTo>
                    <a:cubicBezTo>
                      <a:pt x="6" y="118"/>
                      <a:pt x="0" y="99"/>
                      <a:pt x="0" y="78"/>
                    </a:cubicBezTo>
                    <a:cubicBezTo>
                      <a:pt x="0" y="56"/>
                      <a:pt x="8" y="37"/>
                      <a:pt x="25" y="20"/>
                    </a:cubicBezTo>
                    <a:cubicBezTo>
                      <a:pt x="40" y="7"/>
                      <a:pt x="58" y="0"/>
                      <a:pt x="78" y="0"/>
                    </a:cubicBezTo>
                    <a:moveTo>
                      <a:pt x="15" y="277"/>
                    </a:moveTo>
                    <a:cubicBezTo>
                      <a:pt x="144" y="277"/>
                      <a:pt x="144" y="277"/>
                      <a:pt x="144" y="277"/>
                    </a:cubicBezTo>
                    <a:cubicBezTo>
                      <a:pt x="144" y="1031"/>
                      <a:pt x="144" y="1031"/>
                      <a:pt x="144" y="1031"/>
                    </a:cubicBezTo>
                    <a:cubicBezTo>
                      <a:pt x="15" y="1031"/>
                      <a:pt x="15" y="1031"/>
                      <a:pt x="15" y="1031"/>
                    </a:cubicBezTo>
                    <a:lnTo>
                      <a:pt x="15" y="2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gray">
              <a:xfrm>
                <a:off x="1894" y="2598"/>
                <a:ext cx="114" cy="155"/>
              </a:xfrm>
              <a:custGeom>
                <a:avLst/>
                <a:gdLst>
                  <a:gd name="T0" fmla="*/ 0 w 573"/>
                  <a:gd name="T1" fmla="*/ 775 h 775"/>
                  <a:gd name="T2" fmla="*/ 0 w 573"/>
                  <a:gd name="T3" fmla="*/ 30 h 775"/>
                  <a:gd name="T4" fmla="*/ 302 w 573"/>
                  <a:gd name="T5" fmla="*/ 0 h 775"/>
                  <a:gd name="T6" fmla="*/ 550 w 573"/>
                  <a:gd name="T7" fmla="*/ 119 h 775"/>
                  <a:gd name="T8" fmla="*/ 573 w 573"/>
                  <a:gd name="T9" fmla="*/ 312 h 775"/>
                  <a:gd name="T10" fmla="*/ 573 w 573"/>
                  <a:gd name="T11" fmla="*/ 775 h 775"/>
                  <a:gd name="T12" fmla="*/ 444 w 573"/>
                  <a:gd name="T13" fmla="*/ 775 h 775"/>
                  <a:gd name="T14" fmla="*/ 444 w 573"/>
                  <a:gd name="T15" fmla="*/ 320 h 775"/>
                  <a:gd name="T16" fmla="*/ 421 w 573"/>
                  <a:gd name="T17" fmla="*/ 140 h 775"/>
                  <a:gd name="T18" fmla="*/ 290 w 573"/>
                  <a:gd name="T19" fmla="*/ 78 h 775"/>
                  <a:gd name="T20" fmla="*/ 130 w 573"/>
                  <a:gd name="T21" fmla="*/ 94 h 775"/>
                  <a:gd name="T22" fmla="*/ 130 w 573"/>
                  <a:gd name="T23" fmla="*/ 775 h 775"/>
                  <a:gd name="T24" fmla="*/ 0 w 573"/>
                  <a:gd name="T25" fmla="*/ 775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3" h="775">
                    <a:moveTo>
                      <a:pt x="0" y="775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120" y="10"/>
                      <a:pt x="220" y="0"/>
                      <a:pt x="302" y="0"/>
                    </a:cubicBezTo>
                    <a:cubicBezTo>
                      <a:pt x="434" y="0"/>
                      <a:pt x="516" y="39"/>
                      <a:pt x="550" y="119"/>
                    </a:cubicBezTo>
                    <a:cubicBezTo>
                      <a:pt x="565" y="155"/>
                      <a:pt x="573" y="220"/>
                      <a:pt x="573" y="312"/>
                    </a:cubicBezTo>
                    <a:cubicBezTo>
                      <a:pt x="573" y="775"/>
                      <a:pt x="573" y="775"/>
                      <a:pt x="573" y="775"/>
                    </a:cubicBezTo>
                    <a:cubicBezTo>
                      <a:pt x="444" y="775"/>
                      <a:pt x="444" y="775"/>
                      <a:pt x="444" y="775"/>
                    </a:cubicBezTo>
                    <a:cubicBezTo>
                      <a:pt x="444" y="320"/>
                      <a:pt x="444" y="320"/>
                      <a:pt x="444" y="320"/>
                    </a:cubicBezTo>
                    <a:cubicBezTo>
                      <a:pt x="444" y="230"/>
                      <a:pt x="436" y="171"/>
                      <a:pt x="421" y="140"/>
                    </a:cubicBezTo>
                    <a:cubicBezTo>
                      <a:pt x="400" y="99"/>
                      <a:pt x="356" y="78"/>
                      <a:pt x="290" y="78"/>
                    </a:cubicBezTo>
                    <a:cubicBezTo>
                      <a:pt x="237" y="78"/>
                      <a:pt x="184" y="83"/>
                      <a:pt x="130" y="94"/>
                    </a:cubicBezTo>
                    <a:cubicBezTo>
                      <a:pt x="130" y="775"/>
                      <a:pt x="130" y="775"/>
                      <a:pt x="130" y="775"/>
                    </a:cubicBezTo>
                    <a:lnTo>
                      <a:pt x="0" y="7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" name="Freeform 14"/>
              <p:cNvSpPr>
                <a:spLocks noEditPoints="1"/>
              </p:cNvSpPr>
              <p:nvPr/>
            </p:nvSpPr>
            <p:spPr bwMode="gray">
              <a:xfrm>
                <a:off x="2044" y="2598"/>
                <a:ext cx="119" cy="229"/>
              </a:xfrm>
              <a:custGeom>
                <a:avLst/>
                <a:gdLst>
                  <a:gd name="T0" fmla="*/ 466 w 595"/>
                  <a:gd name="T1" fmla="*/ 707 h 1147"/>
                  <a:gd name="T2" fmla="*/ 418 w 595"/>
                  <a:gd name="T3" fmla="*/ 752 h 1147"/>
                  <a:gd name="T4" fmla="*/ 268 w 595"/>
                  <a:gd name="T5" fmla="*/ 795 h 1147"/>
                  <a:gd name="T6" fmla="*/ 102 w 595"/>
                  <a:gd name="T7" fmla="*/ 740 h 1147"/>
                  <a:gd name="T8" fmla="*/ 0 w 595"/>
                  <a:gd name="T9" fmla="*/ 433 h 1147"/>
                  <a:gd name="T10" fmla="*/ 75 w 595"/>
                  <a:gd name="T11" fmla="*/ 137 h 1147"/>
                  <a:gd name="T12" fmla="*/ 356 w 595"/>
                  <a:gd name="T13" fmla="*/ 0 h 1147"/>
                  <a:gd name="T14" fmla="*/ 595 w 595"/>
                  <a:gd name="T15" fmla="*/ 30 h 1147"/>
                  <a:gd name="T16" fmla="*/ 595 w 595"/>
                  <a:gd name="T17" fmla="*/ 628 h 1147"/>
                  <a:gd name="T18" fmla="*/ 580 w 595"/>
                  <a:gd name="T19" fmla="*/ 881 h 1147"/>
                  <a:gd name="T20" fmla="*/ 441 w 595"/>
                  <a:gd name="T21" fmla="*/ 1099 h 1147"/>
                  <a:gd name="T22" fmla="*/ 200 w 595"/>
                  <a:gd name="T23" fmla="*/ 1147 h 1147"/>
                  <a:gd name="T24" fmla="*/ 103 w 595"/>
                  <a:gd name="T25" fmla="*/ 1141 h 1147"/>
                  <a:gd name="T26" fmla="*/ 103 w 595"/>
                  <a:gd name="T27" fmla="*/ 1064 h 1147"/>
                  <a:gd name="T28" fmla="*/ 199 w 595"/>
                  <a:gd name="T29" fmla="*/ 1069 h 1147"/>
                  <a:gd name="T30" fmla="*/ 357 w 595"/>
                  <a:gd name="T31" fmla="*/ 1041 h 1147"/>
                  <a:gd name="T32" fmla="*/ 454 w 595"/>
                  <a:gd name="T33" fmla="*/ 896 h 1147"/>
                  <a:gd name="T34" fmla="*/ 466 w 595"/>
                  <a:gd name="T35" fmla="*/ 748 h 1147"/>
                  <a:gd name="T36" fmla="*/ 466 w 595"/>
                  <a:gd name="T37" fmla="*/ 707 h 1147"/>
                  <a:gd name="T38" fmla="*/ 466 w 595"/>
                  <a:gd name="T39" fmla="*/ 85 h 1147"/>
                  <a:gd name="T40" fmla="*/ 369 w 595"/>
                  <a:gd name="T41" fmla="*/ 78 h 1147"/>
                  <a:gd name="T42" fmla="*/ 242 w 595"/>
                  <a:gd name="T43" fmla="*/ 111 h 1147"/>
                  <a:gd name="T44" fmla="*/ 159 w 595"/>
                  <a:gd name="T45" fmla="*/ 244 h 1147"/>
                  <a:gd name="T46" fmla="*/ 132 w 595"/>
                  <a:gd name="T47" fmla="*/ 438 h 1147"/>
                  <a:gd name="T48" fmla="*/ 183 w 595"/>
                  <a:gd name="T49" fmla="*/ 662 h 1147"/>
                  <a:gd name="T50" fmla="*/ 286 w 595"/>
                  <a:gd name="T51" fmla="*/ 718 h 1147"/>
                  <a:gd name="T52" fmla="*/ 388 w 595"/>
                  <a:gd name="T53" fmla="*/ 683 h 1147"/>
                  <a:gd name="T54" fmla="*/ 455 w 595"/>
                  <a:gd name="T55" fmla="*/ 592 h 1147"/>
                  <a:gd name="T56" fmla="*/ 466 w 595"/>
                  <a:gd name="T57" fmla="*/ 505 h 1147"/>
                  <a:gd name="T58" fmla="*/ 466 w 595"/>
                  <a:gd name="T59" fmla="*/ 85 h 1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5" h="1147">
                    <a:moveTo>
                      <a:pt x="466" y="707"/>
                    </a:moveTo>
                    <a:cubicBezTo>
                      <a:pt x="446" y="728"/>
                      <a:pt x="430" y="743"/>
                      <a:pt x="418" y="752"/>
                    </a:cubicBezTo>
                    <a:cubicBezTo>
                      <a:pt x="378" y="781"/>
                      <a:pt x="329" y="795"/>
                      <a:pt x="268" y="795"/>
                    </a:cubicBezTo>
                    <a:cubicBezTo>
                      <a:pt x="201" y="795"/>
                      <a:pt x="146" y="777"/>
                      <a:pt x="102" y="740"/>
                    </a:cubicBezTo>
                    <a:cubicBezTo>
                      <a:pt x="34" y="683"/>
                      <a:pt x="0" y="581"/>
                      <a:pt x="0" y="433"/>
                    </a:cubicBezTo>
                    <a:cubicBezTo>
                      <a:pt x="0" y="313"/>
                      <a:pt x="25" y="215"/>
                      <a:pt x="75" y="137"/>
                    </a:cubicBezTo>
                    <a:cubicBezTo>
                      <a:pt x="133" y="46"/>
                      <a:pt x="226" y="0"/>
                      <a:pt x="356" y="0"/>
                    </a:cubicBezTo>
                    <a:cubicBezTo>
                      <a:pt x="433" y="0"/>
                      <a:pt x="513" y="10"/>
                      <a:pt x="595" y="30"/>
                    </a:cubicBezTo>
                    <a:cubicBezTo>
                      <a:pt x="595" y="628"/>
                      <a:pt x="595" y="628"/>
                      <a:pt x="595" y="628"/>
                    </a:cubicBezTo>
                    <a:cubicBezTo>
                      <a:pt x="595" y="739"/>
                      <a:pt x="590" y="823"/>
                      <a:pt x="580" y="881"/>
                    </a:cubicBezTo>
                    <a:cubicBezTo>
                      <a:pt x="563" y="986"/>
                      <a:pt x="516" y="1059"/>
                      <a:pt x="441" y="1099"/>
                    </a:cubicBezTo>
                    <a:cubicBezTo>
                      <a:pt x="380" y="1131"/>
                      <a:pt x="299" y="1147"/>
                      <a:pt x="200" y="1147"/>
                    </a:cubicBezTo>
                    <a:cubicBezTo>
                      <a:pt x="172" y="1147"/>
                      <a:pt x="140" y="1145"/>
                      <a:pt x="103" y="1141"/>
                    </a:cubicBezTo>
                    <a:cubicBezTo>
                      <a:pt x="103" y="1064"/>
                      <a:pt x="103" y="1064"/>
                      <a:pt x="103" y="1064"/>
                    </a:cubicBezTo>
                    <a:cubicBezTo>
                      <a:pt x="136" y="1068"/>
                      <a:pt x="168" y="1069"/>
                      <a:pt x="199" y="1069"/>
                    </a:cubicBezTo>
                    <a:cubicBezTo>
                      <a:pt x="270" y="1069"/>
                      <a:pt x="322" y="1060"/>
                      <a:pt x="357" y="1041"/>
                    </a:cubicBezTo>
                    <a:cubicBezTo>
                      <a:pt x="408" y="1014"/>
                      <a:pt x="440" y="966"/>
                      <a:pt x="454" y="896"/>
                    </a:cubicBezTo>
                    <a:cubicBezTo>
                      <a:pt x="462" y="857"/>
                      <a:pt x="466" y="808"/>
                      <a:pt x="466" y="748"/>
                    </a:cubicBezTo>
                    <a:lnTo>
                      <a:pt x="466" y="707"/>
                    </a:lnTo>
                    <a:close/>
                    <a:moveTo>
                      <a:pt x="466" y="85"/>
                    </a:moveTo>
                    <a:cubicBezTo>
                      <a:pt x="430" y="80"/>
                      <a:pt x="398" y="78"/>
                      <a:pt x="369" y="78"/>
                    </a:cubicBezTo>
                    <a:cubicBezTo>
                      <a:pt x="315" y="78"/>
                      <a:pt x="272" y="89"/>
                      <a:pt x="242" y="111"/>
                    </a:cubicBezTo>
                    <a:cubicBezTo>
                      <a:pt x="207" y="136"/>
                      <a:pt x="179" y="180"/>
                      <a:pt x="159" y="244"/>
                    </a:cubicBezTo>
                    <a:cubicBezTo>
                      <a:pt x="141" y="299"/>
                      <a:pt x="132" y="364"/>
                      <a:pt x="132" y="438"/>
                    </a:cubicBezTo>
                    <a:cubicBezTo>
                      <a:pt x="132" y="540"/>
                      <a:pt x="149" y="615"/>
                      <a:pt x="183" y="662"/>
                    </a:cubicBezTo>
                    <a:cubicBezTo>
                      <a:pt x="209" y="699"/>
                      <a:pt x="243" y="718"/>
                      <a:pt x="286" y="718"/>
                    </a:cubicBezTo>
                    <a:cubicBezTo>
                      <a:pt x="323" y="718"/>
                      <a:pt x="357" y="706"/>
                      <a:pt x="388" y="683"/>
                    </a:cubicBezTo>
                    <a:cubicBezTo>
                      <a:pt x="420" y="660"/>
                      <a:pt x="442" y="629"/>
                      <a:pt x="455" y="592"/>
                    </a:cubicBezTo>
                    <a:cubicBezTo>
                      <a:pt x="462" y="572"/>
                      <a:pt x="466" y="543"/>
                      <a:pt x="466" y="505"/>
                    </a:cubicBezTo>
                    <a:lnTo>
                      <a:pt x="466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gray">
              <a:xfrm>
                <a:off x="2280" y="2561"/>
                <a:ext cx="67" cy="192"/>
              </a:xfrm>
              <a:custGeom>
                <a:avLst/>
                <a:gdLst>
                  <a:gd name="T0" fmla="*/ 0 w 332"/>
                  <a:gd name="T1" fmla="*/ 0 h 958"/>
                  <a:gd name="T2" fmla="*/ 129 w 332"/>
                  <a:gd name="T3" fmla="*/ 0 h 958"/>
                  <a:gd name="T4" fmla="*/ 129 w 332"/>
                  <a:gd name="T5" fmla="*/ 204 h 958"/>
                  <a:gd name="T6" fmla="*/ 332 w 332"/>
                  <a:gd name="T7" fmla="*/ 204 h 958"/>
                  <a:gd name="T8" fmla="*/ 332 w 332"/>
                  <a:gd name="T9" fmla="*/ 286 h 958"/>
                  <a:gd name="T10" fmla="*/ 129 w 332"/>
                  <a:gd name="T11" fmla="*/ 286 h 958"/>
                  <a:gd name="T12" fmla="*/ 129 w 332"/>
                  <a:gd name="T13" fmla="*/ 686 h 958"/>
                  <a:gd name="T14" fmla="*/ 163 w 332"/>
                  <a:gd name="T15" fmla="*/ 840 h 958"/>
                  <a:gd name="T16" fmla="*/ 235 w 332"/>
                  <a:gd name="T17" fmla="*/ 873 h 958"/>
                  <a:gd name="T18" fmla="*/ 290 w 332"/>
                  <a:gd name="T19" fmla="*/ 875 h 958"/>
                  <a:gd name="T20" fmla="*/ 332 w 332"/>
                  <a:gd name="T21" fmla="*/ 875 h 958"/>
                  <a:gd name="T22" fmla="*/ 332 w 332"/>
                  <a:gd name="T23" fmla="*/ 958 h 958"/>
                  <a:gd name="T24" fmla="*/ 263 w 332"/>
                  <a:gd name="T25" fmla="*/ 958 h 958"/>
                  <a:gd name="T26" fmla="*/ 132 w 332"/>
                  <a:gd name="T27" fmla="*/ 945 h 958"/>
                  <a:gd name="T28" fmla="*/ 12 w 332"/>
                  <a:gd name="T29" fmla="*/ 817 h 958"/>
                  <a:gd name="T30" fmla="*/ 0 w 332"/>
                  <a:gd name="T31" fmla="*/ 667 h 958"/>
                  <a:gd name="T32" fmla="*/ 0 w 332"/>
                  <a:gd name="T33" fmla="*/ 0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2" h="958">
                    <a:moveTo>
                      <a:pt x="0" y="0"/>
                    </a:move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204"/>
                      <a:pt x="129" y="204"/>
                      <a:pt x="129" y="204"/>
                    </a:cubicBezTo>
                    <a:cubicBezTo>
                      <a:pt x="332" y="204"/>
                      <a:pt x="332" y="204"/>
                      <a:pt x="332" y="204"/>
                    </a:cubicBezTo>
                    <a:cubicBezTo>
                      <a:pt x="332" y="286"/>
                      <a:pt x="332" y="286"/>
                      <a:pt x="332" y="286"/>
                    </a:cubicBezTo>
                    <a:cubicBezTo>
                      <a:pt x="129" y="286"/>
                      <a:pt x="129" y="286"/>
                      <a:pt x="129" y="286"/>
                    </a:cubicBezTo>
                    <a:cubicBezTo>
                      <a:pt x="129" y="686"/>
                      <a:pt x="129" y="686"/>
                      <a:pt x="129" y="686"/>
                    </a:cubicBezTo>
                    <a:cubicBezTo>
                      <a:pt x="129" y="762"/>
                      <a:pt x="140" y="813"/>
                      <a:pt x="163" y="840"/>
                    </a:cubicBezTo>
                    <a:cubicBezTo>
                      <a:pt x="179" y="858"/>
                      <a:pt x="203" y="869"/>
                      <a:pt x="235" y="873"/>
                    </a:cubicBezTo>
                    <a:cubicBezTo>
                      <a:pt x="245" y="875"/>
                      <a:pt x="264" y="875"/>
                      <a:pt x="290" y="875"/>
                    </a:cubicBezTo>
                    <a:cubicBezTo>
                      <a:pt x="332" y="875"/>
                      <a:pt x="332" y="875"/>
                      <a:pt x="332" y="875"/>
                    </a:cubicBezTo>
                    <a:cubicBezTo>
                      <a:pt x="332" y="958"/>
                      <a:pt x="332" y="958"/>
                      <a:pt x="332" y="958"/>
                    </a:cubicBezTo>
                    <a:cubicBezTo>
                      <a:pt x="263" y="958"/>
                      <a:pt x="263" y="958"/>
                      <a:pt x="263" y="958"/>
                    </a:cubicBezTo>
                    <a:cubicBezTo>
                      <a:pt x="207" y="958"/>
                      <a:pt x="164" y="953"/>
                      <a:pt x="132" y="945"/>
                    </a:cubicBezTo>
                    <a:cubicBezTo>
                      <a:pt x="67" y="927"/>
                      <a:pt x="27" y="884"/>
                      <a:pt x="12" y="817"/>
                    </a:cubicBezTo>
                    <a:cubicBezTo>
                      <a:pt x="4" y="781"/>
                      <a:pt x="0" y="731"/>
                      <a:pt x="0" y="66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" name="Freeform 16"/>
              <p:cNvSpPr>
                <a:spLocks noEditPoints="1"/>
              </p:cNvSpPr>
              <p:nvPr/>
            </p:nvSpPr>
            <p:spPr bwMode="gray">
              <a:xfrm>
                <a:off x="2374" y="2598"/>
                <a:ext cx="127" cy="159"/>
              </a:xfrm>
              <a:custGeom>
                <a:avLst/>
                <a:gdLst>
                  <a:gd name="T0" fmla="*/ 318 w 634"/>
                  <a:gd name="T1" fmla="*/ 0 h 795"/>
                  <a:gd name="T2" fmla="*/ 559 w 634"/>
                  <a:gd name="T3" fmla="*/ 107 h 795"/>
                  <a:gd name="T4" fmla="*/ 634 w 634"/>
                  <a:gd name="T5" fmla="*/ 398 h 795"/>
                  <a:gd name="T6" fmla="*/ 559 w 634"/>
                  <a:gd name="T7" fmla="*/ 688 h 795"/>
                  <a:gd name="T8" fmla="*/ 318 w 634"/>
                  <a:gd name="T9" fmla="*/ 795 h 795"/>
                  <a:gd name="T10" fmla="*/ 0 w 634"/>
                  <a:gd name="T11" fmla="*/ 393 h 795"/>
                  <a:gd name="T12" fmla="*/ 76 w 634"/>
                  <a:gd name="T13" fmla="*/ 107 h 795"/>
                  <a:gd name="T14" fmla="*/ 318 w 634"/>
                  <a:gd name="T15" fmla="*/ 0 h 795"/>
                  <a:gd name="T16" fmla="*/ 318 w 634"/>
                  <a:gd name="T17" fmla="*/ 78 h 795"/>
                  <a:gd name="T18" fmla="*/ 166 w 634"/>
                  <a:gd name="T19" fmla="*/ 176 h 795"/>
                  <a:gd name="T20" fmla="*/ 132 w 634"/>
                  <a:gd name="T21" fmla="*/ 394 h 795"/>
                  <a:gd name="T22" fmla="*/ 166 w 634"/>
                  <a:gd name="T23" fmla="*/ 619 h 795"/>
                  <a:gd name="T24" fmla="*/ 318 w 634"/>
                  <a:gd name="T25" fmla="*/ 718 h 795"/>
                  <a:gd name="T26" fmla="*/ 468 w 634"/>
                  <a:gd name="T27" fmla="*/ 619 h 795"/>
                  <a:gd name="T28" fmla="*/ 503 w 634"/>
                  <a:gd name="T29" fmla="*/ 398 h 795"/>
                  <a:gd name="T30" fmla="*/ 468 w 634"/>
                  <a:gd name="T31" fmla="*/ 176 h 795"/>
                  <a:gd name="T32" fmla="*/ 318 w 634"/>
                  <a:gd name="T33" fmla="*/ 78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4" h="795">
                    <a:moveTo>
                      <a:pt x="318" y="0"/>
                    </a:moveTo>
                    <a:cubicBezTo>
                      <a:pt x="426" y="0"/>
                      <a:pt x="506" y="36"/>
                      <a:pt x="559" y="107"/>
                    </a:cubicBezTo>
                    <a:cubicBezTo>
                      <a:pt x="609" y="176"/>
                      <a:pt x="634" y="273"/>
                      <a:pt x="634" y="398"/>
                    </a:cubicBezTo>
                    <a:cubicBezTo>
                      <a:pt x="634" y="521"/>
                      <a:pt x="609" y="618"/>
                      <a:pt x="559" y="688"/>
                    </a:cubicBezTo>
                    <a:cubicBezTo>
                      <a:pt x="507" y="760"/>
                      <a:pt x="427" y="795"/>
                      <a:pt x="318" y="795"/>
                    </a:cubicBezTo>
                    <a:cubicBezTo>
                      <a:pt x="106" y="795"/>
                      <a:pt x="0" y="661"/>
                      <a:pt x="0" y="393"/>
                    </a:cubicBezTo>
                    <a:cubicBezTo>
                      <a:pt x="0" y="271"/>
                      <a:pt x="26" y="176"/>
                      <a:pt x="76" y="107"/>
                    </a:cubicBezTo>
                    <a:cubicBezTo>
                      <a:pt x="129" y="36"/>
                      <a:pt x="209" y="0"/>
                      <a:pt x="318" y="0"/>
                    </a:cubicBezTo>
                    <a:moveTo>
                      <a:pt x="318" y="78"/>
                    </a:moveTo>
                    <a:cubicBezTo>
                      <a:pt x="245" y="78"/>
                      <a:pt x="194" y="110"/>
                      <a:pt x="166" y="176"/>
                    </a:cubicBezTo>
                    <a:cubicBezTo>
                      <a:pt x="144" y="230"/>
                      <a:pt x="132" y="303"/>
                      <a:pt x="132" y="394"/>
                    </a:cubicBezTo>
                    <a:cubicBezTo>
                      <a:pt x="132" y="490"/>
                      <a:pt x="144" y="565"/>
                      <a:pt x="166" y="619"/>
                    </a:cubicBezTo>
                    <a:cubicBezTo>
                      <a:pt x="194" y="685"/>
                      <a:pt x="245" y="718"/>
                      <a:pt x="318" y="718"/>
                    </a:cubicBezTo>
                    <a:cubicBezTo>
                      <a:pt x="391" y="718"/>
                      <a:pt x="441" y="685"/>
                      <a:pt x="468" y="619"/>
                    </a:cubicBezTo>
                    <a:cubicBezTo>
                      <a:pt x="491" y="565"/>
                      <a:pt x="503" y="491"/>
                      <a:pt x="503" y="398"/>
                    </a:cubicBezTo>
                    <a:cubicBezTo>
                      <a:pt x="503" y="302"/>
                      <a:pt x="491" y="228"/>
                      <a:pt x="468" y="176"/>
                    </a:cubicBezTo>
                    <a:cubicBezTo>
                      <a:pt x="440" y="110"/>
                      <a:pt x="390" y="78"/>
                      <a:pt x="318" y="7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gray">
              <a:xfrm>
                <a:off x="2538" y="2598"/>
                <a:ext cx="195" cy="155"/>
              </a:xfrm>
              <a:custGeom>
                <a:avLst/>
                <a:gdLst>
                  <a:gd name="T0" fmla="*/ 0 w 974"/>
                  <a:gd name="T1" fmla="*/ 775 h 775"/>
                  <a:gd name="T2" fmla="*/ 0 w 974"/>
                  <a:gd name="T3" fmla="*/ 30 h 775"/>
                  <a:gd name="T4" fmla="*/ 278 w 974"/>
                  <a:gd name="T5" fmla="*/ 0 h 775"/>
                  <a:gd name="T6" fmla="*/ 480 w 974"/>
                  <a:gd name="T7" fmla="*/ 49 h 775"/>
                  <a:gd name="T8" fmla="*/ 722 w 974"/>
                  <a:gd name="T9" fmla="*/ 0 h 775"/>
                  <a:gd name="T10" fmla="*/ 952 w 974"/>
                  <a:gd name="T11" fmla="*/ 119 h 775"/>
                  <a:gd name="T12" fmla="*/ 974 w 974"/>
                  <a:gd name="T13" fmla="*/ 312 h 775"/>
                  <a:gd name="T14" fmla="*/ 974 w 974"/>
                  <a:gd name="T15" fmla="*/ 775 h 775"/>
                  <a:gd name="T16" fmla="*/ 845 w 974"/>
                  <a:gd name="T17" fmla="*/ 775 h 775"/>
                  <a:gd name="T18" fmla="*/ 845 w 974"/>
                  <a:gd name="T19" fmla="*/ 320 h 775"/>
                  <a:gd name="T20" fmla="*/ 824 w 974"/>
                  <a:gd name="T21" fmla="*/ 141 h 775"/>
                  <a:gd name="T22" fmla="*/ 705 w 974"/>
                  <a:gd name="T23" fmla="*/ 78 h 775"/>
                  <a:gd name="T24" fmla="*/ 551 w 974"/>
                  <a:gd name="T25" fmla="*/ 113 h 775"/>
                  <a:gd name="T26" fmla="*/ 551 w 974"/>
                  <a:gd name="T27" fmla="*/ 775 h 775"/>
                  <a:gd name="T28" fmla="*/ 422 w 974"/>
                  <a:gd name="T29" fmla="*/ 775 h 775"/>
                  <a:gd name="T30" fmla="*/ 422 w 974"/>
                  <a:gd name="T31" fmla="*/ 314 h 775"/>
                  <a:gd name="T32" fmla="*/ 401 w 974"/>
                  <a:gd name="T33" fmla="*/ 141 h 775"/>
                  <a:gd name="T34" fmla="*/ 278 w 974"/>
                  <a:gd name="T35" fmla="*/ 78 h 775"/>
                  <a:gd name="T36" fmla="*/ 128 w 974"/>
                  <a:gd name="T37" fmla="*/ 94 h 775"/>
                  <a:gd name="T38" fmla="*/ 128 w 974"/>
                  <a:gd name="T39" fmla="*/ 775 h 775"/>
                  <a:gd name="T40" fmla="*/ 0 w 974"/>
                  <a:gd name="T41" fmla="*/ 775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4" h="775">
                    <a:moveTo>
                      <a:pt x="0" y="775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117" y="10"/>
                      <a:pt x="210" y="0"/>
                      <a:pt x="278" y="0"/>
                    </a:cubicBezTo>
                    <a:cubicBezTo>
                      <a:pt x="367" y="0"/>
                      <a:pt x="435" y="16"/>
                      <a:pt x="480" y="49"/>
                    </a:cubicBezTo>
                    <a:cubicBezTo>
                      <a:pt x="561" y="16"/>
                      <a:pt x="642" y="0"/>
                      <a:pt x="722" y="0"/>
                    </a:cubicBezTo>
                    <a:cubicBezTo>
                      <a:pt x="843" y="0"/>
                      <a:pt x="920" y="40"/>
                      <a:pt x="952" y="119"/>
                    </a:cubicBezTo>
                    <a:cubicBezTo>
                      <a:pt x="967" y="156"/>
                      <a:pt x="974" y="220"/>
                      <a:pt x="974" y="312"/>
                    </a:cubicBezTo>
                    <a:cubicBezTo>
                      <a:pt x="974" y="775"/>
                      <a:pt x="974" y="775"/>
                      <a:pt x="974" y="775"/>
                    </a:cubicBezTo>
                    <a:cubicBezTo>
                      <a:pt x="845" y="775"/>
                      <a:pt x="845" y="775"/>
                      <a:pt x="845" y="775"/>
                    </a:cubicBezTo>
                    <a:cubicBezTo>
                      <a:pt x="845" y="320"/>
                      <a:pt x="845" y="320"/>
                      <a:pt x="845" y="320"/>
                    </a:cubicBezTo>
                    <a:cubicBezTo>
                      <a:pt x="845" y="231"/>
                      <a:pt x="838" y="172"/>
                      <a:pt x="824" y="141"/>
                    </a:cubicBezTo>
                    <a:cubicBezTo>
                      <a:pt x="805" y="99"/>
                      <a:pt x="765" y="78"/>
                      <a:pt x="705" y="78"/>
                    </a:cubicBezTo>
                    <a:cubicBezTo>
                      <a:pt x="654" y="78"/>
                      <a:pt x="603" y="90"/>
                      <a:pt x="551" y="113"/>
                    </a:cubicBezTo>
                    <a:cubicBezTo>
                      <a:pt x="551" y="775"/>
                      <a:pt x="551" y="775"/>
                      <a:pt x="551" y="775"/>
                    </a:cubicBezTo>
                    <a:cubicBezTo>
                      <a:pt x="422" y="775"/>
                      <a:pt x="422" y="775"/>
                      <a:pt x="422" y="775"/>
                    </a:cubicBezTo>
                    <a:cubicBezTo>
                      <a:pt x="422" y="314"/>
                      <a:pt x="422" y="314"/>
                      <a:pt x="422" y="314"/>
                    </a:cubicBezTo>
                    <a:cubicBezTo>
                      <a:pt x="422" y="229"/>
                      <a:pt x="415" y="171"/>
                      <a:pt x="401" y="141"/>
                    </a:cubicBezTo>
                    <a:cubicBezTo>
                      <a:pt x="382" y="99"/>
                      <a:pt x="341" y="78"/>
                      <a:pt x="278" y="78"/>
                    </a:cubicBezTo>
                    <a:cubicBezTo>
                      <a:pt x="231" y="78"/>
                      <a:pt x="181" y="83"/>
                      <a:pt x="128" y="94"/>
                    </a:cubicBezTo>
                    <a:cubicBezTo>
                      <a:pt x="128" y="775"/>
                      <a:pt x="128" y="775"/>
                      <a:pt x="128" y="775"/>
                    </a:cubicBezTo>
                    <a:lnTo>
                      <a:pt x="0" y="7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" name="Freeform 18"/>
              <p:cNvSpPr>
                <a:spLocks noEditPoints="1"/>
              </p:cNvSpPr>
              <p:nvPr/>
            </p:nvSpPr>
            <p:spPr bwMode="gray">
              <a:xfrm>
                <a:off x="2768" y="2598"/>
                <a:ext cx="127" cy="159"/>
              </a:xfrm>
              <a:custGeom>
                <a:avLst/>
                <a:gdLst>
                  <a:gd name="T0" fmla="*/ 318 w 635"/>
                  <a:gd name="T1" fmla="*/ 0 h 795"/>
                  <a:gd name="T2" fmla="*/ 559 w 635"/>
                  <a:gd name="T3" fmla="*/ 107 h 795"/>
                  <a:gd name="T4" fmla="*/ 635 w 635"/>
                  <a:gd name="T5" fmla="*/ 398 h 795"/>
                  <a:gd name="T6" fmla="*/ 559 w 635"/>
                  <a:gd name="T7" fmla="*/ 688 h 795"/>
                  <a:gd name="T8" fmla="*/ 319 w 635"/>
                  <a:gd name="T9" fmla="*/ 795 h 795"/>
                  <a:gd name="T10" fmla="*/ 0 w 635"/>
                  <a:gd name="T11" fmla="*/ 393 h 795"/>
                  <a:gd name="T12" fmla="*/ 77 w 635"/>
                  <a:gd name="T13" fmla="*/ 107 h 795"/>
                  <a:gd name="T14" fmla="*/ 318 w 635"/>
                  <a:gd name="T15" fmla="*/ 0 h 795"/>
                  <a:gd name="T16" fmla="*/ 318 w 635"/>
                  <a:gd name="T17" fmla="*/ 78 h 795"/>
                  <a:gd name="T18" fmla="*/ 167 w 635"/>
                  <a:gd name="T19" fmla="*/ 176 h 795"/>
                  <a:gd name="T20" fmla="*/ 132 w 635"/>
                  <a:gd name="T21" fmla="*/ 394 h 795"/>
                  <a:gd name="T22" fmla="*/ 167 w 635"/>
                  <a:gd name="T23" fmla="*/ 619 h 795"/>
                  <a:gd name="T24" fmla="*/ 318 w 635"/>
                  <a:gd name="T25" fmla="*/ 718 h 795"/>
                  <a:gd name="T26" fmla="*/ 468 w 635"/>
                  <a:gd name="T27" fmla="*/ 619 h 795"/>
                  <a:gd name="T28" fmla="*/ 503 w 635"/>
                  <a:gd name="T29" fmla="*/ 398 h 795"/>
                  <a:gd name="T30" fmla="*/ 468 w 635"/>
                  <a:gd name="T31" fmla="*/ 176 h 795"/>
                  <a:gd name="T32" fmla="*/ 318 w 635"/>
                  <a:gd name="T33" fmla="*/ 78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5" h="795">
                    <a:moveTo>
                      <a:pt x="318" y="0"/>
                    </a:moveTo>
                    <a:cubicBezTo>
                      <a:pt x="426" y="0"/>
                      <a:pt x="506" y="36"/>
                      <a:pt x="559" y="107"/>
                    </a:cubicBezTo>
                    <a:cubicBezTo>
                      <a:pt x="609" y="176"/>
                      <a:pt x="635" y="273"/>
                      <a:pt x="635" y="398"/>
                    </a:cubicBezTo>
                    <a:cubicBezTo>
                      <a:pt x="635" y="521"/>
                      <a:pt x="609" y="618"/>
                      <a:pt x="559" y="688"/>
                    </a:cubicBezTo>
                    <a:cubicBezTo>
                      <a:pt x="507" y="760"/>
                      <a:pt x="427" y="795"/>
                      <a:pt x="319" y="795"/>
                    </a:cubicBezTo>
                    <a:cubicBezTo>
                      <a:pt x="107" y="795"/>
                      <a:pt x="0" y="661"/>
                      <a:pt x="0" y="393"/>
                    </a:cubicBezTo>
                    <a:cubicBezTo>
                      <a:pt x="0" y="271"/>
                      <a:pt x="26" y="176"/>
                      <a:pt x="77" y="107"/>
                    </a:cubicBezTo>
                    <a:cubicBezTo>
                      <a:pt x="129" y="36"/>
                      <a:pt x="209" y="0"/>
                      <a:pt x="318" y="0"/>
                    </a:cubicBezTo>
                    <a:moveTo>
                      <a:pt x="318" y="78"/>
                    </a:moveTo>
                    <a:cubicBezTo>
                      <a:pt x="245" y="78"/>
                      <a:pt x="194" y="110"/>
                      <a:pt x="167" y="176"/>
                    </a:cubicBezTo>
                    <a:cubicBezTo>
                      <a:pt x="144" y="230"/>
                      <a:pt x="132" y="303"/>
                      <a:pt x="132" y="394"/>
                    </a:cubicBezTo>
                    <a:cubicBezTo>
                      <a:pt x="132" y="490"/>
                      <a:pt x="144" y="565"/>
                      <a:pt x="167" y="619"/>
                    </a:cubicBezTo>
                    <a:cubicBezTo>
                      <a:pt x="194" y="685"/>
                      <a:pt x="245" y="718"/>
                      <a:pt x="318" y="718"/>
                    </a:cubicBezTo>
                    <a:cubicBezTo>
                      <a:pt x="391" y="718"/>
                      <a:pt x="441" y="685"/>
                      <a:pt x="468" y="619"/>
                    </a:cubicBezTo>
                    <a:cubicBezTo>
                      <a:pt x="491" y="565"/>
                      <a:pt x="503" y="491"/>
                      <a:pt x="503" y="398"/>
                    </a:cubicBezTo>
                    <a:cubicBezTo>
                      <a:pt x="503" y="302"/>
                      <a:pt x="491" y="228"/>
                      <a:pt x="468" y="176"/>
                    </a:cubicBezTo>
                    <a:cubicBezTo>
                      <a:pt x="440" y="110"/>
                      <a:pt x="390" y="78"/>
                      <a:pt x="318" y="7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gray">
              <a:xfrm>
                <a:off x="2934" y="2598"/>
                <a:ext cx="65" cy="155"/>
              </a:xfrm>
              <a:custGeom>
                <a:avLst/>
                <a:gdLst>
                  <a:gd name="T0" fmla="*/ 0 w 326"/>
                  <a:gd name="T1" fmla="*/ 775 h 775"/>
                  <a:gd name="T2" fmla="*/ 0 w 326"/>
                  <a:gd name="T3" fmla="*/ 33 h 775"/>
                  <a:gd name="T4" fmla="*/ 326 w 326"/>
                  <a:gd name="T5" fmla="*/ 0 h 775"/>
                  <a:gd name="T6" fmla="*/ 326 w 326"/>
                  <a:gd name="T7" fmla="*/ 81 h 775"/>
                  <a:gd name="T8" fmla="*/ 129 w 326"/>
                  <a:gd name="T9" fmla="*/ 94 h 775"/>
                  <a:gd name="T10" fmla="*/ 129 w 326"/>
                  <a:gd name="T11" fmla="*/ 775 h 775"/>
                  <a:gd name="T12" fmla="*/ 0 w 326"/>
                  <a:gd name="T13" fmla="*/ 775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6" h="775">
                    <a:moveTo>
                      <a:pt x="0" y="775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99" y="12"/>
                      <a:pt x="207" y="1"/>
                      <a:pt x="326" y="0"/>
                    </a:cubicBezTo>
                    <a:cubicBezTo>
                      <a:pt x="326" y="81"/>
                      <a:pt x="326" y="81"/>
                      <a:pt x="326" y="81"/>
                    </a:cubicBezTo>
                    <a:cubicBezTo>
                      <a:pt x="254" y="81"/>
                      <a:pt x="188" y="86"/>
                      <a:pt x="129" y="94"/>
                    </a:cubicBezTo>
                    <a:cubicBezTo>
                      <a:pt x="129" y="775"/>
                      <a:pt x="129" y="775"/>
                      <a:pt x="129" y="775"/>
                    </a:cubicBezTo>
                    <a:lnTo>
                      <a:pt x="0" y="7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" name="Freeform 20"/>
              <p:cNvSpPr>
                <a:spLocks/>
              </p:cNvSpPr>
              <p:nvPr/>
            </p:nvSpPr>
            <p:spPr bwMode="gray">
              <a:xfrm>
                <a:off x="3028" y="2598"/>
                <a:ext cx="65" cy="155"/>
              </a:xfrm>
              <a:custGeom>
                <a:avLst/>
                <a:gdLst>
                  <a:gd name="T0" fmla="*/ 0 w 326"/>
                  <a:gd name="T1" fmla="*/ 775 h 775"/>
                  <a:gd name="T2" fmla="*/ 0 w 326"/>
                  <a:gd name="T3" fmla="*/ 33 h 775"/>
                  <a:gd name="T4" fmla="*/ 326 w 326"/>
                  <a:gd name="T5" fmla="*/ 0 h 775"/>
                  <a:gd name="T6" fmla="*/ 326 w 326"/>
                  <a:gd name="T7" fmla="*/ 81 h 775"/>
                  <a:gd name="T8" fmla="*/ 129 w 326"/>
                  <a:gd name="T9" fmla="*/ 94 h 775"/>
                  <a:gd name="T10" fmla="*/ 129 w 326"/>
                  <a:gd name="T11" fmla="*/ 775 h 775"/>
                  <a:gd name="T12" fmla="*/ 0 w 326"/>
                  <a:gd name="T13" fmla="*/ 775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6" h="775">
                    <a:moveTo>
                      <a:pt x="0" y="775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99" y="12"/>
                      <a:pt x="207" y="1"/>
                      <a:pt x="326" y="0"/>
                    </a:cubicBezTo>
                    <a:cubicBezTo>
                      <a:pt x="326" y="81"/>
                      <a:pt x="326" y="81"/>
                      <a:pt x="326" y="81"/>
                    </a:cubicBezTo>
                    <a:cubicBezTo>
                      <a:pt x="253" y="81"/>
                      <a:pt x="188" y="86"/>
                      <a:pt x="129" y="94"/>
                    </a:cubicBezTo>
                    <a:cubicBezTo>
                      <a:pt x="129" y="775"/>
                      <a:pt x="129" y="775"/>
                      <a:pt x="129" y="775"/>
                    </a:cubicBezTo>
                    <a:lnTo>
                      <a:pt x="0" y="7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" name="Freeform 21"/>
              <p:cNvSpPr>
                <a:spLocks noEditPoints="1"/>
              </p:cNvSpPr>
              <p:nvPr/>
            </p:nvSpPr>
            <p:spPr bwMode="gray">
              <a:xfrm>
                <a:off x="3110" y="2598"/>
                <a:ext cx="127" cy="159"/>
              </a:xfrm>
              <a:custGeom>
                <a:avLst/>
                <a:gdLst>
                  <a:gd name="T0" fmla="*/ 317 w 634"/>
                  <a:gd name="T1" fmla="*/ 0 h 795"/>
                  <a:gd name="T2" fmla="*/ 558 w 634"/>
                  <a:gd name="T3" fmla="*/ 107 h 795"/>
                  <a:gd name="T4" fmla="*/ 634 w 634"/>
                  <a:gd name="T5" fmla="*/ 398 h 795"/>
                  <a:gd name="T6" fmla="*/ 558 w 634"/>
                  <a:gd name="T7" fmla="*/ 688 h 795"/>
                  <a:gd name="T8" fmla="*/ 318 w 634"/>
                  <a:gd name="T9" fmla="*/ 795 h 795"/>
                  <a:gd name="T10" fmla="*/ 0 w 634"/>
                  <a:gd name="T11" fmla="*/ 393 h 795"/>
                  <a:gd name="T12" fmla="*/ 76 w 634"/>
                  <a:gd name="T13" fmla="*/ 107 h 795"/>
                  <a:gd name="T14" fmla="*/ 317 w 634"/>
                  <a:gd name="T15" fmla="*/ 0 h 795"/>
                  <a:gd name="T16" fmla="*/ 317 w 634"/>
                  <a:gd name="T17" fmla="*/ 78 h 795"/>
                  <a:gd name="T18" fmla="*/ 166 w 634"/>
                  <a:gd name="T19" fmla="*/ 176 h 795"/>
                  <a:gd name="T20" fmla="*/ 132 w 634"/>
                  <a:gd name="T21" fmla="*/ 394 h 795"/>
                  <a:gd name="T22" fmla="*/ 166 w 634"/>
                  <a:gd name="T23" fmla="*/ 619 h 795"/>
                  <a:gd name="T24" fmla="*/ 317 w 634"/>
                  <a:gd name="T25" fmla="*/ 718 h 795"/>
                  <a:gd name="T26" fmla="*/ 468 w 634"/>
                  <a:gd name="T27" fmla="*/ 619 h 795"/>
                  <a:gd name="T28" fmla="*/ 502 w 634"/>
                  <a:gd name="T29" fmla="*/ 398 h 795"/>
                  <a:gd name="T30" fmla="*/ 468 w 634"/>
                  <a:gd name="T31" fmla="*/ 176 h 795"/>
                  <a:gd name="T32" fmla="*/ 317 w 634"/>
                  <a:gd name="T33" fmla="*/ 78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4" h="795">
                    <a:moveTo>
                      <a:pt x="317" y="0"/>
                    </a:moveTo>
                    <a:cubicBezTo>
                      <a:pt x="425" y="0"/>
                      <a:pt x="505" y="36"/>
                      <a:pt x="558" y="107"/>
                    </a:cubicBezTo>
                    <a:cubicBezTo>
                      <a:pt x="608" y="176"/>
                      <a:pt x="634" y="273"/>
                      <a:pt x="634" y="398"/>
                    </a:cubicBezTo>
                    <a:cubicBezTo>
                      <a:pt x="634" y="521"/>
                      <a:pt x="608" y="618"/>
                      <a:pt x="558" y="688"/>
                    </a:cubicBezTo>
                    <a:cubicBezTo>
                      <a:pt x="506" y="760"/>
                      <a:pt x="426" y="795"/>
                      <a:pt x="318" y="795"/>
                    </a:cubicBezTo>
                    <a:cubicBezTo>
                      <a:pt x="106" y="795"/>
                      <a:pt x="0" y="661"/>
                      <a:pt x="0" y="393"/>
                    </a:cubicBezTo>
                    <a:cubicBezTo>
                      <a:pt x="0" y="271"/>
                      <a:pt x="25" y="176"/>
                      <a:pt x="76" y="107"/>
                    </a:cubicBezTo>
                    <a:cubicBezTo>
                      <a:pt x="128" y="36"/>
                      <a:pt x="209" y="0"/>
                      <a:pt x="317" y="0"/>
                    </a:cubicBezTo>
                    <a:moveTo>
                      <a:pt x="317" y="78"/>
                    </a:moveTo>
                    <a:cubicBezTo>
                      <a:pt x="244" y="78"/>
                      <a:pt x="194" y="110"/>
                      <a:pt x="166" y="176"/>
                    </a:cubicBezTo>
                    <a:cubicBezTo>
                      <a:pt x="143" y="230"/>
                      <a:pt x="132" y="303"/>
                      <a:pt x="132" y="394"/>
                    </a:cubicBezTo>
                    <a:cubicBezTo>
                      <a:pt x="132" y="490"/>
                      <a:pt x="143" y="565"/>
                      <a:pt x="166" y="619"/>
                    </a:cubicBezTo>
                    <a:cubicBezTo>
                      <a:pt x="194" y="685"/>
                      <a:pt x="244" y="718"/>
                      <a:pt x="317" y="718"/>
                    </a:cubicBezTo>
                    <a:cubicBezTo>
                      <a:pt x="390" y="718"/>
                      <a:pt x="440" y="685"/>
                      <a:pt x="468" y="619"/>
                    </a:cubicBezTo>
                    <a:cubicBezTo>
                      <a:pt x="490" y="565"/>
                      <a:pt x="502" y="491"/>
                      <a:pt x="502" y="398"/>
                    </a:cubicBezTo>
                    <a:cubicBezTo>
                      <a:pt x="502" y="302"/>
                      <a:pt x="490" y="228"/>
                      <a:pt x="468" y="176"/>
                    </a:cubicBezTo>
                    <a:cubicBezTo>
                      <a:pt x="439" y="110"/>
                      <a:pt x="389" y="78"/>
                      <a:pt x="317" y="7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" name="Freeform 22"/>
              <p:cNvSpPr>
                <a:spLocks/>
              </p:cNvSpPr>
              <p:nvPr/>
            </p:nvSpPr>
            <p:spPr bwMode="gray">
              <a:xfrm>
                <a:off x="3253" y="2602"/>
                <a:ext cx="195" cy="151"/>
              </a:xfrm>
              <a:custGeom>
                <a:avLst/>
                <a:gdLst>
                  <a:gd name="T0" fmla="*/ 213 w 971"/>
                  <a:gd name="T1" fmla="*/ 754 h 754"/>
                  <a:gd name="T2" fmla="*/ 0 w 971"/>
                  <a:gd name="T3" fmla="*/ 0 h 754"/>
                  <a:gd name="T4" fmla="*/ 130 w 971"/>
                  <a:gd name="T5" fmla="*/ 0 h 754"/>
                  <a:gd name="T6" fmla="*/ 290 w 971"/>
                  <a:gd name="T7" fmla="*/ 614 h 754"/>
                  <a:gd name="T8" fmla="*/ 431 w 971"/>
                  <a:gd name="T9" fmla="*/ 0 h 754"/>
                  <a:gd name="T10" fmla="*/ 558 w 971"/>
                  <a:gd name="T11" fmla="*/ 0 h 754"/>
                  <a:gd name="T12" fmla="*/ 706 w 971"/>
                  <a:gd name="T13" fmla="*/ 614 h 754"/>
                  <a:gd name="T14" fmla="*/ 866 w 971"/>
                  <a:gd name="T15" fmla="*/ 0 h 754"/>
                  <a:gd name="T16" fmla="*/ 971 w 971"/>
                  <a:gd name="T17" fmla="*/ 0 h 754"/>
                  <a:gd name="T18" fmla="*/ 758 w 971"/>
                  <a:gd name="T19" fmla="*/ 754 h 754"/>
                  <a:gd name="T20" fmla="*/ 631 w 971"/>
                  <a:gd name="T21" fmla="*/ 754 h 754"/>
                  <a:gd name="T22" fmla="*/ 517 w 971"/>
                  <a:gd name="T23" fmla="*/ 266 h 754"/>
                  <a:gd name="T24" fmla="*/ 489 w 971"/>
                  <a:gd name="T25" fmla="*/ 112 h 754"/>
                  <a:gd name="T26" fmla="*/ 460 w 971"/>
                  <a:gd name="T27" fmla="*/ 265 h 754"/>
                  <a:gd name="T28" fmla="*/ 347 w 971"/>
                  <a:gd name="T29" fmla="*/ 754 h 754"/>
                  <a:gd name="T30" fmla="*/ 213 w 971"/>
                  <a:gd name="T31" fmla="*/ 754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71" h="754">
                    <a:moveTo>
                      <a:pt x="213" y="75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290" y="614"/>
                      <a:pt x="290" y="614"/>
                      <a:pt x="290" y="614"/>
                    </a:cubicBezTo>
                    <a:cubicBezTo>
                      <a:pt x="431" y="0"/>
                      <a:pt x="431" y="0"/>
                      <a:pt x="431" y="0"/>
                    </a:cubicBezTo>
                    <a:cubicBezTo>
                      <a:pt x="558" y="0"/>
                      <a:pt x="558" y="0"/>
                      <a:pt x="558" y="0"/>
                    </a:cubicBezTo>
                    <a:cubicBezTo>
                      <a:pt x="706" y="614"/>
                      <a:pt x="706" y="614"/>
                      <a:pt x="706" y="614"/>
                    </a:cubicBezTo>
                    <a:cubicBezTo>
                      <a:pt x="866" y="0"/>
                      <a:pt x="866" y="0"/>
                      <a:pt x="866" y="0"/>
                    </a:cubicBezTo>
                    <a:cubicBezTo>
                      <a:pt x="971" y="0"/>
                      <a:pt x="971" y="0"/>
                      <a:pt x="971" y="0"/>
                    </a:cubicBezTo>
                    <a:cubicBezTo>
                      <a:pt x="758" y="754"/>
                      <a:pt x="758" y="754"/>
                      <a:pt x="758" y="754"/>
                    </a:cubicBezTo>
                    <a:cubicBezTo>
                      <a:pt x="631" y="754"/>
                      <a:pt x="631" y="754"/>
                      <a:pt x="631" y="754"/>
                    </a:cubicBezTo>
                    <a:cubicBezTo>
                      <a:pt x="517" y="266"/>
                      <a:pt x="517" y="266"/>
                      <a:pt x="517" y="266"/>
                    </a:cubicBezTo>
                    <a:cubicBezTo>
                      <a:pt x="509" y="231"/>
                      <a:pt x="500" y="180"/>
                      <a:pt x="489" y="112"/>
                    </a:cubicBezTo>
                    <a:cubicBezTo>
                      <a:pt x="481" y="166"/>
                      <a:pt x="471" y="217"/>
                      <a:pt x="460" y="265"/>
                    </a:cubicBezTo>
                    <a:cubicBezTo>
                      <a:pt x="347" y="754"/>
                      <a:pt x="347" y="754"/>
                      <a:pt x="347" y="754"/>
                    </a:cubicBezTo>
                    <a:lnTo>
                      <a:pt x="213" y="7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" name="Freeform 23"/>
              <p:cNvSpPr>
                <a:spLocks/>
              </p:cNvSpPr>
              <p:nvPr/>
            </p:nvSpPr>
            <p:spPr bwMode="gray">
              <a:xfrm>
                <a:off x="3525" y="2602"/>
                <a:ext cx="194" cy="151"/>
              </a:xfrm>
              <a:custGeom>
                <a:avLst/>
                <a:gdLst>
                  <a:gd name="T0" fmla="*/ 213 w 971"/>
                  <a:gd name="T1" fmla="*/ 754 h 754"/>
                  <a:gd name="T2" fmla="*/ 0 w 971"/>
                  <a:gd name="T3" fmla="*/ 0 h 754"/>
                  <a:gd name="T4" fmla="*/ 130 w 971"/>
                  <a:gd name="T5" fmla="*/ 0 h 754"/>
                  <a:gd name="T6" fmla="*/ 290 w 971"/>
                  <a:gd name="T7" fmla="*/ 614 h 754"/>
                  <a:gd name="T8" fmla="*/ 431 w 971"/>
                  <a:gd name="T9" fmla="*/ 0 h 754"/>
                  <a:gd name="T10" fmla="*/ 559 w 971"/>
                  <a:gd name="T11" fmla="*/ 0 h 754"/>
                  <a:gd name="T12" fmla="*/ 706 w 971"/>
                  <a:gd name="T13" fmla="*/ 614 h 754"/>
                  <a:gd name="T14" fmla="*/ 866 w 971"/>
                  <a:gd name="T15" fmla="*/ 0 h 754"/>
                  <a:gd name="T16" fmla="*/ 971 w 971"/>
                  <a:gd name="T17" fmla="*/ 0 h 754"/>
                  <a:gd name="T18" fmla="*/ 758 w 971"/>
                  <a:gd name="T19" fmla="*/ 754 h 754"/>
                  <a:gd name="T20" fmla="*/ 631 w 971"/>
                  <a:gd name="T21" fmla="*/ 754 h 754"/>
                  <a:gd name="T22" fmla="*/ 518 w 971"/>
                  <a:gd name="T23" fmla="*/ 266 h 754"/>
                  <a:gd name="T24" fmla="*/ 489 w 971"/>
                  <a:gd name="T25" fmla="*/ 112 h 754"/>
                  <a:gd name="T26" fmla="*/ 460 w 971"/>
                  <a:gd name="T27" fmla="*/ 265 h 754"/>
                  <a:gd name="T28" fmla="*/ 347 w 971"/>
                  <a:gd name="T29" fmla="*/ 754 h 754"/>
                  <a:gd name="T30" fmla="*/ 213 w 971"/>
                  <a:gd name="T31" fmla="*/ 754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71" h="754">
                    <a:moveTo>
                      <a:pt x="213" y="75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290" y="614"/>
                      <a:pt x="290" y="614"/>
                      <a:pt x="290" y="614"/>
                    </a:cubicBezTo>
                    <a:cubicBezTo>
                      <a:pt x="431" y="0"/>
                      <a:pt x="431" y="0"/>
                      <a:pt x="431" y="0"/>
                    </a:cubicBezTo>
                    <a:cubicBezTo>
                      <a:pt x="559" y="0"/>
                      <a:pt x="559" y="0"/>
                      <a:pt x="559" y="0"/>
                    </a:cubicBezTo>
                    <a:cubicBezTo>
                      <a:pt x="706" y="614"/>
                      <a:pt x="706" y="614"/>
                      <a:pt x="706" y="614"/>
                    </a:cubicBezTo>
                    <a:cubicBezTo>
                      <a:pt x="866" y="0"/>
                      <a:pt x="866" y="0"/>
                      <a:pt x="866" y="0"/>
                    </a:cubicBezTo>
                    <a:cubicBezTo>
                      <a:pt x="971" y="0"/>
                      <a:pt x="971" y="0"/>
                      <a:pt x="971" y="0"/>
                    </a:cubicBezTo>
                    <a:cubicBezTo>
                      <a:pt x="758" y="754"/>
                      <a:pt x="758" y="754"/>
                      <a:pt x="758" y="754"/>
                    </a:cubicBezTo>
                    <a:cubicBezTo>
                      <a:pt x="631" y="754"/>
                      <a:pt x="631" y="754"/>
                      <a:pt x="631" y="754"/>
                    </a:cubicBezTo>
                    <a:cubicBezTo>
                      <a:pt x="518" y="266"/>
                      <a:pt x="518" y="266"/>
                      <a:pt x="518" y="266"/>
                    </a:cubicBezTo>
                    <a:cubicBezTo>
                      <a:pt x="510" y="231"/>
                      <a:pt x="500" y="180"/>
                      <a:pt x="489" y="112"/>
                    </a:cubicBezTo>
                    <a:cubicBezTo>
                      <a:pt x="481" y="166"/>
                      <a:pt x="471" y="217"/>
                      <a:pt x="460" y="265"/>
                    </a:cubicBezTo>
                    <a:cubicBezTo>
                      <a:pt x="347" y="754"/>
                      <a:pt x="347" y="754"/>
                      <a:pt x="347" y="754"/>
                    </a:cubicBezTo>
                    <a:lnTo>
                      <a:pt x="213" y="7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" name="Freeform 24"/>
              <p:cNvSpPr>
                <a:spLocks noEditPoints="1"/>
              </p:cNvSpPr>
              <p:nvPr/>
            </p:nvSpPr>
            <p:spPr bwMode="gray">
              <a:xfrm>
                <a:off x="3745" y="2547"/>
                <a:ext cx="31" cy="206"/>
              </a:xfrm>
              <a:custGeom>
                <a:avLst/>
                <a:gdLst>
                  <a:gd name="T0" fmla="*/ 79 w 157"/>
                  <a:gd name="T1" fmla="*/ 0 h 1031"/>
                  <a:gd name="T2" fmla="*/ 137 w 157"/>
                  <a:gd name="T3" fmla="*/ 26 h 1031"/>
                  <a:gd name="T4" fmla="*/ 157 w 157"/>
                  <a:gd name="T5" fmla="*/ 79 h 1031"/>
                  <a:gd name="T6" fmla="*/ 132 w 157"/>
                  <a:gd name="T7" fmla="*/ 139 h 1031"/>
                  <a:gd name="T8" fmla="*/ 78 w 157"/>
                  <a:gd name="T9" fmla="*/ 159 h 1031"/>
                  <a:gd name="T10" fmla="*/ 20 w 157"/>
                  <a:gd name="T11" fmla="*/ 133 h 1031"/>
                  <a:gd name="T12" fmla="*/ 0 w 157"/>
                  <a:gd name="T13" fmla="*/ 78 h 1031"/>
                  <a:gd name="T14" fmla="*/ 26 w 157"/>
                  <a:gd name="T15" fmla="*/ 20 h 1031"/>
                  <a:gd name="T16" fmla="*/ 79 w 157"/>
                  <a:gd name="T17" fmla="*/ 0 h 1031"/>
                  <a:gd name="T18" fmla="*/ 16 w 157"/>
                  <a:gd name="T19" fmla="*/ 277 h 1031"/>
                  <a:gd name="T20" fmla="*/ 144 w 157"/>
                  <a:gd name="T21" fmla="*/ 277 h 1031"/>
                  <a:gd name="T22" fmla="*/ 144 w 157"/>
                  <a:gd name="T23" fmla="*/ 1031 h 1031"/>
                  <a:gd name="T24" fmla="*/ 16 w 157"/>
                  <a:gd name="T25" fmla="*/ 1031 h 1031"/>
                  <a:gd name="T26" fmla="*/ 16 w 157"/>
                  <a:gd name="T27" fmla="*/ 277 h 1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7" h="1031">
                    <a:moveTo>
                      <a:pt x="79" y="0"/>
                    </a:moveTo>
                    <a:cubicBezTo>
                      <a:pt x="102" y="0"/>
                      <a:pt x="122" y="9"/>
                      <a:pt x="137" y="26"/>
                    </a:cubicBezTo>
                    <a:cubicBezTo>
                      <a:pt x="151" y="42"/>
                      <a:pt x="157" y="59"/>
                      <a:pt x="157" y="79"/>
                    </a:cubicBezTo>
                    <a:cubicBezTo>
                      <a:pt x="157" y="103"/>
                      <a:pt x="149" y="123"/>
                      <a:pt x="132" y="139"/>
                    </a:cubicBezTo>
                    <a:cubicBezTo>
                      <a:pt x="117" y="152"/>
                      <a:pt x="99" y="159"/>
                      <a:pt x="78" y="159"/>
                    </a:cubicBezTo>
                    <a:cubicBezTo>
                      <a:pt x="55" y="159"/>
                      <a:pt x="35" y="150"/>
                      <a:pt x="20" y="133"/>
                    </a:cubicBezTo>
                    <a:cubicBezTo>
                      <a:pt x="6" y="118"/>
                      <a:pt x="0" y="99"/>
                      <a:pt x="0" y="78"/>
                    </a:cubicBezTo>
                    <a:cubicBezTo>
                      <a:pt x="0" y="56"/>
                      <a:pt x="9" y="37"/>
                      <a:pt x="26" y="20"/>
                    </a:cubicBezTo>
                    <a:cubicBezTo>
                      <a:pt x="41" y="7"/>
                      <a:pt x="58" y="0"/>
                      <a:pt x="79" y="0"/>
                    </a:cubicBezTo>
                    <a:moveTo>
                      <a:pt x="16" y="277"/>
                    </a:moveTo>
                    <a:cubicBezTo>
                      <a:pt x="144" y="277"/>
                      <a:pt x="144" y="277"/>
                      <a:pt x="144" y="277"/>
                    </a:cubicBezTo>
                    <a:cubicBezTo>
                      <a:pt x="144" y="1031"/>
                      <a:pt x="144" y="1031"/>
                      <a:pt x="144" y="1031"/>
                    </a:cubicBezTo>
                    <a:cubicBezTo>
                      <a:pt x="16" y="1031"/>
                      <a:pt x="16" y="1031"/>
                      <a:pt x="16" y="1031"/>
                    </a:cubicBezTo>
                    <a:lnTo>
                      <a:pt x="16" y="2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" name="Freeform 25"/>
              <p:cNvSpPr>
                <a:spLocks/>
              </p:cNvSpPr>
              <p:nvPr/>
            </p:nvSpPr>
            <p:spPr bwMode="gray">
              <a:xfrm>
                <a:off x="3820" y="2561"/>
                <a:ext cx="67" cy="192"/>
              </a:xfrm>
              <a:custGeom>
                <a:avLst/>
                <a:gdLst>
                  <a:gd name="T0" fmla="*/ 0 w 332"/>
                  <a:gd name="T1" fmla="*/ 0 h 958"/>
                  <a:gd name="T2" fmla="*/ 129 w 332"/>
                  <a:gd name="T3" fmla="*/ 0 h 958"/>
                  <a:gd name="T4" fmla="*/ 129 w 332"/>
                  <a:gd name="T5" fmla="*/ 204 h 958"/>
                  <a:gd name="T6" fmla="*/ 332 w 332"/>
                  <a:gd name="T7" fmla="*/ 204 h 958"/>
                  <a:gd name="T8" fmla="*/ 332 w 332"/>
                  <a:gd name="T9" fmla="*/ 286 h 958"/>
                  <a:gd name="T10" fmla="*/ 129 w 332"/>
                  <a:gd name="T11" fmla="*/ 286 h 958"/>
                  <a:gd name="T12" fmla="*/ 129 w 332"/>
                  <a:gd name="T13" fmla="*/ 686 h 958"/>
                  <a:gd name="T14" fmla="*/ 163 w 332"/>
                  <a:gd name="T15" fmla="*/ 840 h 958"/>
                  <a:gd name="T16" fmla="*/ 234 w 332"/>
                  <a:gd name="T17" fmla="*/ 873 h 958"/>
                  <a:gd name="T18" fmla="*/ 289 w 332"/>
                  <a:gd name="T19" fmla="*/ 875 h 958"/>
                  <a:gd name="T20" fmla="*/ 332 w 332"/>
                  <a:gd name="T21" fmla="*/ 875 h 958"/>
                  <a:gd name="T22" fmla="*/ 332 w 332"/>
                  <a:gd name="T23" fmla="*/ 958 h 958"/>
                  <a:gd name="T24" fmla="*/ 262 w 332"/>
                  <a:gd name="T25" fmla="*/ 958 h 958"/>
                  <a:gd name="T26" fmla="*/ 132 w 332"/>
                  <a:gd name="T27" fmla="*/ 945 h 958"/>
                  <a:gd name="T28" fmla="*/ 11 w 332"/>
                  <a:gd name="T29" fmla="*/ 817 h 958"/>
                  <a:gd name="T30" fmla="*/ 0 w 332"/>
                  <a:gd name="T31" fmla="*/ 667 h 958"/>
                  <a:gd name="T32" fmla="*/ 0 w 332"/>
                  <a:gd name="T33" fmla="*/ 0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2" h="958">
                    <a:moveTo>
                      <a:pt x="0" y="0"/>
                    </a:move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204"/>
                      <a:pt x="129" y="204"/>
                      <a:pt x="129" y="204"/>
                    </a:cubicBezTo>
                    <a:cubicBezTo>
                      <a:pt x="332" y="204"/>
                      <a:pt x="332" y="204"/>
                      <a:pt x="332" y="204"/>
                    </a:cubicBezTo>
                    <a:cubicBezTo>
                      <a:pt x="332" y="286"/>
                      <a:pt x="332" y="286"/>
                      <a:pt x="332" y="286"/>
                    </a:cubicBezTo>
                    <a:cubicBezTo>
                      <a:pt x="129" y="286"/>
                      <a:pt x="129" y="286"/>
                      <a:pt x="129" y="286"/>
                    </a:cubicBezTo>
                    <a:cubicBezTo>
                      <a:pt x="129" y="686"/>
                      <a:pt x="129" y="686"/>
                      <a:pt x="129" y="686"/>
                    </a:cubicBezTo>
                    <a:cubicBezTo>
                      <a:pt x="129" y="762"/>
                      <a:pt x="140" y="813"/>
                      <a:pt x="163" y="840"/>
                    </a:cubicBezTo>
                    <a:cubicBezTo>
                      <a:pt x="178" y="858"/>
                      <a:pt x="202" y="869"/>
                      <a:pt x="234" y="873"/>
                    </a:cubicBezTo>
                    <a:cubicBezTo>
                      <a:pt x="245" y="875"/>
                      <a:pt x="263" y="875"/>
                      <a:pt x="289" y="875"/>
                    </a:cubicBezTo>
                    <a:cubicBezTo>
                      <a:pt x="332" y="875"/>
                      <a:pt x="332" y="875"/>
                      <a:pt x="332" y="875"/>
                    </a:cubicBezTo>
                    <a:cubicBezTo>
                      <a:pt x="332" y="958"/>
                      <a:pt x="332" y="958"/>
                      <a:pt x="332" y="958"/>
                    </a:cubicBezTo>
                    <a:cubicBezTo>
                      <a:pt x="262" y="958"/>
                      <a:pt x="262" y="958"/>
                      <a:pt x="262" y="958"/>
                    </a:cubicBezTo>
                    <a:cubicBezTo>
                      <a:pt x="207" y="958"/>
                      <a:pt x="163" y="953"/>
                      <a:pt x="132" y="945"/>
                    </a:cubicBezTo>
                    <a:cubicBezTo>
                      <a:pt x="66" y="927"/>
                      <a:pt x="26" y="884"/>
                      <a:pt x="11" y="817"/>
                    </a:cubicBezTo>
                    <a:cubicBezTo>
                      <a:pt x="4" y="781"/>
                      <a:pt x="0" y="731"/>
                      <a:pt x="0" y="66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" name="Freeform 26"/>
              <p:cNvSpPr>
                <a:spLocks/>
              </p:cNvSpPr>
              <p:nvPr/>
            </p:nvSpPr>
            <p:spPr bwMode="gray">
              <a:xfrm>
                <a:off x="3918" y="2526"/>
                <a:ext cx="114" cy="227"/>
              </a:xfrm>
              <a:custGeom>
                <a:avLst/>
                <a:gdLst>
                  <a:gd name="T0" fmla="*/ 0 w 572"/>
                  <a:gd name="T1" fmla="*/ 1136 h 1136"/>
                  <a:gd name="T2" fmla="*/ 0 w 572"/>
                  <a:gd name="T3" fmla="*/ 0 h 1136"/>
                  <a:gd name="T4" fmla="*/ 129 w 572"/>
                  <a:gd name="T5" fmla="*/ 0 h 1136"/>
                  <a:gd name="T6" fmla="*/ 129 w 572"/>
                  <a:gd name="T7" fmla="*/ 400 h 1136"/>
                  <a:gd name="T8" fmla="*/ 319 w 572"/>
                  <a:gd name="T9" fmla="*/ 361 h 1136"/>
                  <a:gd name="T10" fmla="*/ 549 w 572"/>
                  <a:gd name="T11" fmla="*/ 479 h 1136"/>
                  <a:gd name="T12" fmla="*/ 572 w 572"/>
                  <a:gd name="T13" fmla="*/ 673 h 1136"/>
                  <a:gd name="T14" fmla="*/ 572 w 572"/>
                  <a:gd name="T15" fmla="*/ 1136 h 1136"/>
                  <a:gd name="T16" fmla="*/ 443 w 572"/>
                  <a:gd name="T17" fmla="*/ 1136 h 1136"/>
                  <a:gd name="T18" fmla="*/ 443 w 572"/>
                  <a:gd name="T19" fmla="*/ 653 h 1136"/>
                  <a:gd name="T20" fmla="*/ 420 w 572"/>
                  <a:gd name="T21" fmla="*/ 499 h 1136"/>
                  <a:gd name="T22" fmla="*/ 306 w 572"/>
                  <a:gd name="T23" fmla="*/ 439 h 1136"/>
                  <a:gd name="T24" fmla="*/ 129 w 572"/>
                  <a:gd name="T25" fmla="*/ 485 h 1136"/>
                  <a:gd name="T26" fmla="*/ 129 w 572"/>
                  <a:gd name="T27" fmla="*/ 1136 h 1136"/>
                  <a:gd name="T28" fmla="*/ 0 w 572"/>
                  <a:gd name="T29" fmla="*/ 1136 h 1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2" h="1136">
                    <a:moveTo>
                      <a:pt x="0" y="113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400"/>
                      <a:pt x="129" y="400"/>
                      <a:pt x="129" y="400"/>
                    </a:cubicBezTo>
                    <a:cubicBezTo>
                      <a:pt x="196" y="374"/>
                      <a:pt x="259" y="361"/>
                      <a:pt x="319" y="361"/>
                    </a:cubicBezTo>
                    <a:cubicBezTo>
                      <a:pt x="438" y="361"/>
                      <a:pt x="515" y="400"/>
                      <a:pt x="549" y="479"/>
                    </a:cubicBezTo>
                    <a:cubicBezTo>
                      <a:pt x="564" y="515"/>
                      <a:pt x="572" y="579"/>
                      <a:pt x="572" y="673"/>
                    </a:cubicBezTo>
                    <a:cubicBezTo>
                      <a:pt x="572" y="1136"/>
                      <a:pt x="572" y="1136"/>
                      <a:pt x="572" y="1136"/>
                    </a:cubicBezTo>
                    <a:cubicBezTo>
                      <a:pt x="443" y="1136"/>
                      <a:pt x="443" y="1136"/>
                      <a:pt x="443" y="1136"/>
                    </a:cubicBezTo>
                    <a:cubicBezTo>
                      <a:pt x="443" y="653"/>
                      <a:pt x="443" y="653"/>
                      <a:pt x="443" y="653"/>
                    </a:cubicBezTo>
                    <a:cubicBezTo>
                      <a:pt x="443" y="581"/>
                      <a:pt x="436" y="529"/>
                      <a:pt x="420" y="499"/>
                    </a:cubicBezTo>
                    <a:cubicBezTo>
                      <a:pt x="400" y="459"/>
                      <a:pt x="362" y="439"/>
                      <a:pt x="306" y="439"/>
                    </a:cubicBezTo>
                    <a:cubicBezTo>
                      <a:pt x="256" y="439"/>
                      <a:pt x="197" y="454"/>
                      <a:pt x="129" y="485"/>
                    </a:cubicBezTo>
                    <a:cubicBezTo>
                      <a:pt x="129" y="1136"/>
                      <a:pt x="129" y="1136"/>
                      <a:pt x="129" y="1136"/>
                    </a:cubicBezTo>
                    <a:lnTo>
                      <a:pt x="0" y="11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" name="Freeform 27"/>
              <p:cNvSpPr>
                <a:spLocks/>
              </p:cNvSpPr>
              <p:nvPr/>
            </p:nvSpPr>
            <p:spPr bwMode="gray">
              <a:xfrm>
                <a:off x="4128" y="2602"/>
                <a:ext cx="126" cy="223"/>
              </a:xfrm>
              <a:custGeom>
                <a:avLst/>
                <a:gdLst>
                  <a:gd name="T0" fmla="*/ 56 w 126"/>
                  <a:gd name="T1" fmla="*/ 153 h 223"/>
                  <a:gd name="T2" fmla="*/ 0 w 126"/>
                  <a:gd name="T3" fmla="*/ 0 h 223"/>
                  <a:gd name="T4" fmla="*/ 27 w 126"/>
                  <a:gd name="T5" fmla="*/ 0 h 223"/>
                  <a:gd name="T6" fmla="*/ 67 w 126"/>
                  <a:gd name="T7" fmla="*/ 120 h 223"/>
                  <a:gd name="T8" fmla="*/ 104 w 126"/>
                  <a:gd name="T9" fmla="*/ 0 h 223"/>
                  <a:gd name="T10" fmla="*/ 126 w 126"/>
                  <a:gd name="T11" fmla="*/ 0 h 223"/>
                  <a:gd name="T12" fmla="*/ 51 w 126"/>
                  <a:gd name="T13" fmla="*/ 223 h 223"/>
                  <a:gd name="T14" fmla="*/ 29 w 126"/>
                  <a:gd name="T15" fmla="*/ 223 h 223"/>
                  <a:gd name="T16" fmla="*/ 56 w 126"/>
                  <a:gd name="T17" fmla="*/ 15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6" h="223">
                    <a:moveTo>
                      <a:pt x="56" y="153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67" y="120"/>
                    </a:lnTo>
                    <a:lnTo>
                      <a:pt x="104" y="0"/>
                    </a:lnTo>
                    <a:lnTo>
                      <a:pt x="126" y="0"/>
                    </a:lnTo>
                    <a:lnTo>
                      <a:pt x="51" y="223"/>
                    </a:lnTo>
                    <a:lnTo>
                      <a:pt x="29" y="223"/>
                    </a:lnTo>
                    <a:lnTo>
                      <a:pt x="56" y="1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" name="Freeform 28"/>
              <p:cNvSpPr>
                <a:spLocks noEditPoints="1"/>
              </p:cNvSpPr>
              <p:nvPr/>
            </p:nvSpPr>
            <p:spPr bwMode="gray">
              <a:xfrm>
                <a:off x="4270" y="2598"/>
                <a:ext cx="127" cy="159"/>
              </a:xfrm>
              <a:custGeom>
                <a:avLst/>
                <a:gdLst>
                  <a:gd name="T0" fmla="*/ 318 w 634"/>
                  <a:gd name="T1" fmla="*/ 0 h 795"/>
                  <a:gd name="T2" fmla="*/ 559 w 634"/>
                  <a:gd name="T3" fmla="*/ 107 h 795"/>
                  <a:gd name="T4" fmla="*/ 634 w 634"/>
                  <a:gd name="T5" fmla="*/ 398 h 795"/>
                  <a:gd name="T6" fmla="*/ 559 w 634"/>
                  <a:gd name="T7" fmla="*/ 688 h 795"/>
                  <a:gd name="T8" fmla="*/ 318 w 634"/>
                  <a:gd name="T9" fmla="*/ 795 h 795"/>
                  <a:gd name="T10" fmla="*/ 0 w 634"/>
                  <a:gd name="T11" fmla="*/ 393 h 795"/>
                  <a:gd name="T12" fmla="*/ 76 w 634"/>
                  <a:gd name="T13" fmla="*/ 107 h 795"/>
                  <a:gd name="T14" fmla="*/ 318 w 634"/>
                  <a:gd name="T15" fmla="*/ 0 h 795"/>
                  <a:gd name="T16" fmla="*/ 318 w 634"/>
                  <a:gd name="T17" fmla="*/ 78 h 795"/>
                  <a:gd name="T18" fmla="*/ 167 w 634"/>
                  <a:gd name="T19" fmla="*/ 176 h 795"/>
                  <a:gd name="T20" fmla="*/ 132 w 634"/>
                  <a:gd name="T21" fmla="*/ 394 h 795"/>
                  <a:gd name="T22" fmla="*/ 167 w 634"/>
                  <a:gd name="T23" fmla="*/ 619 h 795"/>
                  <a:gd name="T24" fmla="*/ 318 w 634"/>
                  <a:gd name="T25" fmla="*/ 718 h 795"/>
                  <a:gd name="T26" fmla="*/ 468 w 634"/>
                  <a:gd name="T27" fmla="*/ 619 h 795"/>
                  <a:gd name="T28" fmla="*/ 503 w 634"/>
                  <a:gd name="T29" fmla="*/ 398 h 795"/>
                  <a:gd name="T30" fmla="*/ 468 w 634"/>
                  <a:gd name="T31" fmla="*/ 176 h 795"/>
                  <a:gd name="T32" fmla="*/ 318 w 634"/>
                  <a:gd name="T33" fmla="*/ 78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4" h="795">
                    <a:moveTo>
                      <a:pt x="318" y="0"/>
                    </a:moveTo>
                    <a:cubicBezTo>
                      <a:pt x="426" y="0"/>
                      <a:pt x="506" y="36"/>
                      <a:pt x="559" y="107"/>
                    </a:cubicBezTo>
                    <a:cubicBezTo>
                      <a:pt x="609" y="176"/>
                      <a:pt x="634" y="273"/>
                      <a:pt x="634" y="398"/>
                    </a:cubicBezTo>
                    <a:cubicBezTo>
                      <a:pt x="634" y="521"/>
                      <a:pt x="609" y="618"/>
                      <a:pt x="559" y="688"/>
                    </a:cubicBezTo>
                    <a:cubicBezTo>
                      <a:pt x="507" y="760"/>
                      <a:pt x="427" y="795"/>
                      <a:pt x="318" y="795"/>
                    </a:cubicBezTo>
                    <a:cubicBezTo>
                      <a:pt x="106" y="795"/>
                      <a:pt x="0" y="661"/>
                      <a:pt x="0" y="393"/>
                    </a:cubicBezTo>
                    <a:cubicBezTo>
                      <a:pt x="0" y="271"/>
                      <a:pt x="26" y="176"/>
                      <a:pt x="76" y="107"/>
                    </a:cubicBezTo>
                    <a:cubicBezTo>
                      <a:pt x="129" y="36"/>
                      <a:pt x="210" y="0"/>
                      <a:pt x="318" y="0"/>
                    </a:cubicBezTo>
                    <a:moveTo>
                      <a:pt x="318" y="78"/>
                    </a:moveTo>
                    <a:cubicBezTo>
                      <a:pt x="245" y="78"/>
                      <a:pt x="194" y="110"/>
                      <a:pt x="167" y="176"/>
                    </a:cubicBezTo>
                    <a:cubicBezTo>
                      <a:pt x="144" y="230"/>
                      <a:pt x="132" y="303"/>
                      <a:pt x="132" y="394"/>
                    </a:cubicBezTo>
                    <a:cubicBezTo>
                      <a:pt x="132" y="490"/>
                      <a:pt x="144" y="565"/>
                      <a:pt x="167" y="619"/>
                    </a:cubicBezTo>
                    <a:cubicBezTo>
                      <a:pt x="194" y="685"/>
                      <a:pt x="245" y="718"/>
                      <a:pt x="318" y="718"/>
                    </a:cubicBezTo>
                    <a:cubicBezTo>
                      <a:pt x="391" y="718"/>
                      <a:pt x="441" y="685"/>
                      <a:pt x="468" y="619"/>
                    </a:cubicBezTo>
                    <a:cubicBezTo>
                      <a:pt x="491" y="565"/>
                      <a:pt x="503" y="491"/>
                      <a:pt x="503" y="398"/>
                    </a:cubicBezTo>
                    <a:cubicBezTo>
                      <a:pt x="503" y="302"/>
                      <a:pt x="491" y="228"/>
                      <a:pt x="468" y="176"/>
                    </a:cubicBezTo>
                    <a:cubicBezTo>
                      <a:pt x="440" y="110"/>
                      <a:pt x="390" y="78"/>
                      <a:pt x="318" y="7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" name="Freeform 29"/>
              <p:cNvSpPr>
                <a:spLocks/>
              </p:cNvSpPr>
              <p:nvPr/>
            </p:nvSpPr>
            <p:spPr bwMode="gray">
              <a:xfrm>
                <a:off x="4433" y="2602"/>
                <a:ext cx="110" cy="155"/>
              </a:xfrm>
              <a:custGeom>
                <a:avLst/>
                <a:gdLst>
                  <a:gd name="T0" fmla="*/ 0 w 550"/>
                  <a:gd name="T1" fmla="*/ 0 h 774"/>
                  <a:gd name="T2" fmla="*/ 129 w 550"/>
                  <a:gd name="T3" fmla="*/ 0 h 774"/>
                  <a:gd name="T4" fmla="*/ 129 w 550"/>
                  <a:gd name="T5" fmla="*/ 465 h 774"/>
                  <a:gd name="T6" fmla="*/ 152 w 550"/>
                  <a:gd name="T7" fmla="*/ 636 h 774"/>
                  <a:gd name="T8" fmla="*/ 206 w 550"/>
                  <a:gd name="T9" fmla="*/ 685 h 774"/>
                  <a:gd name="T10" fmla="*/ 289 w 550"/>
                  <a:gd name="T11" fmla="*/ 697 h 774"/>
                  <a:gd name="T12" fmla="*/ 422 w 550"/>
                  <a:gd name="T13" fmla="*/ 677 h 774"/>
                  <a:gd name="T14" fmla="*/ 422 w 550"/>
                  <a:gd name="T15" fmla="*/ 0 h 774"/>
                  <a:gd name="T16" fmla="*/ 550 w 550"/>
                  <a:gd name="T17" fmla="*/ 0 h 774"/>
                  <a:gd name="T18" fmla="*/ 550 w 550"/>
                  <a:gd name="T19" fmla="*/ 742 h 774"/>
                  <a:gd name="T20" fmla="*/ 281 w 550"/>
                  <a:gd name="T21" fmla="*/ 774 h 774"/>
                  <a:gd name="T22" fmla="*/ 90 w 550"/>
                  <a:gd name="T23" fmla="*/ 734 h 774"/>
                  <a:gd name="T24" fmla="*/ 7 w 550"/>
                  <a:gd name="T25" fmla="*/ 593 h 774"/>
                  <a:gd name="T26" fmla="*/ 0 w 550"/>
                  <a:gd name="T27" fmla="*/ 475 h 774"/>
                  <a:gd name="T28" fmla="*/ 0 w 550"/>
                  <a:gd name="T29" fmla="*/ 0 h 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0" h="774">
                    <a:moveTo>
                      <a:pt x="0" y="0"/>
                    </a:move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465"/>
                      <a:pt x="129" y="465"/>
                      <a:pt x="129" y="465"/>
                    </a:cubicBezTo>
                    <a:cubicBezTo>
                      <a:pt x="129" y="550"/>
                      <a:pt x="137" y="608"/>
                      <a:pt x="152" y="636"/>
                    </a:cubicBezTo>
                    <a:cubicBezTo>
                      <a:pt x="165" y="660"/>
                      <a:pt x="183" y="676"/>
                      <a:pt x="206" y="685"/>
                    </a:cubicBezTo>
                    <a:cubicBezTo>
                      <a:pt x="225" y="693"/>
                      <a:pt x="253" y="697"/>
                      <a:pt x="289" y="697"/>
                    </a:cubicBezTo>
                    <a:cubicBezTo>
                      <a:pt x="331" y="697"/>
                      <a:pt x="375" y="690"/>
                      <a:pt x="422" y="677"/>
                    </a:cubicBezTo>
                    <a:cubicBezTo>
                      <a:pt x="422" y="0"/>
                      <a:pt x="422" y="0"/>
                      <a:pt x="422" y="0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50" y="742"/>
                      <a:pt x="550" y="742"/>
                      <a:pt x="550" y="742"/>
                    </a:cubicBezTo>
                    <a:cubicBezTo>
                      <a:pt x="455" y="763"/>
                      <a:pt x="365" y="774"/>
                      <a:pt x="281" y="774"/>
                    </a:cubicBezTo>
                    <a:cubicBezTo>
                      <a:pt x="196" y="774"/>
                      <a:pt x="132" y="761"/>
                      <a:pt x="90" y="734"/>
                    </a:cubicBezTo>
                    <a:cubicBezTo>
                      <a:pt x="43" y="704"/>
                      <a:pt x="15" y="657"/>
                      <a:pt x="7" y="593"/>
                    </a:cubicBezTo>
                    <a:cubicBezTo>
                      <a:pt x="2" y="563"/>
                      <a:pt x="0" y="523"/>
                      <a:pt x="0" y="47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" name="Freeform 30"/>
              <p:cNvSpPr>
                <a:spLocks/>
              </p:cNvSpPr>
              <p:nvPr/>
            </p:nvSpPr>
            <p:spPr bwMode="gray">
              <a:xfrm>
                <a:off x="2479" y="1143"/>
                <a:ext cx="496" cy="383"/>
              </a:xfrm>
              <a:custGeom>
                <a:avLst/>
                <a:gdLst>
                  <a:gd name="T0" fmla="*/ 1006 w 2477"/>
                  <a:gd name="T1" fmla="*/ 801 h 1913"/>
                  <a:gd name="T2" fmla="*/ 627 w 2477"/>
                  <a:gd name="T3" fmla="*/ 673 h 1913"/>
                  <a:gd name="T4" fmla="*/ 1 w 2477"/>
                  <a:gd name="T5" fmla="*/ 1294 h 1913"/>
                  <a:gd name="T6" fmla="*/ 627 w 2477"/>
                  <a:gd name="T7" fmla="*/ 1912 h 1913"/>
                  <a:gd name="T8" fmla="*/ 1103 w 2477"/>
                  <a:gd name="T9" fmla="*/ 1696 h 1913"/>
                  <a:gd name="T10" fmla="*/ 1103 w 2477"/>
                  <a:gd name="T11" fmla="*/ 1355 h 1913"/>
                  <a:gd name="T12" fmla="*/ 807 w 2477"/>
                  <a:gd name="T13" fmla="*/ 1643 h 1913"/>
                  <a:gd name="T14" fmla="*/ 627 w 2477"/>
                  <a:gd name="T15" fmla="*/ 1681 h 1913"/>
                  <a:gd name="T16" fmla="*/ 235 w 2477"/>
                  <a:gd name="T17" fmla="*/ 1294 h 1913"/>
                  <a:gd name="T18" fmla="*/ 627 w 2477"/>
                  <a:gd name="T19" fmla="*/ 905 h 1913"/>
                  <a:gd name="T20" fmla="*/ 902 w 2477"/>
                  <a:gd name="T21" fmla="*/ 1019 h 1913"/>
                  <a:gd name="T22" fmla="*/ 1145 w 2477"/>
                  <a:gd name="T23" fmla="*/ 1298 h 1913"/>
                  <a:gd name="T24" fmla="*/ 1708 w 2477"/>
                  <a:gd name="T25" fmla="*/ 1544 h 1913"/>
                  <a:gd name="T26" fmla="*/ 2477 w 2477"/>
                  <a:gd name="T27" fmla="*/ 777 h 1913"/>
                  <a:gd name="T28" fmla="*/ 1708 w 2477"/>
                  <a:gd name="T29" fmla="*/ 0 h 1913"/>
                  <a:gd name="T30" fmla="*/ 1103 w 2477"/>
                  <a:gd name="T31" fmla="*/ 309 h 1913"/>
                  <a:gd name="T32" fmla="*/ 1103 w 2477"/>
                  <a:gd name="T33" fmla="*/ 771 h 1913"/>
                  <a:gd name="T34" fmla="*/ 1708 w 2477"/>
                  <a:gd name="T35" fmla="*/ 244 h 1913"/>
                  <a:gd name="T36" fmla="*/ 2236 w 2477"/>
                  <a:gd name="T37" fmla="*/ 777 h 1913"/>
                  <a:gd name="T38" fmla="*/ 1708 w 2477"/>
                  <a:gd name="T39" fmla="*/ 1305 h 1913"/>
                  <a:gd name="T40" fmla="*/ 1365 w 2477"/>
                  <a:gd name="T41" fmla="*/ 1179 h 1913"/>
                  <a:gd name="T42" fmla="*/ 1006 w 2477"/>
                  <a:gd name="T43" fmla="*/ 801 h 1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77" h="1913">
                    <a:moveTo>
                      <a:pt x="1006" y="801"/>
                    </a:moveTo>
                    <a:cubicBezTo>
                      <a:pt x="916" y="722"/>
                      <a:pt x="771" y="674"/>
                      <a:pt x="627" y="673"/>
                    </a:cubicBezTo>
                    <a:cubicBezTo>
                      <a:pt x="283" y="672"/>
                      <a:pt x="2" y="944"/>
                      <a:pt x="1" y="1294"/>
                    </a:cubicBezTo>
                    <a:cubicBezTo>
                      <a:pt x="0" y="1638"/>
                      <a:pt x="283" y="1911"/>
                      <a:pt x="627" y="1912"/>
                    </a:cubicBezTo>
                    <a:cubicBezTo>
                      <a:pt x="820" y="1913"/>
                      <a:pt x="988" y="1834"/>
                      <a:pt x="1103" y="1696"/>
                    </a:cubicBezTo>
                    <a:cubicBezTo>
                      <a:pt x="1103" y="1355"/>
                      <a:pt x="1103" y="1355"/>
                      <a:pt x="1103" y="1355"/>
                    </a:cubicBezTo>
                    <a:cubicBezTo>
                      <a:pt x="1042" y="1461"/>
                      <a:pt x="918" y="1597"/>
                      <a:pt x="807" y="1643"/>
                    </a:cubicBezTo>
                    <a:cubicBezTo>
                      <a:pt x="751" y="1666"/>
                      <a:pt x="694" y="1681"/>
                      <a:pt x="627" y="1681"/>
                    </a:cubicBezTo>
                    <a:cubicBezTo>
                      <a:pt x="412" y="1681"/>
                      <a:pt x="235" y="1514"/>
                      <a:pt x="235" y="1294"/>
                    </a:cubicBezTo>
                    <a:cubicBezTo>
                      <a:pt x="235" y="1091"/>
                      <a:pt x="398" y="904"/>
                      <a:pt x="627" y="905"/>
                    </a:cubicBezTo>
                    <a:cubicBezTo>
                      <a:pt x="734" y="905"/>
                      <a:pt x="831" y="949"/>
                      <a:pt x="902" y="1019"/>
                    </a:cubicBezTo>
                    <a:cubicBezTo>
                      <a:pt x="976" y="1090"/>
                      <a:pt x="1090" y="1239"/>
                      <a:pt x="1145" y="1298"/>
                    </a:cubicBezTo>
                    <a:cubicBezTo>
                      <a:pt x="1285" y="1449"/>
                      <a:pt x="1486" y="1543"/>
                      <a:pt x="1708" y="1544"/>
                    </a:cubicBezTo>
                    <a:cubicBezTo>
                      <a:pt x="2132" y="1545"/>
                      <a:pt x="2477" y="1201"/>
                      <a:pt x="2477" y="777"/>
                    </a:cubicBezTo>
                    <a:cubicBezTo>
                      <a:pt x="2477" y="353"/>
                      <a:pt x="2132" y="0"/>
                      <a:pt x="1708" y="0"/>
                    </a:cubicBezTo>
                    <a:cubicBezTo>
                      <a:pt x="1461" y="0"/>
                      <a:pt x="1244" y="129"/>
                      <a:pt x="1103" y="309"/>
                    </a:cubicBezTo>
                    <a:cubicBezTo>
                      <a:pt x="1103" y="771"/>
                      <a:pt x="1103" y="771"/>
                      <a:pt x="1103" y="771"/>
                    </a:cubicBezTo>
                    <a:cubicBezTo>
                      <a:pt x="1210" y="478"/>
                      <a:pt x="1404" y="244"/>
                      <a:pt x="1708" y="244"/>
                    </a:cubicBezTo>
                    <a:cubicBezTo>
                      <a:pt x="2000" y="244"/>
                      <a:pt x="2237" y="485"/>
                      <a:pt x="2236" y="777"/>
                    </a:cubicBezTo>
                    <a:cubicBezTo>
                      <a:pt x="2235" y="1069"/>
                      <a:pt x="2000" y="1305"/>
                      <a:pt x="1708" y="1305"/>
                    </a:cubicBezTo>
                    <a:cubicBezTo>
                      <a:pt x="1578" y="1304"/>
                      <a:pt x="1457" y="1257"/>
                      <a:pt x="1365" y="1179"/>
                    </a:cubicBezTo>
                    <a:cubicBezTo>
                      <a:pt x="1251" y="1090"/>
                      <a:pt x="1124" y="901"/>
                      <a:pt x="1006" y="801"/>
                    </a:cubicBez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" name="Freeform 31"/>
              <p:cNvSpPr>
                <a:spLocks/>
              </p:cNvSpPr>
              <p:nvPr/>
            </p:nvSpPr>
            <p:spPr bwMode="gray">
              <a:xfrm>
                <a:off x="1671" y="1560"/>
                <a:ext cx="340" cy="556"/>
              </a:xfrm>
              <a:custGeom>
                <a:avLst/>
                <a:gdLst>
                  <a:gd name="T0" fmla="*/ 0 w 1700"/>
                  <a:gd name="T1" fmla="*/ 0 h 2777"/>
                  <a:gd name="T2" fmla="*/ 1700 w 1700"/>
                  <a:gd name="T3" fmla="*/ 0 h 2777"/>
                  <a:gd name="T4" fmla="*/ 1700 w 1700"/>
                  <a:gd name="T5" fmla="*/ 473 h 2777"/>
                  <a:gd name="T6" fmla="*/ 1429 w 1700"/>
                  <a:gd name="T7" fmla="*/ 286 h 2777"/>
                  <a:gd name="T8" fmla="*/ 642 w 1700"/>
                  <a:gd name="T9" fmla="*/ 286 h 2777"/>
                  <a:gd name="T10" fmla="*/ 642 w 1700"/>
                  <a:gd name="T11" fmla="*/ 1104 h 2777"/>
                  <a:gd name="T12" fmla="*/ 1495 w 1700"/>
                  <a:gd name="T13" fmla="*/ 1104 h 2777"/>
                  <a:gd name="T14" fmla="*/ 1495 w 1700"/>
                  <a:gd name="T15" fmla="*/ 1537 h 2777"/>
                  <a:gd name="T16" fmla="*/ 1262 w 1700"/>
                  <a:gd name="T17" fmla="*/ 1398 h 2777"/>
                  <a:gd name="T18" fmla="*/ 642 w 1700"/>
                  <a:gd name="T19" fmla="*/ 1398 h 2777"/>
                  <a:gd name="T20" fmla="*/ 642 w 1700"/>
                  <a:gd name="T21" fmla="*/ 2515 h 2777"/>
                  <a:gd name="T22" fmla="*/ 820 w 1700"/>
                  <a:gd name="T23" fmla="*/ 2777 h 2777"/>
                  <a:gd name="T24" fmla="*/ 11 w 1700"/>
                  <a:gd name="T25" fmla="*/ 2777 h 2777"/>
                  <a:gd name="T26" fmla="*/ 181 w 1700"/>
                  <a:gd name="T27" fmla="*/ 2515 h 2777"/>
                  <a:gd name="T28" fmla="*/ 181 w 1700"/>
                  <a:gd name="T29" fmla="*/ 291 h 2777"/>
                  <a:gd name="T30" fmla="*/ 0 w 1700"/>
                  <a:gd name="T31" fmla="*/ 0 h 2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00" h="2777">
                    <a:moveTo>
                      <a:pt x="0" y="0"/>
                    </a:moveTo>
                    <a:cubicBezTo>
                      <a:pt x="1700" y="0"/>
                      <a:pt x="1700" y="0"/>
                      <a:pt x="1700" y="0"/>
                    </a:cubicBezTo>
                    <a:cubicBezTo>
                      <a:pt x="1700" y="473"/>
                      <a:pt x="1700" y="473"/>
                      <a:pt x="1700" y="473"/>
                    </a:cubicBezTo>
                    <a:cubicBezTo>
                      <a:pt x="1700" y="473"/>
                      <a:pt x="1613" y="287"/>
                      <a:pt x="1429" y="286"/>
                    </a:cubicBezTo>
                    <a:cubicBezTo>
                      <a:pt x="642" y="286"/>
                      <a:pt x="642" y="286"/>
                      <a:pt x="642" y="286"/>
                    </a:cubicBezTo>
                    <a:cubicBezTo>
                      <a:pt x="642" y="1104"/>
                      <a:pt x="642" y="1104"/>
                      <a:pt x="642" y="1104"/>
                    </a:cubicBezTo>
                    <a:cubicBezTo>
                      <a:pt x="1495" y="1104"/>
                      <a:pt x="1495" y="1104"/>
                      <a:pt x="1495" y="1104"/>
                    </a:cubicBezTo>
                    <a:cubicBezTo>
                      <a:pt x="1495" y="1537"/>
                      <a:pt x="1495" y="1537"/>
                      <a:pt x="1495" y="1537"/>
                    </a:cubicBezTo>
                    <a:cubicBezTo>
                      <a:pt x="1495" y="1537"/>
                      <a:pt x="1468" y="1399"/>
                      <a:pt x="1262" y="1398"/>
                    </a:cubicBezTo>
                    <a:cubicBezTo>
                      <a:pt x="642" y="1398"/>
                      <a:pt x="642" y="1398"/>
                      <a:pt x="642" y="1398"/>
                    </a:cubicBezTo>
                    <a:cubicBezTo>
                      <a:pt x="642" y="2515"/>
                      <a:pt x="642" y="2515"/>
                      <a:pt x="642" y="2515"/>
                    </a:cubicBezTo>
                    <a:cubicBezTo>
                      <a:pt x="642" y="2679"/>
                      <a:pt x="820" y="2777"/>
                      <a:pt x="820" y="2777"/>
                    </a:cubicBezTo>
                    <a:cubicBezTo>
                      <a:pt x="11" y="2777"/>
                      <a:pt x="11" y="2777"/>
                      <a:pt x="11" y="2777"/>
                    </a:cubicBezTo>
                    <a:cubicBezTo>
                      <a:pt x="11" y="2777"/>
                      <a:pt x="181" y="2691"/>
                      <a:pt x="181" y="2515"/>
                    </a:cubicBezTo>
                    <a:cubicBezTo>
                      <a:pt x="181" y="291"/>
                      <a:pt x="181" y="291"/>
                      <a:pt x="181" y="291"/>
                    </a:cubicBezTo>
                    <a:cubicBezTo>
                      <a:pt x="181" y="10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" name="Freeform 32"/>
              <p:cNvSpPr>
                <a:spLocks/>
              </p:cNvSpPr>
              <p:nvPr/>
            </p:nvSpPr>
            <p:spPr bwMode="gray">
              <a:xfrm>
                <a:off x="2475" y="1560"/>
                <a:ext cx="224" cy="775"/>
              </a:xfrm>
              <a:custGeom>
                <a:avLst/>
                <a:gdLst>
                  <a:gd name="T0" fmla="*/ 257 w 1123"/>
                  <a:gd name="T1" fmla="*/ 0 h 3872"/>
                  <a:gd name="T2" fmla="*/ 1123 w 1123"/>
                  <a:gd name="T3" fmla="*/ 0 h 3872"/>
                  <a:gd name="T4" fmla="*/ 929 w 1123"/>
                  <a:gd name="T5" fmla="*/ 242 h 3872"/>
                  <a:gd name="T6" fmla="*/ 929 w 1123"/>
                  <a:gd name="T7" fmla="*/ 2847 h 3872"/>
                  <a:gd name="T8" fmla="*/ 0 w 1123"/>
                  <a:gd name="T9" fmla="*/ 3869 h 3872"/>
                  <a:gd name="T10" fmla="*/ 443 w 1123"/>
                  <a:gd name="T11" fmla="*/ 2847 h 3872"/>
                  <a:gd name="T12" fmla="*/ 443 w 1123"/>
                  <a:gd name="T13" fmla="*/ 242 h 3872"/>
                  <a:gd name="T14" fmla="*/ 257 w 1123"/>
                  <a:gd name="T15" fmla="*/ 0 h 3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3" h="3872">
                    <a:moveTo>
                      <a:pt x="257" y="0"/>
                    </a:moveTo>
                    <a:cubicBezTo>
                      <a:pt x="1123" y="0"/>
                      <a:pt x="1123" y="0"/>
                      <a:pt x="1123" y="0"/>
                    </a:cubicBezTo>
                    <a:cubicBezTo>
                      <a:pt x="1123" y="0"/>
                      <a:pt x="929" y="92"/>
                      <a:pt x="929" y="242"/>
                    </a:cubicBezTo>
                    <a:cubicBezTo>
                      <a:pt x="929" y="2847"/>
                      <a:pt x="929" y="2847"/>
                      <a:pt x="929" y="2847"/>
                    </a:cubicBezTo>
                    <a:cubicBezTo>
                      <a:pt x="929" y="3727"/>
                      <a:pt x="46" y="3872"/>
                      <a:pt x="0" y="3869"/>
                    </a:cubicBezTo>
                    <a:cubicBezTo>
                      <a:pt x="75" y="3821"/>
                      <a:pt x="442" y="3508"/>
                      <a:pt x="443" y="2847"/>
                    </a:cubicBezTo>
                    <a:cubicBezTo>
                      <a:pt x="443" y="242"/>
                      <a:pt x="443" y="242"/>
                      <a:pt x="443" y="242"/>
                    </a:cubicBezTo>
                    <a:cubicBezTo>
                      <a:pt x="444" y="100"/>
                      <a:pt x="257" y="0"/>
                      <a:pt x="25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" name="Freeform 33"/>
              <p:cNvSpPr>
                <a:spLocks/>
              </p:cNvSpPr>
              <p:nvPr/>
            </p:nvSpPr>
            <p:spPr bwMode="gray">
              <a:xfrm>
                <a:off x="2723" y="1560"/>
                <a:ext cx="174" cy="556"/>
              </a:xfrm>
              <a:custGeom>
                <a:avLst/>
                <a:gdLst>
                  <a:gd name="T0" fmla="*/ 0 w 868"/>
                  <a:gd name="T1" fmla="*/ 0 h 2778"/>
                  <a:gd name="T2" fmla="*/ 868 w 868"/>
                  <a:gd name="T3" fmla="*/ 0 h 2778"/>
                  <a:gd name="T4" fmla="*/ 675 w 868"/>
                  <a:gd name="T5" fmla="*/ 245 h 2778"/>
                  <a:gd name="T6" fmla="*/ 675 w 868"/>
                  <a:gd name="T7" fmla="*/ 2514 h 2778"/>
                  <a:gd name="T8" fmla="*/ 868 w 868"/>
                  <a:gd name="T9" fmla="*/ 2778 h 2778"/>
                  <a:gd name="T10" fmla="*/ 0 w 868"/>
                  <a:gd name="T11" fmla="*/ 2778 h 2778"/>
                  <a:gd name="T12" fmla="*/ 193 w 868"/>
                  <a:gd name="T13" fmla="*/ 2514 h 2778"/>
                  <a:gd name="T14" fmla="*/ 193 w 868"/>
                  <a:gd name="T15" fmla="*/ 245 h 2778"/>
                  <a:gd name="T16" fmla="*/ 0 w 868"/>
                  <a:gd name="T17" fmla="*/ 0 h 2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8" h="2778">
                    <a:moveTo>
                      <a:pt x="0" y="0"/>
                    </a:moveTo>
                    <a:cubicBezTo>
                      <a:pt x="868" y="0"/>
                      <a:pt x="868" y="0"/>
                      <a:pt x="868" y="0"/>
                    </a:cubicBezTo>
                    <a:cubicBezTo>
                      <a:pt x="868" y="0"/>
                      <a:pt x="675" y="92"/>
                      <a:pt x="675" y="245"/>
                    </a:cubicBezTo>
                    <a:cubicBezTo>
                      <a:pt x="675" y="2514"/>
                      <a:pt x="675" y="2514"/>
                      <a:pt x="675" y="2514"/>
                    </a:cubicBezTo>
                    <a:cubicBezTo>
                      <a:pt x="675" y="2677"/>
                      <a:pt x="868" y="2778"/>
                      <a:pt x="868" y="2778"/>
                    </a:cubicBezTo>
                    <a:cubicBezTo>
                      <a:pt x="0" y="2778"/>
                      <a:pt x="0" y="2778"/>
                      <a:pt x="0" y="2778"/>
                    </a:cubicBezTo>
                    <a:cubicBezTo>
                      <a:pt x="0" y="2778"/>
                      <a:pt x="193" y="2677"/>
                      <a:pt x="193" y="2514"/>
                    </a:cubicBezTo>
                    <a:cubicBezTo>
                      <a:pt x="193" y="245"/>
                      <a:pt x="193" y="245"/>
                      <a:pt x="193" y="245"/>
                    </a:cubicBezTo>
                    <a:cubicBezTo>
                      <a:pt x="193" y="9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" name="Freeform 34"/>
              <p:cNvSpPr>
                <a:spLocks/>
              </p:cNvSpPr>
              <p:nvPr/>
            </p:nvSpPr>
            <p:spPr bwMode="gray">
              <a:xfrm>
                <a:off x="2898" y="1560"/>
                <a:ext cx="416" cy="556"/>
              </a:xfrm>
              <a:custGeom>
                <a:avLst/>
                <a:gdLst>
                  <a:gd name="T0" fmla="*/ 170 w 2079"/>
                  <a:gd name="T1" fmla="*/ 0 h 2777"/>
                  <a:gd name="T2" fmla="*/ 2079 w 2079"/>
                  <a:gd name="T3" fmla="*/ 0 h 2777"/>
                  <a:gd name="T4" fmla="*/ 1917 w 2079"/>
                  <a:gd name="T5" fmla="*/ 505 h 2777"/>
                  <a:gd name="T6" fmla="*/ 1684 w 2079"/>
                  <a:gd name="T7" fmla="*/ 293 h 2777"/>
                  <a:gd name="T8" fmla="*/ 1288 w 2079"/>
                  <a:gd name="T9" fmla="*/ 293 h 2777"/>
                  <a:gd name="T10" fmla="*/ 1288 w 2079"/>
                  <a:gd name="T11" fmla="*/ 2515 h 2777"/>
                  <a:gd name="T12" fmla="*/ 1474 w 2079"/>
                  <a:gd name="T13" fmla="*/ 2777 h 2777"/>
                  <a:gd name="T14" fmla="*/ 624 w 2079"/>
                  <a:gd name="T15" fmla="*/ 2777 h 2777"/>
                  <a:gd name="T16" fmla="*/ 808 w 2079"/>
                  <a:gd name="T17" fmla="*/ 2515 h 2777"/>
                  <a:gd name="T18" fmla="*/ 808 w 2079"/>
                  <a:gd name="T19" fmla="*/ 293 h 2777"/>
                  <a:gd name="T20" fmla="*/ 330 w 2079"/>
                  <a:gd name="T21" fmla="*/ 293 h 2777"/>
                  <a:gd name="T22" fmla="*/ 0 w 2079"/>
                  <a:gd name="T23" fmla="*/ 547 h 2777"/>
                  <a:gd name="T24" fmla="*/ 170 w 2079"/>
                  <a:gd name="T25" fmla="*/ 0 h 2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79" h="2777">
                    <a:moveTo>
                      <a:pt x="170" y="0"/>
                    </a:moveTo>
                    <a:cubicBezTo>
                      <a:pt x="2079" y="0"/>
                      <a:pt x="2079" y="0"/>
                      <a:pt x="2079" y="0"/>
                    </a:cubicBezTo>
                    <a:cubicBezTo>
                      <a:pt x="1917" y="505"/>
                      <a:pt x="1917" y="505"/>
                      <a:pt x="1917" y="505"/>
                    </a:cubicBezTo>
                    <a:cubicBezTo>
                      <a:pt x="1917" y="505"/>
                      <a:pt x="1869" y="293"/>
                      <a:pt x="1684" y="293"/>
                    </a:cubicBezTo>
                    <a:cubicBezTo>
                      <a:pt x="1288" y="293"/>
                      <a:pt x="1288" y="293"/>
                      <a:pt x="1288" y="293"/>
                    </a:cubicBezTo>
                    <a:cubicBezTo>
                      <a:pt x="1288" y="2515"/>
                      <a:pt x="1288" y="2515"/>
                      <a:pt x="1288" y="2515"/>
                    </a:cubicBezTo>
                    <a:cubicBezTo>
                      <a:pt x="1288" y="2656"/>
                      <a:pt x="1474" y="2777"/>
                      <a:pt x="1474" y="2777"/>
                    </a:cubicBezTo>
                    <a:cubicBezTo>
                      <a:pt x="624" y="2777"/>
                      <a:pt x="624" y="2777"/>
                      <a:pt x="624" y="2777"/>
                    </a:cubicBezTo>
                    <a:cubicBezTo>
                      <a:pt x="624" y="2777"/>
                      <a:pt x="809" y="2668"/>
                      <a:pt x="808" y="2515"/>
                    </a:cubicBezTo>
                    <a:cubicBezTo>
                      <a:pt x="808" y="293"/>
                      <a:pt x="808" y="293"/>
                      <a:pt x="808" y="293"/>
                    </a:cubicBezTo>
                    <a:cubicBezTo>
                      <a:pt x="330" y="293"/>
                      <a:pt x="330" y="293"/>
                      <a:pt x="330" y="293"/>
                    </a:cubicBezTo>
                    <a:cubicBezTo>
                      <a:pt x="195" y="293"/>
                      <a:pt x="0" y="547"/>
                      <a:pt x="0" y="547"/>
                    </a:cubicBez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gray">
              <a:xfrm>
                <a:off x="3654" y="1560"/>
                <a:ext cx="465" cy="564"/>
              </a:xfrm>
              <a:custGeom>
                <a:avLst/>
                <a:gdLst>
                  <a:gd name="T0" fmla="*/ 1488 w 2324"/>
                  <a:gd name="T1" fmla="*/ 0 h 2820"/>
                  <a:gd name="T2" fmla="*/ 2324 w 2324"/>
                  <a:gd name="T3" fmla="*/ 0 h 2820"/>
                  <a:gd name="T4" fmla="*/ 2145 w 2324"/>
                  <a:gd name="T5" fmla="*/ 244 h 2820"/>
                  <a:gd name="T6" fmla="*/ 2145 w 2324"/>
                  <a:gd name="T7" fmla="*/ 1926 h 2820"/>
                  <a:gd name="T8" fmla="*/ 1185 w 2324"/>
                  <a:gd name="T9" fmla="*/ 2820 h 2820"/>
                  <a:gd name="T10" fmla="*/ 185 w 2324"/>
                  <a:gd name="T11" fmla="*/ 1926 h 2820"/>
                  <a:gd name="T12" fmla="*/ 185 w 2324"/>
                  <a:gd name="T13" fmla="*/ 244 h 2820"/>
                  <a:gd name="T14" fmla="*/ 0 w 2324"/>
                  <a:gd name="T15" fmla="*/ 0 h 2820"/>
                  <a:gd name="T16" fmla="*/ 861 w 2324"/>
                  <a:gd name="T17" fmla="*/ 0 h 2820"/>
                  <a:gd name="T18" fmla="*/ 669 w 2324"/>
                  <a:gd name="T19" fmla="*/ 244 h 2820"/>
                  <a:gd name="T20" fmla="*/ 669 w 2324"/>
                  <a:gd name="T21" fmla="*/ 1926 h 2820"/>
                  <a:gd name="T22" fmla="*/ 1185 w 2324"/>
                  <a:gd name="T23" fmla="*/ 2519 h 2820"/>
                  <a:gd name="T24" fmla="*/ 1677 w 2324"/>
                  <a:gd name="T25" fmla="*/ 1926 h 2820"/>
                  <a:gd name="T26" fmla="*/ 1677 w 2324"/>
                  <a:gd name="T27" fmla="*/ 244 h 2820"/>
                  <a:gd name="T28" fmla="*/ 1488 w 2324"/>
                  <a:gd name="T29" fmla="*/ 0 h 2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24" h="2820">
                    <a:moveTo>
                      <a:pt x="1488" y="0"/>
                    </a:moveTo>
                    <a:cubicBezTo>
                      <a:pt x="2324" y="0"/>
                      <a:pt x="2324" y="0"/>
                      <a:pt x="2324" y="0"/>
                    </a:cubicBezTo>
                    <a:cubicBezTo>
                      <a:pt x="2324" y="0"/>
                      <a:pt x="2145" y="94"/>
                      <a:pt x="2145" y="244"/>
                    </a:cubicBezTo>
                    <a:cubicBezTo>
                      <a:pt x="2145" y="1926"/>
                      <a:pt x="2145" y="1926"/>
                      <a:pt x="2145" y="1926"/>
                    </a:cubicBezTo>
                    <a:cubicBezTo>
                      <a:pt x="2144" y="2610"/>
                      <a:pt x="1578" y="2820"/>
                      <a:pt x="1185" y="2820"/>
                    </a:cubicBezTo>
                    <a:cubicBezTo>
                      <a:pt x="795" y="2820"/>
                      <a:pt x="184" y="2607"/>
                      <a:pt x="185" y="1926"/>
                    </a:cubicBezTo>
                    <a:cubicBezTo>
                      <a:pt x="185" y="244"/>
                      <a:pt x="185" y="244"/>
                      <a:pt x="185" y="244"/>
                    </a:cubicBezTo>
                    <a:cubicBezTo>
                      <a:pt x="185" y="94"/>
                      <a:pt x="0" y="0"/>
                      <a:pt x="0" y="0"/>
                    </a:cubicBezTo>
                    <a:cubicBezTo>
                      <a:pt x="861" y="0"/>
                      <a:pt x="861" y="0"/>
                      <a:pt x="861" y="0"/>
                    </a:cubicBezTo>
                    <a:cubicBezTo>
                      <a:pt x="861" y="0"/>
                      <a:pt x="669" y="92"/>
                      <a:pt x="669" y="244"/>
                    </a:cubicBezTo>
                    <a:cubicBezTo>
                      <a:pt x="669" y="1926"/>
                      <a:pt x="669" y="1926"/>
                      <a:pt x="669" y="1926"/>
                    </a:cubicBezTo>
                    <a:cubicBezTo>
                      <a:pt x="669" y="2285"/>
                      <a:pt x="907" y="2519"/>
                      <a:pt x="1185" y="2519"/>
                    </a:cubicBezTo>
                    <a:cubicBezTo>
                      <a:pt x="1464" y="2519"/>
                      <a:pt x="1676" y="2275"/>
                      <a:pt x="1677" y="1926"/>
                    </a:cubicBezTo>
                    <a:cubicBezTo>
                      <a:pt x="1677" y="244"/>
                      <a:pt x="1677" y="244"/>
                      <a:pt x="1677" y="244"/>
                    </a:cubicBezTo>
                    <a:cubicBezTo>
                      <a:pt x="1677" y="94"/>
                      <a:pt x="1488" y="0"/>
                      <a:pt x="148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" name="Freeform 36"/>
              <p:cNvSpPr>
                <a:spLocks/>
              </p:cNvSpPr>
              <p:nvPr/>
            </p:nvSpPr>
            <p:spPr bwMode="gray">
              <a:xfrm>
                <a:off x="2027" y="1560"/>
                <a:ext cx="469" cy="566"/>
              </a:xfrm>
              <a:custGeom>
                <a:avLst/>
                <a:gdLst>
                  <a:gd name="T0" fmla="*/ 1495 w 2347"/>
                  <a:gd name="T1" fmla="*/ 0 h 2827"/>
                  <a:gd name="T2" fmla="*/ 2347 w 2347"/>
                  <a:gd name="T3" fmla="*/ 0 h 2827"/>
                  <a:gd name="T4" fmla="*/ 2166 w 2347"/>
                  <a:gd name="T5" fmla="*/ 247 h 2827"/>
                  <a:gd name="T6" fmla="*/ 2166 w 2347"/>
                  <a:gd name="T7" fmla="*/ 1925 h 2827"/>
                  <a:gd name="T8" fmla="*/ 1176 w 2347"/>
                  <a:gd name="T9" fmla="*/ 2827 h 2827"/>
                  <a:gd name="T10" fmla="*/ 175 w 2347"/>
                  <a:gd name="T11" fmla="*/ 1925 h 2827"/>
                  <a:gd name="T12" fmla="*/ 174 w 2347"/>
                  <a:gd name="T13" fmla="*/ 247 h 2827"/>
                  <a:gd name="T14" fmla="*/ 0 w 2347"/>
                  <a:gd name="T15" fmla="*/ 0 h 2827"/>
                  <a:gd name="T16" fmla="*/ 860 w 2347"/>
                  <a:gd name="T17" fmla="*/ 0 h 2827"/>
                  <a:gd name="T18" fmla="*/ 661 w 2347"/>
                  <a:gd name="T19" fmla="*/ 247 h 2827"/>
                  <a:gd name="T20" fmla="*/ 660 w 2347"/>
                  <a:gd name="T21" fmla="*/ 1925 h 2827"/>
                  <a:gd name="T22" fmla="*/ 1176 w 2347"/>
                  <a:gd name="T23" fmla="*/ 2527 h 2827"/>
                  <a:gd name="T24" fmla="*/ 1678 w 2347"/>
                  <a:gd name="T25" fmla="*/ 1925 h 2827"/>
                  <a:gd name="T26" fmla="*/ 1679 w 2347"/>
                  <a:gd name="T27" fmla="*/ 247 h 2827"/>
                  <a:gd name="T28" fmla="*/ 1495 w 2347"/>
                  <a:gd name="T29" fmla="*/ 0 h 2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47" h="2827">
                    <a:moveTo>
                      <a:pt x="1495" y="0"/>
                    </a:moveTo>
                    <a:cubicBezTo>
                      <a:pt x="2347" y="0"/>
                      <a:pt x="2347" y="0"/>
                      <a:pt x="2347" y="0"/>
                    </a:cubicBezTo>
                    <a:cubicBezTo>
                      <a:pt x="2347" y="0"/>
                      <a:pt x="2166" y="98"/>
                      <a:pt x="2166" y="247"/>
                    </a:cubicBezTo>
                    <a:cubicBezTo>
                      <a:pt x="2166" y="248"/>
                      <a:pt x="2166" y="1925"/>
                      <a:pt x="2166" y="1925"/>
                    </a:cubicBezTo>
                    <a:cubicBezTo>
                      <a:pt x="2166" y="2611"/>
                      <a:pt x="1573" y="2827"/>
                      <a:pt x="1176" y="2827"/>
                    </a:cubicBezTo>
                    <a:cubicBezTo>
                      <a:pt x="786" y="2827"/>
                      <a:pt x="175" y="2608"/>
                      <a:pt x="175" y="1925"/>
                    </a:cubicBezTo>
                    <a:cubicBezTo>
                      <a:pt x="174" y="247"/>
                      <a:pt x="174" y="247"/>
                      <a:pt x="174" y="247"/>
                    </a:cubicBezTo>
                    <a:cubicBezTo>
                      <a:pt x="174" y="97"/>
                      <a:pt x="0" y="0"/>
                      <a:pt x="0" y="0"/>
                    </a:cubicBezTo>
                    <a:cubicBezTo>
                      <a:pt x="860" y="0"/>
                      <a:pt x="860" y="0"/>
                      <a:pt x="860" y="0"/>
                    </a:cubicBezTo>
                    <a:cubicBezTo>
                      <a:pt x="860" y="0"/>
                      <a:pt x="661" y="98"/>
                      <a:pt x="661" y="247"/>
                    </a:cubicBezTo>
                    <a:cubicBezTo>
                      <a:pt x="660" y="1925"/>
                      <a:pt x="660" y="1925"/>
                      <a:pt x="660" y="1925"/>
                    </a:cubicBezTo>
                    <a:cubicBezTo>
                      <a:pt x="660" y="2280"/>
                      <a:pt x="897" y="2525"/>
                      <a:pt x="1176" y="2527"/>
                    </a:cubicBezTo>
                    <a:cubicBezTo>
                      <a:pt x="1454" y="2528"/>
                      <a:pt x="1678" y="2277"/>
                      <a:pt x="1678" y="1925"/>
                    </a:cubicBezTo>
                    <a:cubicBezTo>
                      <a:pt x="1679" y="247"/>
                      <a:pt x="1679" y="247"/>
                      <a:pt x="1679" y="247"/>
                    </a:cubicBezTo>
                    <a:cubicBezTo>
                      <a:pt x="1679" y="97"/>
                      <a:pt x="1495" y="0"/>
                      <a:pt x="149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" name="Freeform 37"/>
              <p:cNvSpPr>
                <a:spLocks/>
              </p:cNvSpPr>
              <p:nvPr/>
            </p:nvSpPr>
            <p:spPr bwMode="gray">
              <a:xfrm>
                <a:off x="3295" y="1549"/>
                <a:ext cx="358" cy="577"/>
              </a:xfrm>
              <a:custGeom>
                <a:avLst/>
                <a:gdLst>
                  <a:gd name="T0" fmla="*/ 1537 w 1788"/>
                  <a:gd name="T1" fmla="*/ 501 h 2885"/>
                  <a:gd name="T2" fmla="*/ 1067 w 1788"/>
                  <a:gd name="T3" fmla="*/ 289 h 2885"/>
                  <a:gd name="T4" fmla="*/ 528 w 1788"/>
                  <a:gd name="T5" fmla="*/ 709 h 2885"/>
                  <a:gd name="T6" fmla="*/ 1042 w 1788"/>
                  <a:gd name="T7" fmla="*/ 1230 h 2885"/>
                  <a:gd name="T8" fmla="*/ 1786 w 1788"/>
                  <a:gd name="T9" fmla="*/ 2067 h 2885"/>
                  <a:gd name="T10" fmla="*/ 681 w 1788"/>
                  <a:gd name="T11" fmla="*/ 2885 h 2885"/>
                  <a:gd name="T12" fmla="*/ 162 w 1788"/>
                  <a:gd name="T13" fmla="*/ 2813 h 2885"/>
                  <a:gd name="T14" fmla="*/ 0 w 1788"/>
                  <a:gd name="T15" fmla="*/ 2280 h 2885"/>
                  <a:gd name="T16" fmla="*/ 689 w 1788"/>
                  <a:gd name="T17" fmla="*/ 2582 h 2885"/>
                  <a:gd name="T18" fmla="*/ 1311 w 1788"/>
                  <a:gd name="T19" fmla="*/ 2126 h 2885"/>
                  <a:gd name="T20" fmla="*/ 48 w 1788"/>
                  <a:gd name="T21" fmla="*/ 765 h 2885"/>
                  <a:gd name="T22" fmla="*/ 1019 w 1788"/>
                  <a:gd name="T23" fmla="*/ 0 h 2885"/>
                  <a:gd name="T24" fmla="*/ 1537 w 1788"/>
                  <a:gd name="T25" fmla="*/ 72 h 2885"/>
                  <a:gd name="T26" fmla="*/ 1537 w 1788"/>
                  <a:gd name="T27" fmla="*/ 501 h 2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8" h="2885">
                    <a:moveTo>
                      <a:pt x="1537" y="501"/>
                    </a:moveTo>
                    <a:cubicBezTo>
                      <a:pt x="1537" y="501"/>
                      <a:pt x="1416" y="290"/>
                      <a:pt x="1067" y="289"/>
                    </a:cubicBezTo>
                    <a:cubicBezTo>
                      <a:pt x="718" y="288"/>
                      <a:pt x="529" y="471"/>
                      <a:pt x="528" y="709"/>
                    </a:cubicBezTo>
                    <a:cubicBezTo>
                      <a:pt x="527" y="978"/>
                      <a:pt x="729" y="1079"/>
                      <a:pt x="1042" y="1230"/>
                    </a:cubicBezTo>
                    <a:cubicBezTo>
                      <a:pt x="1340" y="1373"/>
                      <a:pt x="1788" y="1570"/>
                      <a:pt x="1786" y="2067"/>
                    </a:cubicBezTo>
                    <a:cubicBezTo>
                      <a:pt x="1785" y="2513"/>
                      <a:pt x="1390" y="2885"/>
                      <a:pt x="681" y="2885"/>
                    </a:cubicBezTo>
                    <a:cubicBezTo>
                      <a:pt x="463" y="2884"/>
                      <a:pt x="162" y="2813"/>
                      <a:pt x="162" y="2813"/>
                    </a:cubicBezTo>
                    <a:cubicBezTo>
                      <a:pt x="0" y="2280"/>
                      <a:pt x="0" y="2280"/>
                      <a:pt x="0" y="2280"/>
                    </a:cubicBezTo>
                    <a:cubicBezTo>
                      <a:pt x="150" y="2426"/>
                      <a:pt x="416" y="2582"/>
                      <a:pt x="689" y="2582"/>
                    </a:cubicBezTo>
                    <a:cubicBezTo>
                      <a:pt x="973" y="2582"/>
                      <a:pt x="1311" y="2407"/>
                      <a:pt x="1311" y="2126"/>
                    </a:cubicBezTo>
                    <a:cubicBezTo>
                      <a:pt x="1311" y="1583"/>
                      <a:pt x="48" y="1674"/>
                      <a:pt x="48" y="765"/>
                    </a:cubicBezTo>
                    <a:cubicBezTo>
                      <a:pt x="48" y="453"/>
                      <a:pt x="266" y="0"/>
                      <a:pt x="1019" y="0"/>
                    </a:cubicBezTo>
                    <a:cubicBezTo>
                      <a:pt x="1264" y="0"/>
                      <a:pt x="1537" y="72"/>
                      <a:pt x="1537" y="72"/>
                    </a:cubicBezTo>
                    <a:lnTo>
                      <a:pt x="1537" y="50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2160374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Intermedia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84" descr="F_Tool_Middle_Cover"/>
          <p:cNvGrpSpPr>
            <a:grpSpLocks/>
          </p:cNvGrpSpPr>
          <p:nvPr userDrawn="1"/>
        </p:nvGrpSpPr>
        <p:grpSpPr bwMode="gray">
          <a:xfrm>
            <a:off x="0" y="0"/>
            <a:ext cx="9906000" cy="3913188"/>
            <a:chOff x="0" y="0"/>
            <a:chExt cx="5760" cy="2465"/>
          </a:xfrm>
        </p:grpSpPr>
        <p:pic>
          <p:nvPicPr>
            <p:cNvPr id="40" name="Picture 39" descr="MiddleGray_L150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0"/>
              <a:ext cx="5760" cy="2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1" name="Group 43"/>
            <p:cNvGrpSpPr>
              <a:grpSpLocks noChangeAspect="1"/>
            </p:cNvGrpSpPr>
            <p:nvPr/>
          </p:nvGrpSpPr>
          <p:grpSpPr bwMode="gray">
            <a:xfrm>
              <a:off x="4604" y="117"/>
              <a:ext cx="1038" cy="580"/>
              <a:chOff x="4604" y="117"/>
              <a:chExt cx="1038" cy="580"/>
            </a:xfrm>
          </p:grpSpPr>
          <p:sp>
            <p:nvSpPr>
              <p:cNvPr id="42" name="AutoShape 42"/>
              <p:cNvSpPr>
                <a:spLocks noChangeAspect="1" noChangeArrowheads="1" noTextEdit="1"/>
              </p:cNvSpPr>
              <p:nvPr/>
            </p:nvSpPr>
            <p:spPr bwMode="gray">
              <a:xfrm>
                <a:off x="4604" y="117"/>
                <a:ext cx="1038" cy="5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" name="Freeform 44"/>
              <p:cNvSpPr>
                <a:spLocks/>
              </p:cNvSpPr>
              <p:nvPr/>
            </p:nvSpPr>
            <p:spPr bwMode="gray">
              <a:xfrm>
                <a:off x="5115" y="216"/>
                <a:ext cx="132" cy="102"/>
              </a:xfrm>
              <a:custGeom>
                <a:avLst/>
                <a:gdLst>
                  <a:gd name="T0" fmla="*/ 961 w 2365"/>
                  <a:gd name="T1" fmla="*/ 764 h 1825"/>
                  <a:gd name="T2" fmla="*/ 599 w 2365"/>
                  <a:gd name="T3" fmla="*/ 642 h 1825"/>
                  <a:gd name="T4" fmla="*/ 1 w 2365"/>
                  <a:gd name="T5" fmla="*/ 1235 h 1825"/>
                  <a:gd name="T6" fmla="*/ 599 w 2365"/>
                  <a:gd name="T7" fmla="*/ 1825 h 1825"/>
                  <a:gd name="T8" fmla="*/ 1053 w 2365"/>
                  <a:gd name="T9" fmla="*/ 1619 h 1825"/>
                  <a:gd name="T10" fmla="*/ 1053 w 2365"/>
                  <a:gd name="T11" fmla="*/ 1293 h 1825"/>
                  <a:gd name="T12" fmla="*/ 771 w 2365"/>
                  <a:gd name="T13" fmla="*/ 1568 h 1825"/>
                  <a:gd name="T14" fmla="*/ 599 w 2365"/>
                  <a:gd name="T15" fmla="*/ 1604 h 1825"/>
                  <a:gd name="T16" fmla="*/ 225 w 2365"/>
                  <a:gd name="T17" fmla="*/ 1235 h 1825"/>
                  <a:gd name="T18" fmla="*/ 599 w 2365"/>
                  <a:gd name="T19" fmla="*/ 863 h 1825"/>
                  <a:gd name="T20" fmla="*/ 861 w 2365"/>
                  <a:gd name="T21" fmla="*/ 972 h 1825"/>
                  <a:gd name="T22" fmla="*/ 1093 w 2365"/>
                  <a:gd name="T23" fmla="*/ 1239 h 1825"/>
                  <a:gd name="T24" fmla="*/ 1630 w 2365"/>
                  <a:gd name="T25" fmla="*/ 1473 h 1825"/>
                  <a:gd name="T26" fmla="*/ 2365 w 2365"/>
                  <a:gd name="T27" fmla="*/ 741 h 1825"/>
                  <a:gd name="T28" fmla="*/ 1630 w 2365"/>
                  <a:gd name="T29" fmla="*/ 0 h 1825"/>
                  <a:gd name="T30" fmla="*/ 1053 w 2365"/>
                  <a:gd name="T31" fmla="*/ 295 h 1825"/>
                  <a:gd name="T32" fmla="*/ 1053 w 2365"/>
                  <a:gd name="T33" fmla="*/ 735 h 1825"/>
                  <a:gd name="T34" fmla="*/ 1630 w 2365"/>
                  <a:gd name="T35" fmla="*/ 232 h 1825"/>
                  <a:gd name="T36" fmla="*/ 2134 w 2365"/>
                  <a:gd name="T37" fmla="*/ 741 h 1825"/>
                  <a:gd name="T38" fmla="*/ 1630 w 2365"/>
                  <a:gd name="T39" fmla="*/ 1245 h 1825"/>
                  <a:gd name="T40" fmla="*/ 1303 w 2365"/>
                  <a:gd name="T41" fmla="*/ 1125 h 1825"/>
                  <a:gd name="T42" fmla="*/ 961 w 2365"/>
                  <a:gd name="T43" fmla="*/ 764 h 1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5" h="1825">
                    <a:moveTo>
                      <a:pt x="961" y="764"/>
                    </a:moveTo>
                    <a:cubicBezTo>
                      <a:pt x="875" y="688"/>
                      <a:pt x="736" y="643"/>
                      <a:pt x="599" y="642"/>
                    </a:cubicBezTo>
                    <a:cubicBezTo>
                      <a:pt x="270" y="641"/>
                      <a:pt x="2" y="900"/>
                      <a:pt x="1" y="1235"/>
                    </a:cubicBezTo>
                    <a:cubicBezTo>
                      <a:pt x="0" y="1563"/>
                      <a:pt x="270" y="1824"/>
                      <a:pt x="599" y="1825"/>
                    </a:cubicBezTo>
                    <a:cubicBezTo>
                      <a:pt x="783" y="1825"/>
                      <a:pt x="943" y="1751"/>
                      <a:pt x="1053" y="1619"/>
                    </a:cubicBezTo>
                    <a:cubicBezTo>
                      <a:pt x="1053" y="1293"/>
                      <a:pt x="1053" y="1293"/>
                      <a:pt x="1053" y="1293"/>
                    </a:cubicBezTo>
                    <a:cubicBezTo>
                      <a:pt x="994" y="1394"/>
                      <a:pt x="877" y="1524"/>
                      <a:pt x="771" y="1568"/>
                    </a:cubicBezTo>
                    <a:cubicBezTo>
                      <a:pt x="717" y="1590"/>
                      <a:pt x="662" y="1604"/>
                      <a:pt x="599" y="1604"/>
                    </a:cubicBezTo>
                    <a:cubicBezTo>
                      <a:pt x="394" y="1604"/>
                      <a:pt x="225" y="1445"/>
                      <a:pt x="225" y="1235"/>
                    </a:cubicBezTo>
                    <a:cubicBezTo>
                      <a:pt x="225" y="1041"/>
                      <a:pt x="380" y="862"/>
                      <a:pt x="599" y="863"/>
                    </a:cubicBezTo>
                    <a:cubicBezTo>
                      <a:pt x="701" y="863"/>
                      <a:pt x="793" y="905"/>
                      <a:pt x="861" y="972"/>
                    </a:cubicBezTo>
                    <a:cubicBezTo>
                      <a:pt x="931" y="1040"/>
                      <a:pt x="1041" y="1183"/>
                      <a:pt x="1093" y="1239"/>
                    </a:cubicBezTo>
                    <a:cubicBezTo>
                      <a:pt x="1227" y="1383"/>
                      <a:pt x="1419" y="1473"/>
                      <a:pt x="1630" y="1473"/>
                    </a:cubicBezTo>
                    <a:cubicBezTo>
                      <a:pt x="2036" y="1474"/>
                      <a:pt x="2365" y="1146"/>
                      <a:pt x="2365" y="741"/>
                    </a:cubicBezTo>
                    <a:cubicBezTo>
                      <a:pt x="2365" y="336"/>
                      <a:pt x="2035" y="0"/>
                      <a:pt x="1630" y="0"/>
                    </a:cubicBezTo>
                    <a:cubicBezTo>
                      <a:pt x="1395" y="0"/>
                      <a:pt x="1187" y="122"/>
                      <a:pt x="1053" y="295"/>
                    </a:cubicBezTo>
                    <a:cubicBezTo>
                      <a:pt x="1053" y="735"/>
                      <a:pt x="1053" y="735"/>
                      <a:pt x="1053" y="735"/>
                    </a:cubicBezTo>
                    <a:cubicBezTo>
                      <a:pt x="1155" y="455"/>
                      <a:pt x="1340" y="232"/>
                      <a:pt x="1630" y="232"/>
                    </a:cubicBezTo>
                    <a:cubicBezTo>
                      <a:pt x="1909" y="232"/>
                      <a:pt x="2135" y="463"/>
                      <a:pt x="2134" y="741"/>
                    </a:cubicBezTo>
                    <a:cubicBezTo>
                      <a:pt x="2134" y="1020"/>
                      <a:pt x="1909" y="1246"/>
                      <a:pt x="1630" y="1245"/>
                    </a:cubicBezTo>
                    <a:cubicBezTo>
                      <a:pt x="1506" y="1244"/>
                      <a:pt x="1391" y="1199"/>
                      <a:pt x="1303" y="1125"/>
                    </a:cubicBezTo>
                    <a:cubicBezTo>
                      <a:pt x="1194" y="1040"/>
                      <a:pt x="1074" y="860"/>
                      <a:pt x="961" y="764"/>
                    </a:cubicBez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" name="Freeform 45"/>
              <p:cNvSpPr>
                <a:spLocks/>
              </p:cNvSpPr>
              <p:nvPr/>
            </p:nvSpPr>
            <p:spPr bwMode="gray">
              <a:xfrm>
                <a:off x="4899" y="327"/>
                <a:ext cx="91" cy="148"/>
              </a:xfrm>
              <a:custGeom>
                <a:avLst/>
                <a:gdLst>
                  <a:gd name="T0" fmla="*/ 0 w 1624"/>
                  <a:gd name="T1" fmla="*/ 0 h 2651"/>
                  <a:gd name="T2" fmla="*/ 1624 w 1624"/>
                  <a:gd name="T3" fmla="*/ 0 h 2651"/>
                  <a:gd name="T4" fmla="*/ 1624 w 1624"/>
                  <a:gd name="T5" fmla="*/ 452 h 2651"/>
                  <a:gd name="T6" fmla="*/ 1365 w 1624"/>
                  <a:gd name="T7" fmla="*/ 273 h 2651"/>
                  <a:gd name="T8" fmla="*/ 613 w 1624"/>
                  <a:gd name="T9" fmla="*/ 273 h 2651"/>
                  <a:gd name="T10" fmla="*/ 613 w 1624"/>
                  <a:gd name="T11" fmla="*/ 1053 h 2651"/>
                  <a:gd name="T12" fmla="*/ 1428 w 1624"/>
                  <a:gd name="T13" fmla="*/ 1053 h 2651"/>
                  <a:gd name="T14" fmla="*/ 1428 w 1624"/>
                  <a:gd name="T15" fmla="*/ 1467 h 2651"/>
                  <a:gd name="T16" fmla="*/ 1205 w 1624"/>
                  <a:gd name="T17" fmla="*/ 1335 h 2651"/>
                  <a:gd name="T18" fmla="*/ 613 w 1624"/>
                  <a:gd name="T19" fmla="*/ 1335 h 2651"/>
                  <a:gd name="T20" fmla="*/ 613 w 1624"/>
                  <a:gd name="T21" fmla="*/ 2401 h 2651"/>
                  <a:gd name="T22" fmla="*/ 784 w 1624"/>
                  <a:gd name="T23" fmla="*/ 2651 h 2651"/>
                  <a:gd name="T24" fmla="*/ 11 w 1624"/>
                  <a:gd name="T25" fmla="*/ 2651 h 2651"/>
                  <a:gd name="T26" fmla="*/ 173 w 1624"/>
                  <a:gd name="T27" fmla="*/ 2401 h 2651"/>
                  <a:gd name="T28" fmla="*/ 173 w 1624"/>
                  <a:gd name="T29" fmla="*/ 278 h 2651"/>
                  <a:gd name="T30" fmla="*/ 0 w 1624"/>
                  <a:gd name="T31" fmla="*/ 0 h 2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24" h="2651">
                    <a:moveTo>
                      <a:pt x="0" y="0"/>
                    </a:moveTo>
                    <a:cubicBezTo>
                      <a:pt x="1624" y="0"/>
                      <a:pt x="1624" y="0"/>
                      <a:pt x="1624" y="0"/>
                    </a:cubicBezTo>
                    <a:cubicBezTo>
                      <a:pt x="1624" y="452"/>
                      <a:pt x="1624" y="452"/>
                      <a:pt x="1624" y="452"/>
                    </a:cubicBezTo>
                    <a:cubicBezTo>
                      <a:pt x="1624" y="452"/>
                      <a:pt x="1540" y="274"/>
                      <a:pt x="1365" y="273"/>
                    </a:cubicBezTo>
                    <a:cubicBezTo>
                      <a:pt x="613" y="273"/>
                      <a:pt x="613" y="273"/>
                      <a:pt x="613" y="273"/>
                    </a:cubicBezTo>
                    <a:cubicBezTo>
                      <a:pt x="613" y="1053"/>
                      <a:pt x="613" y="1053"/>
                      <a:pt x="613" y="1053"/>
                    </a:cubicBezTo>
                    <a:cubicBezTo>
                      <a:pt x="1428" y="1053"/>
                      <a:pt x="1428" y="1053"/>
                      <a:pt x="1428" y="1053"/>
                    </a:cubicBezTo>
                    <a:cubicBezTo>
                      <a:pt x="1428" y="1467"/>
                      <a:pt x="1428" y="1467"/>
                      <a:pt x="1428" y="1467"/>
                    </a:cubicBezTo>
                    <a:cubicBezTo>
                      <a:pt x="1428" y="1467"/>
                      <a:pt x="1402" y="1335"/>
                      <a:pt x="1205" y="1335"/>
                    </a:cubicBezTo>
                    <a:cubicBezTo>
                      <a:pt x="613" y="1335"/>
                      <a:pt x="613" y="1335"/>
                      <a:pt x="613" y="1335"/>
                    </a:cubicBezTo>
                    <a:cubicBezTo>
                      <a:pt x="613" y="2401"/>
                      <a:pt x="613" y="2401"/>
                      <a:pt x="613" y="2401"/>
                    </a:cubicBezTo>
                    <a:cubicBezTo>
                      <a:pt x="613" y="2558"/>
                      <a:pt x="784" y="2651"/>
                      <a:pt x="784" y="2651"/>
                    </a:cubicBezTo>
                    <a:cubicBezTo>
                      <a:pt x="11" y="2651"/>
                      <a:pt x="11" y="2651"/>
                      <a:pt x="11" y="2651"/>
                    </a:cubicBezTo>
                    <a:cubicBezTo>
                      <a:pt x="11" y="2651"/>
                      <a:pt x="173" y="2569"/>
                      <a:pt x="173" y="2401"/>
                    </a:cubicBezTo>
                    <a:cubicBezTo>
                      <a:pt x="173" y="278"/>
                      <a:pt x="173" y="278"/>
                      <a:pt x="173" y="278"/>
                    </a:cubicBezTo>
                    <a:cubicBezTo>
                      <a:pt x="173" y="9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" name="Freeform 46"/>
              <p:cNvSpPr>
                <a:spLocks/>
              </p:cNvSpPr>
              <p:nvPr/>
            </p:nvSpPr>
            <p:spPr bwMode="gray">
              <a:xfrm>
                <a:off x="5114" y="327"/>
                <a:ext cx="60" cy="207"/>
              </a:xfrm>
              <a:custGeom>
                <a:avLst/>
                <a:gdLst>
                  <a:gd name="T0" fmla="*/ 246 w 1072"/>
                  <a:gd name="T1" fmla="*/ 0 h 3696"/>
                  <a:gd name="T2" fmla="*/ 1072 w 1072"/>
                  <a:gd name="T3" fmla="*/ 0 h 3696"/>
                  <a:gd name="T4" fmla="*/ 887 w 1072"/>
                  <a:gd name="T5" fmla="*/ 230 h 3696"/>
                  <a:gd name="T6" fmla="*/ 887 w 1072"/>
                  <a:gd name="T7" fmla="*/ 2717 h 3696"/>
                  <a:gd name="T8" fmla="*/ 0 w 1072"/>
                  <a:gd name="T9" fmla="*/ 3693 h 3696"/>
                  <a:gd name="T10" fmla="*/ 423 w 1072"/>
                  <a:gd name="T11" fmla="*/ 2717 h 3696"/>
                  <a:gd name="T12" fmla="*/ 423 w 1072"/>
                  <a:gd name="T13" fmla="*/ 230 h 3696"/>
                  <a:gd name="T14" fmla="*/ 246 w 1072"/>
                  <a:gd name="T15" fmla="*/ 0 h 3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72" h="3696">
                    <a:moveTo>
                      <a:pt x="246" y="0"/>
                    </a:moveTo>
                    <a:cubicBezTo>
                      <a:pt x="1072" y="0"/>
                      <a:pt x="1072" y="0"/>
                      <a:pt x="1072" y="0"/>
                    </a:cubicBezTo>
                    <a:cubicBezTo>
                      <a:pt x="1072" y="0"/>
                      <a:pt x="887" y="87"/>
                      <a:pt x="887" y="230"/>
                    </a:cubicBezTo>
                    <a:cubicBezTo>
                      <a:pt x="887" y="2717"/>
                      <a:pt x="887" y="2717"/>
                      <a:pt x="887" y="2717"/>
                    </a:cubicBezTo>
                    <a:cubicBezTo>
                      <a:pt x="887" y="3558"/>
                      <a:pt x="44" y="3696"/>
                      <a:pt x="0" y="3693"/>
                    </a:cubicBezTo>
                    <a:cubicBezTo>
                      <a:pt x="72" y="3647"/>
                      <a:pt x="422" y="3349"/>
                      <a:pt x="423" y="2717"/>
                    </a:cubicBezTo>
                    <a:cubicBezTo>
                      <a:pt x="423" y="230"/>
                      <a:pt x="423" y="230"/>
                      <a:pt x="423" y="230"/>
                    </a:cubicBezTo>
                    <a:cubicBezTo>
                      <a:pt x="424" y="96"/>
                      <a:pt x="246" y="0"/>
                      <a:pt x="24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" name="Freeform 47"/>
              <p:cNvSpPr>
                <a:spLocks/>
              </p:cNvSpPr>
              <p:nvPr/>
            </p:nvSpPr>
            <p:spPr bwMode="gray">
              <a:xfrm>
                <a:off x="5180" y="327"/>
                <a:ext cx="47" cy="148"/>
              </a:xfrm>
              <a:custGeom>
                <a:avLst/>
                <a:gdLst>
                  <a:gd name="T0" fmla="*/ 0 w 828"/>
                  <a:gd name="T1" fmla="*/ 0 h 2653"/>
                  <a:gd name="T2" fmla="*/ 828 w 828"/>
                  <a:gd name="T3" fmla="*/ 0 h 2653"/>
                  <a:gd name="T4" fmla="*/ 645 w 828"/>
                  <a:gd name="T5" fmla="*/ 235 h 2653"/>
                  <a:gd name="T6" fmla="*/ 645 w 828"/>
                  <a:gd name="T7" fmla="*/ 2401 h 2653"/>
                  <a:gd name="T8" fmla="*/ 828 w 828"/>
                  <a:gd name="T9" fmla="*/ 2653 h 2653"/>
                  <a:gd name="T10" fmla="*/ 0 w 828"/>
                  <a:gd name="T11" fmla="*/ 2653 h 2653"/>
                  <a:gd name="T12" fmla="*/ 184 w 828"/>
                  <a:gd name="T13" fmla="*/ 2401 h 2653"/>
                  <a:gd name="T14" fmla="*/ 184 w 828"/>
                  <a:gd name="T15" fmla="*/ 235 h 2653"/>
                  <a:gd name="T16" fmla="*/ 0 w 828"/>
                  <a:gd name="T17" fmla="*/ 0 h 2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8" h="2653">
                    <a:moveTo>
                      <a:pt x="0" y="0"/>
                    </a:moveTo>
                    <a:cubicBezTo>
                      <a:pt x="828" y="0"/>
                      <a:pt x="828" y="0"/>
                      <a:pt x="828" y="0"/>
                    </a:cubicBezTo>
                    <a:cubicBezTo>
                      <a:pt x="828" y="0"/>
                      <a:pt x="645" y="89"/>
                      <a:pt x="645" y="235"/>
                    </a:cubicBezTo>
                    <a:cubicBezTo>
                      <a:pt x="645" y="2401"/>
                      <a:pt x="645" y="2401"/>
                      <a:pt x="645" y="2401"/>
                    </a:cubicBezTo>
                    <a:cubicBezTo>
                      <a:pt x="645" y="2556"/>
                      <a:pt x="828" y="2653"/>
                      <a:pt x="828" y="2653"/>
                    </a:cubicBezTo>
                    <a:cubicBezTo>
                      <a:pt x="0" y="2653"/>
                      <a:pt x="0" y="2653"/>
                      <a:pt x="0" y="2653"/>
                    </a:cubicBezTo>
                    <a:cubicBezTo>
                      <a:pt x="0" y="2653"/>
                      <a:pt x="184" y="2557"/>
                      <a:pt x="184" y="2401"/>
                    </a:cubicBezTo>
                    <a:cubicBezTo>
                      <a:pt x="184" y="235"/>
                      <a:pt x="184" y="235"/>
                      <a:pt x="184" y="235"/>
                    </a:cubicBezTo>
                    <a:cubicBezTo>
                      <a:pt x="184" y="8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" name="Freeform 48"/>
              <p:cNvSpPr>
                <a:spLocks/>
              </p:cNvSpPr>
              <p:nvPr/>
            </p:nvSpPr>
            <p:spPr bwMode="gray">
              <a:xfrm>
                <a:off x="5227" y="327"/>
                <a:ext cx="111" cy="148"/>
              </a:xfrm>
              <a:custGeom>
                <a:avLst/>
                <a:gdLst>
                  <a:gd name="T0" fmla="*/ 161 w 1984"/>
                  <a:gd name="T1" fmla="*/ 0 h 2651"/>
                  <a:gd name="T2" fmla="*/ 1984 w 1984"/>
                  <a:gd name="T3" fmla="*/ 0 h 2651"/>
                  <a:gd name="T4" fmla="*/ 1829 w 1984"/>
                  <a:gd name="T5" fmla="*/ 482 h 2651"/>
                  <a:gd name="T6" fmla="*/ 1607 w 1984"/>
                  <a:gd name="T7" fmla="*/ 279 h 2651"/>
                  <a:gd name="T8" fmla="*/ 1229 w 1984"/>
                  <a:gd name="T9" fmla="*/ 279 h 2651"/>
                  <a:gd name="T10" fmla="*/ 1229 w 1984"/>
                  <a:gd name="T11" fmla="*/ 2401 h 2651"/>
                  <a:gd name="T12" fmla="*/ 1407 w 1984"/>
                  <a:gd name="T13" fmla="*/ 2651 h 2651"/>
                  <a:gd name="T14" fmla="*/ 595 w 1984"/>
                  <a:gd name="T15" fmla="*/ 2651 h 2651"/>
                  <a:gd name="T16" fmla="*/ 771 w 1984"/>
                  <a:gd name="T17" fmla="*/ 2401 h 2651"/>
                  <a:gd name="T18" fmla="*/ 771 w 1984"/>
                  <a:gd name="T19" fmla="*/ 279 h 2651"/>
                  <a:gd name="T20" fmla="*/ 315 w 1984"/>
                  <a:gd name="T21" fmla="*/ 279 h 2651"/>
                  <a:gd name="T22" fmla="*/ 0 w 1984"/>
                  <a:gd name="T23" fmla="*/ 522 h 2651"/>
                  <a:gd name="T24" fmla="*/ 161 w 1984"/>
                  <a:gd name="T25" fmla="*/ 0 h 2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84" h="2651">
                    <a:moveTo>
                      <a:pt x="161" y="0"/>
                    </a:moveTo>
                    <a:cubicBezTo>
                      <a:pt x="1984" y="0"/>
                      <a:pt x="1984" y="0"/>
                      <a:pt x="1984" y="0"/>
                    </a:cubicBezTo>
                    <a:cubicBezTo>
                      <a:pt x="1829" y="482"/>
                      <a:pt x="1829" y="482"/>
                      <a:pt x="1829" y="482"/>
                    </a:cubicBezTo>
                    <a:cubicBezTo>
                      <a:pt x="1829" y="482"/>
                      <a:pt x="1783" y="279"/>
                      <a:pt x="1607" y="279"/>
                    </a:cubicBezTo>
                    <a:cubicBezTo>
                      <a:pt x="1229" y="279"/>
                      <a:pt x="1229" y="279"/>
                      <a:pt x="1229" y="279"/>
                    </a:cubicBezTo>
                    <a:cubicBezTo>
                      <a:pt x="1229" y="2401"/>
                      <a:pt x="1229" y="2401"/>
                      <a:pt x="1229" y="2401"/>
                    </a:cubicBezTo>
                    <a:cubicBezTo>
                      <a:pt x="1229" y="2535"/>
                      <a:pt x="1407" y="2651"/>
                      <a:pt x="1407" y="2651"/>
                    </a:cubicBezTo>
                    <a:cubicBezTo>
                      <a:pt x="595" y="2651"/>
                      <a:pt x="595" y="2651"/>
                      <a:pt x="595" y="2651"/>
                    </a:cubicBezTo>
                    <a:cubicBezTo>
                      <a:pt x="595" y="2651"/>
                      <a:pt x="771" y="2547"/>
                      <a:pt x="771" y="2401"/>
                    </a:cubicBezTo>
                    <a:cubicBezTo>
                      <a:pt x="771" y="279"/>
                      <a:pt x="771" y="279"/>
                      <a:pt x="771" y="279"/>
                    </a:cubicBezTo>
                    <a:cubicBezTo>
                      <a:pt x="315" y="279"/>
                      <a:pt x="315" y="279"/>
                      <a:pt x="315" y="279"/>
                    </a:cubicBezTo>
                    <a:cubicBezTo>
                      <a:pt x="185" y="280"/>
                      <a:pt x="0" y="522"/>
                      <a:pt x="0" y="522"/>
                    </a:cubicBez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" name="Freeform 49"/>
              <p:cNvSpPr>
                <a:spLocks/>
              </p:cNvSpPr>
              <p:nvPr/>
            </p:nvSpPr>
            <p:spPr bwMode="gray">
              <a:xfrm>
                <a:off x="5429" y="327"/>
                <a:ext cx="124" cy="151"/>
              </a:xfrm>
              <a:custGeom>
                <a:avLst/>
                <a:gdLst>
                  <a:gd name="T0" fmla="*/ 1420 w 2219"/>
                  <a:gd name="T1" fmla="*/ 0 h 2693"/>
                  <a:gd name="T2" fmla="*/ 2219 w 2219"/>
                  <a:gd name="T3" fmla="*/ 0 h 2693"/>
                  <a:gd name="T4" fmla="*/ 2048 w 2219"/>
                  <a:gd name="T5" fmla="*/ 234 h 2693"/>
                  <a:gd name="T6" fmla="*/ 2048 w 2219"/>
                  <a:gd name="T7" fmla="*/ 1840 h 2693"/>
                  <a:gd name="T8" fmla="*/ 1131 w 2219"/>
                  <a:gd name="T9" fmla="*/ 2693 h 2693"/>
                  <a:gd name="T10" fmla="*/ 176 w 2219"/>
                  <a:gd name="T11" fmla="*/ 1840 h 2693"/>
                  <a:gd name="T12" fmla="*/ 176 w 2219"/>
                  <a:gd name="T13" fmla="*/ 234 h 2693"/>
                  <a:gd name="T14" fmla="*/ 0 w 2219"/>
                  <a:gd name="T15" fmla="*/ 0 h 2693"/>
                  <a:gd name="T16" fmla="*/ 821 w 2219"/>
                  <a:gd name="T17" fmla="*/ 0 h 2693"/>
                  <a:gd name="T18" fmla="*/ 638 w 2219"/>
                  <a:gd name="T19" fmla="*/ 234 h 2693"/>
                  <a:gd name="T20" fmla="*/ 638 w 2219"/>
                  <a:gd name="T21" fmla="*/ 1840 h 2693"/>
                  <a:gd name="T22" fmla="*/ 1131 w 2219"/>
                  <a:gd name="T23" fmla="*/ 2406 h 2693"/>
                  <a:gd name="T24" fmla="*/ 1601 w 2219"/>
                  <a:gd name="T25" fmla="*/ 1840 h 2693"/>
                  <a:gd name="T26" fmla="*/ 1601 w 2219"/>
                  <a:gd name="T27" fmla="*/ 234 h 2693"/>
                  <a:gd name="T28" fmla="*/ 1420 w 2219"/>
                  <a:gd name="T29" fmla="*/ 0 h 2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19" h="2693">
                    <a:moveTo>
                      <a:pt x="1420" y="0"/>
                    </a:moveTo>
                    <a:cubicBezTo>
                      <a:pt x="2219" y="0"/>
                      <a:pt x="2219" y="0"/>
                      <a:pt x="2219" y="0"/>
                    </a:cubicBezTo>
                    <a:cubicBezTo>
                      <a:pt x="2219" y="0"/>
                      <a:pt x="2048" y="91"/>
                      <a:pt x="2048" y="234"/>
                    </a:cubicBezTo>
                    <a:cubicBezTo>
                      <a:pt x="2048" y="1840"/>
                      <a:pt x="2048" y="1840"/>
                      <a:pt x="2048" y="1840"/>
                    </a:cubicBezTo>
                    <a:cubicBezTo>
                      <a:pt x="2047" y="2492"/>
                      <a:pt x="1506" y="2693"/>
                      <a:pt x="1131" y="2693"/>
                    </a:cubicBezTo>
                    <a:cubicBezTo>
                      <a:pt x="759" y="2693"/>
                      <a:pt x="175" y="2490"/>
                      <a:pt x="176" y="1840"/>
                    </a:cubicBezTo>
                    <a:cubicBezTo>
                      <a:pt x="176" y="234"/>
                      <a:pt x="176" y="234"/>
                      <a:pt x="176" y="234"/>
                    </a:cubicBezTo>
                    <a:cubicBezTo>
                      <a:pt x="176" y="91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8" y="88"/>
                      <a:pt x="638" y="234"/>
                    </a:cubicBezTo>
                    <a:cubicBezTo>
                      <a:pt x="638" y="1840"/>
                      <a:pt x="638" y="1840"/>
                      <a:pt x="638" y="1840"/>
                    </a:cubicBezTo>
                    <a:cubicBezTo>
                      <a:pt x="638" y="2182"/>
                      <a:pt x="865" y="2406"/>
                      <a:pt x="1131" y="2406"/>
                    </a:cubicBezTo>
                    <a:cubicBezTo>
                      <a:pt x="1397" y="2406"/>
                      <a:pt x="1600" y="2173"/>
                      <a:pt x="1601" y="1840"/>
                    </a:cubicBezTo>
                    <a:cubicBezTo>
                      <a:pt x="1601" y="234"/>
                      <a:pt x="1601" y="234"/>
                      <a:pt x="1601" y="234"/>
                    </a:cubicBezTo>
                    <a:cubicBezTo>
                      <a:pt x="1601" y="91"/>
                      <a:pt x="1420" y="0"/>
                      <a:pt x="142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" name="Freeform 50"/>
              <p:cNvSpPr>
                <a:spLocks/>
              </p:cNvSpPr>
              <p:nvPr/>
            </p:nvSpPr>
            <p:spPr bwMode="gray">
              <a:xfrm>
                <a:off x="4994" y="327"/>
                <a:ext cx="125" cy="151"/>
              </a:xfrm>
              <a:custGeom>
                <a:avLst/>
                <a:gdLst>
                  <a:gd name="T0" fmla="*/ 1427 w 2240"/>
                  <a:gd name="T1" fmla="*/ 0 h 2700"/>
                  <a:gd name="T2" fmla="*/ 2240 w 2240"/>
                  <a:gd name="T3" fmla="*/ 0 h 2700"/>
                  <a:gd name="T4" fmla="*/ 2068 w 2240"/>
                  <a:gd name="T5" fmla="*/ 237 h 2700"/>
                  <a:gd name="T6" fmla="*/ 2067 w 2240"/>
                  <a:gd name="T7" fmla="*/ 1838 h 2700"/>
                  <a:gd name="T8" fmla="*/ 1122 w 2240"/>
                  <a:gd name="T9" fmla="*/ 2700 h 2700"/>
                  <a:gd name="T10" fmla="*/ 166 w 2240"/>
                  <a:gd name="T11" fmla="*/ 1838 h 2700"/>
                  <a:gd name="T12" fmla="*/ 166 w 2240"/>
                  <a:gd name="T13" fmla="*/ 237 h 2700"/>
                  <a:gd name="T14" fmla="*/ 0 w 2240"/>
                  <a:gd name="T15" fmla="*/ 0 h 2700"/>
                  <a:gd name="T16" fmla="*/ 821 w 2240"/>
                  <a:gd name="T17" fmla="*/ 0 h 2700"/>
                  <a:gd name="T18" fmla="*/ 631 w 2240"/>
                  <a:gd name="T19" fmla="*/ 237 h 2700"/>
                  <a:gd name="T20" fmla="*/ 630 w 2240"/>
                  <a:gd name="T21" fmla="*/ 1838 h 2700"/>
                  <a:gd name="T22" fmla="*/ 1122 w 2240"/>
                  <a:gd name="T23" fmla="*/ 2413 h 2700"/>
                  <a:gd name="T24" fmla="*/ 1602 w 2240"/>
                  <a:gd name="T25" fmla="*/ 1838 h 2700"/>
                  <a:gd name="T26" fmla="*/ 1603 w 2240"/>
                  <a:gd name="T27" fmla="*/ 237 h 2700"/>
                  <a:gd name="T28" fmla="*/ 1427 w 2240"/>
                  <a:gd name="T29" fmla="*/ 0 h 2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40" h="2700">
                    <a:moveTo>
                      <a:pt x="1427" y="0"/>
                    </a:moveTo>
                    <a:cubicBezTo>
                      <a:pt x="2240" y="0"/>
                      <a:pt x="2240" y="0"/>
                      <a:pt x="2240" y="0"/>
                    </a:cubicBezTo>
                    <a:cubicBezTo>
                      <a:pt x="2240" y="0"/>
                      <a:pt x="2068" y="95"/>
                      <a:pt x="2068" y="237"/>
                    </a:cubicBezTo>
                    <a:cubicBezTo>
                      <a:pt x="2068" y="238"/>
                      <a:pt x="2067" y="1838"/>
                      <a:pt x="2067" y="1838"/>
                    </a:cubicBezTo>
                    <a:cubicBezTo>
                      <a:pt x="2067" y="2494"/>
                      <a:pt x="1501" y="2700"/>
                      <a:pt x="1122" y="2700"/>
                    </a:cubicBezTo>
                    <a:cubicBezTo>
                      <a:pt x="750" y="2700"/>
                      <a:pt x="166" y="2491"/>
                      <a:pt x="166" y="1838"/>
                    </a:cubicBezTo>
                    <a:cubicBezTo>
                      <a:pt x="166" y="237"/>
                      <a:pt x="166" y="237"/>
                      <a:pt x="166" y="237"/>
                    </a:cubicBezTo>
                    <a:cubicBezTo>
                      <a:pt x="166" y="94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1" y="94"/>
                      <a:pt x="631" y="237"/>
                    </a:cubicBezTo>
                    <a:cubicBezTo>
                      <a:pt x="630" y="1838"/>
                      <a:pt x="630" y="1838"/>
                      <a:pt x="630" y="1838"/>
                    </a:cubicBezTo>
                    <a:cubicBezTo>
                      <a:pt x="630" y="2178"/>
                      <a:pt x="856" y="2412"/>
                      <a:pt x="1122" y="2413"/>
                    </a:cubicBezTo>
                    <a:cubicBezTo>
                      <a:pt x="1388" y="2414"/>
                      <a:pt x="1602" y="2174"/>
                      <a:pt x="1602" y="1838"/>
                    </a:cubicBezTo>
                    <a:cubicBezTo>
                      <a:pt x="1603" y="237"/>
                      <a:pt x="1603" y="237"/>
                      <a:pt x="1603" y="237"/>
                    </a:cubicBezTo>
                    <a:cubicBezTo>
                      <a:pt x="1603" y="94"/>
                      <a:pt x="1427" y="0"/>
                      <a:pt x="142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" name="Freeform 51"/>
              <p:cNvSpPr>
                <a:spLocks/>
              </p:cNvSpPr>
              <p:nvPr/>
            </p:nvSpPr>
            <p:spPr bwMode="gray">
              <a:xfrm>
                <a:off x="5333" y="324"/>
                <a:ext cx="95" cy="154"/>
              </a:xfrm>
              <a:custGeom>
                <a:avLst/>
                <a:gdLst>
                  <a:gd name="T0" fmla="*/ 1467 w 1707"/>
                  <a:gd name="T1" fmla="*/ 479 h 2755"/>
                  <a:gd name="T2" fmla="*/ 1019 w 1707"/>
                  <a:gd name="T3" fmla="*/ 276 h 2755"/>
                  <a:gd name="T4" fmla="*/ 504 w 1707"/>
                  <a:gd name="T5" fmla="*/ 677 h 2755"/>
                  <a:gd name="T6" fmla="*/ 995 w 1707"/>
                  <a:gd name="T7" fmla="*/ 1174 h 2755"/>
                  <a:gd name="T8" fmla="*/ 1705 w 1707"/>
                  <a:gd name="T9" fmla="*/ 1974 h 2755"/>
                  <a:gd name="T10" fmla="*/ 651 w 1707"/>
                  <a:gd name="T11" fmla="*/ 2755 h 2755"/>
                  <a:gd name="T12" fmla="*/ 155 w 1707"/>
                  <a:gd name="T13" fmla="*/ 2686 h 2755"/>
                  <a:gd name="T14" fmla="*/ 0 w 1707"/>
                  <a:gd name="T15" fmla="*/ 2177 h 2755"/>
                  <a:gd name="T16" fmla="*/ 658 w 1707"/>
                  <a:gd name="T17" fmla="*/ 2466 h 2755"/>
                  <a:gd name="T18" fmla="*/ 1252 w 1707"/>
                  <a:gd name="T19" fmla="*/ 2030 h 2755"/>
                  <a:gd name="T20" fmla="*/ 46 w 1707"/>
                  <a:gd name="T21" fmla="*/ 731 h 2755"/>
                  <a:gd name="T22" fmla="*/ 973 w 1707"/>
                  <a:gd name="T23" fmla="*/ 0 h 2755"/>
                  <a:gd name="T24" fmla="*/ 1467 w 1707"/>
                  <a:gd name="T25" fmla="*/ 69 h 2755"/>
                  <a:gd name="T26" fmla="*/ 1467 w 1707"/>
                  <a:gd name="T27" fmla="*/ 479 h 2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07" h="2755">
                    <a:moveTo>
                      <a:pt x="1467" y="479"/>
                    </a:moveTo>
                    <a:cubicBezTo>
                      <a:pt x="1467" y="479"/>
                      <a:pt x="1352" y="277"/>
                      <a:pt x="1019" y="276"/>
                    </a:cubicBezTo>
                    <a:cubicBezTo>
                      <a:pt x="686" y="275"/>
                      <a:pt x="505" y="450"/>
                      <a:pt x="504" y="677"/>
                    </a:cubicBezTo>
                    <a:cubicBezTo>
                      <a:pt x="503" y="934"/>
                      <a:pt x="696" y="1031"/>
                      <a:pt x="995" y="1174"/>
                    </a:cubicBezTo>
                    <a:cubicBezTo>
                      <a:pt x="1279" y="1311"/>
                      <a:pt x="1707" y="1499"/>
                      <a:pt x="1705" y="1974"/>
                    </a:cubicBezTo>
                    <a:cubicBezTo>
                      <a:pt x="1704" y="2399"/>
                      <a:pt x="1327" y="2755"/>
                      <a:pt x="651" y="2755"/>
                    </a:cubicBezTo>
                    <a:cubicBezTo>
                      <a:pt x="442" y="2754"/>
                      <a:pt x="155" y="2686"/>
                      <a:pt x="155" y="2686"/>
                    </a:cubicBezTo>
                    <a:cubicBezTo>
                      <a:pt x="0" y="2177"/>
                      <a:pt x="0" y="2177"/>
                      <a:pt x="0" y="2177"/>
                    </a:cubicBezTo>
                    <a:cubicBezTo>
                      <a:pt x="143" y="2316"/>
                      <a:pt x="397" y="2466"/>
                      <a:pt x="658" y="2466"/>
                    </a:cubicBezTo>
                    <a:cubicBezTo>
                      <a:pt x="929" y="2466"/>
                      <a:pt x="1252" y="2298"/>
                      <a:pt x="1252" y="2030"/>
                    </a:cubicBezTo>
                    <a:cubicBezTo>
                      <a:pt x="1252" y="1512"/>
                      <a:pt x="46" y="1598"/>
                      <a:pt x="46" y="731"/>
                    </a:cubicBezTo>
                    <a:cubicBezTo>
                      <a:pt x="46" y="433"/>
                      <a:pt x="254" y="0"/>
                      <a:pt x="973" y="0"/>
                    </a:cubicBezTo>
                    <a:cubicBezTo>
                      <a:pt x="1207" y="0"/>
                      <a:pt x="1467" y="69"/>
                      <a:pt x="1467" y="69"/>
                    </a:cubicBezTo>
                    <a:lnTo>
                      <a:pt x="1467" y="47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647173" name="Rectangle 5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350838" y="3697200"/>
            <a:ext cx="8583900" cy="2595600"/>
          </a:xfrm>
        </p:spPr>
        <p:txBody>
          <a:bodyPr/>
          <a:lstStyle>
            <a:lvl1pPr marL="304800" marR="0" indent="-304800" algn="l" defTabSz="4572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87867E"/>
              </a:buClr>
              <a:buSzTx/>
              <a:buFont typeface="Wingdings" pitchFamily="2" charset="2"/>
              <a:buChar char="n"/>
              <a:tabLst/>
              <a:defRPr sz="2400"/>
            </a:lvl1pPr>
          </a:lstStyle>
          <a:p>
            <a:pPr lvl="0"/>
            <a:r>
              <a:rPr lang="en-US" altLang="ja-JP" noProof="0" dirty="0"/>
              <a:t>Master subtitle</a:t>
            </a:r>
          </a:p>
          <a:p>
            <a:pPr lvl="0"/>
            <a:endParaRPr kumimoji="1" lang="de-DE" altLang="ja-JP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47174" name="Rectangle 6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350838" y="2134800"/>
            <a:ext cx="8583900" cy="1047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br>
              <a:rPr lang="en-US" altLang="ja-JP" noProof="0" dirty="0"/>
            </a:br>
            <a:r>
              <a:rPr lang="en-US" altLang="ja-JP" noProof="0" dirty="0"/>
              <a:t>Master title</a:t>
            </a:r>
            <a:endParaRPr lang="de-DE" altLang="ja-JP" noProof="0" dirty="0"/>
          </a:p>
        </p:txBody>
      </p:sp>
      <p:sp>
        <p:nvSpPr>
          <p:cNvPr id="647215" name="Rectangle 47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346833" y="6653213"/>
            <a:ext cx="4357952" cy="201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Copyright 2016 FUJITSU KOREA LIMITED</a:t>
            </a:r>
            <a:endParaRPr lang="de-DE" altLang="ja-JP" dirty="0"/>
          </a:p>
        </p:txBody>
      </p:sp>
      <p:sp>
        <p:nvSpPr>
          <p:cNvPr id="51" name="Line 4"/>
          <p:cNvSpPr>
            <a:spLocks noChangeShapeType="1"/>
          </p:cNvSpPr>
          <p:nvPr userDrawn="1"/>
        </p:nvSpPr>
        <p:spPr bwMode="gray">
          <a:xfrm>
            <a:off x="0" y="6632575"/>
            <a:ext cx="9906000" cy="0"/>
          </a:xfrm>
          <a:prstGeom prst="line">
            <a:avLst/>
          </a:prstGeom>
          <a:noFill/>
          <a:ln w="12700">
            <a:solidFill>
              <a:srgbClr val="87867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" name="Rectangle 29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658916" y="6653213"/>
            <a:ext cx="584729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fontAlgn="base">
              <a:defRPr kumimoji="0" sz="800">
                <a:solidFill>
                  <a:schemeClr val="tx1"/>
                </a:solidFill>
                <a:latin typeface="+mn-lt"/>
              </a:defRPr>
            </a:lvl1pPr>
          </a:lstStyle>
          <a:p>
            <a:fld id="{E5C4FF1C-8F5E-4BC8-BCAF-207649A9C157}" type="slidenum">
              <a:rPr lang="de-DE" altLang="ja-JP"/>
              <a:pPr/>
              <a:t>‹#›</a:t>
            </a:fld>
            <a:endParaRPr lang="de-DE" altLang="ja-JP"/>
          </a:p>
        </p:txBody>
      </p:sp>
    </p:spTree>
    <p:extLst>
      <p:ext uri="{BB962C8B-B14F-4D97-AF65-F5344CB8AC3E}">
        <p14:creationId xmlns:p14="http://schemas.microsoft.com/office/powerpoint/2010/main" val="2642098699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217" name="Picture 49" descr="TitleRed_L150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906000" cy="485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7218" name="Group 50"/>
          <p:cNvGrpSpPr>
            <a:grpSpLocks noChangeAspect="1"/>
          </p:cNvGrpSpPr>
          <p:nvPr userDrawn="1"/>
        </p:nvGrpSpPr>
        <p:grpSpPr bwMode="gray">
          <a:xfrm>
            <a:off x="7917921" y="185738"/>
            <a:ext cx="1785144" cy="920750"/>
            <a:chOff x="4604" y="117"/>
            <a:chExt cx="1038" cy="580"/>
          </a:xfrm>
        </p:grpSpPr>
        <p:sp>
          <p:nvSpPr>
            <p:cNvPr id="647219" name="AutoShape 51"/>
            <p:cNvSpPr>
              <a:spLocks noChangeAspect="1" noChangeArrowheads="1" noTextEdit="1"/>
            </p:cNvSpPr>
            <p:nvPr userDrawn="1"/>
          </p:nvSpPr>
          <p:spPr bwMode="gray">
            <a:xfrm>
              <a:off x="4604" y="117"/>
              <a:ext cx="1038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맑은 고딕" panose="020B0503020000020004" pitchFamily="50" charset="-127"/>
              </a:endParaRPr>
            </a:p>
          </p:txBody>
        </p:sp>
        <p:sp>
          <p:nvSpPr>
            <p:cNvPr id="647220" name="Freeform 52"/>
            <p:cNvSpPr>
              <a:spLocks/>
            </p:cNvSpPr>
            <p:nvPr userDrawn="1"/>
          </p:nvSpPr>
          <p:spPr bwMode="gray">
            <a:xfrm>
              <a:off x="4655" y="604"/>
              <a:ext cx="26" cy="43"/>
            </a:xfrm>
            <a:custGeom>
              <a:avLst/>
              <a:gdLst>
                <a:gd name="T0" fmla="*/ 0 w 463"/>
                <a:gd name="T1" fmla="*/ 731 h 762"/>
                <a:gd name="T2" fmla="*/ 0 w 463"/>
                <a:gd name="T3" fmla="*/ 643 h 762"/>
                <a:gd name="T4" fmla="*/ 177 w 463"/>
                <a:gd name="T5" fmla="*/ 684 h 762"/>
                <a:gd name="T6" fmla="*/ 355 w 463"/>
                <a:gd name="T7" fmla="*/ 568 h 762"/>
                <a:gd name="T8" fmla="*/ 325 w 463"/>
                <a:gd name="T9" fmla="*/ 493 h 762"/>
                <a:gd name="T10" fmla="*/ 271 w 463"/>
                <a:gd name="T11" fmla="*/ 452 h 762"/>
                <a:gd name="T12" fmla="*/ 203 w 463"/>
                <a:gd name="T13" fmla="*/ 417 h 762"/>
                <a:gd name="T14" fmla="*/ 62 w 463"/>
                <a:gd name="T15" fmla="*/ 323 h 762"/>
                <a:gd name="T16" fmla="*/ 12 w 463"/>
                <a:gd name="T17" fmla="*/ 190 h 762"/>
                <a:gd name="T18" fmla="*/ 90 w 463"/>
                <a:gd name="T19" fmla="*/ 41 h 762"/>
                <a:gd name="T20" fmla="*/ 257 w 463"/>
                <a:gd name="T21" fmla="*/ 0 h 762"/>
                <a:gd name="T22" fmla="*/ 411 w 463"/>
                <a:gd name="T23" fmla="*/ 24 h 762"/>
                <a:gd name="T24" fmla="*/ 411 w 463"/>
                <a:gd name="T25" fmla="*/ 106 h 762"/>
                <a:gd name="T26" fmla="*/ 262 w 463"/>
                <a:gd name="T27" fmla="*/ 74 h 762"/>
                <a:gd name="T28" fmla="*/ 162 w 463"/>
                <a:gd name="T29" fmla="*/ 98 h 762"/>
                <a:gd name="T30" fmla="*/ 120 w 463"/>
                <a:gd name="T31" fmla="*/ 178 h 762"/>
                <a:gd name="T32" fmla="*/ 149 w 463"/>
                <a:gd name="T33" fmla="*/ 253 h 762"/>
                <a:gd name="T34" fmla="*/ 273 w 463"/>
                <a:gd name="T35" fmla="*/ 331 h 762"/>
                <a:gd name="T36" fmla="*/ 374 w 463"/>
                <a:gd name="T37" fmla="*/ 388 h 762"/>
                <a:gd name="T38" fmla="*/ 444 w 463"/>
                <a:gd name="T39" fmla="*/ 465 h 762"/>
                <a:gd name="T40" fmla="*/ 463 w 463"/>
                <a:gd name="T41" fmla="*/ 556 h 762"/>
                <a:gd name="T42" fmla="*/ 184 w 463"/>
                <a:gd name="T43" fmla="*/ 762 h 762"/>
                <a:gd name="T44" fmla="*/ 0 w 463"/>
                <a:gd name="T45" fmla="*/ 731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3" h="762">
                  <a:moveTo>
                    <a:pt x="0" y="731"/>
                  </a:moveTo>
                  <a:cubicBezTo>
                    <a:pt x="0" y="643"/>
                    <a:pt x="0" y="643"/>
                    <a:pt x="0" y="643"/>
                  </a:cubicBezTo>
                  <a:cubicBezTo>
                    <a:pt x="48" y="670"/>
                    <a:pt x="107" y="684"/>
                    <a:pt x="177" y="684"/>
                  </a:cubicBezTo>
                  <a:cubicBezTo>
                    <a:pt x="296" y="684"/>
                    <a:pt x="355" y="645"/>
                    <a:pt x="355" y="568"/>
                  </a:cubicBezTo>
                  <a:cubicBezTo>
                    <a:pt x="355" y="538"/>
                    <a:pt x="345" y="513"/>
                    <a:pt x="325" y="493"/>
                  </a:cubicBezTo>
                  <a:cubicBezTo>
                    <a:pt x="309" y="477"/>
                    <a:pt x="291" y="463"/>
                    <a:pt x="271" y="452"/>
                  </a:cubicBezTo>
                  <a:cubicBezTo>
                    <a:pt x="253" y="442"/>
                    <a:pt x="231" y="431"/>
                    <a:pt x="203" y="417"/>
                  </a:cubicBezTo>
                  <a:cubicBezTo>
                    <a:pt x="135" y="384"/>
                    <a:pt x="89" y="352"/>
                    <a:pt x="62" y="323"/>
                  </a:cubicBezTo>
                  <a:cubicBezTo>
                    <a:pt x="29" y="286"/>
                    <a:pt x="12" y="242"/>
                    <a:pt x="12" y="190"/>
                  </a:cubicBezTo>
                  <a:cubicBezTo>
                    <a:pt x="12" y="124"/>
                    <a:pt x="38" y="74"/>
                    <a:pt x="90" y="41"/>
                  </a:cubicBezTo>
                  <a:cubicBezTo>
                    <a:pt x="134" y="13"/>
                    <a:pt x="189" y="0"/>
                    <a:pt x="257" y="0"/>
                  </a:cubicBezTo>
                  <a:cubicBezTo>
                    <a:pt x="304" y="0"/>
                    <a:pt x="355" y="8"/>
                    <a:pt x="411" y="24"/>
                  </a:cubicBezTo>
                  <a:cubicBezTo>
                    <a:pt x="411" y="106"/>
                    <a:pt x="411" y="106"/>
                    <a:pt x="411" y="106"/>
                  </a:cubicBezTo>
                  <a:cubicBezTo>
                    <a:pt x="364" y="85"/>
                    <a:pt x="314" y="74"/>
                    <a:pt x="262" y="74"/>
                  </a:cubicBezTo>
                  <a:cubicBezTo>
                    <a:pt x="222" y="74"/>
                    <a:pt x="188" y="82"/>
                    <a:pt x="162" y="98"/>
                  </a:cubicBezTo>
                  <a:cubicBezTo>
                    <a:pt x="134" y="115"/>
                    <a:pt x="120" y="141"/>
                    <a:pt x="120" y="178"/>
                  </a:cubicBezTo>
                  <a:cubicBezTo>
                    <a:pt x="120" y="209"/>
                    <a:pt x="130" y="234"/>
                    <a:pt x="149" y="253"/>
                  </a:cubicBezTo>
                  <a:cubicBezTo>
                    <a:pt x="168" y="273"/>
                    <a:pt x="209" y="298"/>
                    <a:pt x="273" y="331"/>
                  </a:cubicBezTo>
                  <a:cubicBezTo>
                    <a:pt x="324" y="356"/>
                    <a:pt x="357" y="375"/>
                    <a:pt x="374" y="388"/>
                  </a:cubicBezTo>
                  <a:cubicBezTo>
                    <a:pt x="407" y="412"/>
                    <a:pt x="430" y="437"/>
                    <a:pt x="444" y="465"/>
                  </a:cubicBezTo>
                  <a:cubicBezTo>
                    <a:pt x="457" y="490"/>
                    <a:pt x="463" y="520"/>
                    <a:pt x="463" y="556"/>
                  </a:cubicBezTo>
                  <a:cubicBezTo>
                    <a:pt x="463" y="693"/>
                    <a:pt x="370" y="762"/>
                    <a:pt x="184" y="762"/>
                  </a:cubicBezTo>
                  <a:cubicBezTo>
                    <a:pt x="109" y="762"/>
                    <a:pt x="48" y="752"/>
                    <a:pt x="0" y="7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맑은 고딕" panose="020B0503020000020004" pitchFamily="50" charset="-127"/>
              </a:endParaRPr>
            </a:p>
          </p:txBody>
        </p:sp>
        <p:sp>
          <p:nvSpPr>
            <p:cNvPr id="647221" name="Freeform 53"/>
            <p:cNvSpPr>
              <a:spLocks/>
            </p:cNvSpPr>
            <p:nvPr userDrawn="1"/>
          </p:nvSpPr>
          <p:spPr bwMode="gray">
            <a:xfrm>
              <a:off x="4691" y="585"/>
              <a:ext cx="30" cy="61"/>
            </a:xfrm>
            <a:custGeom>
              <a:avLst/>
              <a:gdLst>
                <a:gd name="T0" fmla="*/ 0 w 548"/>
                <a:gd name="T1" fmla="*/ 1087 h 1087"/>
                <a:gd name="T2" fmla="*/ 0 w 548"/>
                <a:gd name="T3" fmla="*/ 0 h 1087"/>
                <a:gd name="T4" fmla="*/ 124 w 548"/>
                <a:gd name="T5" fmla="*/ 0 h 1087"/>
                <a:gd name="T6" fmla="*/ 124 w 548"/>
                <a:gd name="T7" fmla="*/ 382 h 1087"/>
                <a:gd name="T8" fmla="*/ 306 w 548"/>
                <a:gd name="T9" fmla="*/ 345 h 1087"/>
                <a:gd name="T10" fmla="*/ 526 w 548"/>
                <a:gd name="T11" fmla="*/ 458 h 1087"/>
                <a:gd name="T12" fmla="*/ 548 w 548"/>
                <a:gd name="T13" fmla="*/ 644 h 1087"/>
                <a:gd name="T14" fmla="*/ 548 w 548"/>
                <a:gd name="T15" fmla="*/ 1087 h 1087"/>
                <a:gd name="T16" fmla="*/ 425 w 548"/>
                <a:gd name="T17" fmla="*/ 1087 h 1087"/>
                <a:gd name="T18" fmla="*/ 425 w 548"/>
                <a:gd name="T19" fmla="*/ 624 h 1087"/>
                <a:gd name="T20" fmla="*/ 403 w 548"/>
                <a:gd name="T21" fmla="*/ 477 h 1087"/>
                <a:gd name="T22" fmla="*/ 294 w 548"/>
                <a:gd name="T23" fmla="*/ 419 h 1087"/>
                <a:gd name="T24" fmla="*/ 124 w 548"/>
                <a:gd name="T25" fmla="*/ 463 h 1087"/>
                <a:gd name="T26" fmla="*/ 124 w 548"/>
                <a:gd name="T27" fmla="*/ 1087 h 1087"/>
                <a:gd name="T28" fmla="*/ 0 w 548"/>
                <a:gd name="T29" fmla="*/ 1087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맑은 고딕" panose="020B0503020000020004" pitchFamily="50" charset="-127"/>
              </a:endParaRPr>
            </a:p>
          </p:txBody>
        </p:sp>
        <p:sp>
          <p:nvSpPr>
            <p:cNvPr id="647222" name="Freeform 54"/>
            <p:cNvSpPr>
              <a:spLocks noEditPoints="1"/>
            </p:cNvSpPr>
            <p:nvPr userDrawn="1"/>
          </p:nvSpPr>
          <p:spPr bwMode="gray">
            <a:xfrm>
              <a:off x="4730" y="604"/>
              <a:ext cx="32" cy="43"/>
            </a:xfrm>
            <a:custGeom>
              <a:avLst/>
              <a:gdLst>
                <a:gd name="T0" fmla="*/ 437 w 561"/>
                <a:gd name="T1" fmla="*/ 286 h 762"/>
                <a:gd name="T2" fmla="*/ 437 w 561"/>
                <a:gd name="T3" fmla="*/ 248 h 762"/>
                <a:gd name="T4" fmla="*/ 415 w 561"/>
                <a:gd name="T5" fmla="*/ 138 h 762"/>
                <a:gd name="T6" fmla="*/ 271 w 561"/>
                <a:gd name="T7" fmla="*/ 77 h 762"/>
                <a:gd name="T8" fmla="*/ 70 w 561"/>
                <a:gd name="T9" fmla="*/ 118 h 762"/>
                <a:gd name="T10" fmla="*/ 70 w 561"/>
                <a:gd name="T11" fmla="*/ 31 h 762"/>
                <a:gd name="T12" fmla="*/ 284 w 561"/>
                <a:gd name="T13" fmla="*/ 0 h 762"/>
                <a:gd name="T14" fmla="*/ 516 w 561"/>
                <a:gd name="T15" fmla="*/ 76 h 762"/>
                <a:gd name="T16" fmla="*/ 558 w 561"/>
                <a:gd name="T17" fmla="*/ 200 h 762"/>
                <a:gd name="T18" fmla="*/ 561 w 561"/>
                <a:gd name="T19" fmla="*/ 290 h 762"/>
                <a:gd name="T20" fmla="*/ 561 w 561"/>
                <a:gd name="T21" fmla="*/ 727 h 762"/>
                <a:gd name="T22" fmla="*/ 293 w 561"/>
                <a:gd name="T23" fmla="*/ 762 h 762"/>
                <a:gd name="T24" fmla="*/ 83 w 561"/>
                <a:gd name="T25" fmla="*/ 720 h 762"/>
                <a:gd name="T26" fmla="*/ 0 w 561"/>
                <a:gd name="T27" fmla="*/ 558 h 762"/>
                <a:gd name="T28" fmla="*/ 96 w 561"/>
                <a:gd name="T29" fmla="*/ 363 h 762"/>
                <a:gd name="T30" fmla="*/ 336 w 561"/>
                <a:gd name="T31" fmla="*/ 297 h 762"/>
                <a:gd name="T32" fmla="*/ 437 w 561"/>
                <a:gd name="T33" fmla="*/ 286 h 762"/>
                <a:gd name="T34" fmla="*/ 437 w 561"/>
                <a:gd name="T35" fmla="*/ 356 h 762"/>
                <a:gd name="T36" fmla="*/ 267 w 561"/>
                <a:gd name="T37" fmla="*/ 382 h 762"/>
                <a:gd name="T38" fmla="*/ 127 w 561"/>
                <a:gd name="T39" fmla="*/ 545 h 762"/>
                <a:gd name="T40" fmla="*/ 168 w 561"/>
                <a:gd name="T41" fmla="*/ 650 h 762"/>
                <a:gd name="T42" fmla="*/ 312 w 561"/>
                <a:gd name="T43" fmla="*/ 687 h 762"/>
                <a:gd name="T44" fmla="*/ 437 w 561"/>
                <a:gd name="T45" fmla="*/ 670 h 762"/>
                <a:gd name="T46" fmla="*/ 437 w 561"/>
                <a:gd name="T47" fmla="*/ 356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1" h="762">
                  <a:moveTo>
                    <a:pt x="437" y="286"/>
                  </a:moveTo>
                  <a:cubicBezTo>
                    <a:pt x="437" y="248"/>
                    <a:pt x="437" y="248"/>
                    <a:pt x="437" y="248"/>
                  </a:cubicBezTo>
                  <a:cubicBezTo>
                    <a:pt x="437" y="200"/>
                    <a:pt x="430" y="164"/>
                    <a:pt x="415" y="138"/>
                  </a:cubicBezTo>
                  <a:cubicBezTo>
                    <a:pt x="392" y="97"/>
                    <a:pt x="344" y="77"/>
                    <a:pt x="271" y="77"/>
                  </a:cubicBezTo>
                  <a:cubicBezTo>
                    <a:pt x="206" y="77"/>
                    <a:pt x="139" y="91"/>
                    <a:pt x="70" y="118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139" y="10"/>
                    <a:pt x="210" y="0"/>
                    <a:pt x="284" y="0"/>
                  </a:cubicBezTo>
                  <a:cubicBezTo>
                    <a:pt x="397" y="0"/>
                    <a:pt x="474" y="25"/>
                    <a:pt x="516" y="76"/>
                  </a:cubicBezTo>
                  <a:cubicBezTo>
                    <a:pt x="539" y="104"/>
                    <a:pt x="553" y="145"/>
                    <a:pt x="558" y="200"/>
                  </a:cubicBezTo>
                  <a:cubicBezTo>
                    <a:pt x="560" y="220"/>
                    <a:pt x="561" y="250"/>
                    <a:pt x="561" y="290"/>
                  </a:cubicBezTo>
                  <a:cubicBezTo>
                    <a:pt x="561" y="727"/>
                    <a:pt x="561" y="727"/>
                    <a:pt x="561" y="727"/>
                  </a:cubicBezTo>
                  <a:cubicBezTo>
                    <a:pt x="477" y="750"/>
                    <a:pt x="387" y="762"/>
                    <a:pt x="293" y="762"/>
                  </a:cubicBezTo>
                  <a:cubicBezTo>
                    <a:pt x="203" y="762"/>
                    <a:pt x="133" y="748"/>
                    <a:pt x="83" y="720"/>
                  </a:cubicBezTo>
                  <a:cubicBezTo>
                    <a:pt x="28" y="689"/>
                    <a:pt x="0" y="635"/>
                    <a:pt x="0" y="558"/>
                  </a:cubicBezTo>
                  <a:cubicBezTo>
                    <a:pt x="0" y="470"/>
                    <a:pt x="32" y="405"/>
                    <a:pt x="96" y="363"/>
                  </a:cubicBezTo>
                  <a:cubicBezTo>
                    <a:pt x="143" y="332"/>
                    <a:pt x="223" y="310"/>
                    <a:pt x="336" y="297"/>
                  </a:cubicBezTo>
                  <a:cubicBezTo>
                    <a:pt x="357" y="294"/>
                    <a:pt x="391" y="291"/>
                    <a:pt x="437" y="286"/>
                  </a:cubicBezTo>
                  <a:close/>
                  <a:moveTo>
                    <a:pt x="437" y="356"/>
                  </a:moveTo>
                  <a:cubicBezTo>
                    <a:pt x="362" y="363"/>
                    <a:pt x="305" y="372"/>
                    <a:pt x="267" y="382"/>
                  </a:cubicBezTo>
                  <a:cubicBezTo>
                    <a:pt x="173" y="405"/>
                    <a:pt x="127" y="460"/>
                    <a:pt x="127" y="545"/>
                  </a:cubicBezTo>
                  <a:cubicBezTo>
                    <a:pt x="127" y="593"/>
                    <a:pt x="140" y="627"/>
                    <a:pt x="168" y="650"/>
                  </a:cubicBezTo>
                  <a:cubicBezTo>
                    <a:pt x="198" y="675"/>
                    <a:pt x="246" y="687"/>
                    <a:pt x="312" y="687"/>
                  </a:cubicBezTo>
                  <a:cubicBezTo>
                    <a:pt x="357" y="687"/>
                    <a:pt x="398" y="681"/>
                    <a:pt x="437" y="670"/>
                  </a:cubicBezTo>
                  <a:lnTo>
                    <a:pt x="437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맑은 고딕" panose="020B0503020000020004" pitchFamily="50" charset="-127"/>
              </a:endParaRPr>
            </a:p>
          </p:txBody>
        </p:sp>
        <p:sp>
          <p:nvSpPr>
            <p:cNvPr id="647223" name="Freeform 55"/>
            <p:cNvSpPr>
              <a:spLocks noEditPoints="1"/>
            </p:cNvSpPr>
            <p:nvPr userDrawn="1"/>
          </p:nvSpPr>
          <p:spPr bwMode="gray">
            <a:xfrm>
              <a:off x="4774" y="604"/>
              <a:ext cx="32" cy="61"/>
            </a:xfrm>
            <a:custGeom>
              <a:avLst/>
              <a:gdLst>
                <a:gd name="T0" fmla="*/ 123 w 567"/>
                <a:gd name="T1" fmla="*/ 711 h 1087"/>
                <a:gd name="T2" fmla="*/ 123 w 567"/>
                <a:gd name="T3" fmla="*/ 1087 h 1087"/>
                <a:gd name="T4" fmla="*/ 0 w 567"/>
                <a:gd name="T5" fmla="*/ 1087 h 1087"/>
                <a:gd name="T6" fmla="*/ 0 w 567"/>
                <a:gd name="T7" fmla="*/ 28 h 1087"/>
                <a:gd name="T8" fmla="*/ 249 w 567"/>
                <a:gd name="T9" fmla="*/ 0 h 1087"/>
                <a:gd name="T10" fmla="*/ 505 w 567"/>
                <a:gd name="T11" fmla="*/ 113 h 1087"/>
                <a:gd name="T12" fmla="*/ 567 w 567"/>
                <a:gd name="T13" fmla="*/ 379 h 1087"/>
                <a:gd name="T14" fmla="*/ 489 w 567"/>
                <a:gd name="T15" fmla="*/ 662 h 1087"/>
                <a:gd name="T16" fmla="*/ 274 w 567"/>
                <a:gd name="T17" fmla="*/ 762 h 1087"/>
                <a:gd name="T18" fmla="*/ 172 w 567"/>
                <a:gd name="T19" fmla="*/ 742 h 1087"/>
                <a:gd name="T20" fmla="*/ 123 w 567"/>
                <a:gd name="T21" fmla="*/ 711 h 1087"/>
                <a:gd name="T22" fmla="*/ 123 w 567"/>
                <a:gd name="T23" fmla="*/ 625 h 1087"/>
                <a:gd name="T24" fmla="*/ 260 w 567"/>
                <a:gd name="T25" fmla="*/ 687 h 1087"/>
                <a:gd name="T26" fmla="*/ 400 w 567"/>
                <a:gd name="T27" fmla="*/ 591 h 1087"/>
                <a:gd name="T28" fmla="*/ 441 w 567"/>
                <a:gd name="T29" fmla="*/ 378 h 1087"/>
                <a:gd name="T30" fmla="*/ 386 w 567"/>
                <a:gd name="T31" fmla="*/ 140 h 1087"/>
                <a:gd name="T32" fmla="*/ 230 w 567"/>
                <a:gd name="T33" fmla="*/ 74 h 1087"/>
                <a:gd name="T34" fmla="*/ 123 w 567"/>
                <a:gd name="T35" fmla="*/ 83 h 1087"/>
                <a:gd name="T36" fmla="*/ 123 w 567"/>
                <a:gd name="T37" fmla="*/ 625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7" h="1087">
                  <a:moveTo>
                    <a:pt x="123" y="711"/>
                  </a:moveTo>
                  <a:cubicBezTo>
                    <a:pt x="123" y="1087"/>
                    <a:pt x="123" y="1087"/>
                    <a:pt x="123" y="1087"/>
                  </a:cubicBezTo>
                  <a:cubicBezTo>
                    <a:pt x="0" y="1087"/>
                    <a:pt x="0" y="1087"/>
                    <a:pt x="0" y="108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5" y="9"/>
                    <a:pt x="168" y="0"/>
                    <a:pt x="249" y="0"/>
                  </a:cubicBezTo>
                  <a:cubicBezTo>
                    <a:pt x="374" y="0"/>
                    <a:pt x="459" y="37"/>
                    <a:pt x="505" y="113"/>
                  </a:cubicBezTo>
                  <a:cubicBezTo>
                    <a:pt x="546" y="180"/>
                    <a:pt x="567" y="269"/>
                    <a:pt x="567" y="379"/>
                  </a:cubicBezTo>
                  <a:cubicBezTo>
                    <a:pt x="567" y="495"/>
                    <a:pt x="541" y="590"/>
                    <a:pt x="489" y="662"/>
                  </a:cubicBezTo>
                  <a:cubicBezTo>
                    <a:pt x="440" y="728"/>
                    <a:pt x="369" y="762"/>
                    <a:pt x="274" y="762"/>
                  </a:cubicBezTo>
                  <a:cubicBezTo>
                    <a:pt x="234" y="762"/>
                    <a:pt x="200" y="755"/>
                    <a:pt x="172" y="742"/>
                  </a:cubicBezTo>
                  <a:cubicBezTo>
                    <a:pt x="159" y="736"/>
                    <a:pt x="142" y="725"/>
                    <a:pt x="123" y="711"/>
                  </a:cubicBezTo>
                  <a:close/>
                  <a:moveTo>
                    <a:pt x="123" y="625"/>
                  </a:moveTo>
                  <a:cubicBezTo>
                    <a:pt x="165" y="666"/>
                    <a:pt x="210" y="687"/>
                    <a:pt x="260" y="687"/>
                  </a:cubicBezTo>
                  <a:cubicBezTo>
                    <a:pt x="324" y="687"/>
                    <a:pt x="371" y="655"/>
                    <a:pt x="400" y="591"/>
                  </a:cubicBezTo>
                  <a:cubicBezTo>
                    <a:pt x="427" y="533"/>
                    <a:pt x="441" y="462"/>
                    <a:pt x="441" y="378"/>
                  </a:cubicBezTo>
                  <a:cubicBezTo>
                    <a:pt x="441" y="272"/>
                    <a:pt x="422" y="193"/>
                    <a:pt x="386" y="140"/>
                  </a:cubicBezTo>
                  <a:cubicBezTo>
                    <a:pt x="356" y="96"/>
                    <a:pt x="304" y="74"/>
                    <a:pt x="230" y="74"/>
                  </a:cubicBezTo>
                  <a:cubicBezTo>
                    <a:pt x="198" y="74"/>
                    <a:pt x="162" y="77"/>
                    <a:pt x="123" y="83"/>
                  </a:cubicBezTo>
                  <a:lnTo>
                    <a:pt x="123" y="6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맑은 고딕" panose="020B0503020000020004" pitchFamily="50" charset="-127"/>
              </a:endParaRPr>
            </a:p>
          </p:txBody>
        </p:sp>
        <p:sp>
          <p:nvSpPr>
            <p:cNvPr id="647224" name="Freeform 56"/>
            <p:cNvSpPr>
              <a:spLocks noEditPoints="1"/>
            </p:cNvSpPr>
            <p:nvPr userDrawn="1"/>
          </p:nvSpPr>
          <p:spPr bwMode="gray">
            <a:xfrm>
              <a:off x="4815" y="591"/>
              <a:ext cx="9" cy="55"/>
            </a:xfrm>
            <a:custGeom>
              <a:avLst/>
              <a:gdLst>
                <a:gd name="T0" fmla="*/ 75 w 150"/>
                <a:gd name="T1" fmla="*/ 0 h 987"/>
                <a:gd name="T2" fmla="*/ 131 w 150"/>
                <a:gd name="T3" fmla="*/ 25 h 987"/>
                <a:gd name="T4" fmla="*/ 150 w 150"/>
                <a:gd name="T5" fmla="*/ 76 h 987"/>
                <a:gd name="T6" fmla="*/ 126 w 150"/>
                <a:gd name="T7" fmla="*/ 132 h 987"/>
                <a:gd name="T8" fmla="*/ 74 w 150"/>
                <a:gd name="T9" fmla="*/ 151 h 987"/>
                <a:gd name="T10" fmla="*/ 19 w 150"/>
                <a:gd name="T11" fmla="*/ 127 h 987"/>
                <a:gd name="T12" fmla="*/ 0 w 150"/>
                <a:gd name="T13" fmla="*/ 75 h 987"/>
                <a:gd name="T14" fmla="*/ 24 w 150"/>
                <a:gd name="T15" fmla="*/ 20 h 987"/>
                <a:gd name="T16" fmla="*/ 75 w 150"/>
                <a:gd name="T17" fmla="*/ 0 h 987"/>
                <a:gd name="T18" fmla="*/ 15 w 150"/>
                <a:gd name="T19" fmla="*/ 987 h 987"/>
                <a:gd name="T20" fmla="*/ 15 w 150"/>
                <a:gd name="T21" fmla="*/ 265 h 987"/>
                <a:gd name="T22" fmla="*/ 138 w 150"/>
                <a:gd name="T23" fmla="*/ 265 h 987"/>
                <a:gd name="T24" fmla="*/ 138 w 150"/>
                <a:gd name="T25" fmla="*/ 987 h 987"/>
                <a:gd name="T26" fmla="*/ 15 w 150"/>
                <a:gd name="T27" fmla="*/ 98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0" h="987">
                  <a:moveTo>
                    <a:pt x="75" y="0"/>
                  </a:moveTo>
                  <a:cubicBezTo>
                    <a:pt x="97" y="0"/>
                    <a:pt x="116" y="9"/>
                    <a:pt x="131" y="25"/>
                  </a:cubicBezTo>
                  <a:cubicBezTo>
                    <a:pt x="144" y="40"/>
                    <a:pt x="150" y="57"/>
                    <a:pt x="150" y="76"/>
                  </a:cubicBezTo>
                  <a:cubicBezTo>
                    <a:pt x="150" y="98"/>
                    <a:pt x="142" y="117"/>
                    <a:pt x="126" y="132"/>
                  </a:cubicBezTo>
                  <a:cubicBezTo>
                    <a:pt x="112" y="145"/>
                    <a:pt x="94" y="151"/>
                    <a:pt x="74" y="151"/>
                  </a:cubicBezTo>
                  <a:cubicBezTo>
                    <a:pt x="52" y="151"/>
                    <a:pt x="33" y="143"/>
                    <a:pt x="19" y="127"/>
                  </a:cubicBezTo>
                  <a:cubicBezTo>
                    <a:pt x="6" y="112"/>
                    <a:pt x="0" y="95"/>
                    <a:pt x="0" y="75"/>
                  </a:cubicBezTo>
                  <a:cubicBezTo>
                    <a:pt x="0" y="53"/>
                    <a:pt x="8" y="35"/>
                    <a:pt x="24" y="20"/>
                  </a:cubicBezTo>
                  <a:cubicBezTo>
                    <a:pt x="38" y="7"/>
                    <a:pt x="55" y="0"/>
                    <a:pt x="75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8" y="987"/>
                    <a:pt x="138" y="987"/>
                    <a:pt x="138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맑은 고딕" panose="020B0503020000020004" pitchFamily="50" charset="-127"/>
              </a:endParaRPr>
            </a:p>
          </p:txBody>
        </p:sp>
        <p:sp>
          <p:nvSpPr>
            <p:cNvPr id="647225" name="Freeform 57"/>
            <p:cNvSpPr>
              <a:spLocks/>
            </p:cNvSpPr>
            <p:nvPr userDrawn="1"/>
          </p:nvSpPr>
          <p:spPr bwMode="gray">
            <a:xfrm>
              <a:off x="4836" y="604"/>
              <a:ext cx="31" cy="42"/>
            </a:xfrm>
            <a:custGeom>
              <a:avLst/>
              <a:gdLst>
                <a:gd name="T0" fmla="*/ 0 w 548"/>
                <a:gd name="T1" fmla="*/ 742 h 742"/>
                <a:gd name="T2" fmla="*/ 0 w 548"/>
                <a:gd name="T3" fmla="*/ 28 h 742"/>
                <a:gd name="T4" fmla="*/ 289 w 548"/>
                <a:gd name="T5" fmla="*/ 0 h 742"/>
                <a:gd name="T6" fmla="*/ 526 w 548"/>
                <a:gd name="T7" fmla="*/ 113 h 742"/>
                <a:gd name="T8" fmla="*/ 548 w 548"/>
                <a:gd name="T9" fmla="*/ 299 h 742"/>
                <a:gd name="T10" fmla="*/ 548 w 548"/>
                <a:gd name="T11" fmla="*/ 742 h 742"/>
                <a:gd name="T12" fmla="*/ 424 w 548"/>
                <a:gd name="T13" fmla="*/ 742 h 742"/>
                <a:gd name="T14" fmla="*/ 424 w 548"/>
                <a:gd name="T15" fmla="*/ 306 h 742"/>
                <a:gd name="T16" fmla="*/ 403 w 548"/>
                <a:gd name="T17" fmla="*/ 134 h 742"/>
                <a:gd name="T18" fmla="*/ 277 w 548"/>
                <a:gd name="T19" fmla="*/ 74 h 742"/>
                <a:gd name="T20" fmla="*/ 123 w 548"/>
                <a:gd name="T21" fmla="*/ 90 h 742"/>
                <a:gd name="T22" fmla="*/ 123 w 548"/>
                <a:gd name="T23" fmla="*/ 742 h 742"/>
                <a:gd name="T24" fmla="*/ 0 w 548"/>
                <a:gd name="T25" fmla="*/ 74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8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4" y="9"/>
                    <a:pt x="210" y="0"/>
                    <a:pt x="289" y="0"/>
                  </a:cubicBezTo>
                  <a:cubicBezTo>
                    <a:pt x="415" y="0"/>
                    <a:pt x="494" y="38"/>
                    <a:pt x="526" y="113"/>
                  </a:cubicBezTo>
                  <a:cubicBezTo>
                    <a:pt x="541" y="149"/>
                    <a:pt x="548" y="210"/>
                    <a:pt x="548" y="299"/>
                  </a:cubicBezTo>
                  <a:cubicBezTo>
                    <a:pt x="548" y="742"/>
                    <a:pt x="548" y="742"/>
                    <a:pt x="548" y="742"/>
                  </a:cubicBezTo>
                  <a:cubicBezTo>
                    <a:pt x="424" y="742"/>
                    <a:pt x="424" y="742"/>
                    <a:pt x="424" y="742"/>
                  </a:cubicBezTo>
                  <a:cubicBezTo>
                    <a:pt x="424" y="306"/>
                    <a:pt x="424" y="306"/>
                    <a:pt x="424" y="306"/>
                  </a:cubicBezTo>
                  <a:cubicBezTo>
                    <a:pt x="424" y="221"/>
                    <a:pt x="417" y="163"/>
                    <a:pt x="403" y="134"/>
                  </a:cubicBezTo>
                  <a:cubicBezTo>
                    <a:pt x="382" y="94"/>
                    <a:pt x="341" y="74"/>
                    <a:pt x="277" y="74"/>
                  </a:cubicBezTo>
                  <a:cubicBezTo>
                    <a:pt x="227" y="74"/>
                    <a:pt x="176" y="80"/>
                    <a:pt x="123" y="90"/>
                  </a:cubicBezTo>
                  <a:cubicBezTo>
                    <a:pt x="123" y="742"/>
                    <a:pt x="123" y="742"/>
                    <a:pt x="123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맑은 고딕" panose="020B0503020000020004" pitchFamily="50" charset="-127"/>
              </a:endParaRPr>
            </a:p>
          </p:txBody>
        </p:sp>
        <p:sp>
          <p:nvSpPr>
            <p:cNvPr id="647226" name="Freeform 58"/>
            <p:cNvSpPr>
              <a:spLocks noEditPoints="1"/>
            </p:cNvSpPr>
            <p:nvPr userDrawn="1"/>
          </p:nvSpPr>
          <p:spPr bwMode="gray">
            <a:xfrm>
              <a:off x="4876" y="604"/>
              <a:ext cx="32" cy="62"/>
            </a:xfrm>
            <a:custGeom>
              <a:avLst/>
              <a:gdLst>
                <a:gd name="T0" fmla="*/ 445 w 569"/>
                <a:gd name="T1" fmla="*/ 677 h 1098"/>
                <a:gd name="T2" fmla="*/ 399 w 569"/>
                <a:gd name="T3" fmla="*/ 721 h 1098"/>
                <a:gd name="T4" fmla="*/ 257 w 569"/>
                <a:gd name="T5" fmla="*/ 762 h 1098"/>
                <a:gd name="T6" fmla="*/ 97 w 569"/>
                <a:gd name="T7" fmla="*/ 708 h 1098"/>
                <a:gd name="T8" fmla="*/ 0 w 569"/>
                <a:gd name="T9" fmla="*/ 414 h 1098"/>
                <a:gd name="T10" fmla="*/ 71 w 569"/>
                <a:gd name="T11" fmla="*/ 131 h 1098"/>
                <a:gd name="T12" fmla="*/ 340 w 569"/>
                <a:gd name="T13" fmla="*/ 0 h 1098"/>
                <a:gd name="T14" fmla="*/ 569 w 569"/>
                <a:gd name="T15" fmla="*/ 28 h 1098"/>
                <a:gd name="T16" fmla="*/ 569 w 569"/>
                <a:gd name="T17" fmla="*/ 601 h 1098"/>
                <a:gd name="T18" fmla="*/ 555 w 569"/>
                <a:gd name="T19" fmla="*/ 843 h 1098"/>
                <a:gd name="T20" fmla="*/ 422 w 569"/>
                <a:gd name="T21" fmla="*/ 1052 h 1098"/>
                <a:gd name="T22" fmla="*/ 191 w 569"/>
                <a:gd name="T23" fmla="*/ 1098 h 1098"/>
                <a:gd name="T24" fmla="*/ 98 w 569"/>
                <a:gd name="T25" fmla="*/ 1092 h 1098"/>
                <a:gd name="T26" fmla="*/ 98 w 569"/>
                <a:gd name="T27" fmla="*/ 1018 h 1098"/>
                <a:gd name="T28" fmla="*/ 190 w 569"/>
                <a:gd name="T29" fmla="*/ 1024 h 1098"/>
                <a:gd name="T30" fmla="*/ 341 w 569"/>
                <a:gd name="T31" fmla="*/ 997 h 1098"/>
                <a:gd name="T32" fmla="*/ 434 w 569"/>
                <a:gd name="T33" fmla="*/ 858 h 1098"/>
                <a:gd name="T34" fmla="*/ 445 w 569"/>
                <a:gd name="T35" fmla="*/ 716 h 1098"/>
                <a:gd name="T36" fmla="*/ 445 w 569"/>
                <a:gd name="T37" fmla="*/ 677 h 1098"/>
                <a:gd name="T38" fmla="*/ 445 w 569"/>
                <a:gd name="T39" fmla="*/ 81 h 1098"/>
                <a:gd name="T40" fmla="*/ 353 w 569"/>
                <a:gd name="T41" fmla="*/ 74 h 1098"/>
                <a:gd name="T42" fmla="*/ 231 w 569"/>
                <a:gd name="T43" fmla="*/ 106 h 1098"/>
                <a:gd name="T44" fmla="*/ 152 w 569"/>
                <a:gd name="T45" fmla="*/ 233 h 1098"/>
                <a:gd name="T46" fmla="*/ 126 w 569"/>
                <a:gd name="T47" fmla="*/ 419 h 1098"/>
                <a:gd name="T48" fmla="*/ 174 w 569"/>
                <a:gd name="T49" fmla="*/ 633 h 1098"/>
                <a:gd name="T50" fmla="*/ 274 w 569"/>
                <a:gd name="T51" fmla="*/ 687 h 1098"/>
                <a:gd name="T52" fmla="*/ 371 w 569"/>
                <a:gd name="T53" fmla="*/ 654 h 1098"/>
                <a:gd name="T54" fmla="*/ 435 w 569"/>
                <a:gd name="T55" fmla="*/ 566 h 1098"/>
                <a:gd name="T56" fmla="*/ 445 w 569"/>
                <a:gd name="T57" fmla="*/ 483 h 1098"/>
                <a:gd name="T58" fmla="*/ 445 w 569"/>
                <a:gd name="T59" fmla="*/ 81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9" h="1098">
                  <a:moveTo>
                    <a:pt x="445" y="677"/>
                  </a:moveTo>
                  <a:cubicBezTo>
                    <a:pt x="427" y="697"/>
                    <a:pt x="412" y="712"/>
                    <a:pt x="399" y="721"/>
                  </a:cubicBezTo>
                  <a:cubicBezTo>
                    <a:pt x="362" y="748"/>
                    <a:pt x="314" y="762"/>
                    <a:pt x="257" y="762"/>
                  </a:cubicBezTo>
                  <a:cubicBezTo>
                    <a:pt x="192" y="762"/>
                    <a:pt x="139" y="744"/>
                    <a:pt x="97" y="708"/>
                  </a:cubicBezTo>
                  <a:cubicBezTo>
                    <a:pt x="32" y="654"/>
                    <a:pt x="0" y="556"/>
                    <a:pt x="0" y="414"/>
                  </a:cubicBezTo>
                  <a:cubicBezTo>
                    <a:pt x="0" y="300"/>
                    <a:pt x="24" y="206"/>
                    <a:pt x="71" y="131"/>
                  </a:cubicBezTo>
                  <a:cubicBezTo>
                    <a:pt x="126" y="44"/>
                    <a:pt x="216" y="0"/>
                    <a:pt x="340" y="0"/>
                  </a:cubicBezTo>
                  <a:cubicBezTo>
                    <a:pt x="414" y="0"/>
                    <a:pt x="490" y="9"/>
                    <a:pt x="569" y="28"/>
                  </a:cubicBezTo>
                  <a:cubicBezTo>
                    <a:pt x="569" y="601"/>
                    <a:pt x="569" y="601"/>
                    <a:pt x="569" y="601"/>
                  </a:cubicBezTo>
                  <a:cubicBezTo>
                    <a:pt x="569" y="707"/>
                    <a:pt x="564" y="788"/>
                    <a:pt x="555" y="843"/>
                  </a:cubicBezTo>
                  <a:cubicBezTo>
                    <a:pt x="538" y="944"/>
                    <a:pt x="494" y="1013"/>
                    <a:pt x="422" y="1052"/>
                  </a:cubicBezTo>
                  <a:cubicBezTo>
                    <a:pt x="363" y="1083"/>
                    <a:pt x="286" y="1098"/>
                    <a:pt x="191" y="1098"/>
                  </a:cubicBezTo>
                  <a:cubicBezTo>
                    <a:pt x="164" y="1098"/>
                    <a:pt x="133" y="1096"/>
                    <a:pt x="98" y="1092"/>
                  </a:cubicBezTo>
                  <a:cubicBezTo>
                    <a:pt x="98" y="1018"/>
                    <a:pt x="98" y="1018"/>
                    <a:pt x="98" y="1018"/>
                  </a:cubicBezTo>
                  <a:cubicBezTo>
                    <a:pt x="130" y="1022"/>
                    <a:pt x="160" y="1024"/>
                    <a:pt x="190" y="1024"/>
                  </a:cubicBezTo>
                  <a:cubicBezTo>
                    <a:pt x="258" y="1024"/>
                    <a:pt x="308" y="1015"/>
                    <a:pt x="341" y="997"/>
                  </a:cubicBezTo>
                  <a:cubicBezTo>
                    <a:pt x="390" y="971"/>
                    <a:pt x="421" y="924"/>
                    <a:pt x="434" y="858"/>
                  </a:cubicBezTo>
                  <a:cubicBezTo>
                    <a:pt x="442" y="821"/>
                    <a:pt x="445" y="773"/>
                    <a:pt x="445" y="716"/>
                  </a:cubicBezTo>
                  <a:lnTo>
                    <a:pt x="445" y="677"/>
                  </a:lnTo>
                  <a:close/>
                  <a:moveTo>
                    <a:pt x="445" y="81"/>
                  </a:moveTo>
                  <a:cubicBezTo>
                    <a:pt x="411" y="77"/>
                    <a:pt x="380" y="74"/>
                    <a:pt x="353" y="74"/>
                  </a:cubicBezTo>
                  <a:cubicBezTo>
                    <a:pt x="301" y="74"/>
                    <a:pt x="260" y="85"/>
                    <a:pt x="231" y="106"/>
                  </a:cubicBezTo>
                  <a:cubicBezTo>
                    <a:pt x="197" y="130"/>
                    <a:pt x="171" y="173"/>
                    <a:pt x="152" y="233"/>
                  </a:cubicBezTo>
                  <a:cubicBezTo>
                    <a:pt x="135" y="287"/>
                    <a:pt x="126" y="348"/>
                    <a:pt x="126" y="419"/>
                  </a:cubicBezTo>
                  <a:cubicBezTo>
                    <a:pt x="126" y="517"/>
                    <a:pt x="142" y="589"/>
                    <a:pt x="174" y="633"/>
                  </a:cubicBezTo>
                  <a:cubicBezTo>
                    <a:pt x="199" y="669"/>
                    <a:pt x="233" y="687"/>
                    <a:pt x="274" y="687"/>
                  </a:cubicBezTo>
                  <a:cubicBezTo>
                    <a:pt x="308" y="687"/>
                    <a:pt x="341" y="676"/>
                    <a:pt x="371" y="654"/>
                  </a:cubicBezTo>
                  <a:cubicBezTo>
                    <a:pt x="401" y="631"/>
                    <a:pt x="423" y="602"/>
                    <a:pt x="435" y="566"/>
                  </a:cubicBezTo>
                  <a:cubicBezTo>
                    <a:pt x="442" y="547"/>
                    <a:pt x="445" y="520"/>
                    <a:pt x="445" y="483"/>
                  </a:cubicBezTo>
                  <a:lnTo>
                    <a:pt x="44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맑은 고딕" panose="020B0503020000020004" pitchFamily="50" charset="-127"/>
              </a:endParaRPr>
            </a:p>
          </p:txBody>
        </p:sp>
        <p:sp>
          <p:nvSpPr>
            <p:cNvPr id="647227" name="Freeform 59"/>
            <p:cNvSpPr>
              <a:spLocks/>
            </p:cNvSpPr>
            <p:nvPr userDrawn="1"/>
          </p:nvSpPr>
          <p:spPr bwMode="gray">
            <a:xfrm>
              <a:off x="4939" y="595"/>
              <a:ext cx="18" cy="51"/>
            </a:xfrm>
            <a:custGeom>
              <a:avLst/>
              <a:gdLst>
                <a:gd name="T0" fmla="*/ 0 w 318"/>
                <a:gd name="T1" fmla="*/ 0 h 917"/>
                <a:gd name="T2" fmla="*/ 124 w 318"/>
                <a:gd name="T3" fmla="*/ 0 h 917"/>
                <a:gd name="T4" fmla="*/ 124 w 318"/>
                <a:gd name="T5" fmla="*/ 195 h 917"/>
                <a:gd name="T6" fmla="*/ 318 w 318"/>
                <a:gd name="T7" fmla="*/ 195 h 917"/>
                <a:gd name="T8" fmla="*/ 318 w 318"/>
                <a:gd name="T9" fmla="*/ 273 h 917"/>
                <a:gd name="T10" fmla="*/ 124 w 318"/>
                <a:gd name="T11" fmla="*/ 273 h 917"/>
                <a:gd name="T12" fmla="*/ 124 w 318"/>
                <a:gd name="T13" fmla="*/ 656 h 917"/>
                <a:gd name="T14" fmla="*/ 156 w 318"/>
                <a:gd name="T15" fmla="*/ 804 h 917"/>
                <a:gd name="T16" fmla="*/ 225 w 318"/>
                <a:gd name="T17" fmla="*/ 836 h 917"/>
                <a:gd name="T18" fmla="*/ 277 w 318"/>
                <a:gd name="T19" fmla="*/ 838 h 917"/>
                <a:gd name="T20" fmla="*/ 318 w 318"/>
                <a:gd name="T21" fmla="*/ 838 h 917"/>
                <a:gd name="T22" fmla="*/ 318 w 318"/>
                <a:gd name="T23" fmla="*/ 917 h 917"/>
                <a:gd name="T24" fmla="*/ 251 w 318"/>
                <a:gd name="T25" fmla="*/ 917 h 917"/>
                <a:gd name="T26" fmla="*/ 127 w 318"/>
                <a:gd name="T27" fmla="*/ 904 h 917"/>
                <a:gd name="T28" fmla="*/ 11 w 318"/>
                <a:gd name="T29" fmla="*/ 782 h 917"/>
                <a:gd name="T30" fmla="*/ 0 w 318"/>
                <a:gd name="T31" fmla="*/ 638 h 917"/>
                <a:gd name="T32" fmla="*/ 0 w 318"/>
                <a:gd name="T33" fmla="*/ 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6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맑은 고딕" panose="020B0503020000020004" pitchFamily="50" charset="-127"/>
              </a:endParaRPr>
            </a:p>
          </p:txBody>
        </p:sp>
        <p:sp>
          <p:nvSpPr>
            <p:cNvPr id="647228" name="Freeform 60"/>
            <p:cNvSpPr>
              <a:spLocks noEditPoints="1"/>
            </p:cNvSpPr>
            <p:nvPr userDrawn="1"/>
          </p:nvSpPr>
          <p:spPr bwMode="gray">
            <a:xfrm>
              <a:off x="4963" y="604"/>
              <a:ext cx="34" cy="43"/>
            </a:xfrm>
            <a:custGeom>
              <a:avLst/>
              <a:gdLst>
                <a:gd name="T0" fmla="*/ 304 w 607"/>
                <a:gd name="T1" fmla="*/ 0 h 762"/>
                <a:gd name="T2" fmla="*/ 534 w 607"/>
                <a:gd name="T3" fmla="*/ 103 h 762"/>
                <a:gd name="T4" fmla="*/ 607 w 607"/>
                <a:gd name="T5" fmla="*/ 381 h 762"/>
                <a:gd name="T6" fmla="*/ 534 w 607"/>
                <a:gd name="T7" fmla="*/ 659 h 762"/>
                <a:gd name="T8" fmla="*/ 304 w 607"/>
                <a:gd name="T9" fmla="*/ 762 h 762"/>
                <a:gd name="T10" fmla="*/ 0 w 607"/>
                <a:gd name="T11" fmla="*/ 375 h 762"/>
                <a:gd name="T12" fmla="*/ 73 w 607"/>
                <a:gd name="T13" fmla="*/ 103 h 762"/>
                <a:gd name="T14" fmla="*/ 304 w 607"/>
                <a:gd name="T15" fmla="*/ 0 h 762"/>
                <a:gd name="T16" fmla="*/ 304 w 607"/>
                <a:gd name="T17" fmla="*/ 74 h 762"/>
                <a:gd name="T18" fmla="*/ 159 w 607"/>
                <a:gd name="T19" fmla="*/ 168 h 762"/>
                <a:gd name="T20" fmla="*/ 126 w 607"/>
                <a:gd name="T21" fmla="*/ 377 h 762"/>
                <a:gd name="T22" fmla="*/ 159 w 607"/>
                <a:gd name="T23" fmla="*/ 593 h 762"/>
                <a:gd name="T24" fmla="*/ 304 w 607"/>
                <a:gd name="T25" fmla="*/ 687 h 762"/>
                <a:gd name="T26" fmla="*/ 448 w 607"/>
                <a:gd name="T27" fmla="*/ 593 h 762"/>
                <a:gd name="T28" fmla="*/ 481 w 607"/>
                <a:gd name="T29" fmla="*/ 380 h 762"/>
                <a:gd name="T30" fmla="*/ 448 w 607"/>
                <a:gd name="T31" fmla="*/ 168 h 762"/>
                <a:gd name="T32" fmla="*/ 304 w 607"/>
                <a:gd name="T33" fmla="*/ 74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맑은 고딕" panose="020B0503020000020004" pitchFamily="50" charset="-127"/>
              </a:endParaRPr>
            </a:p>
          </p:txBody>
        </p:sp>
        <p:sp>
          <p:nvSpPr>
            <p:cNvPr id="647229" name="Freeform 61"/>
            <p:cNvSpPr>
              <a:spLocks/>
            </p:cNvSpPr>
            <p:nvPr userDrawn="1"/>
          </p:nvSpPr>
          <p:spPr bwMode="gray">
            <a:xfrm>
              <a:off x="5007" y="604"/>
              <a:ext cx="52" cy="42"/>
            </a:xfrm>
            <a:custGeom>
              <a:avLst/>
              <a:gdLst>
                <a:gd name="T0" fmla="*/ 0 w 933"/>
                <a:gd name="T1" fmla="*/ 742 h 742"/>
                <a:gd name="T2" fmla="*/ 0 w 933"/>
                <a:gd name="T3" fmla="*/ 28 h 742"/>
                <a:gd name="T4" fmla="*/ 267 w 933"/>
                <a:gd name="T5" fmla="*/ 0 h 742"/>
                <a:gd name="T6" fmla="*/ 460 w 933"/>
                <a:gd name="T7" fmla="*/ 46 h 742"/>
                <a:gd name="T8" fmla="*/ 691 w 933"/>
                <a:gd name="T9" fmla="*/ 0 h 742"/>
                <a:gd name="T10" fmla="*/ 912 w 933"/>
                <a:gd name="T11" fmla="*/ 114 h 742"/>
                <a:gd name="T12" fmla="*/ 933 w 933"/>
                <a:gd name="T13" fmla="*/ 299 h 742"/>
                <a:gd name="T14" fmla="*/ 933 w 933"/>
                <a:gd name="T15" fmla="*/ 742 h 742"/>
                <a:gd name="T16" fmla="*/ 809 w 933"/>
                <a:gd name="T17" fmla="*/ 742 h 742"/>
                <a:gd name="T18" fmla="*/ 809 w 933"/>
                <a:gd name="T19" fmla="*/ 306 h 742"/>
                <a:gd name="T20" fmla="*/ 790 w 933"/>
                <a:gd name="T21" fmla="*/ 135 h 742"/>
                <a:gd name="T22" fmla="*/ 675 w 933"/>
                <a:gd name="T23" fmla="*/ 74 h 742"/>
                <a:gd name="T24" fmla="*/ 528 w 933"/>
                <a:gd name="T25" fmla="*/ 108 h 742"/>
                <a:gd name="T26" fmla="*/ 528 w 933"/>
                <a:gd name="T27" fmla="*/ 742 h 742"/>
                <a:gd name="T28" fmla="*/ 405 w 933"/>
                <a:gd name="T29" fmla="*/ 742 h 742"/>
                <a:gd name="T30" fmla="*/ 405 w 933"/>
                <a:gd name="T31" fmla="*/ 301 h 742"/>
                <a:gd name="T32" fmla="*/ 385 w 933"/>
                <a:gd name="T33" fmla="*/ 135 h 742"/>
                <a:gd name="T34" fmla="*/ 267 w 933"/>
                <a:gd name="T35" fmla="*/ 74 h 742"/>
                <a:gd name="T36" fmla="*/ 124 w 933"/>
                <a:gd name="T37" fmla="*/ 90 h 742"/>
                <a:gd name="T38" fmla="*/ 124 w 933"/>
                <a:gd name="T39" fmla="*/ 742 h 742"/>
                <a:gd name="T40" fmla="*/ 0 w 933"/>
                <a:gd name="T41" fmla="*/ 74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3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3" y="9"/>
                    <a:pt x="202" y="0"/>
                    <a:pt x="267" y="0"/>
                  </a:cubicBezTo>
                  <a:cubicBezTo>
                    <a:pt x="352" y="0"/>
                    <a:pt x="417" y="15"/>
                    <a:pt x="460" y="46"/>
                  </a:cubicBezTo>
                  <a:cubicBezTo>
                    <a:pt x="538" y="15"/>
                    <a:pt x="615" y="0"/>
                    <a:pt x="691" y="0"/>
                  </a:cubicBezTo>
                  <a:cubicBezTo>
                    <a:pt x="808" y="0"/>
                    <a:pt x="881" y="38"/>
                    <a:pt x="912" y="114"/>
                  </a:cubicBezTo>
                  <a:cubicBezTo>
                    <a:pt x="926" y="149"/>
                    <a:pt x="933" y="211"/>
                    <a:pt x="933" y="299"/>
                  </a:cubicBezTo>
                  <a:cubicBezTo>
                    <a:pt x="933" y="742"/>
                    <a:pt x="933" y="742"/>
                    <a:pt x="933" y="742"/>
                  </a:cubicBezTo>
                  <a:cubicBezTo>
                    <a:pt x="809" y="742"/>
                    <a:pt x="809" y="742"/>
                    <a:pt x="809" y="742"/>
                  </a:cubicBezTo>
                  <a:cubicBezTo>
                    <a:pt x="809" y="306"/>
                    <a:pt x="809" y="306"/>
                    <a:pt x="809" y="306"/>
                  </a:cubicBezTo>
                  <a:cubicBezTo>
                    <a:pt x="809" y="222"/>
                    <a:pt x="803" y="164"/>
                    <a:pt x="790" y="135"/>
                  </a:cubicBezTo>
                  <a:cubicBezTo>
                    <a:pt x="771" y="94"/>
                    <a:pt x="733" y="74"/>
                    <a:pt x="675" y="74"/>
                  </a:cubicBezTo>
                  <a:cubicBezTo>
                    <a:pt x="627" y="74"/>
                    <a:pt x="578" y="86"/>
                    <a:pt x="528" y="108"/>
                  </a:cubicBezTo>
                  <a:cubicBezTo>
                    <a:pt x="528" y="742"/>
                    <a:pt x="528" y="742"/>
                    <a:pt x="528" y="742"/>
                  </a:cubicBezTo>
                  <a:cubicBezTo>
                    <a:pt x="405" y="742"/>
                    <a:pt x="405" y="742"/>
                    <a:pt x="405" y="742"/>
                  </a:cubicBezTo>
                  <a:cubicBezTo>
                    <a:pt x="405" y="301"/>
                    <a:pt x="405" y="301"/>
                    <a:pt x="405" y="301"/>
                  </a:cubicBezTo>
                  <a:cubicBezTo>
                    <a:pt x="405" y="219"/>
                    <a:pt x="398" y="164"/>
                    <a:pt x="385" y="135"/>
                  </a:cubicBezTo>
                  <a:cubicBezTo>
                    <a:pt x="366" y="94"/>
                    <a:pt x="327" y="74"/>
                    <a:pt x="267" y="74"/>
                  </a:cubicBezTo>
                  <a:cubicBezTo>
                    <a:pt x="221" y="74"/>
                    <a:pt x="173" y="80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맑은 고딕" panose="020B0503020000020004" pitchFamily="50" charset="-127"/>
              </a:endParaRPr>
            </a:p>
          </p:txBody>
        </p:sp>
        <p:sp>
          <p:nvSpPr>
            <p:cNvPr id="647230" name="Freeform 62"/>
            <p:cNvSpPr>
              <a:spLocks noEditPoints="1"/>
            </p:cNvSpPr>
            <p:nvPr userDrawn="1"/>
          </p:nvSpPr>
          <p:spPr bwMode="gray">
            <a:xfrm>
              <a:off x="5069" y="604"/>
              <a:ext cx="34" cy="43"/>
            </a:xfrm>
            <a:custGeom>
              <a:avLst/>
              <a:gdLst>
                <a:gd name="T0" fmla="*/ 304 w 607"/>
                <a:gd name="T1" fmla="*/ 0 h 762"/>
                <a:gd name="T2" fmla="*/ 534 w 607"/>
                <a:gd name="T3" fmla="*/ 103 h 762"/>
                <a:gd name="T4" fmla="*/ 607 w 607"/>
                <a:gd name="T5" fmla="*/ 381 h 762"/>
                <a:gd name="T6" fmla="*/ 534 w 607"/>
                <a:gd name="T7" fmla="*/ 659 h 762"/>
                <a:gd name="T8" fmla="*/ 304 w 607"/>
                <a:gd name="T9" fmla="*/ 762 h 762"/>
                <a:gd name="T10" fmla="*/ 0 w 607"/>
                <a:gd name="T11" fmla="*/ 375 h 762"/>
                <a:gd name="T12" fmla="*/ 73 w 607"/>
                <a:gd name="T13" fmla="*/ 103 h 762"/>
                <a:gd name="T14" fmla="*/ 304 w 607"/>
                <a:gd name="T15" fmla="*/ 0 h 762"/>
                <a:gd name="T16" fmla="*/ 304 w 607"/>
                <a:gd name="T17" fmla="*/ 74 h 762"/>
                <a:gd name="T18" fmla="*/ 159 w 607"/>
                <a:gd name="T19" fmla="*/ 168 h 762"/>
                <a:gd name="T20" fmla="*/ 126 w 607"/>
                <a:gd name="T21" fmla="*/ 377 h 762"/>
                <a:gd name="T22" fmla="*/ 159 w 607"/>
                <a:gd name="T23" fmla="*/ 593 h 762"/>
                <a:gd name="T24" fmla="*/ 304 w 607"/>
                <a:gd name="T25" fmla="*/ 687 h 762"/>
                <a:gd name="T26" fmla="*/ 448 w 607"/>
                <a:gd name="T27" fmla="*/ 593 h 762"/>
                <a:gd name="T28" fmla="*/ 481 w 607"/>
                <a:gd name="T29" fmla="*/ 380 h 762"/>
                <a:gd name="T30" fmla="*/ 448 w 607"/>
                <a:gd name="T31" fmla="*/ 168 h 762"/>
                <a:gd name="T32" fmla="*/ 304 w 607"/>
                <a:gd name="T33" fmla="*/ 74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맑은 고딕" panose="020B0503020000020004" pitchFamily="50" charset="-127"/>
              </a:endParaRPr>
            </a:p>
          </p:txBody>
        </p:sp>
        <p:sp>
          <p:nvSpPr>
            <p:cNvPr id="647231" name="Freeform 63"/>
            <p:cNvSpPr>
              <a:spLocks/>
            </p:cNvSpPr>
            <p:nvPr userDrawn="1"/>
          </p:nvSpPr>
          <p:spPr bwMode="gray">
            <a:xfrm>
              <a:off x="5113" y="604"/>
              <a:ext cx="17" cy="42"/>
            </a:xfrm>
            <a:custGeom>
              <a:avLst/>
              <a:gdLst>
                <a:gd name="T0" fmla="*/ 0 w 312"/>
                <a:gd name="T1" fmla="*/ 742 h 742"/>
                <a:gd name="T2" fmla="*/ 0 w 312"/>
                <a:gd name="T3" fmla="*/ 31 h 742"/>
                <a:gd name="T4" fmla="*/ 312 w 312"/>
                <a:gd name="T5" fmla="*/ 0 h 742"/>
                <a:gd name="T6" fmla="*/ 312 w 312"/>
                <a:gd name="T7" fmla="*/ 77 h 742"/>
                <a:gd name="T8" fmla="*/ 124 w 312"/>
                <a:gd name="T9" fmla="*/ 90 h 742"/>
                <a:gd name="T10" fmla="*/ 124 w 312"/>
                <a:gd name="T11" fmla="*/ 742 h 742"/>
                <a:gd name="T12" fmla="*/ 0 w 312"/>
                <a:gd name="T13" fmla="*/ 74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맑은 고딕" panose="020B0503020000020004" pitchFamily="50" charset="-127"/>
              </a:endParaRPr>
            </a:p>
          </p:txBody>
        </p:sp>
        <p:sp>
          <p:nvSpPr>
            <p:cNvPr id="647232" name="Freeform 64"/>
            <p:cNvSpPr>
              <a:spLocks/>
            </p:cNvSpPr>
            <p:nvPr userDrawn="1"/>
          </p:nvSpPr>
          <p:spPr bwMode="gray">
            <a:xfrm>
              <a:off x="5138" y="604"/>
              <a:ext cx="17" cy="42"/>
            </a:xfrm>
            <a:custGeom>
              <a:avLst/>
              <a:gdLst>
                <a:gd name="T0" fmla="*/ 0 w 312"/>
                <a:gd name="T1" fmla="*/ 742 h 742"/>
                <a:gd name="T2" fmla="*/ 0 w 312"/>
                <a:gd name="T3" fmla="*/ 31 h 742"/>
                <a:gd name="T4" fmla="*/ 312 w 312"/>
                <a:gd name="T5" fmla="*/ 0 h 742"/>
                <a:gd name="T6" fmla="*/ 312 w 312"/>
                <a:gd name="T7" fmla="*/ 77 h 742"/>
                <a:gd name="T8" fmla="*/ 124 w 312"/>
                <a:gd name="T9" fmla="*/ 90 h 742"/>
                <a:gd name="T10" fmla="*/ 124 w 312"/>
                <a:gd name="T11" fmla="*/ 742 h 742"/>
                <a:gd name="T12" fmla="*/ 0 w 312"/>
                <a:gd name="T13" fmla="*/ 74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맑은 고딕" panose="020B0503020000020004" pitchFamily="50" charset="-127"/>
              </a:endParaRPr>
            </a:p>
          </p:txBody>
        </p:sp>
        <p:sp>
          <p:nvSpPr>
            <p:cNvPr id="647233" name="Freeform 65"/>
            <p:cNvSpPr>
              <a:spLocks noEditPoints="1"/>
            </p:cNvSpPr>
            <p:nvPr userDrawn="1"/>
          </p:nvSpPr>
          <p:spPr bwMode="gray">
            <a:xfrm>
              <a:off x="5160" y="604"/>
              <a:ext cx="34" cy="43"/>
            </a:xfrm>
            <a:custGeom>
              <a:avLst/>
              <a:gdLst>
                <a:gd name="T0" fmla="*/ 304 w 607"/>
                <a:gd name="T1" fmla="*/ 0 h 762"/>
                <a:gd name="T2" fmla="*/ 534 w 607"/>
                <a:gd name="T3" fmla="*/ 103 h 762"/>
                <a:gd name="T4" fmla="*/ 607 w 607"/>
                <a:gd name="T5" fmla="*/ 381 h 762"/>
                <a:gd name="T6" fmla="*/ 534 w 607"/>
                <a:gd name="T7" fmla="*/ 659 h 762"/>
                <a:gd name="T8" fmla="*/ 305 w 607"/>
                <a:gd name="T9" fmla="*/ 762 h 762"/>
                <a:gd name="T10" fmla="*/ 0 w 607"/>
                <a:gd name="T11" fmla="*/ 375 h 762"/>
                <a:gd name="T12" fmla="*/ 73 w 607"/>
                <a:gd name="T13" fmla="*/ 103 h 762"/>
                <a:gd name="T14" fmla="*/ 304 w 607"/>
                <a:gd name="T15" fmla="*/ 0 h 762"/>
                <a:gd name="T16" fmla="*/ 304 w 607"/>
                <a:gd name="T17" fmla="*/ 74 h 762"/>
                <a:gd name="T18" fmla="*/ 159 w 607"/>
                <a:gd name="T19" fmla="*/ 168 h 762"/>
                <a:gd name="T20" fmla="*/ 126 w 607"/>
                <a:gd name="T21" fmla="*/ 377 h 762"/>
                <a:gd name="T22" fmla="*/ 159 w 607"/>
                <a:gd name="T23" fmla="*/ 593 h 762"/>
                <a:gd name="T24" fmla="*/ 304 w 607"/>
                <a:gd name="T25" fmla="*/ 687 h 762"/>
                <a:gd name="T26" fmla="*/ 448 w 607"/>
                <a:gd name="T27" fmla="*/ 593 h 762"/>
                <a:gd name="T28" fmla="*/ 481 w 607"/>
                <a:gd name="T29" fmla="*/ 380 h 762"/>
                <a:gd name="T30" fmla="*/ 448 w 607"/>
                <a:gd name="T31" fmla="*/ 168 h 762"/>
                <a:gd name="T32" fmla="*/ 304 w 607"/>
                <a:gd name="T33" fmla="*/ 74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5" y="762"/>
                  </a:cubicBezTo>
                  <a:cubicBezTo>
                    <a:pt x="102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맑은 고딕" panose="020B0503020000020004" pitchFamily="50" charset="-127"/>
              </a:endParaRPr>
            </a:p>
          </p:txBody>
        </p:sp>
        <p:sp>
          <p:nvSpPr>
            <p:cNvPr id="647234" name="Freeform 66"/>
            <p:cNvSpPr>
              <a:spLocks/>
            </p:cNvSpPr>
            <p:nvPr userDrawn="1"/>
          </p:nvSpPr>
          <p:spPr bwMode="gray">
            <a:xfrm>
              <a:off x="5198" y="605"/>
              <a:ext cx="52" cy="41"/>
            </a:xfrm>
            <a:custGeom>
              <a:avLst/>
              <a:gdLst>
                <a:gd name="T0" fmla="*/ 204 w 929"/>
                <a:gd name="T1" fmla="*/ 722 h 722"/>
                <a:gd name="T2" fmla="*/ 0 w 929"/>
                <a:gd name="T3" fmla="*/ 0 h 722"/>
                <a:gd name="T4" fmla="*/ 124 w 929"/>
                <a:gd name="T5" fmla="*/ 0 h 722"/>
                <a:gd name="T6" fmla="*/ 277 w 929"/>
                <a:gd name="T7" fmla="*/ 588 h 722"/>
                <a:gd name="T8" fmla="*/ 412 w 929"/>
                <a:gd name="T9" fmla="*/ 0 h 722"/>
                <a:gd name="T10" fmla="*/ 534 w 929"/>
                <a:gd name="T11" fmla="*/ 0 h 722"/>
                <a:gd name="T12" fmla="*/ 676 w 929"/>
                <a:gd name="T13" fmla="*/ 588 h 722"/>
                <a:gd name="T14" fmla="*/ 828 w 929"/>
                <a:gd name="T15" fmla="*/ 0 h 722"/>
                <a:gd name="T16" fmla="*/ 929 w 929"/>
                <a:gd name="T17" fmla="*/ 0 h 722"/>
                <a:gd name="T18" fmla="*/ 726 w 929"/>
                <a:gd name="T19" fmla="*/ 722 h 722"/>
                <a:gd name="T20" fmla="*/ 603 w 929"/>
                <a:gd name="T21" fmla="*/ 722 h 722"/>
                <a:gd name="T22" fmla="*/ 495 w 929"/>
                <a:gd name="T23" fmla="*/ 255 h 722"/>
                <a:gd name="T24" fmla="*/ 468 w 929"/>
                <a:gd name="T25" fmla="*/ 107 h 722"/>
                <a:gd name="T26" fmla="*/ 440 w 929"/>
                <a:gd name="T27" fmla="*/ 254 h 722"/>
                <a:gd name="T28" fmla="*/ 332 w 929"/>
                <a:gd name="T29" fmla="*/ 722 h 722"/>
                <a:gd name="T30" fmla="*/ 204 w 929"/>
                <a:gd name="T31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9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8" y="0"/>
                    <a:pt x="828" y="0"/>
                    <a:pt x="828" y="0"/>
                  </a:cubicBezTo>
                  <a:cubicBezTo>
                    <a:pt x="929" y="0"/>
                    <a:pt x="929" y="0"/>
                    <a:pt x="929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3" y="722"/>
                    <a:pt x="603" y="722"/>
                    <a:pt x="603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7" y="221"/>
                    <a:pt x="478" y="172"/>
                    <a:pt x="468" y="107"/>
                  </a:cubicBezTo>
                  <a:cubicBezTo>
                    <a:pt x="460" y="159"/>
                    <a:pt x="451" y="208"/>
                    <a:pt x="440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맑은 고딕" panose="020B0503020000020004" pitchFamily="50" charset="-127"/>
              </a:endParaRPr>
            </a:p>
          </p:txBody>
        </p:sp>
        <p:sp>
          <p:nvSpPr>
            <p:cNvPr id="647235" name="Freeform 67"/>
            <p:cNvSpPr>
              <a:spLocks/>
            </p:cNvSpPr>
            <p:nvPr userDrawn="1"/>
          </p:nvSpPr>
          <p:spPr bwMode="gray">
            <a:xfrm>
              <a:off x="5270" y="605"/>
              <a:ext cx="52" cy="41"/>
            </a:xfrm>
            <a:custGeom>
              <a:avLst/>
              <a:gdLst>
                <a:gd name="T0" fmla="*/ 204 w 930"/>
                <a:gd name="T1" fmla="*/ 722 h 722"/>
                <a:gd name="T2" fmla="*/ 0 w 930"/>
                <a:gd name="T3" fmla="*/ 0 h 722"/>
                <a:gd name="T4" fmla="*/ 125 w 930"/>
                <a:gd name="T5" fmla="*/ 0 h 722"/>
                <a:gd name="T6" fmla="*/ 277 w 930"/>
                <a:gd name="T7" fmla="*/ 588 h 722"/>
                <a:gd name="T8" fmla="*/ 412 w 930"/>
                <a:gd name="T9" fmla="*/ 0 h 722"/>
                <a:gd name="T10" fmla="*/ 535 w 930"/>
                <a:gd name="T11" fmla="*/ 0 h 722"/>
                <a:gd name="T12" fmla="*/ 676 w 930"/>
                <a:gd name="T13" fmla="*/ 588 h 722"/>
                <a:gd name="T14" fmla="*/ 829 w 930"/>
                <a:gd name="T15" fmla="*/ 0 h 722"/>
                <a:gd name="T16" fmla="*/ 930 w 930"/>
                <a:gd name="T17" fmla="*/ 0 h 722"/>
                <a:gd name="T18" fmla="*/ 726 w 930"/>
                <a:gd name="T19" fmla="*/ 722 h 722"/>
                <a:gd name="T20" fmla="*/ 604 w 930"/>
                <a:gd name="T21" fmla="*/ 722 h 722"/>
                <a:gd name="T22" fmla="*/ 495 w 930"/>
                <a:gd name="T23" fmla="*/ 255 h 722"/>
                <a:gd name="T24" fmla="*/ 468 w 930"/>
                <a:gd name="T25" fmla="*/ 107 h 722"/>
                <a:gd name="T26" fmla="*/ 441 w 930"/>
                <a:gd name="T27" fmla="*/ 254 h 722"/>
                <a:gd name="T28" fmla="*/ 332 w 930"/>
                <a:gd name="T29" fmla="*/ 722 h 722"/>
                <a:gd name="T30" fmla="*/ 204 w 930"/>
                <a:gd name="T31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0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930" y="0"/>
                    <a:pt x="930" y="0"/>
                    <a:pt x="930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4" y="722"/>
                    <a:pt x="604" y="722"/>
                    <a:pt x="604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8" y="221"/>
                    <a:pt x="479" y="172"/>
                    <a:pt x="468" y="107"/>
                  </a:cubicBezTo>
                  <a:cubicBezTo>
                    <a:pt x="460" y="159"/>
                    <a:pt x="451" y="208"/>
                    <a:pt x="441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맑은 고딕" panose="020B0503020000020004" pitchFamily="50" charset="-127"/>
              </a:endParaRPr>
            </a:p>
          </p:txBody>
        </p:sp>
        <p:sp>
          <p:nvSpPr>
            <p:cNvPr id="647236" name="Freeform 68"/>
            <p:cNvSpPr>
              <a:spLocks noEditPoints="1"/>
            </p:cNvSpPr>
            <p:nvPr userDrawn="1"/>
          </p:nvSpPr>
          <p:spPr bwMode="gray">
            <a:xfrm>
              <a:off x="5329" y="591"/>
              <a:ext cx="9" cy="55"/>
            </a:xfrm>
            <a:custGeom>
              <a:avLst/>
              <a:gdLst>
                <a:gd name="T0" fmla="*/ 76 w 151"/>
                <a:gd name="T1" fmla="*/ 0 h 987"/>
                <a:gd name="T2" fmla="*/ 132 w 151"/>
                <a:gd name="T3" fmla="*/ 25 h 987"/>
                <a:gd name="T4" fmla="*/ 151 w 151"/>
                <a:gd name="T5" fmla="*/ 76 h 987"/>
                <a:gd name="T6" fmla="*/ 126 w 151"/>
                <a:gd name="T7" fmla="*/ 132 h 987"/>
                <a:gd name="T8" fmla="*/ 75 w 151"/>
                <a:gd name="T9" fmla="*/ 151 h 987"/>
                <a:gd name="T10" fmla="*/ 20 w 151"/>
                <a:gd name="T11" fmla="*/ 127 h 987"/>
                <a:gd name="T12" fmla="*/ 0 w 151"/>
                <a:gd name="T13" fmla="*/ 75 h 987"/>
                <a:gd name="T14" fmla="*/ 25 w 151"/>
                <a:gd name="T15" fmla="*/ 20 h 987"/>
                <a:gd name="T16" fmla="*/ 76 w 151"/>
                <a:gd name="T17" fmla="*/ 0 h 987"/>
                <a:gd name="T18" fmla="*/ 15 w 151"/>
                <a:gd name="T19" fmla="*/ 987 h 987"/>
                <a:gd name="T20" fmla="*/ 15 w 151"/>
                <a:gd name="T21" fmla="*/ 265 h 987"/>
                <a:gd name="T22" fmla="*/ 139 w 151"/>
                <a:gd name="T23" fmla="*/ 265 h 987"/>
                <a:gd name="T24" fmla="*/ 139 w 151"/>
                <a:gd name="T25" fmla="*/ 987 h 987"/>
                <a:gd name="T26" fmla="*/ 15 w 151"/>
                <a:gd name="T27" fmla="*/ 98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987">
                  <a:moveTo>
                    <a:pt x="76" y="0"/>
                  </a:moveTo>
                  <a:cubicBezTo>
                    <a:pt x="98" y="0"/>
                    <a:pt x="117" y="9"/>
                    <a:pt x="132" y="25"/>
                  </a:cubicBezTo>
                  <a:cubicBezTo>
                    <a:pt x="145" y="40"/>
                    <a:pt x="151" y="57"/>
                    <a:pt x="151" y="76"/>
                  </a:cubicBezTo>
                  <a:cubicBezTo>
                    <a:pt x="151" y="98"/>
                    <a:pt x="143" y="117"/>
                    <a:pt x="126" y="132"/>
                  </a:cubicBezTo>
                  <a:cubicBezTo>
                    <a:pt x="112" y="145"/>
                    <a:pt x="95" y="151"/>
                    <a:pt x="75" y="151"/>
                  </a:cubicBezTo>
                  <a:cubicBezTo>
                    <a:pt x="53" y="151"/>
                    <a:pt x="34" y="143"/>
                    <a:pt x="20" y="127"/>
                  </a:cubicBezTo>
                  <a:cubicBezTo>
                    <a:pt x="7" y="112"/>
                    <a:pt x="0" y="95"/>
                    <a:pt x="0" y="75"/>
                  </a:cubicBezTo>
                  <a:cubicBezTo>
                    <a:pt x="0" y="53"/>
                    <a:pt x="9" y="35"/>
                    <a:pt x="25" y="20"/>
                  </a:cubicBezTo>
                  <a:cubicBezTo>
                    <a:pt x="39" y="7"/>
                    <a:pt x="56" y="0"/>
                    <a:pt x="76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9" y="265"/>
                    <a:pt x="139" y="265"/>
                    <a:pt x="139" y="265"/>
                  </a:cubicBezTo>
                  <a:cubicBezTo>
                    <a:pt x="139" y="987"/>
                    <a:pt x="139" y="987"/>
                    <a:pt x="139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맑은 고딕" panose="020B0503020000020004" pitchFamily="50" charset="-127"/>
              </a:endParaRPr>
            </a:p>
          </p:txBody>
        </p:sp>
        <p:sp>
          <p:nvSpPr>
            <p:cNvPr id="647237" name="Freeform 69"/>
            <p:cNvSpPr>
              <a:spLocks/>
            </p:cNvSpPr>
            <p:nvPr userDrawn="1"/>
          </p:nvSpPr>
          <p:spPr bwMode="gray">
            <a:xfrm>
              <a:off x="5350" y="595"/>
              <a:ext cx="18" cy="51"/>
            </a:xfrm>
            <a:custGeom>
              <a:avLst/>
              <a:gdLst>
                <a:gd name="T0" fmla="*/ 0 w 318"/>
                <a:gd name="T1" fmla="*/ 0 h 917"/>
                <a:gd name="T2" fmla="*/ 124 w 318"/>
                <a:gd name="T3" fmla="*/ 0 h 917"/>
                <a:gd name="T4" fmla="*/ 124 w 318"/>
                <a:gd name="T5" fmla="*/ 195 h 917"/>
                <a:gd name="T6" fmla="*/ 318 w 318"/>
                <a:gd name="T7" fmla="*/ 195 h 917"/>
                <a:gd name="T8" fmla="*/ 318 w 318"/>
                <a:gd name="T9" fmla="*/ 273 h 917"/>
                <a:gd name="T10" fmla="*/ 124 w 318"/>
                <a:gd name="T11" fmla="*/ 273 h 917"/>
                <a:gd name="T12" fmla="*/ 124 w 318"/>
                <a:gd name="T13" fmla="*/ 656 h 917"/>
                <a:gd name="T14" fmla="*/ 156 w 318"/>
                <a:gd name="T15" fmla="*/ 804 h 917"/>
                <a:gd name="T16" fmla="*/ 225 w 318"/>
                <a:gd name="T17" fmla="*/ 836 h 917"/>
                <a:gd name="T18" fmla="*/ 277 w 318"/>
                <a:gd name="T19" fmla="*/ 838 h 917"/>
                <a:gd name="T20" fmla="*/ 318 w 318"/>
                <a:gd name="T21" fmla="*/ 838 h 917"/>
                <a:gd name="T22" fmla="*/ 318 w 318"/>
                <a:gd name="T23" fmla="*/ 917 h 917"/>
                <a:gd name="T24" fmla="*/ 251 w 318"/>
                <a:gd name="T25" fmla="*/ 917 h 917"/>
                <a:gd name="T26" fmla="*/ 127 w 318"/>
                <a:gd name="T27" fmla="*/ 904 h 917"/>
                <a:gd name="T28" fmla="*/ 11 w 318"/>
                <a:gd name="T29" fmla="*/ 782 h 917"/>
                <a:gd name="T30" fmla="*/ 0 w 318"/>
                <a:gd name="T31" fmla="*/ 638 h 917"/>
                <a:gd name="T32" fmla="*/ 0 w 318"/>
                <a:gd name="T33" fmla="*/ 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5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맑은 고딕" panose="020B0503020000020004" pitchFamily="50" charset="-127"/>
              </a:endParaRPr>
            </a:p>
          </p:txBody>
        </p:sp>
        <p:sp>
          <p:nvSpPr>
            <p:cNvPr id="647238" name="Freeform 70"/>
            <p:cNvSpPr>
              <a:spLocks/>
            </p:cNvSpPr>
            <p:nvPr userDrawn="1"/>
          </p:nvSpPr>
          <p:spPr bwMode="gray">
            <a:xfrm>
              <a:off x="5376" y="585"/>
              <a:ext cx="31" cy="61"/>
            </a:xfrm>
            <a:custGeom>
              <a:avLst/>
              <a:gdLst>
                <a:gd name="T0" fmla="*/ 0 w 548"/>
                <a:gd name="T1" fmla="*/ 1087 h 1087"/>
                <a:gd name="T2" fmla="*/ 0 w 548"/>
                <a:gd name="T3" fmla="*/ 0 h 1087"/>
                <a:gd name="T4" fmla="*/ 124 w 548"/>
                <a:gd name="T5" fmla="*/ 0 h 1087"/>
                <a:gd name="T6" fmla="*/ 124 w 548"/>
                <a:gd name="T7" fmla="*/ 382 h 1087"/>
                <a:gd name="T8" fmla="*/ 306 w 548"/>
                <a:gd name="T9" fmla="*/ 345 h 1087"/>
                <a:gd name="T10" fmla="*/ 526 w 548"/>
                <a:gd name="T11" fmla="*/ 458 h 1087"/>
                <a:gd name="T12" fmla="*/ 548 w 548"/>
                <a:gd name="T13" fmla="*/ 644 h 1087"/>
                <a:gd name="T14" fmla="*/ 548 w 548"/>
                <a:gd name="T15" fmla="*/ 1087 h 1087"/>
                <a:gd name="T16" fmla="*/ 425 w 548"/>
                <a:gd name="T17" fmla="*/ 1087 h 1087"/>
                <a:gd name="T18" fmla="*/ 425 w 548"/>
                <a:gd name="T19" fmla="*/ 624 h 1087"/>
                <a:gd name="T20" fmla="*/ 403 w 548"/>
                <a:gd name="T21" fmla="*/ 477 h 1087"/>
                <a:gd name="T22" fmla="*/ 294 w 548"/>
                <a:gd name="T23" fmla="*/ 419 h 1087"/>
                <a:gd name="T24" fmla="*/ 124 w 548"/>
                <a:gd name="T25" fmla="*/ 463 h 1087"/>
                <a:gd name="T26" fmla="*/ 124 w 548"/>
                <a:gd name="T27" fmla="*/ 1087 h 1087"/>
                <a:gd name="T28" fmla="*/ 0 w 548"/>
                <a:gd name="T29" fmla="*/ 1087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맑은 고딕" panose="020B0503020000020004" pitchFamily="50" charset="-127"/>
              </a:endParaRPr>
            </a:p>
          </p:txBody>
        </p:sp>
        <p:sp>
          <p:nvSpPr>
            <p:cNvPr id="647239" name="Freeform 71"/>
            <p:cNvSpPr>
              <a:spLocks/>
            </p:cNvSpPr>
            <p:nvPr userDrawn="1"/>
          </p:nvSpPr>
          <p:spPr bwMode="gray">
            <a:xfrm>
              <a:off x="5432" y="605"/>
              <a:ext cx="34" cy="60"/>
            </a:xfrm>
            <a:custGeom>
              <a:avLst/>
              <a:gdLst>
                <a:gd name="T0" fmla="*/ 15 w 34"/>
                <a:gd name="T1" fmla="*/ 41 h 60"/>
                <a:gd name="T2" fmla="*/ 0 w 34"/>
                <a:gd name="T3" fmla="*/ 0 h 60"/>
                <a:gd name="T4" fmla="*/ 7 w 34"/>
                <a:gd name="T5" fmla="*/ 0 h 60"/>
                <a:gd name="T6" fmla="*/ 18 w 34"/>
                <a:gd name="T7" fmla="*/ 33 h 60"/>
                <a:gd name="T8" fmla="*/ 28 w 34"/>
                <a:gd name="T9" fmla="*/ 0 h 60"/>
                <a:gd name="T10" fmla="*/ 34 w 34"/>
                <a:gd name="T11" fmla="*/ 0 h 60"/>
                <a:gd name="T12" fmla="*/ 14 w 34"/>
                <a:gd name="T13" fmla="*/ 60 h 60"/>
                <a:gd name="T14" fmla="*/ 8 w 34"/>
                <a:gd name="T15" fmla="*/ 60 h 60"/>
                <a:gd name="T16" fmla="*/ 15 w 34"/>
                <a:gd name="T17" fmla="*/ 4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60">
                  <a:moveTo>
                    <a:pt x="15" y="41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8" y="33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14" y="60"/>
                  </a:lnTo>
                  <a:lnTo>
                    <a:pt x="8" y="60"/>
                  </a:lnTo>
                  <a:lnTo>
                    <a:pt x="1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맑은 고딕" panose="020B0503020000020004" pitchFamily="50" charset="-127"/>
              </a:endParaRPr>
            </a:p>
          </p:txBody>
        </p:sp>
        <p:sp>
          <p:nvSpPr>
            <p:cNvPr id="647240" name="Freeform 72"/>
            <p:cNvSpPr>
              <a:spLocks noEditPoints="1"/>
            </p:cNvSpPr>
            <p:nvPr userDrawn="1"/>
          </p:nvSpPr>
          <p:spPr bwMode="gray">
            <a:xfrm>
              <a:off x="5470" y="604"/>
              <a:ext cx="34" cy="43"/>
            </a:xfrm>
            <a:custGeom>
              <a:avLst/>
              <a:gdLst>
                <a:gd name="T0" fmla="*/ 304 w 607"/>
                <a:gd name="T1" fmla="*/ 0 h 762"/>
                <a:gd name="T2" fmla="*/ 534 w 607"/>
                <a:gd name="T3" fmla="*/ 103 h 762"/>
                <a:gd name="T4" fmla="*/ 607 w 607"/>
                <a:gd name="T5" fmla="*/ 381 h 762"/>
                <a:gd name="T6" fmla="*/ 534 w 607"/>
                <a:gd name="T7" fmla="*/ 659 h 762"/>
                <a:gd name="T8" fmla="*/ 304 w 607"/>
                <a:gd name="T9" fmla="*/ 762 h 762"/>
                <a:gd name="T10" fmla="*/ 0 w 607"/>
                <a:gd name="T11" fmla="*/ 375 h 762"/>
                <a:gd name="T12" fmla="*/ 73 w 607"/>
                <a:gd name="T13" fmla="*/ 103 h 762"/>
                <a:gd name="T14" fmla="*/ 304 w 607"/>
                <a:gd name="T15" fmla="*/ 0 h 762"/>
                <a:gd name="T16" fmla="*/ 304 w 607"/>
                <a:gd name="T17" fmla="*/ 74 h 762"/>
                <a:gd name="T18" fmla="*/ 159 w 607"/>
                <a:gd name="T19" fmla="*/ 168 h 762"/>
                <a:gd name="T20" fmla="*/ 126 w 607"/>
                <a:gd name="T21" fmla="*/ 377 h 762"/>
                <a:gd name="T22" fmla="*/ 159 w 607"/>
                <a:gd name="T23" fmla="*/ 593 h 762"/>
                <a:gd name="T24" fmla="*/ 304 w 607"/>
                <a:gd name="T25" fmla="*/ 687 h 762"/>
                <a:gd name="T26" fmla="*/ 448 w 607"/>
                <a:gd name="T27" fmla="*/ 593 h 762"/>
                <a:gd name="T28" fmla="*/ 481 w 607"/>
                <a:gd name="T29" fmla="*/ 380 h 762"/>
                <a:gd name="T30" fmla="*/ 448 w 607"/>
                <a:gd name="T31" fmla="*/ 168 h 762"/>
                <a:gd name="T32" fmla="*/ 304 w 607"/>
                <a:gd name="T33" fmla="*/ 74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5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5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맑은 고딕" panose="020B0503020000020004" pitchFamily="50" charset="-127"/>
              </a:endParaRPr>
            </a:p>
          </p:txBody>
        </p:sp>
        <p:sp>
          <p:nvSpPr>
            <p:cNvPr id="647241" name="Freeform 73"/>
            <p:cNvSpPr>
              <a:spLocks/>
            </p:cNvSpPr>
            <p:nvPr userDrawn="1"/>
          </p:nvSpPr>
          <p:spPr bwMode="gray">
            <a:xfrm>
              <a:off x="5514" y="605"/>
              <a:ext cx="29" cy="42"/>
            </a:xfrm>
            <a:custGeom>
              <a:avLst/>
              <a:gdLst>
                <a:gd name="T0" fmla="*/ 0 w 527"/>
                <a:gd name="T1" fmla="*/ 0 h 742"/>
                <a:gd name="T2" fmla="*/ 123 w 527"/>
                <a:gd name="T3" fmla="*/ 0 h 742"/>
                <a:gd name="T4" fmla="*/ 123 w 527"/>
                <a:gd name="T5" fmla="*/ 445 h 742"/>
                <a:gd name="T6" fmla="*/ 145 w 527"/>
                <a:gd name="T7" fmla="*/ 609 h 742"/>
                <a:gd name="T8" fmla="*/ 197 w 527"/>
                <a:gd name="T9" fmla="*/ 656 h 742"/>
                <a:gd name="T10" fmla="*/ 276 w 527"/>
                <a:gd name="T11" fmla="*/ 667 h 742"/>
                <a:gd name="T12" fmla="*/ 403 w 527"/>
                <a:gd name="T13" fmla="*/ 648 h 742"/>
                <a:gd name="T14" fmla="*/ 403 w 527"/>
                <a:gd name="T15" fmla="*/ 0 h 742"/>
                <a:gd name="T16" fmla="*/ 527 w 527"/>
                <a:gd name="T17" fmla="*/ 0 h 742"/>
                <a:gd name="T18" fmla="*/ 527 w 527"/>
                <a:gd name="T19" fmla="*/ 710 h 742"/>
                <a:gd name="T20" fmla="*/ 269 w 527"/>
                <a:gd name="T21" fmla="*/ 742 h 742"/>
                <a:gd name="T22" fmla="*/ 86 w 527"/>
                <a:gd name="T23" fmla="*/ 703 h 742"/>
                <a:gd name="T24" fmla="*/ 6 w 527"/>
                <a:gd name="T25" fmla="*/ 567 h 742"/>
                <a:gd name="T26" fmla="*/ 0 w 527"/>
                <a:gd name="T27" fmla="*/ 454 h 742"/>
                <a:gd name="T28" fmla="*/ 0 w 527"/>
                <a:gd name="T29" fmla="*/ 0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7" h="742">
                  <a:moveTo>
                    <a:pt x="0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445"/>
                    <a:pt x="123" y="445"/>
                    <a:pt x="123" y="445"/>
                  </a:cubicBezTo>
                  <a:cubicBezTo>
                    <a:pt x="123" y="527"/>
                    <a:pt x="131" y="582"/>
                    <a:pt x="145" y="609"/>
                  </a:cubicBezTo>
                  <a:cubicBezTo>
                    <a:pt x="157" y="632"/>
                    <a:pt x="174" y="648"/>
                    <a:pt x="197" y="656"/>
                  </a:cubicBezTo>
                  <a:cubicBezTo>
                    <a:pt x="216" y="663"/>
                    <a:pt x="242" y="667"/>
                    <a:pt x="276" y="667"/>
                  </a:cubicBezTo>
                  <a:cubicBezTo>
                    <a:pt x="317" y="667"/>
                    <a:pt x="359" y="661"/>
                    <a:pt x="403" y="648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527" y="0"/>
                    <a:pt x="527" y="0"/>
                    <a:pt x="527" y="0"/>
                  </a:cubicBezTo>
                  <a:cubicBezTo>
                    <a:pt x="527" y="710"/>
                    <a:pt x="527" y="710"/>
                    <a:pt x="527" y="710"/>
                  </a:cubicBezTo>
                  <a:cubicBezTo>
                    <a:pt x="435" y="731"/>
                    <a:pt x="349" y="742"/>
                    <a:pt x="269" y="742"/>
                  </a:cubicBezTo>
                  <a:cubicBezTo>
                    <a:pt x="187" y="742"/>
                    <a:pt x="126" y="729"/>
                    <a:pt x="86" y="703"/>
                  </a:cubicBezTo>
                  <a:cubicBezTo>
                    <a:pt x="41" y="674"/>
                    <a:pt x="14" y="629"/>
                    <a:pt x="6" y="567"/>
                  </a:cubicBezTo>
                  <a:cubicBezTo>
                    <a:pt x="2" y="539"/>
                    <a:pt x="0" y="501"/>
                    <a:pt x="0" y="4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맑은 고딕" panose="020B0503020000020004" pitchFamily="50" charset="-127"/>
              </a:endParaRPr>
            </a:p>
          </p:txBody>
        </p:sp>
        <p:sp>
          <p:nvSpPr>
            <p:cNvPr id="647242" name="Freeform 74"/>
            <p:cNvSpPr>
              <a:spLocks/>
            </p:cNvSpPr>
            <p:nvPr userDrawn="1"/>
          </p:nvSpPr>
          <p:spPr bwMode="gray">
            <a:xfrm>
              <a:off x="5115" y="216"/>
              <a:ext cx="132" cy="102"/>
            </a:xfrm>
            <a:custGeom>
              <a:avLst/>
              <a:gdLst>
                <a:gd name="T0" fmla="*/ 961 w 2365"/>
                <a:gd name="T1" fmla="*/ 764 h 1825"/>
                <a:gd name="T2" fmla="*/ 599 w 2365"/>
                <a:gd name="T3" fmla="*/ 642 h 1825"/>
                <a:gd name="T4" fmla="*/ 1 w 2365"/>
                <a:gd name="T5" fmla="*/ 1235 h 1825"/>
                <a:gd name="T6" fmla="*/ 599 w 2365"/>
                <a:gd name="T7" fmla="*/ 1825 h 1825"/>
                <a:gd name="T8" fmla="*/ 1053 w 2365"/>
                <a:gd name="T9" fmla="*/ 1619 h 1825"/>
                <a:gd name="T10" fmla="*/ 1053 w 2365"/>
                <a:gd name="T11" fmla="*/ 1293 h 1825"/>
                <a:gd name="T12" fmla="*/ 771 w 2365"/>
                <a:gd name="T13" fmla="*/ 1568 h 1825"/>
                <a:gd name="T14" fmla="*/ 599 w 2365"/>
                <a:gd name="T15" fmla="*/ 1604 h 1825"/>
                <a:gd name="T16" fmla="*/ 225 w 2365"/>
                <a:gd name="T17" fmla="*/ 1235 h 1825"/>
                <a:gd name="T18" fmla="*/ 599 w 2365"/>
                <a:gd name="T19" fmla="*/ 863 h 1825"/>
                <a:gd name="T20" fmla="*/ 861 w 2365"/>
                <a:gd name="T21" fmla="*/ 972 h 1825"/>
                <a:gd name="T22" fmla="*/ 1093 w 2365"/>
                <a:gd name="T23" fmla="*/ 1239 h 1825"/>
                <a:gd name="T24" fmla="*/ 1630 w 2365"/>
                <a:gd name="T25" fmla="*/ 1473 h 1825"/>
                <a:gd name="T26" fmla="*/ 2365 w 2365"/>
                <a:gd name="T27" fmla="*/ 741 h 1825"/>
                <a:gd name="T28" fmla="*/ 1630 w 2365"/>
                <a:gd name="T29" fmla="*/ 0 h 1825"/>
                <a:gd name="T30" fmla="*/ 1053 w 2365"/>
                <a:gd name="T31" fmla="*/ 295 h 1825"/>
                <a:gd name="T32" fmla="*/ 1053 w 2365"/>
                <a:gd name="T33" fmla="*/ 735 h 1825"/>
                <a:gd name="T34" fmla="*/ 1630 w 2365"/>
                <a:gd name="T35" fmla="*/ 232 h 1825"/>
                <a:gd name="T36" fmla="*/ 2134 w 2365"/>
                <a:gd name="T37" fmla="*/ 741 h 1825"/>
                <a:gd name="T38" fmla="*/ 1630 w 2365"/>
                <a:gd name="T39" fmla="*/ 1245 h 1825"/>
                <a:gd name="T40" fmla="*/ 1303 w 2365"/>
                <a:gd name="T41" fmla="*/ 1125 h 1825"/>
                <a:gd name="T42" fmla="*/ 961 w 2365"/>
                <a:gd name="T43" fmla="*/ 764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맑은 고딕" panose="020B0503020000020004" pitchFamily="50" charset="-127"/>
              </a:endParaRPr>
            </a:p>
          </p:txBody>
        </p:sp>
        <p:sp>
          <p:nvSpPr>
            <p:cNvPr id="647243" name="Freeform 75"/>
            <p:cNvSpPr>
              <a:spLocks/>
            </p:cNvSpPr>
            <p:nvPr userDrawn="1"/>
          </p:nvSpPr>
          <p:spPr bwMode="gray">
            <a:xfrm>
              <a:off x="4899" y="327"/>
              <a:ext cx="91" cy="148"/>
            </a:xfrm>
            <a:custGeom>
              <a:avLst/>
              <a:gdLst>
                <a:gd name="T0" fmla="*/ 0 w 1624"/>
                <a:gd name="T1" fmla="*/ 0 h 2651"/>
                <a:gd name="T2" fmla="*/ 1624 w 1624"/>
                <a:gd name="T3" fmla="*/ 0 h 2651"/>
                <a:gd name="T4" fmla="*/ 1624 w 1624"/>
                <a:gd name="T5" fmla="*/ 452 h 2651"/>
                <a:gd name="T6" fmla="*/ 1365 w 1624"/>
                <a:gd name="T7" fmla="*/ 273 h 2651"/>
                <a:gd name="T8" fmla="*/ 613 w 1624"/>
                <a:gd name="T9" fmla="*/ 273 h 2651"/>
                <a:gd name="T10" fmla="*/ 613 w 1624"/>
                <a:gd name="T11" fmla="*/ 1053 h 2651"/>
                <a:gd name="T12" fmla="*/ 1428 w 1624"/>
                <a:gd name="T13" fmla="*/ 1053 h 2651"/>
                <a:gd name="T14" fmla="*/ 1428 w 1624"/>
                <a:gd name="T15" fmla="*/ 1467 h 2651"/>
                <a:gd name="T16" fmla="*/ 1205 w 1624"/>
                <a:gd name="T17" fmla="*/ 1335 h 2651"/>
                <a:gd name="T18" fmla="*/ 613 w 1624"/>
                <a:gd name="T19" fmla="*/ 1335 h 2651"/>
                <a:gd name="T20" fmla="*/ 613 w 1624"/>
                <a:gd name="T21" fmla="*/ 2401 h 2651"/>
                <a:gd name="T22" fmla="*/ 784 w 1624"/>
                <a:gd name="T23" fmla="*/ 2651 h 2651"/>
                <a:gd name="T24" fmla="*/ 11 w 1624"/>
                <a:gd name="T25" fmla="*/ 2651 h 2651"/>
                <a:gd name="T26" fmla="*/ 173 w 1624"/>
                <a:gd name="T27" fmla="*/ 2401 h 2651"/>
                <a:gd name="T28" fmla="*/ 173 w 1624"/>
                <a:gd name="T29" fmla="*/ 278 h 2651"/>
                <a:gd name="T30" fmla="*/ 0 w 1624"/>
                <a:gd name="T31" fmla="*/ 0 h 2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맑은 고딕" panose="020B0503020000020004" pitchFamily="50" charset="-127"/>
              </a:endParaRPr>
            </a:p>
          </p:txBody>
        </p:sp>
        <p:sp>
          <p:nvSpPr>
            <p:cNvPr id="647244" name="Freeform 76"/>
            <p:cNvSpPr>
              <a:spLocks/>
            </p:cNvSpPr>
            <p:nvPr userDrawn="1"/>
          </p:nvSpPr>
          <p:spPr bwMode="gray">
            <a:xfrm>
              <a:off x="5114" y="327"/>
              <a:ext cx="60" cy="207"/>
            </a:xfrm>
            <a:custGeom>
              <a:avLst/>
              <a:gdLst>
                <a:gd name="T0" fmla="*/ 246 w 1072"/>
                <a:gd name="T1" fmla="*/ 0 h 3696"/>
                <a:gd name="T2" fmla="*/ 1072 w 1072"/>
                <a:gd name="T3" fmla="*/ 0 h 3696"/>
                <a:gd name="T4" fmla="*/ 887 w 1072"/>
                <a:gd name="T5" fmla="*/ 230 h 3696"/>
                <a:gd name="T6" fmla="*/ 887 w 1072"/>
                <a:gd name="T7" fmla="*/ 2717 h 3696"/>
                <a:gd name="T8" fmla="*/ 0 w 1072"/>
                <a:gd name="T9" fmla="*/ 3693 h 3696"/>
                <a:gd name="T10" fmla="*/ 423 w 1072"/>
                <a:gd name="T11" fmla="*/ 2717 h 3696"/>
                <a:gd name="T12" fmla="*/ 423 w 1072"/>
                <a:gd name="T13" fmla="*/ 230 h 3696"/>
                <a:gd name="T14" fmla="*/ 246 w 1072"/>
                <a:gd name="T15" fmla="*/ 0 h 3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맑은 고딕" panose="020B0503020000020004" pitchFamily="50" charset="-127"/>
              </a:endParaRPr>
            </a:p>
          </p:txBody>
        </p:sp>
        <p:sp>
          <p:nvSpPr>
            <p:cNvPr id="647245" name="Freeform 77"/>
            <p:cNvSpPr>
              <a:spLocks/>
            </p:cNvSpPr>
            <p:nvPr userDrawn="1"/>
          </p:nvSpPr>
          <p:spPr bwMode="gray">
            <a:xfrm>
              <a:off x="5180" y="327"/>
              <a:ext cx="47" cy="148"/>
            </a:xfrm>
            <a:custGeom>
              <a:avLst/>
              <a:gdLst>
                <a:gd name="T0" fmla="*/ 0 w 828"/>
                <a:gd name="T1" fmla="*/ 0 h 2653"/>
                <a:gd name="T2" fmla="*/ 828 w 828"/>
                <a:gd name="T3" fmla="*/ 0 h 2653"/>
                <a:gd name="T4" fmla="*/ 645 w 828"/>
                <a:gd name="T5" fmla="*/ 235 h 2653"/>
                <a:gd name="T6" fmla="*/ 645 w 828"/>
                <a:gd name="T7" fmla="*/ 2401 h 2653"/>
                <a:gd name="T8" fmla="*/ 828 w 828"/>
                <a:gd name="T9" fmla="*/ 2653 h 2653"/>
                <a:gd name="T10" fmla="*/ 0 w 828"/>
                <a:gd name="T11" fmla="*/ 2653 h 2653"/>
                <a:gd name="T12" fmla="*/ 184 w 828"/>
                <a:gd name="T13" fmla="*/ 2401 h 2653"/>
                <a:gd name="T14" fmla="*/ 184 w 828"/>
                <a:gd name="T15" fmla="*/ 235 h 2653"/>
                <a:gd name="T16" fmla="*/ 0 w 828"/>
                <a:gd name="T17" fmla="*/ 0 h 2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맑은 고딕" panose="020B0503020000020004" pitchFamily="50" charset="-127"/>
              </a:endParaRPr>
            </a:p>
          </p:txBody>
        </p:sp>
        <p:sp>
          <p:nvSpPr>
            <p:cNvPr id="647246" name="Freeform 78"/>
            <p:cNvSpPr>
              <a:spLocks/>
            </p:cNvSpPr>
            <p:nvPr userDrawn="1"/>
          </p:nvSpPr>
          <p:spPr bwMode="gray">
            <a:xfrm>
              <a:off x="5227" y="327"/>
              <a:ext cx="111" cy="148"/>
            </a:xfrm>
            <a:custGeom>
              <a:avLst/>
              <a:gdLst>
                <a:gd name="T0" fmla="*/ 161 w 1984"/>
                <a:gd name="T1" fmla="*/ 0 h 2651"/>
                <a:gd name="T2" fmla="*/ 1984 w 1984"/>
                <a:gd name="T3" fmla="*/ 0 h 2651"/>
                <a:gd name="T4" fmla="*/ 1829 w 1984"/>
                <a:gd name="T5" fmla="*/ 482 h 2651"/>
                <a:gd name="T6" fmla="*/ 1607 w 1984"/>
                <a:gd name="T7" fmla="*/ 279 h 2651"/>
                <a:gd name="T8" fmla="*/ 1229 w 1984"/>
                <a:gd name="T9" fmla="*/ 279 h 2651"/>
                <a:gd name="T10" fmla="*/ 1229 w 1984"/>
                <a:gd name="T11" fmla="*/ 2401 h 2651"/>
                <a:gd name="T12" fmla="*/ 1407 w 1984"/>
                <a:gd name="T13" fmla="*/ 2651 h 2651"/>
                <a:gd name="T14" fmla="*/ 595 w 1984"/>
                <a:gd name="T15" fmla="*/ 2651 h 2651"/>
                <a:gd name="T16" fmla="*/ 771 w 1984"/>
                <a:gd name="T17" fmla="*/ 2401 h 2651"/>
                <a:gd name="T18" fmla="*/ 771 w 1984"/>
                <a:gd name="T19" fmla="*/ 279 h 2651"/>
                <a:gd name="T20" fmla="*/ 315 w 1984"/>
                <a:gd name="T21" fmla="*/ 279 h 2651"/>
                <a:gd name="T22" fmla="*/ 0 w 1984"/>
                <a:gd name="T23" fmla="*/ 522 h 2651"/>
                <a:gd name="T24" fmla="*/ 161 w 1984"/>
                <a:gd name="T25" fmla="*/ 0 h 2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맑은 고딕" panose="020B0503020000020004" pitchFamily="50" charset="-127"/>
              </a:endParaRPr>
            </a:p>
          </p:txBody>
        </p:sp>
        <p:sp>
          <p:nvSpPr>
            <p:cNvPr id="647247" name="Freeform 79"/>
            <p:cNvSpPr>
              <a:spLocks/>
            </p:cNvSpPr>
            <p:nvPr userDrawn="1"/>
          </p:nvSpPr>
          <p:spPr bwMode="gray">
            <a:xfrm>
              <a:off x="5429" y="327"/>
              <a:ext cx="124" cy="151"/>
            </a:xfrm>
            <a:custGeom>
              <a:avLst/>
              <a:gdLst>
                <a:gd name="T0" fmla="*/ 1420 w 2219"/>
                <a:gd name="T1" fmla="*/ 0 h 2693"/>
                <a:gd name="T2" fmla="*/ 2219 w 2219"/>
                <a:gd name="T3" fmla="*/ 0 h 2693"/>
                <a:gd name="T4" fmla="*/ 2048 w 2219"/>
                <a:gd name="T5" fmla="*/ 234 h 2693"/>
                <a:gd name="T6" fmla="*/ 2048 w 2219"/>
                <a:gd name="T7" fmla="*/ 1840 h 2693"/>
                <a:gd name="T8" fmla="*/ 1131 w 2219"/>
                <a:gd name="T9" fmla="*/ 2693 h 2693"/>
                <a:gd name="T10" fmla="*/ 176 w 2219"/>
                <a:gd name="T11" fmla="*/ 1840 h 2693"/>
                <a:gd name="T12" fmla="*/ 176 w 2219"/>
                <a:gd name="T13" fmla="*/ 234 h 2693"/>
                <a:gd name="T14" fmla="*/ 0 w 2219"/>
                <a:gd name="T15" fmla="*/ 0 h 2693"/>
                <a:gd name="T16" fmla="*/ 821 w 2219"/>
                <a:gd name="T17" fmla="*/ 0 h 2693"/>
                <a:gd name="T18" fmla="*/ 638 w 2219"/>
                <a:gd name="T19" fmla="*/ 234 h 2693"/>
                <a:gd name="T20" fmla="*/ 638 w 2219"/>
                <a:gd name="T21" fmla="*/ 1840 h 2693"/>
                <a:gd name="T22" fmla="*/ 1131 w 2219"/>
                <a:gd name="T23" fmla="*/ 2406 h 2693"/>
                <a:gd name="T24" fmla="*/ 1601 w 2219"/>
                <a:gd name="T25" fmla="*/ 1840 h 2693"/>
                <a:gd name="T26" fmla="*/ 1601 w 2219"/>
                <a:gd name="T27" fmla="*/ 234 h 2693"/>
                <a:gd name="T28" fmla="*/ 1420 w 2219"/>
                <a:gd name="T29" fmla="*/ 0 h 2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맑은 고딕" panose="020B0503020000020004" pitchFamily="50" charset="-127"/>
              </a:endParaRPr>
            </a:p>
          </p:txBody>
        </p:sp>
        <p:sp>
          <p:nvSpPr>
            <p:cNvPr id="647248" name="Freeform 80"/>
            <p:cNvSpPr>
              <a:spLocks/>
            </p:cNvSpPr>
            <p:nvPr userDrawn="1"/>
          </p:nvSpPr>
          <p:spPr bwMode="gray">
            <a:xfrm>
              <a:off x="4994" y="327"/>
              <a:ext cx="125" cy="151"/>
            </a:xfrm>
            <a:custGeom>
              <a:avLst/>
              <a:gdLst>
                <a:gd name="T0" fmla="*/ 1427 w 2240"/>
                <a:gd name="T1" fmla="*/ 0 h 2700"/>
                <a:gd name="T2" fmla="*/ 2240 w 2240"/>
                <a:gd name="T3" fmla="*/ 0 h 2700"/>
                <a:gd name="T4" fmla="*/ 2068 w 2240"/>
                <a:gd name="T5" fmla="*/ 237 h 2700"/>
                <a:gd name="T6" fmla="*/ 2067 w 2240"/>
                <a:gd name="T7" fmla="*/ 1838 h 2700"/>
                <a:gd name="T8" fmla="*/ 1122 w 2240"/>
                <a:gd name="T9" fmla="*/ 2700 h 2700"/>
                <a:gd name="T10" fmla="*/ 166 w 2240"/>
                <a:gd name="T11" fmla="*/ 1838 h 2700"/>
                <a:gd name="T12" fmla="*/ 166 w 2240"/>
                <a:gd name="T13" fmla="*/ 237 h 2700"/>
                <a:gd name="T14" fmla="*/ 0 w 2240"/>
                <a:gd name="T15" fmla="*/ 0 h 2700"/>
                <a:gd name="T16" fmla="*/ 821 w 2240"/>
                <a:gd name="T17" fmla="*/ 0 h 2700"/>
                <a:gd name="T18" fmla="*/ 631 w 2240"/>
                <a:gd name="T19" fmla="*/ 237 h 2700"/>
                <a:gd name="T20" fmla="*/ 630 w 2240"/>
                <a:gd name="T21" fmla="*/ 1838 h 2700"/>
                <a:gd name="T22" fmla="*/ 1122 w 2240"/>
                <a:gd name="T23" fmla="*/ 2413 h 2700"/>
                <a:gd name="T24" fmla="*/ 1602 w 2240"/>
                <a:gd name="T25" fmla="*/ 1838 h 2700"/>
                <a:gd name="T26" fmla="*/ 1603 w 2240"/>
                <a:gd name="T27" fmla="*/ 237 h 2700"/>
                <a:gd name="T28" fmla="*/ 1427 w 2240"/>
                <a:gd name="T29" fmla="*/ 0 h 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맑은 고딕" panose="020B0503020000020004" pitchFamily="50" charset="-127"/>
              </a:endParaRPr>
            </a:p>
          </p:txBody>
        </p:sp>
        <p:sp>
          <p:nvSpPr>
            <p:cNvPr id="647249" name="Freeform 81"/>
            <p:cNvSpPr>
              <a:spLocks/>
            </p:cNvSpPr>
            <p:nvPr userDrawn="1"/>
          </p:nvSpPr>
          <p:spPr bwMode="gray">
            <a:xfrm>
              <a:off x="5333" y="324"/>
              <a:ext cx="95" cy="154"/>
            </a:xfrm>
            <a:custGeom>
              <a:avLst/>
              <a:gdLst>
                <a:gd name="T0" fmla="*/ 1467 w 1707"/>
                <a:gd name="T1" fmla="*/ 479 h 2755"/>
                <a:gd name="T2" fmla="*/ 1019 w 1707"/>
                <a:gd name="T3" fmla="*/ 276 h 2755"/>
                <a:gd name="T4" fmla="*/ 504 w 1707"/>
                <a:gd name="T5" fmla="*/ 677 h 2755"/>
                <a:gd name="T6" fmla="*/ 995 w 1707"/>
                <a:gd name="T7" fmla="*/ 1174 h 2755"/>
                <a:gd name="T8" fmla="*/ 1705 w 1707"/>
                <a:gd name="T9" fmla="*/ 1974 h 2755"/>
                <a:gd name="T10" fmla="*/ 651 w 1707"/>
                <a:gd name="T11" fmla="*/ 2755 h 2755"/>
                <a:gd name="T12" fmla="*/ 155 w 1707"/>
                <a:gd name="T13" fmla="*/ 2686 h 2755"/>
                <a:gd name="T14" fmla="*/ 0 w 1707"/>
                <a:gd name="T15" fmla="*/ 2177 h 2755"/>
                <a:gd name="T16" fmla="*/ 658 w 1707"/>
                <a:gd name="T17" fmla="*/ 2466 h 2755"/>
                <a:gd name="T18" fmla="*/ 1252 w 1707"/>
                <a:gd name="T19" fmla="*/ 2030 h 2755"/>
                <a:gd name="T20" fmla="*/ 46 w 1707"/>
                <a:gd name="T21" fmla="*/ 731 h 2755"/>
                <a:gd name="T22" fmla="*/ 973 w 1707"/>
                <a:gd name="T23" fmla="*/ 0 h 2755"/>
                <a:gd name="T24" fmla="*/ 1467 w 1707"/>
                <a:gd name="T25" fmla="*/ 69 h 2755"/>
                <a:gd name="T26" fmla="*/ 1467 w 1707"/>
                <a:gd name="T27" fmla="*/ 479 h 2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맑은 고딕" panose="020B0503020000020004" pitchFamily="50" charset="-127"/>
              </a:endParaRPr>
            </a:p>
          </p:txBody>
        </p:sp>
      </p:grpSp>
      <p:sp>
        <p:nvSpPr>
          <p:cNvPr id="647173" name="Rectangle 5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50839" y="4579200"/>
            <a:ext cx="8580041" cy="17843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sz="180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en-US" altLang="ja-JP" noProof="0" dirty="0"/>
          </a:p>
        </p:txBody>
      </p:sp>
      <p:sp>
        <p:nvSpPr>
          <p:cNvPr id="647174" name="Rectangle 6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350839" y="1738313"/>
            <a:ext cx="8580041" cy="236061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br>
              <a:rPr lang="en-US" altLang="ja-JP" noProof="0" dirty="0"/>
            </a:br>
            <a:r>
              <a:rPr lang="en-US" altLang="ja-JP" noProof="0" dirty="0"/>
              <a:t>Master title</a:t>
            </a:r>
            <a:br>
              <a:rPr lang="en-US" altLang="ja-JP" noProof="0" dirty="0"/>
            </a:br>
            <a:r>
              <a:rPr lang="en-US" altLang="ja-JP" noProof="0" dirty="0"/>
              <a:t>Master title</a:t>
            </a:r>
            <a:br>
              <a:rPr lang="en-US" altLang="ja-JP" noProof="0" dirty="0"/>
            </a:br>
            <a:r>
              <a:rPr lang="en-US" altLang="ja-JP" noProof="0" dirty="0"/>
              <a:t>Master title</a:t>
            </a:r>
            <a:endParaRPr lang="de-DE" altLang="ja-JP" noProof="0" dirty="0"/>
          </a:p>
        </p:txBody>
      </p:sp>
      <p:sp>
        <p:nvSpPr>
          <p:cNvPr id="647215" name="Rectangle 47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346833" y="6653213"/>
            <a:ext cx="4357952" cy="201612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de-DE" altLang="ja-JP" dirty="0"/>
              <a:t>Copyright 2016 FUJITSU </a:t>
            </a:r>
            <a:r>
              <a:rPr lang="en-US" altLang="ja-JP" dirty="0"/>
              <a:t>KOREA </a:t>
            </a:r>
            <a:r>
              <a:rPr lang="de-DE" altLang="ja-JP" dirty="0"/>
              <a:t>LIMITED</a:t>
            </a:r>
          </a:p>
        </p:txBody>
      </p:sp>
      <p:sp>
        <p:nvSpPr>
          <p:cNvPr id="39" name="Rectangle 29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658916" y="6653213"/>
            <a:ext cx="584729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fontAlgn="base">
              <a:defRPr kumimoji="0" sz="8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5C4FF1C-8F5E-4BC8-BCAF-207649A9C157}" type="slidenum">
              <a:rPr lang="de-DE" altLang="ja-JP" smtClean="0"/>
              <a:pPr/>
              <a:t>‹#›</a:t>
            </a:fld>
            <a:endParaRPr lang="de-DE" altLang="ja-JP"/>
          </a:p>
        </p:txBody>
      </p:sp>
    </p:spTree>
    <p:extLst>
      <p:ext uri="{BB962C8B-B14F-4D97-AF65-F5344CB8AC3E}">
        <p14:creationId xmlns:p14="http://schemas.microsoft.com/office/powerpoint/2010/main" val="3767304120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Intermedia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3" name="Rectangle 5"/>
          <p:cNvSpPr>
            <a:spLocks noGrp="1" noChangeArrowheads="1"/>
          </p:cNvSpPr>
          <p:nvPr userDrawn="1">
            <p:ph type="subTitle" idx="1" hasCustomPrompt="1"/>
          </p:nvPr>
        </p:nvSpPr>
        <p:spPr bwMode="gray">
          <a:xfrm>
            <a:off x="350838" y="3697200"/>
            <a:ext cx="8583900" cy="2595600"/>
          </a:xfrm>
        </p:spPr>
        <p:txBody>
          <a:bodyPr/>
          <a:lstStyle>
            <a:lvl1pPr marL="304800" marR="0" indent="-304800" algn="l" defTabSz="4572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87867E"/>
              </a:buClr>
              <a:buSzTx/>
              <a:buFont typeface="Wingdings" pitchFamily="2" charset="2"/>
              <a:buChar char="n"/>
              <a:tabLst/>
              <a:defRPr sz="2400"/>
            </a:lvl1pPr>
          </a:lstStyle>
          <a:p>
            <a:pPr lvl="0"/>
            <a:r>
              <a:rPr lang="en-US" altLang="ja-JP" noProof="0" dirty="0"/>
              <a:t>Master subtitle</a:t>
            </a:r>
          </a:p>
          <a:p>
            <a:pPr lvl="0"/>
            <a:endParaRPr kumimoji="1" lang="de-DE" altLang="ja-JP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47174" name="Rectangle 6"/>
          <p:cNvSpPr>
            <a:spLocks noGrp="1" noChangeArrowheads="1"/>
          </p:cNvSpPr>
          <p:nvPr userDrawn="1">
            <p:ph type="ctrTitle" hasCustomPrompt="1"/>
          </p:nvPr>
        </p:nvSpPr>
        <p:spPr bwMode="gray">
          <a:xfrm>
            <a:off x="224286" y="-400129"/>
            <a:ext cx="8583900" cy="1047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br>
              <a:rPr lang="en-US" altLang="ja-JP" noProof="0" dirty="0"/>
            </a:br>
            <a:r>
              <a:rPr lang="en-US" altLang="ja-JP" noProof="0" dirty="0"/>
              <a:t>Master title</a:t>
            </a:r>
            <a:endParaRPr lang="de-DE" altLang="ja-JP" noProof="0" dirty="0"/>
          </a:p>
        </p:txBody>
      </p:sp>
      <p:sp>
        <p:nvSpPr>
          <p:cNvPr id="647215" name="Rectangle 47"/>
          <p:cNvSpPr>
            <a:spLocks noGrp="1" noChangeArrowheads="1"/>
          </p:cNvSpPr>
          <p:nvPr userDrawn="1">
            <p:ph type="ftr" sz="quarter" idx="3"/>
          </p:nvPr>
        </p:nvSpPr>
        <p:spPr bwMode="gray">
          <a:xfrm>
            <a:off x="5346833" y="6653213"/>
            <a:ext cx="4357952" cy="201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ja-JP" dirty="0">
                <a:solidFill>
                  <a:srgbClr val="000000"/>
                </a:solidFill>
              </a:rPr>
              <a:t>Copyright 2016 FUJITSU KOREA LIMITED</a:t>
            </a:r>
            <a:endParaRPr lang="de-DE" altLang="ja-JP" dirty="0">
              <a:solidFill>
                <a:srgbClr val="000000"/>
              </a:solidFill>
            </a:endParaRPr>
          </a:p>
        </p:txBody>
      </p:sp>
      <p:sp>
        <p:nvSpPr>
          <p:cNvPr id="51" name="Line 4"/>
          <p:cNvSpPr>
            <a:spLocks noChangeShapeType="1"/>
          </p:cNvSpPr>
          <p:nvPr userDrawn="1"/>
        </p:nvSpPr>
        <p:spPr bwMode="gray">
          <a:xfrm>
            <a:off x="0" y="6632575"/>
            <a:ext cx="9906000" cy="0"/>
          </a:xfrm>
          <a:prstGeom prst="line">
            <a:avLst/>
          </a:prstGeom>
          <a:noFill/>
          <a:ln w="12700">
            <a:solidFill>
              <a:srgbClr val="87867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" name="Rectangle 29"/>
          <p:cNvSpPr>
            <a:spLocks noGrp="1" noChangeArrowheads="1"/>
          </p:cNvSpPr>
          <p:nvPr userDrawn="1">
            <p:ph type="sldNum" sz="quarter" idx="4"/>
          </p:nvPr>
        </p:nvSpPr>
        <p:spPr bwMode="gray">
          <a:xfrm>
            <a:off x="4658916" y="6653213"/>
            <a:ext cx="584729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fontAlgn="base">
              <a:defRPr kumimoji="0" sz="800">
                <a:solidFill>
                  <a:schemeClr val="tx1"/>
                </a:solidFill>
                <a:latin typeface="+mn-lt"/>
              </a:defRPr>
            </a:lvl1pPr>
          </a:lstStyle>
          <a:p>
            <a:fld id="{E5C4FF1C-8F5E-4BC8-BCAF-207649A9C157}" type="slidenum">
              <a:rPr lang="de-DE" altLang="ja-JP">
                <a:solidFill>
                  <a:srgbClr val="000000"/>
                </a:solidFill>
              </a:rPr>
              <a:pPr/>
              <a:t>‹#›</a:t>
            </a:fld>
            <a:endParaRPr lang="de-DE" altLang="ja-JP">
              <a:solidFill>
                <a:srgbClr val="000000"/>
              </a:solidFill>
            </a:endParaRPr>
          </a:p>
        </p:txBody>
      </p:sp>
      <p:grpSp>
        <p:nvGrpSpPr>
          <p:cNvPr id="53" name="Group 49"/>
          <p:cNvGrpSpPr>
            <a:grpSpLocks noChangeAspect="1"/>
          </p:cNvGrpSpPr>
          <p:nvPr userDrawn="1"/>
        </p:nvGrpSpPr>
        <p:grpSpPr bwMode="gray">
          <a:xfrm>
            <a:off x="8265567" y="114300"/>
            <a:ext cx="1418400" cy="792555"/>
            <a:chOff x="7324408" y="0"/>
            <a:chExt cx="1647825" cy="920750"/>
          </a:xfrm>
        </p:grpSpPr>
        <p:sp>
          <p:nvSpPr>
            <p:cNvPr id="54" name="AutoShape 48"/>
            <p:cNvSpPr>
              <a:spLocks noChangeAspect="1" noChangeArrowheads="1" noTextEdit="1"/>
            </p:cNvSpPr>
            <p:nvPr userDrawn="1"/>
          </p:nvSpPr>
          <p:spPr bwMode="gray">
            <a:xfrm>
              <a:off x="7324408" y="0"/>
              <a:ext cx="1647825" cy="920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5" name="Freeform 49"/>
            <p:cNvSpPr>
              <a:spLocks/>
            </p:cNvSpPr>
            <p:nvPr userDrawn="1"/>
          </p:nvSpPr>
          <p:spPr bwMode="gray">
            <a:xfrm>
              <a:off x="7405371" y="773113"/>
              <a:ext cx="41275" cy="68263"/>
            </a:xfrm>
            <a:custGeom>
              <a:avLst/>
              <a:gdLst/>
              <a:ahLst/>
              <a:cxnLst>
                <a:cxn ang="0">
                  <a:pos x="0" y="731"/>
                </a:cxn>
                <a:cxn ang="0">
                  <a:pos x="0" y="643"/>
                </a:cxn>
                <a:cxn ang="0">
                  <a:pos x="177" y="684"/>
                </a:cxn>
                <a:cxn ang="0">
                  <a:pos x="355" y="568"/>
                </a:cxn>
                <a:cxn ang="0">
                  <a:pos x="325" y="493"/>
                </a:cxn>
                <a:cxn ang="0">
                  <a:pos x="271" y="452"/>
                </a:cxn>
                <a:cxn ang="0">
                  <a:pos x="203" y="417"/>
                </a:cxn>
                <a:cxn ang="0">
                  <a:pos x="62" y="323"/>
                </a:cxn>
                <a:cxn ang="0">
                  <a:pos x="12" y="190"/>
                </a:cxn>
                <a:cxn ang="0">
                  <a:pos x="90" y="41"/>
                </a:cxn>
                <a:cxn ang="0">
                  <a:pos x="257" y="0"/>
                </a:cxn>
                <a:cxn ang="0">
                  <a:pos x="411" y="24"/>
                </a:cxn>
                <a:cxn ang="0">
                  <a:pos x="411" y="106"/>
                </a:cxn>
                <a:cxn ang="0">
                  <a:pos x="262" y="74"/>
                </a:cxn>
                <a:cxn ang="0">
                  <a:pos x="162" y="98"/>
                </a:cxn>
                <a:cxn ang="0">
                  <a:pos x="120" y="178"/>
                </a:cxn>
                <a:cxn ang="0">
                  <a:pos x="149" y="253"/>
                </a:cxn>
                <a:cxn ang="0">
                  <a:pos x="273" y="331"/>
                </a:cxn>
                <a:cxn ang="0">
                  <a:pos x="374" y="388"/>
                </a:cxn>
                <a:cxn ang="0">
                  <a:pos x="444" y="465"/>
                </a:cxn>
                <a:cxn ang="0">
                  <a:pos x="463" y="556"/>
                </a:cxn>
                <a:cxn ang="0">
                  <a:pos x="184" y="762"/>
                </a:cxn>
                <a:cxn ang="0">
                  <a:pos x="0" y="731"/>
                </a:cxn>
              </a:cxnLst>
              <a:rect l="0" t="0" r="r" b="b"/>
              <a:pathLst>
                <a:path w="463" h="762">
                  <a:moveTo>
                    <a:pt x="0" y="731"/>
                  </a:moveTo>
                  <a:cubicBezTo>
                    <a:pt x="0" y="643"/>
                    <a:pt x="0" y="643"/>
                    <a:pt x="0" y="643"/>
                  </a:cubicBezTo>
                  <a:cubicBezTo>
                    <a:pt x="48" y="670"/>
                    <a:pt x="107" y="684"/>
                    <a:pt x="177" y="684"/>
                  </a:cubicBezTo>
                  <a:cubicBezTo>
                    <a:pt x="296" y="684"/>
                    <a:pt x="355" y="645"/>
                    <a:pt x="355" y="568"/>
                  </a:cubicBezTo>
                  <a:cubicBezTo>
                    <a:pt x="355" y="538"/>
                    <a:pt x="345" y="513"/>
                    <a:pt x="325" y="493"/>
                  </a:cubicBezTo>
                  <a:cubicBezTo>
                    <a:pt x="309" y="477"/>
                    <a:pt x="291" y="463"/>
                    <a:pt x="271" y="452"/>
                  </a:cubicBezTo>
                  <a:cubicBezTo>
                    <a:pt x="253" y="442"/>
                    <a:pt x="231" y="431"/>
                    <a:pt x="203" y="417"/>
                  </a:cubicBezTo>
                  <a:cubicBezTo>
                    <a:pt x="135" y="384"/>
                    <a:pt x="89" y="352"/>
                    <a:pt x="62" y="323"/>
                  </a:cubicBezTo>
                  <a:cubicBezTo>
                    <a:pt x="29" y="286"/>
                    <a:pt x="12" y="242"/>
                    <a:pt x="12" y="190"/>
                  </a:cubicBezTo>
                  <a:cubicBezTo>
                    <a:pt x="12" y="124"/>
                    <a:pt x="38" y="74"/>
                    <a:pt x="90" y="41"/>
                  </a:cubicBezTo>
                  <a:cubicBezTo>
                    <a:pt x="134" y="13"/>
                    <a:pt x="189" y="0"/>
                    <a:pt x="257" y="0"/>
                  </a:cubicBezTo>
                  <a:cubicBezTo>
                    <a:pt x="304" y="0"/>
                    <a:pt x="355" y="8"/>
                    <a:pt x="411" y="24"/>
                  </a:cubicBezTo>
                  <a:cubicBezTo>
                    <a:pt x="411" y="106"/>
                    <a:pt x="411" y="106"/>
                    <a:pt x="411" y="106"/>
                  </a:cubicBezTo>
                  <a:cubicBezTo>
                    <a:pt x="364" y="85"/>
                    <a:pt x="314" y="74"/>
                    <a:pt x="262" y="74"/>
                  </a:cubicBezTo>
                  <a:cubicBezTo>
                    <a:pt x="222" y="74"/>
                    <a:pt x="188" y="82"/>
                    <a:pt x="162" y="98"/>
                  </a:cubicBezTo>
                  <a:cubicBezTo>
                    <a:pt x="134" y="115"/>
                    <a:pt x="120" y="141"/>
                    <a:pt x="120" y="178"/>
                  </a:cubicBezTo>
                  <a:cubicBezTo>
                    <a:pt x="120" y="209"/>
                    <a:pt x="130" y="234"/>
                    <a:pt x="149" y="253"/>
                  </a:cubicBezTo>
                  <a:cubicBezTo>
                    <a:pt x="168" y="273"/>
                    <a:pt x="209" y="298"/>
                    <a:pt x="273" y="331"/>
                  </a:cubicBezTo>
                  <a:cubicBezTo>
                    <a:pt x="324" y="356"/>
                    <a:pt x="357" y="375"/>
                    <a:pt x="374" y="388"/>
                  </a:cubicBezTo>
                  <a:cubicBezTo>
                    <a:pt x="407" y="412"/>
                    <a:pt x="430" y="437"/>
                    <a:pt x="444" y="465"/>
                  </a:cubicBezTo>
                  <a:cubicBezTo>
                    <a:pt x="457" y="490"/>
                    <a:pt x="463" y="520"/>
                    <a:pt x="463" y="556"/>
                  </a:cubicBezTo>
                  <a:cubicBezTo>
                    <a:pt x="463" y="693"/>
                    <a:pt x="370" y="762"/>
                    <a:pt x="184" y="762"/>
                  </a:cubicBezTo>
                  <a:cubicBezTo>
                    <a:pt x="109" y="762"/>
                    <a:pt x="48" y="752"/>
                    <a:pt x="0" y="73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Freeform 50"/>
            <p:cNvSpPr>
              <a:spLocks/>
            </p:cNvSpPr>
            <p:nvPr userDrawn="1"/>
          </p:nvSpPr>
          <p:spPr bwMode="gray">
            <a:xfrm>
              <a:off x="7462521" y="742950"/>
              <a:ext cx="47625" cy="96838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7" name="Freeform 51"/>
            <p:cNvSpPr>
              <a:spLocks noEditPoints="1"/>
            </p:cNvSpPr>
            <p:nvPr userDrawn="1"/>
          </p:nvSpPr>
          <p:spPr bwMode="gray">
            <a:xfrm>
              <a:off x="7524433" y="773113"/>
              <a:ext cx="50800" cy="68263"/>
            </a:xfrm>
            <a:custGeom>
              <a:avLst/>
              <a:gdLst/>
              <a:ahLst/>
              <a:cxnLst>
                <a:cxn ang="0">
                  <a:pos x="437" y="286"/>
                </a:cxn>
                <a:cxn ang="0">
                  <a:pos x="437" y="248"/>
                </a:cxn>
                <a:cxn ang="0">
                  <a:pos x="415" y="138"/>
                </a:cxn>
                <a:cxn ang="0">
                  <a:pos x="271" y="77"/>
                </a:cxn>
                <a:cxn ang="0">
                  <a:pos x="70" y="118"/>
                </a:cxn>
                <a:cxn ang="0">
                  <a:pos x="70" y="31"/>
                </a:cxn>
                <a:cxn ang="0">
                  <a:pos x="284" y="0"/>
                </a:cxn>
                <a:cxn ang="0">
                  <a:pos x="516" y="76"/>
                </a:cxn>
                <a:cxn ang="0">
                  <a:pos x="558" y="200"/>
                </a:cxn>
                <a:cxn ang="0">
                  <a:pos x="561" y="290"/>
                </a:cxn>
                <a:cxn ang="0">
                  <a:pos x="561" y="727"/>
                </a:cxn>
                <a:cxn ang="0">
                  <a:pos x="293" y="762"/>
                </a:cxn>
                <a:cxn ang="0">
                  <a:pos x="83" y="720"/>
                </a:cxn>
                <a:cxn ang="0">
                  <a:pos x="0" y="558"/>
                </a:cxn>
                <a:cxn ang="0">
                  <a:pos x="96" y="363"/>
                </a:cxn>
                <a:cxn ang="0">
                  <a:pos x="336" y="297"/>
                </a:cxn>
                <a:cxn ang="0">
                  <a:pos x="437" y="286"/>
                </a:cxn>
                <a:cxn ang="0">
                  <a:pos x="437" y="356"/>
                </a:cxn>
                <a:cxn ang="0">
                  <a:pos x="267" y="382"/>
                </a:cxn>
                <a:cxn ang="0">
                  <a:pos x="127" y="545"/>
                </a:cxn>
                <a:cxn ang="0">
                  <a:pos x="168" y="650"/>
                </a:cxn>
                <a:cxn ang="0">
                  <a:pos x="312" y="687"/>
                </a:cxn>
                <a:cxn ang="0">
                  <a:pos x="437" y="670"/>
                </a:cxn>
                <a:cxn ang="0">
                  <a:pos x="437" y="356"/>
                </a:cxn>
              </a:cxnLst>
              <a:rect l="0" t="0" r="r" b="b"/>
              <a:pathLst>
                <a:path w="561" h="762">
                  <a:moveTo>
                    <a:pt x="437" y="286"/>
                  </a:moveTo>
                  <a:cubicBezTo>
                    <a:pt x="437" y="248"/>
                    <a:pt x="437" y="248"/>
                    <a:pt x="437" y="248"/>
                  </a:cubicBezTo>
                  <a:cubicBezTo>
                    <a:pt x="437" y="200"/>
                    <a:pt x="430" y="164"/>
                    <a:pt x="415" y="138"/>
                  </a:cubicBezTo>
                  <a:cubicBezTo>
                    <a:pt x="392" y="97"/>
                    <a:pt x="344" y="77"/>
                    <a:pt x="271" y="77"/>
                  </a:cubicBezTo>
                  <a:cubicBezTo>
                    <a:pt x="206" y="77"/>
                    <a:pt x="139" y="91"/>
                    <a:pt x="70" y="118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139" y="10"/>
                    <a:pt x="210" y="0"/>
                    <a:pt x="284" y="0"/>
                  </a:cubicBezTo>
                  <a:cubicBezTo>
                    <a:pt x="397" y="0"/>
                    <a:pt x="474" y="25"/>
                    <a:pt x="516" y="76"/>
                  </a:cubicBezTo>
                  <a:cubicBezTo>
                    <a:pt x="539" y="104"/>
                    <a:pt x="553" y="145"/>
                    <a:pt x="558" y="200"/>
                  </a:cubicBezTo>
                  <a:cubicBezTo>
                    <a:pt x="560" y="220"/>
                    <a:pt x="561" y="250"/>
                    <a:pt x="561" y="290"/>
                  </a:cubicBezTo>
                  <a:cubicBezTo>
                    <a:pt x="561" y="727"/>
                    <a:pt x="561" y="727"/>
                    <a:pt x="561" y="727"/>
                  </a:cubicBezTo>
                  <a:cubicBezTo>
                    <a:pt x="477" y="750"/>
                    <a:pt x="387" y="762"/>
                    <a:pt x="293" y="762"/>
                  </a:cubicBezTo>
                  <a:cubicBezTo>
                    <a:pt x="203" y="762"/>
                    <a:pt x="133" y="748"/>
                    <a:pt x="83" y="720"/>
                  </a:cubicBezTo>
                  <a:cubicBezTo>
                    <a:pt x="28" y="689"/>
                    <a:pt x="0" y="635"/>
                    <a:pt x="0" y="558"/>
                  </a:cubicBezTo>
                  <a:cubicBezTo>
                    <a:pt x="0" y="470"/>
                    <a:pt x="32" y="405"/>
                    <a:pt x="96" y="363"/>
                  </a:cubicBezTo>
                  <a:cubicBezTo>
                    <a:pt x="143" y="332"/>
                    <a:pt x="223" y="310"/>
                    <a:pt x="336" y="297"/>
                  </a:cubicBezTo>
                  <a:cubicBezTo>
                    <a:pt x="357" y="294"/>
                    <a:pt x="391" y="291"/>
                    <a:pt x="437" y="286"/>
                  </a:cubicBezTo>
                  <a:close/>
                  <a:moveTo>
                    <a:pt x="437" y="356"/>
                  </a:moveTo>
                  <a:cubicBezTo>
                    <a:pt x="362" y="363"/>
                    <a:pt x="305" y="372"/>
                    <a:pt x="267" y="382"/>
                  </a:cubicBezTo>
                  <a:cubicBezTo>
                    <a:pt x="173" y="405"/>
                    <a:pt x="127" y="460"/>
                    <a:pt x="127" y="545"/>
                  </a:cubicBezTo>
                  <a:cubicBezTo>
                    <a:pt x="127" y="593"/>
                    <a:pt x="140" y="627"/>
                    <a:pt x="168" y="650"/>
                  </a:cubicBezTo>
                  <a:cubicBezTo>
                    <a:pt x="198" y="675"/>
                    <a:pt x="246" y="687"/>
                    <a:pt x="312" y="687"/>
                  </a:cubicBezTo>
                  <a:cubicBezTo>
                    <a:pt x="357" y="687"/>
                    <a:pt x="398" y="681"/>
                    <a:pt x="437" y="670"/>
                  </a:cubicBezTo>
                  <a:lnTo>
                    <a:pt x="437" y="3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8" name="Freeform 52"/>
            <p:cNvSpPr>
              <a:spLocks noEditPoints="1"/>
            </p:cNvSpPr>
            <p:nvPr userDrawn="1"/>
          </p:nvSpPr>
          <p:spPr bwMode="gray">
            <a:xfrm>
              <a:off x="7594283" y="773113"/>
              <a:ext cx="50800" cy="96838"/>
            </a:xfrm>
            <a:custGeom>
              <a:avLst/>
              <a:gdLst/>
              <a:ahLst/>
              <a:cxnLst>
                <a:cxn ang="0">
                  <a:pos x="123" y="711"/>
                </a:cxn>
                <a:cxn ang="0">
                  <a:pos x="123" y="1087"/>
                </a:cxn>
                <a:cxn ang="0">
                  <a:pos x="0" y="1087"/>
                </a:cxn>
                <a:cxn ang="0">
                  <a:pos x="0" y="28"/>
                </a:cxn>
                <a:cxn ang="0">
                  <a:pos x="249" y="0"/>
                </a:cxn>
                <a:cxn ang="0">
                  <a:pos x="505" y="113"/>
                </a:cxn>
                <a:cxn ang="0">
                  <a:pos x="567" y="379"/>
                </a:cxn>
                <a:cxn ang="0">
                  <a:pos x="489" y="662"/>
                </a:cxn>
                <a:cxn ang="0">
                  <a:pos x="274" y="762"/>
                </a:cxn>
                <a:cxn ang="0">
                  <a:pos x="172" y="742"/>
                </a:cxn>
                <a:cxn ang="0">
                  <a:pos x="123" y="711"/>
                </a:cxn>
                <a:cxn ang="0">
                  <a:pos x="123" y="625"/>
                </a:cxn>
                <a:cxn ang="0">
                  <a:pos x="260" y="687"/>
                </a:cxn>
                <a:cxn ang="0">
                  <a:pos x="400" y="591"/>
                </a:cxn>
                <a:cxn ang="0">
                  <a:pos x="441" y="378"/>
                </a:cxn>
                <a:cxn ang="0">
                  <a:pos x="386" y="140"/>
                </a:cxn>
                <a:cxn ang="0">
                  <a:pos x="230" y="74"/>
                </a:cxn>
                <a:cxn ang="0">
                  <a:pos x="123" y="83"/>
                </a:cxn>
                <a:cxn ang="0">
                  <a:pos x="123" y="625"/>
                </a:cxn>
              </a:cxnLst>
              <a:rect l="0" t="0" r="r" b="b"/>
              <a:pathLst>
                <a:path w="567" h="1087">
                  <a:moveTo>
                    <a:pt x="123" y="711"/>
                  </a:moveTo>
                  <a:cubicBezTo>
                    <a:pt x="123" y="1087"/>
                    <a:pt x="123" y="1087"/>
                    <a:pt x="123" y="1087"/>
                  </a:cubicBezTo>
                  <a:cubicBezTo>
                    <a:pt x="0" y="1087"/>
                    <a:pt x="0" y="1087"/>
                    <a:pt x="0" y="108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5" y="9"/>
                    <a:pt x="168" y="0"/>
                    <a:pt x="249" y="0"/>
                  </a:cubicBezTo>
                  <a:cubicBezTo>
                    <a:pt x="374" y="0"/>
                    <a:pt x="459" y="37"/>
                    <a:pt x="505" y="113"/>
                  </a:cubicBezTo>
                  <a:cubicBezTo>
                    <a:pt x="546" y="180"/>
                    <a:pt x="567" y="269"/>
                    <a:pt x="567" y="379"/>
                  </a:cubicBezTo>
                  <a:cubicBezTo>
                    <a:pt x="567" y="495"/>
                    <a:pt x="541" y="590"/>
                    <a:pt x="489" y="662"/>
                  </a:cubicBezTo>
                  <a:cubicBezTo>
                    <a:pt x="440" y="728"/>
                    <a:pt x="369" y="762"/>
                    <a:pt x="274" y="762"/>
                  </a:cubicBezTo>
                  <a:cubicBezTo>
                    <a:pt x="234" y="762"/>
                    <a:pt x="200" y="755"/>
                    <a:pt x="172" y="742"/>
                  </a:cubicBezTo>
                  <a:cubicBezTo>
                    <a:pt x="159" y="736"/>
                    <a:pt x="142" y="725"/>
                    <a:pt x="123" y="711"/>
                  </a:cubicBezTo>
                  <a:close/>
                  <a:moveTo>
                    <a:pt x="123" y="625"/>
                  </a:moveTo>
                  <a:cubicBezTo>
                    <a:pt x="165" y="666"/>
                    <a:pt x="210" y="687"/>
                    <a:pt x="260" y="687"/>
                  </a:cubicBezTo>
                  <a:cubicBezTo>
                    <a:pt x="324" y="687"/>
                    <a:pt x="371" y="655"/>
                    <a:pt x="400" y="591"/>
                  </a:cubicBezTo>
                  <a:cubicBezTo>
                    <a:pt x="427" y="533"/>
                    <a:pt x="441" y="462"/>
                    <a:pt x="441" y="378"/>
                  </a:cubicBezTo>
                  <a:cubicBezTo>
                    <a:pt x="441" y="272"/>
                    <a:pt x="422" y="193"/>
                    <a:pt x="386" y="140"/>
                  </a:cubicBezTo>
                  <a:cubicBezTo>
                    <a:pt x="356" y="96"/>
                    <a:pt x="304" y="74"/>
                    <a:pt x="230" y="74"/>
                  </a:cubicBezTo>
                  <a:cubicBezTo>
                    <a:pt x="198" y="74"/>
                    <a:pt x="162" y="77"/>
                    <a:pt x="123" y="83"/>
                  </a:cubicBezTo>
                  <a:lnTo>
                    <a:pt x="123" y="6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9" name="Freeform 53"/>
            <p:cNvSpPr>
              <a:spLocks noEditPoints="1"/>
            </p:cNvSpPr>
            <p:nvPr userDrawn="1"/>
          </p:nvSpPr>
          <p:spPr bwMode="gray">
            <a:xfrm>
              <a:off x="7659371" y="752475"/>
              <a:ext cx="14288" cy="87313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131" y="25"/>
                </a:cxn>
                <a:cxn ang="0">
                  <a:pos x="150" y="76"/>
                </a:cxn>
                <a:cxn ang="0">
                  <a:pos x="126" y="132"/>
                </a:cxn>
                <a:cxn ang="0">
                  <a:pos x="74" y="151"/>
                </a:cxn>
                <a:cxn ang="0">
                  <a:pos x="19" y="127"/>
                </a:cxn>
                <a:cxn ang="0">
                  <a:pos x="0" y="75"/>
                </a:cxn>
                <a:cxn ang="0">
                  <a:pos x="24" y="20"/>
                </a:cxn>
                <a:cxn ang="0">
                  <a:pos x="75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8" y="265"/>
                </a:cxn>
                <a:cxn ang="0">
                  <a:pos x="138" y="987"/>
                </a:cxn>
                <a:cxn ang="0">
                  <a:pos x="15" y="987"/>
                </a:cxn>
              </a:cxnLst>
              <a:rect l="0" t="0" r="r" b="b"/>
              <a:pathLst>
                <a:path w="150" h="987">
                  <a:moveTo>
                    <a:pt x="75" y="0"/>
                  </a:moveTo>
                  <a:cubicBezTo>
                    <a:pt x="97" y="0"/>
                    <a:pt x="116" y="9"/>
                    <a:pt x="131" y="25"/>
                  </a:cubicBezTo>
                  <a:cubicBezTo>
                    <a:pt x="144" y="40"/>
                    <a:pt x="150" y="57"/>
                    <a:pt x="150" y="76"/>
                  </a:cubicBezTo>
                  <a:cubicBezTo>
                    <a:pt x="150" y="98"/>
                    <a:pt x="142" y="117"/>
                    <a:pt x="126" y="132"/>
                  </a:cubicBezTo>
                  <a:cubicBezTo>
                    <a:pt x="112" y="145"/>
                    <a:pt x="94" y="151"/>
                    <a:pt x="74" y="151"/>
                  </a:cubicBezTo>
                  <a:cubicBezTo>
                    <a:pt x="52" y="151"/>
                    <a:pt x="33" y="143"/>
                    <a:pt x="19" y="127"/>
                  </a:cubicBezTo>
                  <a:cubicBezTo>
                    <a:pt x="6" y="112"/>
                    <a:pt x="0" y="95"/>
                    <a:pt x="0" y="75"/>
                  </a:cubicBezTo>
                  <a:cubicBezTo>
                    <a:pt x="0" y="53"/>
                    <a:pt x="8" y="35"/>
                    <a:pt x="24" y="20"/>
                  </a:cubicBezTo>
                  <a:cubicBezTo>
                    <a:pt x="38" y="7"/>
                    <a:pt x="55" y="0"/>
                    <a:pt x="75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8" y="987"/>
                    <a:pt x="138" y="987"/>
                    <a:pt x="138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0" name="Freeform 54"/>
            <p:cNvSpPr>
              <a:spLocks/>
            </p:cNvSpPr>
            <p:nvPr userDrawn="1"/>
          </p:nvSpPr>
          <p:spPr bwMode="gray">
            <a:xfrm>
              <a:off x="7692708" y="773113"/>
              <a:ext cx="49213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89" y="0"/>
                </a:cxn>
                <a:cxn ang="0">
                  <a:pos x="526" y="113"/>
                </a:cxn>
                <a:cxn ang="0">
                  <a:pos x="548" y="299"/>
                </a:cxn>
                <a:cxn ang="0">
                  <a:pos x="548" y="742"/>
                </a:cxn>
                <a:cxn ang="0">
                  <a:pos x="424" y="742"/>
                </a:cxn>
                <a:cxn ang="0">
                  <a:pos x="424" y="306"/>
                </a:cxn>
                <a:cxn ang="0">
                  <a:pos x="403" y="134"/>
                </a:cxn>
                <a:cxn ang="0">
                  <a:pos x="277" y="74"/>
                </a:cxn>
                <a:cxn ang="0">
                  <a:pos x="123" y="90"/>
                </a:cxn>
                <a:cxn ang="0">
                  <a:pos x="123" y="742"/>
                </a:cxn>
                <a:cxn ang="0">
                  <a:pos x="0" y="742"/>
                </a:cxn>
              </a:cxnLst>
              <a:rect l="0" t="0" r="r" b="b"/>
              <a:pathLst>
                <a:path w="548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4" y="9"/>
                    <a:pt x="210" y="0"/>
                    <a:pt x="289" y="0"/>
                  </a:cubicBezTo>
                  <a:cubicBezTo>
                    <a:pt x="415" y="0"/>
                    <a:pt x="494" y="38"/>
                    <a:pt x="526" y="113"/>
                  </a:cubicBezTo>
                  <a:cubicBezTo>
                    <a:pt x="541" y="149"/>
                    <a:pt x="548" y="210"/>
                    <a:pt x="548" y="299"/>
                  </a:cubicBezTo>
                  <a:cubicBezTo>
                    <a:pt x="548" y="742"/>
                    <a:pt x="548" y="742"/>
                    <a:pt x="548" y="742"/>
                  </a:cubicBezTo>
                  <a:cubicBezTo>
                    <a:pt x="424" y="742"/>
                    <a:pt x="424" y="742"/>
                    <a:pt x="424" y="742"/>
                  </a:cubicBezTo>
                  <a:cubicBezTo>
                    <a:pt x="424" y="306"/>
                    <a:pt x="424" y="306"/>
                    <a:pt x="424" y="306"/>
                  </a:cubicBezTo>
                  <a:cubicBezTo>
                    <a:pt x="424" y="221"/>
                    <a:pt x="417" y="163"/>
                    <a:pt x="403" y="134"/>
                  </a:cubicBezTo>
                  <a:cubicBezTo>
                    <a:pt x="382" y="94"/>
                    <a:pt x="341" y="74"/>
                    <a:pt x="277" y="74"/>
                  </a:cubicBezTo>
                  <a:cubicBezTo>
                    <a:pt x="227" y="74"/>
                    <a:pt x="176" y="80"/>
                    <a:pt x="123" y="90"/>
                  </a:cubicBezTo>
                  <a:cubicBezTo>
                    <a:pt x="123" y="742"/>
                    <a:pt x="123" y="742"/>
                    <a:pt x="123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1" name="Freeform 55"/>
            <p:cNvSpPr>
              <a:spLocks noEditPoints="1"/>
            </p:cNvSpPr>
            <p:nvPr userDrawn="1"/>
          </p:nvSpPr>
          <p:spPr bwMode="gray">
            <a:xfrm>
              <a:off x="7756208" y="773113"/>
              <a:ext cx="50800" cy="98425"/>
            </a:xfrm>
            <a:custGeom>
              <a:avLst/>
              <a:gdLst/>
              <a:ahLst/>
              <a:cxnLst>
                <a:cxn ang="0">
                  <a:pos x="445" y="677"/>
                </a:cxn>
                <a:cxn ang="0">
                  <a:pos x="399" y="721"/>
                </a:cxn>
                <a:cxn ang="0">
                  <a:pos x="257" y="762"/>
                </a:cxn>
                <a:cxn ang="0">
                  <a:pos x="97" y="708"/>
                </a:cxn>
                <a:cxn ang="0">
                  <a:pos x="0" y="414"/>
                </a:cxn>
                <a:cxn ang="0">
                  <a:pos x="71" y="131"/>
                </a:cxn>
                <a:cxn ang="0">
                  <a:pos x="340" y="0"/>
                </a:cxn>
                <a:cxn ang="0">
                  <a:pos x="569" y="28"/>
                </a:cxn>
                <a:cxn ang="0">
                  <a:pos x="569" y="601"/>
                </a:cxn>
                <a:cxn ang="0">
                  <a:pos x="555" y="843"/>
                </a:cxn>
                <a:cxn ang="0">
                  <a:pos x="422" y="1052"/>
                </a:cxn>
                <a:cxn ang="0">
                  <a:pos x="191" y="1098"/>
                </a:cxn>
                <a:cxn ang="0">
                  <a:pos x="98" y="1092"/>
                </a:cxn>
                <a:cxn ang="0">
                  <a:pos x="98" y="1018"/>
                </a:cxn>
                <a:cxn ang="0">
                  <a:pos x="190" y="1024"/>
                </a:cxn>
                <a:cxn ang="0">
                  <a:pos x="341" y="997"/>
                </a:cxn>
                <a:cxn ang="0">
                  <a:pos x="434" y="858"/>
                </a:cxn>
                <a:cxn ang="0">
                  <a:pos x="445" y="716"/>
                </a:cxn>
                <a:cxn ang="0">
                  <a:pos x="445" y="677"/>
                </a:cxn>
                <a:cxn ang="0">
                  <a:pos x="445" y="81"/>
                </a:cxn>
                <a:cxn ang="0">
                  <a:pos x="353" y="74"/>
                </a:cxn>
                <a:cxn ang="0">
                  <a:pos x="231" y="106"/>
                </a:cxn>
                <a:cxn ang="0">
                  <a:pos x="152" y="233"/>
                </a:cxn>
                <a:cxn ang="0">
                  <a:pos x="126" y="419"/>
                </a:cxn>
                <a:cxn ang="0">
                  <a:pos x="174" y="633"/>
                </a:cxn>
                <a:cxn ang="0">
                  <a:pos x="274" y="687"/>
                </a:cxn>
                <a:cxn ang="0">
                  <a:pos x="371" y="654"/>
                </a:cxn>
                <a:cxn ang="0">
                  <a:pos x="435" y="566"/>
                </a:cxn>
                <a:cxn ang="0">
                  <a:pos x="445" y="483"/>
                </a:cxn>
                <a:cxn ang="0">
                  <a:pos x="445" y="81"/>
                </a:cxn>
              </a:cxnLst>
              <a:rect l="0" t="0" r="r" b="b"/>
              <a:pathLst>
                <a:path w="569" h="1098">
                  <a:moveTo>
                    <a:pt x="445" y="677"/>
                  </a:moveTo>
                  <a:cubicBezTo>
                    <a:pt x="427" y="697"/>
                    <a:pt x="412" y="712"/>
                    <a:pt x="399" y="721"/>
                  </a:cubicBezTo>
                  <a:cubicBezTo>
                    <a:pt x="362" y="748"/>
                    <a:pt x="314" y="762"/>
                    <a:pt x="257" y="762"/>
                  </a:cubicBezTo>
                  <a:cubicBezTo>
                    <a:pt x="192" y="762"/>
                    <a:pt x="139" y="744"/>
                    <a:pt x="97" y="708"/>
                  </a:cubicBezTo>
                  <a:cubicBezTo>
                    <a:pt x="32" y="654"/>
                    <a:pt x="0" y="556"/>
                    <a:pt x="0" y="414"/>
                  </a:cubicBezTo>
                  <a:cubicBezTo>
                    <a:pt x="0" y="300"/>
                    <a:pt x="24" y="206"/>
                    <a:pt x="71" y="131"/>
                  </a:cubicBezTo>
                  <a:cubicBezTo>
                    <a:pt x="126" y="44"/>
                    <a:pt x="216" y="0"/>
                    <a:pt x="340" y="0"/>
                  </a:cubicBezTo>
                  <a:cubicBezTo>
                    <a:pt x="414" y="0"/>
                    <a:pt x="490" y="9"/>
                    <a:pt x="569" y="28"/>
                  </a:cubicBezTo>
                  <a:cubicBezTo>
                    <a:pt x="569" y="601"/>
                    <a:pt x="569" y="601"/>
                    <a:pt x="569" y="601"/>
                  </a:cubicBezTo>
                  <a:cubicBezTo>
                    <a:pt x="569" y="707"/>
                    <a:pt x="564" y="788"/>
                    <a:pt x="555" y="843"/>
                  </a:cubicBezTo>
                  <a:cubicBezTo>
                    <a:pt x="538" y="944"/>
                    <a:pt x="494" y="1013"/>
                    <a:pt x="422" y="1052"/>
                  </a:cubicBezTo>
                  <a:cubicBezTo>
                    <a:pt x="363" y="1083"/>
                    <a:pt x="286" y="1098"/>
                    <a:pt x="191" y="1098"/>
                  </a:cubicBezTo>
                  <a:cubicBezTo>
                    <a:pt x="164" y="1098"/>
                    <a:pt x="133" y="1096"/>
                    <a:pt x="98" y="1092"/>
                  </a:cubicBezTo>
                  <a:cubicBezTo>
                    <a:pt x="98" y="1018"/>
                    <a:pt x="98" y="1018"/>
                    <a:pt x="98" y="1018"/>
                  </a:cubicBezTo>
                  <a:cubicBezTo>
                    <a:pt x="130" y="1022"/>
                    <a:pt x="160" y="1024"/>
                    <a:pt x="190" y="1024"/>
                  </a:cubicBezTo>
                  <a:cubicBezTo>
                    <a:pt x="258" y="1024"/>
                    <a:pt x="308" y="1015"/>
                    <a:pt x="341" y="997"/>
                  </a:cubicBezTo>
                  <a:cubicBezTo>
                    <a:pt x="390" y="971"/>
                    <a:pt x="421" y="924"/>
                    <a:pt x="434" y="858"/>
                  </a:cubicBezTo>
                  <a:cubicBezTo>
                    <a:pt x="442" y="821"/>
                    <a:pt x="445" y="773"/>
                    <a:pt x="445" y="716"/>
                  </a:cubicBezTo>
                  <a:lnTo>
                    <a:pt x="445" y="677"/>
                  </a:lnTo>
                  <a:close/>
                  <a:moveTo>
                    <a:pt x="445" y="81"/>
                  </a:moveTo>
                  <a:cubicBezTo>
                    <a:pt x="411" y="77"/>
                    <a:pt x="380" y="74"/>
                    <a:pt x="353" y="74"/>
                  </a:cubicBezTo>
                  <a:cubicBezTo>
                    <a:pt x="301" y="74"/>
                    <a:pt x="260" y="85"/>
                    <a:pt x="231" y="106"/>
                  </a:cubicBezTo>
                  <a:cubicBezTo>
                    <a:pt x="197" y="130"/>
                    <a:pt x="171" y="173"/>
                    <a:pt x="152" y="233"/>
                  </a:cubicBezTo>
                  <a:cubicBezTo>
                    <a:pt x="135" y="287"/>
                    <a:pt x="126" y="348"/>
                    <a:pt x="126" y="419"/>
                  </a:cubicBezTo>
                  <a:cubicBezTo>
                    <a:pt x="126" y="517"/>
                    <a:pt x="142" y="589"/>
                    <a:pt x="174" y="633"/>
                  </a:cubicBezTo>
                  <a:cubicBezTo>
                    <a:pt x="199" y="669"/>
                    <a:pt x="233" y="687"/>
                    <a:pt x="274" y="687"/>
                  </a:cubicBezTo>
                  <a:cubicBezTo>
                    <a:pt x="308" y="687"/>
                    <a:pt x="341" y="676"/>
                    <a:pt x="371" y="654"/>
                  </a:cubicBezTo>
                  <a:cubicBezTo>
                    <a:pt x="401" y="631"/>
                    <a:pt x="423" y="602"/>
                    <a:pt x="435" y="566"/>
                  </a:cubicBezTo>
                  <a:cubicBezTo>
                    <a:pt x="442" y="547"/>
                    <a:pt x="445" y="520"/>
                    <a:pt x="445" y="483"/>
                  </a:cubicBezTo>
                  <a:lnTo>
                    <a:pt x="445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2" name="Freeform 56"/>
            <p:cNvSpPr>
              <a:spLocks/>
            </p:cNvSpPr>
            <p:nvPr userDrawn="1"/>
          </p:nvSpPr>
          <p:spPr bwMode="gray">
            <a:xfrm>
              <a:off x="7856221" y="758825"/>
              <a:ext cx="28575" cy="80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6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3" name="Freeform 57"/>
            <p:cNvSpPr>
              <a:spLocks noEditPoints="1"/>
            </p:cNvSpPr>
            <p:nvPr userDrawn="1"/>
          </p:nvSpPr>
          <p:spPr bwMode="gray">
            <a:xfrm>
              <a:off x="7894321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4" name="Freeform 58"/>
            <p:cNvSpPr>
              <a:spLocks/>
            </p:cNvSpPr>
            <p:nvPr userDrawn="1"/>
          </p:nvSpPr>
          <p:spPr bwMode="gray">
            <a:xfrm>
              <a:off x="7964171" y="773113"/>
              <a:ext cx="82550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67" y="0"/>
                </a:cxn>
                <a:cxn ang="0">
                  <a:pos x="460" y="46"/>
                </a:cxn>
                <a:cxn ang="0">
                  <a:pos x="691" y="0"/>
                </a:cxn>
                <a:cxn ang="0">
                  <a:pos x="912" y="114"/>
                </a:cxn>
                <a:cxn ang="0">
                  <a:pos x="933" y="299"/>
                </a:cxn>
                <a:cxn ang="0">
                  <a:pos x="933" y="742"/>
                </a:cxn>
                <a:cxn ang="0">
                  <a:pos x="809" y="742"/>
                </a:cxn>
                <a:cxn ang="0">
                  <a:pos x="809" y="306"/>
                </a:cxn>
                <a:cxn ang="0">
                  <a:pos x="790" y="135"/>
                </a:cxn>
                <a:cxn ang="0">
                  <a:pos x="675" y="74"/>
                </a:cxn>
                <a:cxn ang="0">
                  <a:pos x="528" y="108"/>
                </a:cxn>
                <a:cxn ang="0">
                  <a:pos x="528" y="742"/>
                </a:cxn>
                <a:cxn ang="0">
                  <a:pos x="405" y="742"/>
                </a:cxn>
                <a:cxn ang="0">
                  <a:pos x="405" y="301"/>
                </a:cxn>
                <a:cxn ang="0">
                  <a:pos x="385" y="135"/>
                </a:cxn>
                <a:cxn ang="0">
                  <a:pos x="267" y="74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933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3" y="9"/>
                    <a:pt x="202" y="0"/>
                    <a:pt x="267" y="0"/>
                  </a:cubicBezTo>
                  <a:cubicBezTo>
                    <a:pt x="352" y="0"/>
                    <a:pt x="417" y="15"/>
                    <a:pt x="460" y="46"/>
                  </a:cubicBezTo>
                  <a:cubicBezTo>
                    <a:pt x="538" y="15"/>
                    <a:pt x="615" y="0"/>
                    <a:pt x="691" y="0"/>
                  </a:cubicBezTo>
                  <a:cubicBezTo>
                    <a:pt x="808" y="0"/>
                    <a:pt x="881" y="38"/>
                    <a:pt x="912" y="114"/>
                  </a:cubicBezTo>
                  <a:cubicBezTo>
                    <a:pt x="926" y="149"/>
                    <a:pt x="933" y="211"/>
                    <a:pt x="933" y="299"/>
                  </a:cubicBezTo>
                  <a:cubicBezTo>
                    <a:pt x="933" y="742"/>
                    <a:pt x="933" y="742"/>
                    <a:pt x="933" y="742"/>
                  </a:cubicBezTo>
                  <a:cubicBezTo>
                    <a:pt x="809" y="742"/>
                    <a:pt x="809" y="742"/>
                    <a:pt x="809" y="742"/>
                  </a:cubicBezTo>
                  <a:cubicBezTo>
                    <a:pt x="809" y="306"/>
                    <a:pt x="809" y="306"/>
                    <a:pt x="809" y="306"/>
                  </a:cubicBezTo>
                  <a:cubicBezTo>
                    <a:pt x="809" y="222"/>
                    <a:pt x="803" y="164"/>
                    <a:pt x="790" y="135"/>
                  </a:cubicBezTo>
                  <a:cubicBezTo>
                    <a:pt x="771" y="94"/>
                    <a:pt x="733" y="74"/>
                    <a:pt x="675" y="74"/>
                  </a:cubicBezTo>
                  <a:cubicBezTo>
                    <a:pt x="627" y="74"/>
                    <a:pt x="578" y="86"/>
                    <a:pt x="528" y="108"/>
                  </a:cubicBezTo>
                  <a:cubicBezTo>
                    <a:pt x="528" y="742"/>
                    <a:pt x="528" y="742"/>
                    <a:pt x="528" y="742"/>
                  </a:cubicBezTo>
                  <a:cubicBezTo>
                    <a:pt x="405" y="742"/>
                    <a:pt x="405" y="742"/>
                    <a:pt x="405" y="742"/>
                  </a:cubicBezTo>
                  <a:cubicBezTo>
                    <a:pt x="405" y="301"/>
                    <a:pt x="405" y="301"/>
                    <a:pt x="405" y="301"/>
                  </a:cubicBezTo>
                  <a:cubicBezTo>
                    <a:pt x="405" y="219"/>
                    <a:pt x="398" y="164"/>
                    <a:pt x="385" y="135"/>
                  </a:cubicBezTo>
                  <a:cubicBezTo>
                    <a:pt x="366" y="94"/>
                    <a:pt x="327" y="74"/>
                    <a:pt x="267" y="74"/>
                  </a:cubicBezTo>
                  <a:cubicBezTo>
                    <a:pt x="221" y="74"/>
                    <a:pt x="173" y="80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5" name="Freeform 62"/>
            <p:cNvSpPr>
              <a:spLocks noEditPoints="1"/>
            </p:cNvSpPr>
            <p:nvPr userDrawn="1"/>
          </p:nvSpPr>
          <p:spPr bwMode="gray">
            <a:xfrm>
              <a:off x="8062596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6" name="Freeform 63"/>
            <p:cNvSpPr>
              <a:spLocks/>
            </p:cNvSpPr>
            <p:nvPr userDrawn="1"/>
          </p:nvSpPr>
          <p:spPr bwMode="gray">
            <a:xfrm>
              <a:off x="8132446" y="773113"/>
              <a:ext cx="26988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7" name="Freeform 64"/>
            <p:cNvSpPr>
              <a:spLocks/>
            </p:cNvSpPr>
            <p:nvPr userDrawn="1"/>
          </p:nvSpPr>
          <p:spPr bwMode="gray">
            <a:xfrm>
              <a:off x="8172133" y="773113"/>
              <a:ext cx="26988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8" name="Freeform 65"/>
            <p:cNvSpPr>
              <a:spLocks noEditPoints="1"/>
            </p:cNvSpPr>
            <p:nvPr userDrawn="1"/>
          </p:nvSpPr>
          <p:spPr bwMode="gray">
            <a:xfrm>
              <a:off x="8207058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5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5" y="762"/>
                  </a:cubicBezTo>
                  <a:cubicBezTo>
                    <a:pt x="102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9" name="Freeform 66"/>
            <p:cNvSpPr>
              <a:spLocks/>
            </p:cNvSpPr>
            <p:nvPr userDrawn="1"/>
          </p:nvSpPr>
          <p:spPr bwMode="gray">
            <a:xfrm>
              <a:off x="8267383" y="774700"/>
              <a:ext cx="82550" cy="65088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4" y="0"/>
                </a:cxn>
                <a:cxn ang="0">
                  <a:pos x="676" y="588"/>
                </a:cxn>
                <a:cxn ang="0">
                  <a:pos x="828" y="0"/>
                </a:cxn>
                <a:cxn ang="0">
                  <a:pos x="929" y="0"/>
                </a:cxn>
                <a:cxn ang="0">
                  <a:pos x="726" y="722"/>
                </a:cxn>
                <a:cxn ang="0">
                  <a:pos x="603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0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29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8" y="0"/>
                    <a:pt x="828" y="0"/>
                    <a:pt x="828" y="0"/>
                  </a:cubicBezTo>
                  <a:cubicBezTo>
                    <a:pt x="929" y="0"/>
                    <a:pt x="929" y="0"/>
                    <a:pt x="929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3" y="722"/>
                    <a:pt x="603" y="722"/>
                    <a:pt x="603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7" y="221"/>
                    <a:pt x="478" y="172"/>
                    <a:pt x="468" y="107"/>
                  </a:cubicBezTo>
                  <a:cubicBezTo>
                    <a:pt x="460" y="159"/>
                    <a:pt x="451" y="208"/>
                    <a:pt x="440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70" name="Freeform 67"/>
            <p:cNvSpPr>
              <a:spLocks/>
            </p:cNvSpPr>
            <p:nvPr userDrawn="1"/>
          </p:nvSpPr>
          <p:spPr bwMode="gray">
            <a:xfrm>
              <a:off x="8381683" y="774700"/>
              <a:ext cx="82550" cy="65088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5" y="0"/>
                </a:cxn>
                <a:cxn ang="0">
                  <a:pos x="676" y="588"/>
                </a:cxn>
                <a:cxn ang="0">
                  <a:pos x="829" y="0"/>
                </a:cxn>
                <a:cxn ang="0">
                  <a:pos x="930" y="0"/>
                </a:cxn>
                <a:cxn ang="0">
                  <a:pos x="726" y="722"/>
                </a:cxn>
                <a:cxn ang="0">
                  <a:pos x="604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1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30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930" y="0"/>
                    <a:pt x="930" y="0"/>
                    <a:pt x="930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4" y="722"/>
                    <a:pt x="604" y="722"/>
                    <a:pt x="604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8" y="221"/>
                    <a:pt x="479" y="172"/>
                    <a:pt x="468" y="107"/>
                  </a:cubicBezTo>
                  <a:cubicBezTo>
                    <a:pt x="460" y="159"/>
                    <a:pt x="451" y="208"/>
                    <a:pt x="441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71" name="Freeform 68"/>
            <p:cNvSpPr>
              <a:spLocks noEditPoints="1"/>
            </p:cNvSpPr>
            <p:nvPr userDrawn="1"/>
          </p:nvSpPr>
          <p:spPr bwMode="gray">
            <a:xfrm>
              <a:off x="8475346" y="752475"/>
              <a:ext cx="14288" cy="8731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32" y="25"/>
                </a:cxn>
                <a:cxn ang="0">
                  <a:pos x="151" y="76"/>
                </a:cxn>
                <a:cxn ang="0">
                  <a:pos x="126" y="132"/>
                </a:cxn>
                <a:cxn ang="0">
                  <a:pos x="75" y="151"/>
                </a:cxn>
                <a:cxn ang="0">
                  <a:pos x="20" y="127"/>
                </a:cxn>
                <a:cxn ang="0">
                  <a:pos x="0" y="75"/>
                </a:cxn>
                <a:cxn ang="0">
                  <a:pos x="25" y="20"/>
                </a:cxn>
                <a:cxn ang="0">
                  <a:pos x="76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9" y="265"/>
                </a:cxn>
                <a:cxn ang="0">
                  <a:pos x="139" y="987"/>
                </a:cxn>
                <a:cxn ang="0">
                  <a:pos x="15" y="987"/>
                </a:cxn>
              </a:cxnLst>
              <a:rect l="0" t="0" r="r" b="b"/>
              <a:pathLst>
                <a:path w="151" h="987">
                  <a:moveTo>
                    <a:pt x="76" y="0"/>
                  </a:moveTo>
                  <a:cubicBezTo>
                    <a:pt x="98" y="0"/>
                    <a:pt x="117" y="9"/>
                    <a:pt x="132" y="25"/>
                  </a:cubicBezTo>
                  <a:cubicBezTo>
                    <a:pt x="145" y="40"/>
                    <a:pt x="151" y="57"/>
                    <a:pt x="151" y="76"/>
                  </a:cubicBezTo>
                  <a:cubicBezTo>
                    <a:pt x="151" y="98"/>
                    <a:pt x="143" y="117"/>
                    <a:pt x="126" y="132"/>
                  </a:cubicBezTo>
                  <a:cubicBezTo>
                    <a:pt x="112" y="145"/>
                    <a:pt x="95" y="151"/>
                    <a:pt x="75" y="151"/>
                  </a:cubicBezTo>
                  <a:cubicBezTo>
                    <a:pt x="53" y="151"/>
                    <a:pt x="34" y="143"/>
                    <a:pt x="20" y="127"/>
                  </a:cubicBezTo>
                  <a:cubicBezTo>
                    <a:pt x="7" y="112"/>
                    <a:pt x="0" y="95"/>
                    <a:pt x="0" y="75"/>
                  </a:cubicBezTo>
                  <a:cubicBezTo>
                    <a:pt x="0" y="53"/>
                    <a:pt x="9" y="35"/>
                    <a:pt x="25" y="20"/>
                  </a:cubicBezTo>
                  <a:cubicBezTo>
                    <a:pt x="39" y="7"/>
                    <a:pt x="56" y="0"/>
                    <a:pt x="76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9" y="265"/>
                    <a:pt x="139" y="265"/>
                    <a:pt x="139" y="265"/>
                  </a:cubicBezTo>
                  <a:cubicBezTo>
                    <a:pt x="139" y="987"/>
                    <a:pt x="139" y="987"/>
                    <a:pt x="139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72" name="Freeform 69"/>
            <p:cNvSpPr>
              <a:spLocks/>
            </p:cNvSpPr>
            <p:nvPr userDrawn="1"/>
          </p:nvSpPr>
          <p:spPr bwMode="gray">
            <a:xfrm>
              <a:off x="8508683" y="758825"/>
              <a:ext cx="28575" cy="80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5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73" name="Freeform 70"/>
            <p:cNvSpPr>
              <a:spLocks/>
            </p:cNvSpPr>
            <p:nvPr userDrawn="1"/>
          </p:nvSpPr>
          <p:spPr bwMode="gray">
            <a:xfrm>
              <a:off x="8549958" y="742950"/>
              <a:ext cx="49213" cy="96838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74" name="Freeform 71"/>
            <p:cNvSpPr>
              <a:spLocks/>
            </p:cNvSpPr>
            <p:nvPr userDrawn="1"/>
          </p:nvSpPr>
          <p:spPr bwMode="gray">
            <a:xfrm>
              <a:off x="8638858" y="774700"/>
              <a:ext cx="53975" cy="95250"/>
            </a:xfrm>
            <a:custGeom>
              <a:avLst/>
              <a:gdLst/>
              <a:ahLst/>
              <a:cxnLst>
                <a:cxn ang="0">
                  <a:pos x="15" y="41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8" y="33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14" y="60"/>
                </a:cxn>
                <a:cxn ang="0">
                  <a:pos x="8" y="60"/>
                </a:cxn>
                <a:cxn ang="0">
                  <a:pos x="15" y="41"/>
                </a:cxn>
              </a:cxnLst>
              <a:rect l="0" t="0" r="r" b="b"/>
              <a:pathLst>
                <a:path w="34" h="60">
                  <a:moveTo>
                    <a:pt x="15" y="41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8" y="33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14" y="60"/>
                  </a:lnTo>
                  <a:lnTo>
                    <a:pt x="8" y="60"/>
                  </a:lnTo>
                  <a:lnTo>
                    <a:pt x="15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75" name="Freeform 72"/>
            <p:cNvSpPr>
              <a:spLocks noEditPoints="1"/>
            </p:cNvSpPr>
            <p:nvPr userDrawn="1"/>
          </p:nvSpPr>
          <p:spPr bwMode="gray">
            <a:xfrm>
              <a:off x="8699183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5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5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76" name="Freeform 73"/>
            <p:cNvSpPr>
              <a:spLocks/>
            </p:cNvSpPr>
            <p:nvPr userDrawn="1"/>
          </p:nvSpPr>
          <p:spPr bwMode="gray">
            <a:xfrm>
              <a:off x="8769033" y="774700"/>
              <a:ext cx="46038" cy="66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" y="0"/>
                </a:cxn>
                <a:cxn ang="0">
                  <a:pos x="123" y="445"/>
                </a:cxn>
                <a:cxn ang="0">
                  <a:pos x="145" y="609"/>
                </a:cxn>
                <a:cxn ang="0">
                  <a:pos x="197" y="656"/>
                </a:cxn>
                <a:cxn ang="0">
                  <a:pos x="276" y="667"/>
                </a:cxn>
                <a:cxn ang="0">
                  <a:pos x="403" y="648"/>
                </a:cxn>
                <a:cxn ang="0">
                  <a:pos x="403" y="0"/>
                </a:cxn>
                <a:cxn ang="0">
                  <a:pos x="527" y="0"/>
                </a:cxn>
                <a:cxn ang="0">
                  <a:pos x="527" y="710"/>
                </a:cxn>
                <a:cxn ang="0">
                  <a:pos x="269" y="742"/>
                </a:cxn>
                <a:cxn ang="0">
                  <a:pos x="86" y="703"/>
                </a:cxn>
                <a:cxn ang="0">
                  <a:pos x="6" y="567"/>
                </a:cxn>
                <a:cxn ang="0">
                  <a:pos x="0" y="454"/>
                </a:cxn>
                <a:cxn ang="0">
                  <a:pos x="0" y="0"/>
                </a:cxn>
              </a:cxnLst>
              <a:rect l="0" t="0" r="r" b="b"/>
              <a:pathLst>
                <a:path w="527" h="742">
                  <a:moveTo>
                    <a:pt x="0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445"/>
                    <a:pt x="123" y="445"/>
                    <a:pt x="123" y="445"/>
                  </a:cubicBezTo>
                  <a:cubicBezTo>
                    <a:pt x="123" y="527"/>
                    <a:pt x="131" y="582"/>
                    <a:pt x="145" y="609"/>
                  </a:cubicBezTo>
                  <a:cubicBezTo>
                    <a:pt x="157" y="632"/>
                    <a:pt x="174" y="648"/>
                    <a:pt x="197" y="656"/>
                  </a:cubicBezTo>
                  <a:cubicBezTo>
                    <a:pt x="216" y="663"/>
                    <a:pt x="242" y="667"/>
                    <a:pt x="276" y="667"/>
                  </a:cubicBezTo>
                  <a:cubicBezTo>
                    <a:pt x="317" y="667"/>
                    <a:pt x="359" y="661"/>
                    <a:pt x="403" y="648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527" y="0"/>
                    <a:pt x="527" y="0"/>
                    <a:pt x="527" y="0"/>
                  </a:cubicBezTo>
                  <a:cubicBezTo>
                    <a:pt x="527" y="710"/>
                    <a:pt x="527" y="710"/>
                    <a:pt x="527" y="710"/>
                  </a:cubicBezTo>
                  <a:cubicBezTo>
                    <a:pt x="435" y="731"/>
                    <a:pt x="349" y="742"/>
                    <a:pt x="269" y="742"/>
                  </a:cubicBezTo>
                  <a:cubicBezTo>
                    <a:pt x="187" y="742"/>
                    <a:pt x="126" y="729"/>
                    <a:pt x="86" y="703"/>
                  </a:cubicBezTo>
                  <a:cubicBezTo>
                    <a:pt x="41" y="674"/>
                    <a:pt x="14" y="629"/>
                    <a:pt x="6" y="567"/>
                  </a:cubicBezTo>
                  <a:cubicBezTo>
                    <a:pt x="2" y="539"/>
                    <a:pt x="0" y="501"/>
                    <a:pt x="0" y="4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grpSp>
          <p:nvGrpSpPr>
            <p:cNvPr id="77" name="Group 129"/>
            <p:cNvGrpSpPr/>
            <p:nvPr userDrawn="1"/>
          </p:nvGrpSpPr>
          <p:grpSpPr bwMode="gray">
            <a:xfrm>
              <a:off x="7792721" y="157163"/>
              <a:ext cx="1038225" cy="504825"/>
              <a:chOff x="7792721" y="157163"/>
              <a:chExt cx="1038225" cy="504825"/>
            </a:xfrm>
          </p:grpSpPr>
          <p:sp>
            <p:nvSpPr>
              <p:cNvPr id="78" name="Freeform 71"/>
              <p:cNvSpPr>
                <a:spLocks/>
              </p:cNvSpPr>
              <p:nvPr userDrawn="1"/>
            </p:nvSpPr>
            <p:spPr bwMode="gray">
              <a:xfrm>
                <a:off x="8135621" y="157163"/>
                <a:ext cx="209550" cy="161925"/>
              </a:xfrm>
              <a:custGeom>
                <a:avLst/>
                <a:gdLst/>
                <a:ahLst/>
                <a:cxnLst>
                  <a:cxn ang="0">
                    <a:pos x="961" y="764"/>
                  </a:cxn>
                  <a:cxn ang="0">
                    <a:pos x="599" y="642"/>
                  </a:cxn>
                  <a:cxn ang="0">
                    <a:pos x="1" y="1235"/>
                  </a:cxn>
                  <a:cxn ang="0">
                    <a:pos x="599" y="1825"/>
                  </a:cxn>
                  <a:cxn ang="0">
                    <a:pos x="1053" y="1619"/>
                  </a:cxn>
                  <a:cxn ang="0">
                    <a:pos x="1053" y="1293"/>
                  </a:cxn>
                  <a:cxn ang="0">
                    <a:pos x="771" y="1568"/>
                  </a:cxn>
                  <a:cxn ang="0">
                    <a:pos x="599" y="1604"/>
                  </a:cxn>
                  <a:cxn ang="0">
                    <a:pos x="225" y="1235"/>
                  </a:cxn>
                  <a:cxn ang="0">
                    <a:pos x="599" y="863"/>
                  </a:cxn>
                  <a:cxn ang="0">
                    <a:pos x="861" y="972"/>
                  </a:cxn>
                  <a:cxn ang="0">
                    <a:pos x="1093" y="1239"/>
                  </a:cxn>
                  <a:cxn ang="0">
                    <a:pos x="1630" y="1473"/>
                  </a:cxn>
                  <a:cxn ang="0">
                    <a:pos x="2365" y="741"/>
                  </a:cxn>
                  <a:cxn ang="0">
                    <a:pos x="1630" y="0"/>
                  </a:cxn>
                  <a:cxn ang="0">
                    <a:pos x="1053" y="295"/>
                  </a:cxn>
                  <a:cxn ang="0">
                    <a:pos x="1053" y="735"/>
                  </a:cxn>
                  <a:cxn ang="0">
                    <a:pos x="1630" y="232"/>
                  </a:cxn>
                  <a:cxn ang="0">
                    <a:pos x="2134" y="741"/>
                  </a:cxn>
                  <a:cxn ang="0">
                    <a:pos x="1630" y="1245"/>
                  </a:cxn>
                  <a:cxn ang="0">
                    <a:pos x="1303" y="1125"/>
                  </a:cxn>
                  <a:cxn ang="0">
                    <a:pos x="961" y="764"/>
                  </a:cxn>
                </a:cxnLst>
                <a:rect l="0" t="0" r="r" b="b"/>
                <a:pathLst>
                  <a:path w="2365" h="1825">
                    <a:moveTo>
                      <a:pt x="961" y="764"/>
                    </a:moveTo>
                    <a:cubicBezTo>
                      <a:pt x="875" y="688"/>
                      <a:pt x="736" y="643"/>
                      <a:pt x="599" y="642"/>
                    </a:cubicBezTo>
                    <a:cubicBezTo>
                      <a:pt x="270" y="641"/>
                      <a:pt x="2" y="900"/>
                      <a:pt x="1" y="1235"/>
                    </a:cubicBezTo>
                    <a:cubicBezTo>
                      <a:pt x="0" y="1563"/>
                      <a:pt x="270" y="1824"/>
                      <a:pt x="599" y="1825"/>
                    </a:cubicBezTo>
                    <a:cubicBezTo>
                      <a:pt x="783" y="1825"/>
                      <a:pt x="943" y="1751"/>
                      <a:pt x="1053" y="1619"/>
                    </a:cubicBezTo>
                    <a:cubicBezTo>
                      <a:pt x="1053" y="1293"/>
                      <a:pt x="1053" y="1293"/>
                      <a:pt x="1053" y="1293"/>
                    </a:cubicBezTo>
                    <a:cubicBezTo>
                      <a:pt x="994" y="1394"/>
                      <a:pt x="877" y="1524"/>
                      <a:pt x="771" y="1568"/>
                    </a:cubicBezTo>
                    <a:cubicBezTo>
                      <a:pt x="717" y="1590"/>
                      <a:pt x="662" y="1604"/>
                      <a:pt x="599" y="1604"/>
                    </a:cubicBezTo>
                    <a:cubicBezTo>
                      <a:pt x="394" y="1604"/>
                      <a:pt x="225" y="1445"/>
                      <a:pt x="225" y="1235"/>
                    </a:cubicBezTo>
                    <a:cubicBezTo>
                      <a:pt x="225" y="1041"/>
                      <a:pt x="380" y="862"/>
                      <a:pt x="599" y="863"/>
                    </a:cubicBezTo>
                    <a:cubicBezTo>
                      <a:pt x="701" y="863"/>
                      <a:pt x="793" y="905"/>
                      <a:pt x="861" y="972"/>
                    </a:cubicBezTo>
                    <a:cubicBezTo>
                      <a:pt x="931" y="1040"/>
                      <a:pt x="1041" y="1183"/>
                      <a:pt x="1093" y="1239"/>
                    </a:cubicBezTo>
                    <a:cubicBezTo>
                      <a:pt x="1227" y="1383"/>
                      <a:pt x="1419" y="1473"/>
                      <a:pt x="1630" y="1473"/>
                    </a:cubicBezTo>
                    <a:cubicBezTo>
                      <a:pt x="2036" y="1474"/>
                      <a:pt x="2365" y="1146"/>
                      <a:pt x="2365" y="741"/>
                    </a:cubicBezTo>
                    <a:cubicBezTo>
                      <a:pt x="2365" y="336"/>
                      <a:pt x="2035" y="0"/>
                      <a:pt x="1630" y="0"/>
                    </a:cubicBezTo>
                    <a:cubicBezTo>
                      <a:pt x="1395" y="0"/>
                      <a:pt x="1187" y="122"/>
                      <a:pt x="1053" y="295"/>
                    </a:cubicBezTo>
                    <a:cubicBezTo>
                      <a:pt x="1053" y="735"/>
                      <a:pt x="1053" y="735"/>
                      <a:pt x="1053" y="735"/>
                    </a:cubicBezTo>
                    <a:cubicBezTo>
                      <a:pt x="1155" y="455"/>
                      <a:pt x="1340" y="232"/>
                      <a:pt x="1630" y="232"/>
                    </a:cubicBezTo>
                    <a:cubicBezTo>
                      <a:pt x="1909" y="232"/>
                      <a:pt x="2135" y="463"/>
                      <a:pt x="2134" y="741"/>
                    </a:cubicBezTo>
                    <a:cubicBezTo>
                      <a:pt x="2134" y="1020"/>
                      <a:pt x="1909" y="1246"/>
                      <a:pt x="1630" y="1245"/>
                    </a:cubicBezTo>
                    <a:cubicBezTo>
                      <a:pt x="1506" y="1244"/>
                      <a:pt x="1391" y="1199"/>
                      <a:pt x="1303" y="1125"/>
                    </a:cubicBezTo>
                    <a:cubicBezTo>
                      <a:pt x="1194" y="1040"/>
                      <a:pt x="1074" y="860"/>
                      <a:pt x="961" y="76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79" name="Freeform 72"/>
              <p:cNvSpPr>
                <a:spLocks/>
              </p:cNvSpPr>
              <p:nvPr userDrawn="1"/>
            </p:nvSpPr>
            <p:spPr bwMode="gray">
              <a:xfrm>
                <a:off x="7792721" y="333375"/>
                <a:ext cx="144463" cy="2349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24" y="0"/>
                  </a:cxn>
                  <a:cxn ang="0">
                    <a:pos x="1624" y="452"/>
                  </a:cxn>
                  <a:cxn ang="0">
                    <a:pos x="1365" y="273"/>
                  </a:cxn>
                  <a:cxn ang="0">
                    <a:pos x="613" y="273"/>
                  </a:cxn>
                  <a:cxn ang="0">
                    <a:pos x="613" y="1053"/>
                  </a:cxn>
                  <a:cxn ang="0">
                    <a:pos x="1428" y="1053"/>
                  </a:cxn>
                  <a:cxn ang="0">
                    <a:pos x="1428" y="1467"/>
                  </a:cxn>
                  <a:cxn ang="0">
                    <a:pos x="1205" y="1335"/>
                  </a:cxn>
                  <a:cxn ang="0">
                    <a:pos x="613" y="1335"/>
                  </a:cxn>
                  <a:cxn ang="0">
                    <a:pos x="613" y="2401"/>
                  </a:cxn>
                  <a:cxn ang="0">
                    <a:pos x="784" y="2651"/>
                  </a:cxn>
                  <a:cxn ang="0">
                    <a:pos x="11" y="2651"/>
                  </a:cxn>
                  <a:cxn ang="0">
                    <a:pos x="173" y="2401"/>
                  </a:cxn>
                  <a:cxn ang="0">
                    <a:pos x="173" y="278"/>
                  </a:cxn>
                  <a:cxn ang="0">
                    <a:pos x="0" y="0"/>
                  </a:cxn>
                </a:cxnLst>
                <a:rect l="0" t="0" r="r" b="b"/>
                <a:pathLst>
                  <a:path w="1624" h="2651">
                    <a:moveTo>
                      <a:pt x="0" y="0"/>
                    </a:moveTo>
                    <a:cubicBezTo>
                      <a:pt x="1624" y="0"/>
                      <a:pt x="1624" y="0"/>
                      <a:pt x="1624" y="0"/>
                    </a:cubicBezTo>
                    <a:cubicBezTo>
                      <a:pt x="1624" y="452"/>
                      <a:pt x="1624" y="452"/>
                      <a:pt x="1624" y="452"/>
                    </a:cubicBezTo>
                    <a:cubicBezTo>
                      <a:pt x="1624" y="452"/>
                      <a:pt x="1540" y="274"/>
                      <a:pt x="1365" y="273"/>
                    </a:cubicBezTo>
                    <a:cubicBezTo>
                      <a:pt x="613" y="273"/>
                      <a:pt x="613" y="273"/>
                      <a:pt x="613" y="273"/>
                    </a:cubicBezTo>
                    <a:cubicBezTo>
                      <a:pt x="613" y="1053"/>
                      <a:pt x="613" y="1053"/>
                      <a:pt x="613" y="1053"/>
                    </a:cubicBezTo>
                    <a:cubicBezTo>
                      <a:pt x="1428" y="1053"/>
                      <a:pt x="1428" y="1053"/>
                      <a:pt x="1428" y="1053"/>
                    </a:cubicBezTo>
                    <a:cubicBezTo>
                      <a:pt x="1428" y="1467"/>
                      <a:pt x="1428" y="1467"/>
                      <a:pt x="1428" y="1467"/>
                    </a:cubicBezTo>
                    <a:cubicBezTo>
                      <a:pt x="1428" y="1467"/>
                      <a:pt x="1402" y="1335"/>
                      <a:pt x="1205" y="1335"/>
                    </a:cubicBezTo>
                    <a:cubicBezTo>
                      <a:pt x="613" y="1335"/>
                      <a:pt x="613" y="1335"/>
                      <a:pt x="613" y="1335"/>
                    </a:cubicBezTo>
                    <a:cubicBezTo>
                      <a:pt x="613" y="2401"/>
                      <a:pt x="613" y="2401"/>
                      <a:pt x="613" y="2401"/>
                    </a:cubicBezTo>
                    <a:cubicBezTo>
                      <a:pt x="613" y="2558"/>
                      <a:pt x="784" y="2651"/>
                      <a:pt x="784" y="2651"/>
                    </a:cubicBezTo>
                    <a:cubicBezTo>
                      <a:pt x="11" y="2651"/>
                      <a:pt x="11" y="2651"/>
                      <a:pt x="11" y="2651"/>
                    </a:cubicBezTo>
                    <a:cubicBezTo>
                      <a:pt x="11" y="2651"/>
                      <a:pt x="173" y="2569"/>
                      <a:pt x="173" y="2401"/>
                    </a:cubicBezTo>
                    <a:cubicBezTo>
                      <a:pt x="173" y="278"/>
                      <a:pt x="173" y="278"/>
                      <a:pt x="173" y="278"/>
                    </a:cubicBezTo>
                    <a:cubicBezTo>
                      <a:pt x="173" y="9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80" name="Freeform 73"/>
              <p:cNvSpPr>
                <a:spLocks/>
              </p:cNvSpPr>
              <p:nvPr userDrawn="1"/>
            </p:nvSpPr>
            <p:spPr bwMode="gray">
              <a:xfrm>
                <a:off x="8134033" y="333375"/>
                <a:ext cx="95250" cy="328613"/>
              </a:xfrm>
              <a:custGeom>
                <a:avLst/>
                <a:gdLst/>
                <a:ahLst/>
                <a:cxnLst>
                  <a:cxn ang="0">
                    <a:pos x="246" y="0"/>
                  </a:cxn>
                  <a:cxn ang="0">
                    <a:pos x="1072" y="0"/>
                  </a:cxn>
                  <a:cxn ang="0">
                    <a:pos x="887" y="230"/>
                  </a:cxn>
                  <a:cxn ang="0">
                    <a:pos x="887" y="2717"/>
                  </a:cxn>
                  <a:cxn ang="0">
                    <a:pos x="0" y="3693"/>
                  </a:cxn>
                  <a:cxn ang="0">
                    <a:pos x="423" y="2717"/>
                  </a:cxn>
                  <a:cxn ang="0">
                    <a:pos x="423" y="230"/>
                  </a:cxn>
                  <a:cxn ang="0">
                    <a:pos x="246" y="0"/>
                  </a:cxn>
                </a:cxnLst>
                <a:rect l="0" t="0" r="r" b="b"/>
                <a:pathLst>
                  <a:path w="1072" h="3696">
                    <a:moveTo>
                      <a:pt x="246" y="0"/>
                    </a:moveTo>
                    <a:cubicBezTo>
                      <a:pt x="1072" y="0"/>
                      <a:pt x="1072" y="0"/>
                      <a:pt x="1072" y="0"/>
                    </a:cubicBezTo>
                    <a:cubicBezTo>
                      <a:pt x="1072" y="0"/>
                      <a:pt x="887" y="87"/>
                      <a:pt x="887" y="230"/>
                    </a:cubicBezTo>
                    <a:cubicBezTo>
                      <a:pt x="887" y="2717"/>
                      <a:pt x="887" y="2717"/>
                      <a:pt x="887" y="2717"/>
                    </a:cubicBezTo>
                    <a:cubicBezTo>
                      <a:pt x="887" y="3558"/>
                      <a:pt x="44" y="3696"/>
                      <a:pt x="0" y="3693"/>
                    </a:cubicBezTo>
                    <a:cubicBezTo>
                      <a:pt x="72" y="3647"/>
                      <a:pt x="422" y="3349"/>
                      <a:pt x="423" y="2717"/>
                    </a:cubicBezTo>
                    <a:cubicBezTo>
                      <a:pt x="423" y="230"/>
                      <a:pt x="423" y="230"/>
                      <a:pt x="423" y="230"/>
                    </a:cubicBezTo>
                    <a:cubicBezTo>
                      <a:pt x="424" y="96"/>
                      <a:pt x="246" y="0"/>
                      <a:pt x="2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81" name="Freeform 74"/>
              <p:cNvSpPr>
                <a:spLocks/>
              </p:cNvSpPr>
              <p:nvPr userDrawn="1"/>
            </p:nvSpPr>
            <p:spPr bwMode="gray">
              <a:xfrm>
                <a:off x="8238808" y="333375"/>
                <a:ext cx="74613" cy="2349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8" y="0"/>
                  </a:cxn>
                  <a:cxn ang="0">
                    <a:pos x="645" y="235"/>
                  </a:cxn>
                  <a:cxn ang="0">
                    <a:pos x="645" y="2401"/>
                  </a:cxn>
                  <a:cxn ang="0">
                    <a:pos x="828" y="2653"/>
                  </a:cxn>
                  <a:cxn ang="0">
                    <a:pos x="0" y="2653"/>
                  </a:cxn>
                  <a:cxn ang="0">
                    <a:pos x="184" y="2401"/>
                  </a:cxn>
                  <a:cxn ang="0">
                    <a:pos x="184" y="235"/>
                  </a:cxn>
                  <a:cxn ang="0">
                    <a:pos x="0" y="0"/>
                  </a:cxn>
                </a:cxnLst>
                <a:rect l="0" t="0" r="r" b="b"/>
                <a:pathLst>
                  <a:path w="828" h="2653">
                    <a:moveTo>
                      <a:pt x="0" y="0"/>
                    </a:moveTo>
                    <a:cubicBezTo>
                      <a:pt x="828" y="0"/>
                      <a:pt x="828" y="0"/>
                      <a:pt x="828" y="0"/>
                    </a:cubicBezTo>
                    <a:cubicBezTo>
                      <a:pt x="828" y="0"/>
                      <a:pt x="645" y="89"/>
                      <a:pt x="645" y="235"/>
                    </a:cubicBezTo>
                    <a:cubicBezTo>
                      <a:pt x="645" y="2401"/>
                      <a:pt x="645" y="2401"/>
                      <a:pt x="645" y="2401"/>
                    </a:cubicBezTo>
                    <a:cubicBezTo>
                      <a:pt x="645" y="2556"/>
                      <a:pt x="828" y="2653"/>
                      <a:pt x="828" y="2653"/>
                    </a:cubicBezTo>
                    <a:cubicBezTo>
                      <a:pt x="0" y="2653"/>
                      <a:pt x="0" y="2653"/>
                      <a:pt x="0" y="2653"/>
                    </a:cubicBezTo>
                    <a:cubicBezTo>
                      <a:pt x="0" y="2653"/>
                      <a:pt x="184" y="2557"/>
                      <a:pt x="184" y="2401"/>
                    </a:cubicBezTo>
                    <a:cubicBezTo>
                      <a:pt x="184" y="235"/>
                      <a:pt x="184" y="235"/>
                      <a:pt x="184" y="235"/>
                    </a:cubicBezTo>
                    <a:cubicBezTo>
                      <a:pt x="184" y="8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82" name="Freeform 75"/>
              <p:cNvSpPr>
                <a:spLocks/>
              </p:cNvSpPr>
              <p:nvPr userDrawn="1"/>
            </p:nvSpPr>
            <p:spPr bwMode="gray">
              <a:xfrm>
                <a:off x="8313421" y="333375"/>
                <a:ext cx="176213" cy="234950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1984" y="0"/>
                  </a:cxn>
                  <a:cxn ang="0">
                    <a:pos x="1829" y="482"/>
                  </a:cxn>
                  <a:cxn ang="0">
                    <a:pos x="1607" y="279"/>
                  </a:cxn>
                  <a:cxn ang="0">
                    <a:pos x="1229" y="279"/>
                  </a:cxn>
                  <a:cxn ang="0">
                    <a:pos x="1229" y="2401"/>
                  </a:cxn>
                  <a:cxn ang="0">
                    <a:pos x="1407" y="2651"/>
                  </a:cxn>
                  <a:cxn ang="0">
                    <a:pos x="595" y="2651"/>
                  </a:cxn>
                  <a:cxn ang="0">
                    <a:pos x="771" y="2401"/>
                  </a:cxn>
                  <a:cxn ang="0">
                    <a:pos x="771" y="279"/>
                  </a:cxn>
                  <a:cxn ang="0">
                    <a:pos x="315" y="279"/>
                  </a:cxn>
                  <a:cxn ang="0">
                    <a:pos x="0" y="522"/>
                  </a:cxn>
                  <a:cxn ang="0">
                    <a:pos x="161" y="0"/>
                  </a:cxn>
                </a:cxnLst>
                <a:rect l="0" t="0" r="r" b="b"/>
                <a:pathLst>
                  <a:path w="1984" h="2651">
                    <a:moveTo>
                      <a:pt x="161" y="0"/>
                    </a:moveTo>
                    <a:cubicBezTo>
                      <a:pt x="1984" y="0"/>
                      <a:pt x="1984" y="0"/>
                      <a:pt x="1984" y="0"/>
                    </a:cubicBezTo>
                    <a:cubicBezTo>
                      <a:pt x="1829" y="482"/>
                      <a:pt x="1829" y="482"/>
                      <a:pt x="1829" y="482"/>
                    </a:cubicBezTo>
                    <a:cubicBezTo>
                      <a:pt x="1829" y="482"/>
                      <a:pt x="1783" y="279"/>
                      <a:pt x="1607" y="279"/>
                    </a:cubicBezTo>
                    <a:cubicBezTo>
                      <a:pt x="1229" y="279"/>
                      <a:pt x="1229" y="279"/>
                      <a:pt x="1229" y="279"/>
                    </a:cubicBezTo>
                    <a:cubicBezTo>
                      <a:pt x="1229" y="2401"/>
                      <a:pt x="1229" y="2401"/>
                      <a:pt x="1229" y="2401"/>
                    </a:cubicBezTo>
                    <a:cubicBezTo>
                      <a:pt x="1229" y="2535"/>
                      <a:pt x="1407" y="2651"/>
                      <a:pt x="1407" y="2651"/>
                    </a:cubicBezTo>
                    <a:cubicBezTo>
                      <a:pt x="595" y="2651"/>
                      <a:pt x="595" y="2651"/>
                      <a:pt x="595" y="2651"/>
                    </a:cubicBezTo>
                    <a:cubicBezTo>
                      <a:pt x="595" y="2651"/>
                      <a:pt x="771" y="2547"/>
                      <a:pt x="771" y="2401"/>
                    </a:cubicBezTo>
                    <a:cubicBezTo>
                      <a:pt x="771" y="279"/>
                      <a:pt x="771" y="279"/>
                      <a:pt x="771" y="279"/>
                    </a:cubicBezTo>
                    <a:cubicBezTo>
                      <a:pt x="315" y="279"/>
                      <a:pt x="315" y="279"/>
                      <a:pt x="315" y="279"/>
                    </a:cubicBezTo>
                    <a:cubicBezTo>
                      <a:pt x="185" y="280"/>
                      <a:pt x="0" y="522"/>
                      <a:pt x="0" y="522"/>
                    </a:cubicBez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83" name="Freeform 76"/>
              <p:cNvSpPr>
                <a:spLocks/>
              </p:cNvSpPr>
              <p:nvPr userDrawn="1"/>
            </p:nvSpPr>
            <p:spPr bwMode="gray">
              <a:xfrm>
                <a:off x="8634096" y="333375"/>
                <a:ext cx="196850" cy="239713"/>
              </a:xfrm>
              <a:custGeom>
                <a:avLst/>
                <a:gdLst/>
                <a:ahLst/>
                <a:cxnLst>
                  <a:cxn ang="0">
                    <a:pos x="1420" y="0"/>
                  </a:cxn>
                  <a:cxn ang="0">
                    <a:pos x="2219" y="0"/>
                  </a:cxn>
                  <a:cxn ang="0">
                    <a:pos x="2048" y="234"/>
                  </a:cxn>
                  <a:cxn ang="0">
                    <a:pos x="2048" y="1840"/>
                  </a:cxn>
                  <a:cxn ang="0">
                    <a:pos x="1131" y="2693"/>
                  </a:cxn>
                  <a:cxn ang="0">
                    <a:pos x="176" y="1840"/>
                  </a:cxn>
                  <a:cxn ang="0">
                    <a:pos x="176" y="234"/>
                  </a:cxn>
                  <a:cxn ang="0">
                    <a:pos x="0" y="0"/>
                  </a:cxn>
                  <a:cxn ang="0">
                    <a:pos x="821" y="0"/>
                  </a:cxn>
                  <a:cxn ang="0">
                    <a:pos x="638" y="234"/>
                  </a:cxn>
                  <a:cxn ang="0">
                    <a:pos x="638" y="1840"/>
                  </a:cxn>
                  <a:cxn ang="0">
                    <a:pos x="1131" y="2406"/>
                  </a:cxn>
                  <a:cxn ang="0">
                    <a:pos x="1601" y="1840"/>
                  </a:cxn>
                  <a:cxn ang="0">
                    <a:pos x="1601" y="234"/>
                  </a:cxn>
                  <a:cxn ang="0">
                    <a:pos x="1420" y="0"/>
                  </a:cxn>
                </a:cxnLst>
                <a:rect l="0" t="0" r="r" b="b"/>
                <a:pathLst>
                  <a:path w="2219" h="2693">
                    <a:moveTo>
                      <a:pt x="1420" y="0"/>
                    </a:moveTo>
                    <a:cubicBezTo>
                      <a:pt x="2219" y="0"/>
                      <a:pt x="2219" y="0"/>
                      <a:pt x="2219" y="0"/>
                    </a:cubicBezTo>
                    <a:cubicBezTo>
                      <a:pt x="2219" y="0"/>
                      <a:pt x="2048" y="91"/>
                      <a:pt x="2048" y="234"/>
                    </a:cubicBezTo>
                    <a:cubicBezTo>
                      <a:pt x="2048" y="1840"/>
                      <a:pt x="2048" y="1840"/>
                      <a:pt x="2048" y="1840"/>
                    </a:cubicBezTo>
                    <a:cubicBezTo>
                      <a:pt x="2047" y="2492"/>
                      <a:pt x="1506" y="2693"/>
                      <a:pt x="1131" y="2693"/>
                    </a:cubicBezTo>
                    <a:cubicBezTo>
                      <a:pt x="759" y="2693"/>
                      <a:pt x="175" y="2490"/>
                      <a:pt x="176" y="1840"/>
                    </a:cubicBezTo>
                    <a:cubicBezTo>
                      <a:pt x="176" y="234"/>
                      <a:pt x="176" y="234"/>
                      <a:pt x="176" y="234"/>
                    </a:cubicBezTo>
                    <a:cubicBezTo>
                      <a:pt x="176" y="91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8" y="88"/>
                      <a:pt x="638" y="234"/>
                    </a:cubicBezTo>
                    <a:cubicBezTo>
                      <a:pt x="638" y="1840"/>
                      <a:pt x="638" y="1840"/>
                      <a:pt x="638" y="1840"/>
                    </a:cubicBezTo>
                    <a:cubicBezTo>
                      <a:pt x="638" y="2182"/>
                      <a:pt x="865" y="2406"/>
                      <a:pt x="1131" y="2406"/>
                    </a:cubicBezTo>
                    <a:cubicBezTo>
                      <a:pt x="1397" y="2406"/>
                      <a:pt x="1600" y="2173"/>
                      <a:pt x="1601" y="1840"/>
                    </a:cubicBezTo>
                    <a:cubicBezTo>
                      <a:pt x="1601" y="234"/>
                      <a:pt x="1601" y="234"/>
                      <a:pt x="1601" y="234"/>
                    </a:cubicBezTo>
                    <a:cubicBezTo>
                      <a:pt x="1601" y="91"/>
                      <a:pt x="1420" y="0"/>
                      <a:pt x="14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84" name="Freeform 77"/>
              <p:cNvSpPr>
                <a:spLocks/>
              </p:cNvSpPr>
              <p:nvPr userDrawn="1"/>
            </p:nvSpPr>
            <p:spPr bwMode="gray">
              <a:xfrm>
                <a:off x="7943533" y="333375"/>
                <a:ext cx="198438" cy="239713"/>
              </a:xfrm>
              <a:custGeom>
                <a:avLst/>
                <a:gdLst/>
                <a:ahLst/>
                <a:cxnLst>
                  <a:cxn ang="0">
                    <a:pos x="1427" y="0"/>
                  </a:cxn>
                  <a:cxn ang="0">
                    <a:pos x="2240" y="0"/>
                  </a:cxn>
                  <a:cxn ang="0">
                    <a:pos x="2068" y="237"/>
                  </a:cxn>
                  <a:cxn ang="0">
                    <a:pos x="2067" y="1838"/>
                  </a:cxn>
                  <a:cxn ang="0">
                    <a:pos x="1122" y="2700"/>
                  </a:cxn>
                  <a:cxn ang="0">
                    <a:pos x="166" y="1838"/>
                  </a:cxn>
                  <a:cxn ang="0">
                    <a:pos x="166" y="237"/>
                  </a:cxn>
                  <a:cxn ang="0">
                    <a:pos x="0" y="0"/>
                  </a:cxn>
                  <a:cxn ang="0">
                    <a:pos x="821" y="0"/>
                  </a:cxn>
                  <a:cxn ang="0">
                    <a:pos x="631" y="237"/>
                  </a:cxn>
                  <a:cxn ang="0">
                    <a:pos x="630" y="1838"/>
                  </a:cxn>
                  <a:cxn ang="0">
                    <a:pos x="1122" y="2413"/>
                  </a:cxn>
                  <a:cxn ang="0">
                    <a:pos x="1602" y="1838"/>
                  </a:cxn>
                  <a:cxn ang="0">
                    <a:pos x="1603" y="237"/>
                  </a:cxn>
                  <a:cxn ang="0">
                    <a:pos x="1427" y="0"/>
                  </a:cxn>
                </a:cxnLst>
                <a:rect l="0" t="0" r="r" b="b"/>
                <a:pathLst>
                  <a:path w="2240" h="2700">
                    <a:moveTo>
                      <a:pt x="1427" y="0"/>
                    </a:moveTo>
                    <a:cubicBezTo>
                      <a:pt x="2240" y="0"/>
                      <a:pt x="2240" y="0"/>
                      <a:pt x="2240" y="0"/>
                    </a:cubicBezTo>
                    <a:cubicBezTo>
                      <a:pt x="2240" y="0"/>
                      <a:pt x="2068" y="95"/>
                      <a:pt x="2068" y="237"/>
                    </a:cubicBezTo>
                    <a:cubicBezTo>
                      <a:pt x="2068" y="238"/>
                      <a:pt x="2067" y="1838"/>
                      <a:pt x="2067" y="1838"/>
                    </a:cubicBezTo>
                    <a:cubicBezTo>
                      <a:pt x="2067" y="2494"/>
                      <a:pt x="1501" y="2700"/>
                      <a:pt x="1122" y="2700"/>
                    </a:cubicBezTo>
                    <a:cubicBezTo>
                      <a:pt x="750" y="2700"/>
                      <a:pt x="166" y="2491"/>
                      <a:pt x="166" y="1838"/>
                    </a:cubicBezTo>
                    <a:cubicBezTo>
                      <a:pt x="166" y="237"/>
                      <a:pt x="166" y="237"/>
                      <a:pt x="166" y="237"/>
                    </a:cubicBezTo>
                    <a:cubicBezTo>
                      <a:pt x="166" y="94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1" y="94"/>
                      <a:pt x="631" y="237"/>
                    </a:cubicBezTo>
                    <a:cubicBezTo>
                      <a:pt x="630" y="1838"/>
                      <a:pt x="630" y="1838"/>
                      <a:pt x="630" y="1838"/>
                    </a:cubicBezTo>
                    <a:cubicBezTo>
                      <a:pt x="630" y="2178"/>
                      <a:pt x="856" y="2412"/>
                      <a:pt x="1122" y="2413"/>
                    </a:cubicBezTo>
                    <a:cubicBezTo>
                      <a:pt x="1388" y="2414"/>
                      <a:pt x="1602" y="2174"/>
                      <a:pt x="1602" y="1838"/>
                    </a:cubicBezTo>
                    <a:cubicBezTo>
                      <a:pt x="1603" y="237"/>
                      <a:pt x="1603" y="237"/>
                      <a:pt x="1603" y="237"/>
                    </a:cubicBezTo>
                    <a:cubicBezTo>
                      <a:pt x="1603" y="94"/>
                      <a:pt x="1427" y="0"/>
                      <a:pt x="14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85" name="Freeform 78"/>
              <p:cNvSpPr>
                <a:spLocks/>
              </p:cNvSpPr>
              <p:nvPr userDrawn="1"/>
            </p:nvSpPr>
            <p:spPr bwMode="gray">
              <a:xfrm>
                <a:off x="8481696" y="328613"/>
                <a:ext cx="150813" cy="244475"/>
              </a:xfrm>
              <a:custGeom>
                <a:avLst/>
                <a:gdLst/>
                <a:ahLst/>
                <a:cxnLst>
                  <a:cxn ang="0">
                    <a:pos x="1467" y="479"/>
                  </a:cxn>
                  <a:cxn ang="0">
                    <a:pos x="1019" y="276"/>
                  </a:cxn>
                  <a:cxn ang="0">
                    <a:pos x="504" y="677"/>
                  </a:cxn>
                  <a:cxn ang="0">
                    <a:pos x="995" y="1174"/>
                  </a:cxn>
                  <a:cxn ang="0">
                    <a:pos x="1705" y="1974"/>
                  </a:cxn>
                  <a:cxn ang="0">
                    <a:pos x="651" y="2755"/>
                  </a:cxn>
                  <a:cxn ang="0">
                    <a:pos x="155" y="2686"/>
                  </a:cxn>
                  <a:cxn ang="0">
                    <a:pos x="0" y="2177"/>
                  </a:cxn>
                  <a:cxn ang="0">
                    <a:pos x="658" y="2466"/>
                  </a:cxn>
                  <a:cxn ang="0">
                    <a:pos x="1252" y="2030"/>
                  </a:cxn>
                  <a:cxn ang="0">
                    <a:pos x="46" y="731"/>
                  </a:cxn>
                  <a:cxn ang="0">
                    <a:pos x="973" y="0"/>
                  </a:cxn>
                  <a:cxn ang="0">
                    <a:pos x="1467" y="69"/>
                  </a:cxn>
                  <a:cxn ang="0">
                    <a:pos x="1467" y="479"/>
                  </a:cxn>
                </a:cxnLst>
                <a:rect l="0" t="0" r="r" b="b"/>
                <a:pathLst>
                  <a:path w="1707" h="2755">
                    <a:moveTo>
                      <a:pt x="1467" y="479"/>
                    </a:moveTo>
                    <a:cubicBezTo>
                      <a:pt x="1467" y="479"/>
                      <a:pt x="1352" y="277"/>
                      <a:pt x="1019" y="276"/>
                    </a:cubicBezTo>
                    <a:cubicBezTo>
                      <a:pt x="686" y="275"/>
                      <a:pt x="505" y="450"/>
                      <a:pt x="504" y="677"/>
                    </a:cubicBezTo>
                    <a:cubicBezTo>
                      <a:pt x="503" y="934"/>
                      <a:pt x="696" y="1031"/>
                      <a:pt x="995" y="1174"/>
                    </a:cubicBezTo>
                    <a:cubicBezTo>
                      <a:pt x="1279" y="1311"/>
                      <a:pt x="1707" y="1499"/>
                      <a:pt x="1705" y="1974"/>
                    </a:cubicBezTo>
                    <a:cubicBezTo>
                      <a:pt x="1704" y="2399"/>
                      <a:pt x="1327" y="2755"/>
                      <a:pt x="651" y="2755"/>
                    </a:cubicBezTo>
                    <a:cubicBezTo>
                      <a:pt x="442" y="2754"/>
                      <a:pt x="155" y="2686"/>
                      <a:pt x="155" y="2686"/>
                    </a:cubicBezTo>
                    <a:cubicBezTo>
                      <a:pt x="0" y="2177"/>
                      <a:pt x="0" y="2177"/>
                      <a:pt x="0" y="2177"/>
                    </a:cubicBezTo>
                    <a:cubicBezTo>
                      <a:pt x="143" y="2316"/>
                      <a:pt x="397" y="2466"/>
                      <a:pt x="658" y="2466"/>
                    </a:cubicBezTo>
                    <a:cubicBezTo>
                      <a:pt x="929" y="2466"/>
                      <a:pt x="1252" y="2298"/>
                      <a:pt x="1252" y="2030"/>
                    </a:cubicBezTo>
                    <a:cubicBezTo>
                      <a:pt x="1252" y="1512"/>
                      <a:pt x="46" y="1598"/>
                      <a:pt x="46" y="731"/>
                    </a:cubicBezTo>
                    <a:cubicBezTo>
                      <a:pt x="46" y="433"/>
                      <a:pt x="254" y="0"/>
                      <a:pt x="973" y="0"/>
                    </a:cubicBezTo>
                    <a:cubicBezTo>
                      <a:pt x="1207" y="0"/>
                      <a:pt x="1467" y="69"/>
                      <a:pt x="1467" y="69"/>
                    </a:cubicBezTo>
                    <a:lnTo>
                      <a:pt x="1467" y="4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</p:grpSp>
      </p:grpSp>
      <p:sp>
        <p:nvSpPr>
          <p:cNvPr id="86" name="Eine Ecke des Rechtecks abrunden 42"/>
          <p:cNvSpPr/>
          <p:nvPr userDrawn="1"/>
        </p:nvSpPr>
        <p:spPr>
          <a:xfrm>
            <a:off x="0" y="3780895"/>
            <a:ext cx="9906000" cy="1908000"/>
          </a:xfrm>
          <a:prstGeom prst="round1Rect">
            <a:avLst>
              <a:gd name="adj" fmla="val 2526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2" name="그림 4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906000" cy="6854825"/>
          </a:xfrm>
          <a:prstGeom prst="rect">
            <a:avLst/>
          </a:prstGeom>
        </p:spPr>
      </p:pic>
      <p:pic>
        <p:nvPicPr>
          <p:cNvPr id="43" name="Picture 2" descr="Fujitsu_Logo_white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0825" y="395440"/>
            <a:ext cx="1252800" cy="626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6666592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Intermedia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1" descr="ContentGray20_L150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906000" cy="10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3"/>
          <p:cNvGrpSpPr>
            <a:grpSpLocks noChangeAspect="1"/>
          </p:cNvGrpSpPr>
          <p:nvPr/>
        </p:nvGrpSpPr>
        <p:grpSpPr bwMode="gray">
          <a:xfrm>
            <a:off x="7919641" y="-59247"/>
            <a:ext cx="1785144" cy="920750"/>
            <a:chOff x="4604" y="117"/>
            <a:chExt cx="1038" cy="580"/>
          </a:xfrm>
        </p:grpSpPr>
        <p:sp>
          <p:nvSpPr>
            <p:cNvPr id="42" name="AutoShape 42"/>
            <p:cNvSpPr>
              <a:spLocks noChangeAspect="1" noChangeArrowheads="1" noTextEdit="1"/>
            </p:cNvSpPr>
            <p:nvPr/>
          </p:nvSpPr>
          <p:spPr bwMode="gray">
            <a:xfrm>
              <a:off x="4604" y="117"/>
              <a:ext cx="1038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gray">
            <a:xfrm>
              <a:off x="5115" y="216"/>
              <a:ext cx="132" cy="102"/>
            </a:xfrm>
            <a:custGeom>
              <a:avLst/>
              <a:gdLst>
                <a:gd name="T0" fmla="*/ 961 w 2365"/>
                <a:gd name="T1" fmla="*/ 764 h 1825"/>
                <a:gd name="T2" fmla="*/ 599 w 2365"/>
                <a:gd name="T3" fmla="*/ 642 h 1825"/>
                <a:gd name="T4" fmla="*/ 1 w 2365"/>
                <a:gd name="T5" fmla="*/ 1235 h 1825"/>
                <a:gd name="T6" fmla="*/ 599 w 2365"/>
                <a:gd name="T7" fmla="*/ 1825 h 1825"/>
                <a:gd name="T8" fmla="*/ 1053 w 2365"/>
                <a:gd name="T9" fmla="*/ 1619 h 1825"/>
                <a:gd name="T10" fmla="*/ 1053 w 2365"/>
                <a:gd name="T11" fmla="*/ 1293 h 1825"/>
                <a:gd name="T12" fmla="*/ 771 w 2365"/>
                <a:gd name="T13" fmla="*/ 1568 h 1825"/>
                <a:gd name="T14" fmla="*/ 599 w 2365"/>
                <a:gd name="T15" fmla="*/ 1604 h 1825"/>
                <a:gd name="T16" fmla="*/ 225 w 2365"/>
                <a:gd name="T17" fmla="*/ 1235 h 1825"/>
                <a:gd name="T18" fmla="*/ 599 w 2365"/>
                <a:gd name="T19" fmla="*/ 863 h 1825"/>
                <a:gd name="T20" fmla="*/ 861 w 2365"/>
                <a:gd name="T21" fmla="*/ 972 h 1825"/>
                <a:gd name="T22" fmla="*/ 1093 w 2365"/>
                <a:gd name="T23" fmla="*/ 1239 h 1825"/>
                <a:gd name="T24" fmla="*/ 1630 w 2365"/>
                <a:gd name="T25" fmla="*/ 1473 h 1825"/>
                <a:gd name="T26" fmla="*/ 2365 w 2365"/>
                <a:gd name="T27" fmla="*/ 741 h 1825"/>
                <a:gd name="T28" fmla="*/ 1630 w 2365"/>
                <a:gd name="T29" fmla="*/ 0 h 1825"/>
                <a:gd name="T30" fmla="*/ 1053 w 2365"/>
                <a:gd name="T31" fmla="*/ 295 h 1825"/>
                <a:gd name="T32" fmla="*/ 1053 w 2365"/>
                <a:gd name="T33" fmla="*/ 735 h 1825"/>
                <a:gd name="T34" fmla="*/ 1630 w 2365"/>
                <a:gd name="T35" fmla="*/ 232 h 1825"/>
                <a:gd name="T36" fmla="*/ 2134 w 2365"/>
                <a:gd name="T37" fmla="*/ 741 h 1825"/>
                <a:gd name="T38" fmla="*/ 1630 w 2365"/>
                <a:gd name="T39" fmla="*/ 1245 h 1825"/>
                <a:gd name="T40" fmla="*/ 1303 w 2365"/>
                <a:gd name="T41" fmla="*/ 1125 h 1825"/>
                <a:gd name="T42" fmla="*/ 961 w 2365"/>
                <a:gd name="T43" fmla="*/ 764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gray">
            <a:xfrm>
              <a:off x="4899" y="327"/>
              <a:ext cx="91" cy="148"/>
            </a:xfrm>
            <a:custGeom>
              <a:avLst/>
              <a:gdLst>
                <a:gd name="T0" fmla="*/ 0 w 1624"/>
                <a:gd name="T1" fmla="*/ 0 h 2651"/>
                <a:gd name="T2" fmla="*/ 1624 w 1624"/>
                <a:gd name="T3" fmla="*/ 0 h 2651"/>
                <a:gd name="T4" fmla="*/ 1624 w 1624"/>
                <a:gd name="T5" fmla="*/ 452 h 2651"/>
                <a:gd name="T6" fmla="*/ 1365 w 1624"/>
                <a:gd name="T7" fmla="*/ 273 h 2651"/>
                <a:gd name="T8" fmla="*/ 613 w 1624"/>
                <a:gd name="T9" fmla="*/ 273 h 2651"/>
                <a:gd name="T10" fmla="*/ 613 w 1624"/>
                <a:gd name="T11" fmla="*/ 1053 h 2651"/>
                <a:gd name="T12" fmla="*/ 1428 w 1624"/>
                <a:gd name="T13" fmla="*/ 1053 h 2651"/>
                <a:gd name="T14" fmla="*/ 1428 w 1624"/>
                <a:gd name="T15" fmla="*/ 1467 h 2651"/>
                <a:gd name="T16" fmla="*/ 1205 w 1624"/>
                <a:gd name="T17" fmla="*/ 1335 h 2651"/>
                <a:gd name="T18" fmla="*/ 613 w 1624"/>
                <a:gd name="T19" fmla="*/ 1335 h 2651"/>
                <a:gd name="T20" fmla="*/ 613 w 1624"/>
                <a:gd name="T21" fmla="*/ 2401 h 2651"/>
                <a:gd name="T22" fmla="*/ 784 w 1624"/>
                <a:gd name="T23" fmla="*/ 2651 h 2651"/>
                <a:gd name="T24" fmla="*/ 11 w 1624"/>
                <a:gd name="T25" fmla="*/ 2651 h 2651"/>
                <a:gd name="T26" fmla="*/ 173 w 1624"/>
                <a:gd name="T27" fmla="*/ 2401 h 2651"/>
                <a:gd name="T28" fmla="*/ 173 w 1624"/>
                <a:gd name="T29" fmla="*/ 278 h 2651"/>
                <a:gd name="T30" fmla="*/ 0 w 1624"/>
                <a:gd name="T31" fmla="*/ 0 h 2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gray">
            <a:xfrm>
              <a:off x="5114" y="327"/>
              <a:ext cx="60" cy="207"/>
            </a:xfrm>
            <a:custGeom>
              <a:avLst/>
              <a:gdLst>
                <a:gd name="T0" fmla="*/ 246 w 1072"/>
                <a:gd name="T1" fmla="*/ 0 h 3696"/>
                <a:gd name="T2" fmla="*/ 1072 w 1072"/>
                <a:gd name="T3" fmla="*/ 0 h 3696"/>
                <a:gd name="T4" fmla="*/ 887 w 1072"/>
                <a:gd name="T5" fmla="*/ 230 h 3696"/>
                <a:gd name="T6" fmla="*/ 887 w 1072"/>
                <a:gd name="T7" fmla="*/ 2717 h 3696"/>
                <a:gd name="T8" fmla="*/ 0 w 1072"/>
                <a:gd name="T9" fmla="*/ 3693 h 3696"/>
                <a:gd name="T10" fmla="*/ 423 w 1072"/>
                <a:gd name="T11" fmla="*/ 2717 h 3696"/>
                <a:gd name="T12" fmla="*/ 423 w 1072"/>
                <a:gd name="T13" fmla="*/ 230 h 3696"/>
                <a:gd name="T14" fmla="*/ 246 w 1072"/>
                <a:gd name="T15" fmla="*/ 0 h 3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gray">
            <a:xfrm>
              <a:off x="5180" y="327"/>
              <a:ext cx="47" cy="148"/>
            </a:xfrm>
            <a:custGeom>
              <a:avLst/>
              <a:gdLst>
                <a:gd name="T0" fmla="*/ 0 w 828"/>
                <a:gd name="T1" fmla="*/ 0 h 2653"/>
                <a:gd name="T2" fmla="*/ 828 w 828"/>
                <a:gd name="T3" fmla="*/ 0 h 2653"/>
                <a:gd name="T4" fmla="*/ 645 w 828"/>
                <a:gd name="T5" fmla="*/ 235 h 2653"/>
                <a:gd name="T6" fmla="*/ 645 w 828"/>
                <a:gd name="T7" fmla="*/ 2401 h 2653"/>
                <a:gd name="T8" fmla="*/ 828 w 828"/>
                <a:gd name="T9" fmla="*/ 2653 h 2653"/>
                <a:gd name="T10" fmla="*/ 0 w 828"/>
                <a:gd name="T11" fmla="*/ 2653 h 2653"/>
                <a:gd name="T12" fmla="*/ 184 w 828"/>
                <a:gd name="T13" fmla="*/ 2401 h 2653"/>
                <a:gd name="T14" fmla="*/ 184 w 828"/>
                <a:gd name="T15" fmla="*/ 235 h 2653"/>
                <a:gd name="T16" fmla="*/ 0 w 828"/>
                <a:gd name="T17" fmla="*/ 0 h 2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gray">
            <a:xfrm>
              <a:off x="5227" y="327"/>
              <a:ext cx="111" cy="148"/>
            </a:xfrm>
            <a:custGeom>
              <a:avLst/>
              <a:gdLst>
                <a:gd name="T0" fmla="*/ 161 w 1984"/>
                <a:gd name="T1" fmla="*/ 0 h 2651"/>
                <a:gd name="T2" fmla="*/ 1984 w 1984"/>
                <a:gd name="T3" fmla="*/ 0 h 2651"/>
                <a:gd name="T4" fmla="*/ 1829 w 1984"/>
                <a:gd name="T5" fmla="*/ 482 h 2651"/>
                <a:gd name="T6" fmla="*/ 1607 w 1984"/>
                <a:gd name="T7" fmla="*/ 279 h 2651"/>
                <a:gd name="T8" fmla="*/ 1229 w 1984"/>
                <a:gd name="T9" fmla="*/ 279 h 2651"/>
                <a:gd name="T10" fmla="*/ 1229 w 1984"/>
                <a:gd name="T11" fmla="*/ 2401 h 2651"/>
                <a:gd name="T12" fmla="*/ 1407 w 1984"/>
                <a:gd name="T13" fmla="*/ 2651 h 2651"/>
                <a:gd name="T14" fmla="*/ 595 w 1984"/>
                <a:gd name="T15" fmla="*/ 2651 h 2651"/>
                <a:gd name="T16" fmla="*/ 771 w 1984"/>
                <a:gd name="T17" fmla="*/ 2401 h 2651"/>
                <a:gd name="T18" fmla="*/ 771 w 1984"/>
                <a:gd name="T19" fmla="*/ 279 h 2651"/>
                <a:gd name="T20" fmla="*/ 315 w 1984"/>
                <a:gd name="T21" fmla="*/ 279 h 2651"/>
                <a:gd name="T22" fmla="*/ 0 w 1984"/>
                <a:gd name="T23" fmla="*/ 522 h 2651"/>
                <a:gd name="T24" fmla="*/ 161 w 1984"/>
                <a:gd name="T25" fmla="*/ 0 h 2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gray">
            <a:xfrm>
              <a:off x="5429" y="327"/>
              <a:ext cx="124" cy="151"/>
            </a:xfrm>
            <a:custGeom>
              <a:avLst/>
              <a:gdLst>
                <a:gd name="T0" fmla="*/ 1420 w 2219"/>
                <a:gd name="T1" fmla="*/ 0 h 2693"/>
                <a:gd name="T2" fmla="*/ 2219 w 2219"/>
                <a:gd name="T3" fmla="*/ 0 h 2693"/>
                <a:gd name="T4" fmla="*/ 2048 w 2219"/>
                <a:gd name="T5" fmla="*/ 234 h 2693"/>
                <a:gd name="T6" fmla="*/ 2048 w 2219"/>
                <a:gd name="T7" fmla="*/ 1840 h 2693"/>
                <a:gd name="T8" fmla="*/ 1131 w 2219"/>
                <a:gd name="T9" fmla="*/ 2693 h 2693"/>
                <a:gd name="T10" fmla="*/ 176 w 2219"/>
                <a:gd name="T11" fmla="*/ 1840 h 2693"/>
                <a:gd name="T12" fmla="*/ 176 w 2219"/>
                <a:gd name="T13" fmla="*/ 234 h 2693"/>
                <a:gd name="T14" fmla="*/ 0 w 2219"/>
                <a:gd name="T15" fmla="*/ 0 h 2693"/>
                <a:gd name="T16" fmla="*/ 821 w 2219"/>
                <a:gd name="T17" fmla="*/ 0 h 2693"/>
                <a:gd name="T18" fmla="*/ 638 w 2219"/>
                <a:gd name="T19" fmla="*/ 234 h 2693"/>
                <a:gd name="T20" fmla="*/ 638 w 2219"/>
                <a:gd name="T21" fmla="*/ 1840 h 2693"/>
                <a:gd name="T22" fmla="*/ 1131 w 2219"/>
                <a:gd name="T23" fmla="*/ 2406 h 2693"/>
                <a:gd name="T24" fmla="*/ 1601 w 2219"/>
                <a:gd name="T25" fmla="*/ 1840 h 2693"/>
                <a:gd name="T26" fmla="*/ 1601 w 2219"/>
                <a:gd name="T27" fmla="*/ 234 h 2693"/>
                <a:gd name="T28" fmla="*/ 1420 w 2219"/>
                <a:gd name="T29" fmla="*/ 0 h 2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gray">
            <a:xfrm>
              <a:off x="4994" y="327"/>
              <a:ext cx="125" cy="151"/>
            </a:xfrm>
            <a:custGeom>
              <a:avLst/>
              <a:gdLst>
                <a:gd name="T0" fmla="*/ 1427 w 2240"/>
                <a:gd name="T1" fmla="*/ 0 h 2700"/>
                <a:gd name="T2" fmla="*/ 2240 w 2240"/>
                <a:gd name="T3" fmla="*/ 0 h 2700"/>
                <a:gd name="T4" fmla="*/ 2068 w 2240"/>
                <a:gd name="T5" fmla="*/ 237 h 2700"/>
                <a:gd name="T6" fmla="*/ 2067 w 2240"/>
                <a:gd name="T7" fmla="*/ 1838 h 2700"/>
                <a:gd name="T8" fmla="*/ 1122 w 2240"/>
                <a:gd name="T9" fmla="*/ 2700 h 2700"/>
                <a:gd name="T10" fmla="*/ 166 w 2240"/>
                <a:gd name="T11" fmla="*/ 1838 h 2700"/>
                <a:gd name="T12" fmla="*/ 166 w 2240"/>
                <a:gd name="T13" fmla="*/ 237 h 2700"/>
                <a:gd name="T14" fmla="*/ 0 w 2240"/>
                <a:gd name="T15" fmla="*/ 0 h 2700"/>
                <a:gd name="T16" fmla="*/ 821 w 2240"/>
                <a:gd name="T17" fmla="*/ 0 h 2700"/>
                <a:gd name="T18" fmla="*/ 631 w 2240"/>
                <a:gd name="T19" fmla="*/ 237 h 2700"/>
                <a:gd name="T20" fmla="*/ 630 w 2240"/>
                <a:gd name="T21" fmla="*/ 1838 h 2700"/>
                <a:gd name="T22" fmla="*/ 1122 w 2240"/>
                <a:gd name="T23" fmla="*/ 2413 h 2700"/>
                <a:gd name="T24" fmla="*/ 1602 w 2240"/>
                <a:gd name="T25" fmla="*/ 1838 h 2700"/>
                <a:gd name="T26" fmla="*/ 1603 w 2240"/>
                <a:gd name="T27" fmla="*/ 237 h 2700"/>
                <a:gd name="T28" fmla="*/ 1427 w 2240"/>
                <a:gd name="T29" fmla="*/ 0 h 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gray">
            <a:xfrm>
              <a:off x="5333" y="324"/>
              <a:ext cx="95" cy="154"/>
            </a:xfrm>
            <a:custGeom>
              <a:avLst/>
              <a:gdLst>
                <a:gd name="T0" fmla="*/ 1467 w 1707"/>
                <a:gd name="T1" fmla="*/ 479 h 2755"/>
                <a:gd name="T2" fmla="*/ 1019 w 1707"/>
                <a:gd name="T3" fmla="*/ 276 h 2755"/>
                <a:gd name="T4" fmla="*/ 504 w 1707"/>
                <a:gd name="T5" fmla="*/ 677 h 2755"/>
                <a:gd name="T6" fmla="*/ 995 w 1707"/>
                <a:gd name="T7" fmla="*/ 1174 h 2755"/>
                <a:gd name="T8" fmla="*/ 1705 w 1707"/>
                <a:gd name="T9" fmla="*/ 1974 h 2755"/>
                <a:gd name="T10" fmla="*/ 651 w 1707"/>
                <a:gd name="T11" fmla="*/ 2755 h 2755"/>
                <a:gd name="T12" fmla="*/ 155 w 1707"/>
                <a:gd name="T13" fmla="*/ 2686 h 2755"/>
                <a:gd name="T14" fmla="*/ 0 w 1707"/>
                <a:gd name="T15" fmla="*/ 2177 h 2755"/>
                <a:gd name="T16" fmla="*/ 658 w 1707"/>
                <a:gd name="T17" fmla="*/ 2466 h 2755"/>
                <a:gd name="T18" fmla="*/ 1252 w 1707"/>
                <a:gd name="T19" fmla="*/ 2030 h 2755"/>
                <a:gd name="T20" fmla="*/ 46 w 1707"/>
                <a:gd name="T21" fmla="*/ 731 h 2755"/>
                <a:gd name="T22" fmla="*/ 973 w 1707"/>
                <a:gd name="T23" fmla="*/ 0 h 2755"/>
                <a:gd name="T24" fmla="*/ 1467 w 1707"/>
                <a:gd name="T25" fmla="*/ 69 h 2755"/>
                <a:gd name="T26" fmla="*/ 1467 w 1707"/>
                <a:gd name="T27" fmla="*/ 479 h 2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647173" name="Rectangle 5"/>
          <p:cNvSpPr>
            <a:spLocks noGrp="1" noChangeArrowheads="1"/>
          </p:cNvSpPr>
          <p:nvPr userDrawn="1">
            <p:ph type="subTitle" idx="1" hasCustomPrompt="1"/>
          </p:nvPr>
        </p:nvSpPr>
        <p:spPr bwMode="gray">
          <a:xfrm>
            <a:off x="350838" y="3697200"/>
            <a:ext cx="8583900" cy="2595600"/>
          </a:xfrm>
        </p:spPr>
        <p:txBody>
          <a:bodyPr/>
          <a:lstStyle>
            <a:lvl1pPr marL="304800" marR="0" indent="-304800" algn="l" defTabSz="4572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87867E"/>
              </a:buClr>
              <a:buSzTx/>
              <a:buFont typeface="Wingdings" pitchFamily="2" charset="2"/>
              <a:buChar char="n"/>
              <a:tabLst/>
              <a:defRPr sz="2400"/>
            </a:lvl1pPr>
          </a:lstStyle>
          <a:p>
            <a:pPr lvl="0"/>
            <a:r>
              <a:rPr lang="en-US" altLang="ja-JP" noProof="0" dirty="0"/>
              <a:t>Master subtitle</a:t>
            </a:r>
          </a:p>
          <a:p>
            <a:pPr lvl="0"/>
            <a:endParaRPr kumimoji="1" lang="de-DE" altLang="ja-JP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47174" name="Rectangle 6"/>
          <p:cNvSpPr>
            <a:spLocks noGrp="1" noChangeArrowheads="1"/>
          </p:cNvSpPr>
          <p:nvPr userDrawn="1">
            <p:ph type="ctrTitle" hasCustomPrompt="1"/>
          </p:nvPr>
        </p:nvSpPr>
        <p:spPr bwMode="gray">
          <a:xfrm>
            <a:off x="224286" y="-400129"/>
            <a:ext cx="8583900" cy="1047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br>
              <a:rPr lang="en-US" altLang="ja-JP" noProof="0" dirty="0"/>
            </a:br>
            <a:r>
              <a:rPr lang="en-US" altLang="ja-JP" noProof="0" dirty="0"/>
              <a:t>Master title</a:t>
            </a:r>
            <a:endParaRPr lang="de-DE" altLang="ja-JP" noProof="0" dirty="0"/>
          </a:p>
        </p:txBody>
      </p:sp>
      <p:sp>
        <p:nvSpPr>
          <p:cNvPr id="647215" name="Rectangle 47"/>
          <p:cNvSpPr>
            <a:spLocks noGrp="1" noChangeArrowheads="1"/>
          </p:cNvSpPr>
          <p:nvPr userDrawn="1">
            <p:ph type="ftr" sz="quarter" idx="3"/>
          </p:nvPr>
        </p:nvSpPr>
        <p:spPr bwMode="gray">
          <a:xfrm>
            <a:off x="5346833" y="6653213"/>
            <a:ext cx="4357952" cy="201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ja-JP" dirty="0">
                <a:solidFill>
                  <a:srgbClr val="000000"/>
                </a:solidFill>
              </a:rPr>
              <a:t>Copyright 2016 FUJITSU KOREA LIMITED</a:t>
            </a:r>
            <a:endParaRPr lang="de-DE" altLang="ja-JP" dirty="0">
              <a:solidFill>
                <a:srgbClr val="000000"/>
              </a:solidFill>
            </a:endParaRPr>
          </a:p>
        </p:txBody>
      </p:sp>
      <p:sp>
        <p:nvSpPr>
          <p:cNvPr id="51" name="Line 4"/>
          <p:cNvSpPr>
            <a:spLocks noChangeShapeType="1"/>
          </p:cNvSpPr>
          <p:nvPr userDrawn="1"/>
        </p:nvSpPr>
        <p:spPr bwMode="gray">
          <a:xfrm>
            <a:off x="0" y="6632575"/>
            <a:ext cx="9906000" cy="0"/>
          </a:xfrm>
          <a:prstGeom prst="line">
            <a:avLst/>
          </a:prstGeom>
          <a:noFill/>
          <a:ln w="12700">
            <a:solidFill>
              <a:srgbClr val="87867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" name="Rectangle 29"/>
          <p:cNvSpPr>
            <a:spLocks noGrp="1" noChangeArrowheads="1"/>
          </p:cNvSpPr>
          <p:nvPr userDrawn="1">
            <p:ph type="sldNum" sz="quarter" idx="4"/>
          </p:nvPr>
        </p:nvSpPr>
        <p:spPr bwMode="gray">
          <a:xfrm>
            <a:off x="4658916" y="6653213"/>
            <a:ext cx="584729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fontAlgn="base">
              <a:defRPr kumimoji="0" sz="800">
                <a:solidFill>
                  <a:schemeClr val="tx1"/>
                </a:solidFill>
                <a:latin typeface="+mn-lt"/>
              </a:defRPr>
            </a:lvl1pPr>
          </a:lstStyle>
          <a:p>
            <a:fld id="{E5C4FF1C-8F5E-4BC8-BCAF-207649A9C157}" type="slidenum">
              <a:rPr lang="de-DE" altLang="ja-JP">
                <a:solidFill>
                  <a:srgbClr val="000000"/>
                </a:solidFill>
              </a:rPr>
              <a:pPr/>
              <a:t>‹#›</a:t>
            </a:fld>
            <a:endParaRPr lang="de-DE" altLang="ja-JP">
              <a:solidFill>
                <a:srgbClr val="000000"/>
              </a:solidFill>
            </a:endParaRPr>
          </a:p>
        </p:txBody>
      </p:sp>
      <p:grpSp>
        <p:nvGrpSpPr>
          <p:cNvPr id="19" name="Group 19"/>
          <p:cNvGrpSpPr>
            <a:grpSpLocks noChangeAspect="1"/>
          </p:cNvGrpSpPr>
          <p:nvPr userDrawn="1"/>
        </p:nvGrpSpPr>
        <p:grpSpPr bwMode="gray">
          <a:xfrm>
            <a:off x="7938473" y="-48854"/>
            <a:ext cx="1723165" cy="888683"/>
            <a:chOff x="4969" y="50"/>
            <a:chExt cx="741" cy="414"/>
          </a:xfrm>
        </p:grpSpPr>
        <p:sp>
          <p:nvSpPr>
            <p:cNvPr id="20" name="AutoShape 18"/>
            <p:cNvSpPr>
              <a:spLocks noChangeAspect="1" noChangeArrowheads="1" noTextEdit="1"/>
            </p:cNvSpPr>
            <p:nvPr userDrawn="1"/>
          </p:nvSpPr>
          <p:spPr bwMode="gray">
            <a:xfrm>
              <a:off x="4969" y="50"/>
              <a:ext cx="741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gray">
            <a:xfrm>
              <a:off x="5334" y="121"/>
              <a:ext cx="94" cy="72"/>
            </a:xfrm>
            <a:custGeom>
              <a:avLst/>
              <a:gdLst>
                <a:gd name="T0" fmla="*/ 961 w 2365"/>
                <a:gd name="T1" fmla="*/ 764 h 1825"/>
                <a:gd name="T2" fmla="*/ 599 w 2365"/>
                <a:gd name="T3" fmla="*/ 642 h 1825"/>
                <a:gd name="T4" fmla="*/ 1 w 2365"/>
                <a:gd name="T5" fmla="*/ 1235 h 1825"/>
                <a:gd name="T6" fmla="*/ 599 w 2365"/>
                <a:gd name="T7" fmla="*/ 1825 h 1825"/>
                <a:gd name="T8" fmla="*/ 1053 w 2365"/>
                <a:gd name="T9" fmla="*/ 1619 h 1825"/>
                <a:gd name="T10" fmla="*/ 1053 w 2365"/>
                <a:gd name="T11" fmla="*/ 1293 h 1825"/>
                <a:gd name="T12" fmla="*/ 771 w 2365"/>
                <a:gd name="T13" fmla="*/ 1568 h 1825"/>
                <a:gd name="T14" fmla="*/ 599 w 2365"/>
                <a:gd name="T15" fmla="*/ 1604 h 1825"/>
                <a:gd name="T16" fmla="*/ 225 w 2365"/>
                <a:gd name="T17" fmla="*/ 1235 h 1825"/>
                <a:gd name="T18" fmla="*/ 599 w 2365"/>
                <a:gd name="T19" fmla="*/ 863 h 1825"/>
                <a:gd name="T20" fmla="*/ 861 w 2365"/>
                <a:gd name="T21" fmla="*/ 972 h 1825"/>
                <a:gd name="T22" fmla="*/ 1093 w 2365"/>
                <a:gd name="T23" fmla="*/ 1239 h 1825"/>
                <a:gd name="T24" fmla="*/ 1630 w 2365"/>
                <a:gd name="T25" fmla="*/ 1473 h 1825"/>
                <a:gd name="T26" fmla="*/ 2365 w 2365"/>
                <a:gd name="T27" fmla="*/ 741 h 1825"/>
                <a:gd name="T28" fmla="*/ 1630 w 2365"/>
                <a:gd name="T29" fmla="*/ 0 h 1825"/>
                <a:gd name="T30" fmla="*/ 1053 w 2365"/>
                <a:gd name="T31" fmla="*/ 295 h 1825"/>
                <a:gd name="T32" fmla="*/ 1053 w 2365"/>
                <a:gd name="T33" fmla="*/ 735 h 1825"/>
                <a:gd name="T34" fmla="*/ 1630 w 2365"/>
                <a:gd name="T35" fmla="*/ 232 h 1825"/>
                <a:gd name="T36" fmla="*/ 2134 w 2365"/>
                <a:gd name="T37" fmla="*/ 741 h 1825"/>
                <a:gd name="T38" fmla="*/ 1630 w 2365"/>
                <a:gd name="T39" fmla="*/ 1245 h 1825"/>
                <a:gd name="T40" fmla="*/ 1303 w 2365"/>
                <a:gd name="T41" fmla="*/ 1125 h 1825"/>
                <a:gd name="T42" fmla="*/ 961 w 2365"/>
                <a:gd name="T43" fmla="*/ 764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gray">
            <a:xfrm>
              <a:off x="5180" y="200"/>
              <a:ext cx="65" cy="106"/>
            </a:xfrm>
            <a:custGeom>
              <a:avLst/>
              <a:gdLst>
                <a:gd name="T0" fmla="*/ 0 w 1624"/>
                <a:gd name="T1" fmla="*/ 0 h 2651"/>
                <a:gd name="T2" fmla="*/ 1624 w 1624"/>
                <a:gd name="T3" fmla="*/ 0 h 2651"/>
                <a:gd name="T4" fmla="*/ 1624 w 1624"/>
                <a:gd name="T5" fmla="*/ 452 h 2651"/>
                <a:gd name="T6" fmla="*/ 1365 w 1624"/>
                <a:gd name="T7" fmla="*/ 273 h 2651"/>
                <a:gd name="T8" fmla="*/ 613 w 1624"/>
                <a:gd name="T9" fmla="*/ 273 h 2651"/>
                <a:gd name="T10" fmla="*/ 613 w 1624"/>
                <a:gd name="T11" fmla="*/ 1053 h 2651"/>
                <a:gd name="T12" fmla="*/ 1428 w 1624"/>
                <a:gd name="T13" fmla="*/ 1053 h 2651"/>
                <a:gd name="T14" fmla="*/ 1428 w 1624"/>
                <a:gd name="T15" fmla="*/ 1467 h 2651"/>
                <a:gd name="T16" fmla="*/ 1205 w 1624"/>
                <a:gd name="T17" fmla="*/ 1335 h 2651"/>
                <a:gd name="T18" fmla="*/ 613 w 1624"/>
                <a:gd name="T19" fmla="*/ 1335 h 2651"/>
                <a:gd name="T20" fmla="*/ 613 w 1624"/>
                <a:gd name="T21" fmla="*/ 2401 h 2651"/>
                <a:gd name="T22" fmla="*/ 784 w 1624"/>
                <a:gd name="T23" fmla="*/ 2651 h 2651"/>
                <a:gd name="T24" fmla="*/ 11 w 1624"/>
                <a:gd name="T25" fmla="*/ 2651 h 2651"/>
                <a:gd name="T26" fmla="*/ 173 w 1624"/>
                <a:gd name="T27" fmla="*/ 2401 h 2651"/>
                <a:gd name="T28" fmla="*/ 173 w 1624"/>
                <a:gd name="T29" fmla="*/ 278 h 2651"/>
                <a:gd name="T30" fmla="*/ 0 w 1624"/>
                <a:gd name="T31" fmla="*/ 0 h 2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gray">
            <a:xfrm>
              <a:off x="5333" y="200"/>
              <a:ext cx="43" cy="148"/>
            </a:xfrm>
            <a:custGeom>
              <a:avLst/>
              <a:gdLst>
                <a:gd name="T0" fmla="*/ 246 w 1072"/>
                <a:gd name="T1" fmla="*/ 0 h 3696"/>
                <a:gd name="T2" fmla="*/ 1072 w 1072"/>
                <a:gd name="T3" fmla="*/ 0 h 3696"/>
                <a:gd name="T4" fmla="*/ 887 w 1072"/>
                <a:gd name="T5" fmla="*/ 230 h 3696"/>
                <a:gd name="T6" fmla="*/ 887 w 1072"/>
                <a:gd name="T7" fmla="*/ 2717 h 3696"/>
                <a:gd name="T8" fmla="*/ 0 w 1072"/>
                <a:gd name="T9" fmla="*/ 3693 h 3696"/>
                <a:gd name="T10" fmla="*/ 423 w 1072"/>
                <a:gd name="T11" fmla="*/ 2717 h 3696"/>
                <a:gd name="T12" fmla="*/ 423 w 1072"/>
                <a:gd name="T13" fmla="*/ 230 h 3696"/>
                <a:gd name="T14" fmla="*/ 246 w 1072"/>
                <a:gd name="T15" fmla="*/ 0 h 3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gray">
            <a:xfrm>
              <a:off x="5380" y="200"/>
              <a:ext cx="33" cy="106"/>
            </a:xfrm>
            <a:custGeom>
              <a:avLst/>
              <a:gdLst>
                <a:gd name="T0" fmla="*/ 0 w 828"/>
                <a:gd name="T1" fmla="*/ 0 h 2653"/>
                <a:gd name="T2" fmla="*/ 828 w 828"/>
                <a:gd name="T3" fmla="*/ 0 h 2653"/>
                <a:gd name="T4" fmla="*/ 645 w 828"/>
                <a:gd name="T5" fmla="*/ 235 h 2653"/>
                <a:gd name="T6" fmla="*/ 645 w 828"/>
                <a:gd name="T7" fmla="*/ 2401 h 2653"/>
                <a:gd name="T8" fmla="*/ 828 w 828"/>
                <a:gd name="T9" fmla="*/ 2653 h 2653"/>
                <a:gd name="T10" fmla="*/ 0 w 828"/>
                <a:gd name="T11" fmla="*/ 2653 h 2653"/>
                <a:gd name="T12" fmla="*/ 184 w 828"/>
                <a:gd name="T13" fmla="*/ 2401 h 2653"/>
                <a:gd name="T14" fmla="*/ 184 w 828"/>
                <a:gd name="T15" fmla="*/ 235 h 2653"/>
                <a:gd name="T16" fmla="*/ 0 w 828"/>
                <a:gd name="T17" fmla="*/ 0 h 2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Freeform 24"/>
            <p:cNvSpPr>
              <a:spLocks/>
            </p:cNvSpPr>
            <p:nvPr userDrawn="1"/>
          </p:nvSpPr>
          <p:spPr bwMode="gray">
            <a:xfrm>
              <a:off x="5414" y="200"/>
              <a:ext cx="79" cy="106"/>
            </a:xfrm>
            <a:custGeom>
              <a:avLst/>
              <a:gdLst>
                <a:gd name="T0" fmla="*/ 161 w 1984"/>
                <a:gd name="T1" fmla="*/ 0 h 2651"/>
                <a:gd name="T2" fmla="*/ 1984 w 1984"/>
                <a:gd name="T3" fmla="*/ 0 h 2651"/>
                <a:gd name="T4" fmla="*/ 1829 w 1984"/>
                <a:gd name="T5" fmla="*/ 482 h 2651"/>
                <a:gd name="T6" fmla="*/ 1607 w 1984"/>
                <a:gd name="T7" fmla="*/ 279 h 2651"/>
                <a:gd name="T8" fmla="*/ 1229 w 1984"/>
                <a:gd name="T9" fmla="*/ 279 h 2651"/>
                <a:gd name="T10" fmla="*/ 1229 w 1984"/>
                <a:gd name="T11" fmla="*/ 2401 h 2651"/>
                <a:gd name="T12" fmla="*/ 1407 w 1984"/>
                <a:gd name="T13" fmla="*/ 2651 h 2651"/>
                <a:gd name="T14" fmla="*/ 595 w 1984"/>
                <a:gd name="T15" fmla="*/ 2651 h 2651"/>
                <a:gd name="T16" fmla="*/ 771 w 1984"/>
                <a:gd name="T17" fmla="*/ 2401 h 2651"/>
                <a:gd name="T18" fmla="*/ 771 w 1984"/>
                <a:gd name="T19" fmla="*/ 279 h 2651"/>
                <a:gd name="T20" fmla="*/ 315 w 1984"/>
                <a:gd name="T21" fmla="*/ 279 h 2651"/>
                <a:gd name="T22" fmla="*/ 0 w 1984"/>
                <a:gd name="T23" fmla="*/ 522 h 2651"/>
                <a:gd name="T24" fmla="*/ 161 w 1984"/>
                <a:gd name="T25" fmla="*/ 0 h 2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Freeform 25"/>
            <p:cNvSpPr>
              <a:spLocks/>
            </p:cNvSpPr>
            <p:nvPr userDrawn="1"/>
          </p:nvSpPr>
          <p:spPr bwMode="gray">
            <a:xfrm>
              <a:off x="5558" y="200"/>
              <a:ext cx="88" cy="107"/>
            </a:xfrm>
            <a:custGeom>
              <a:avLst/>
              <a:gdLst>
                <a:gd name="T0" fmla="*/ 1420 w 2219"/>
                <a:gd name="T1" fmla="*/ 0 h 2693"/>
                <a:gd name="T2" fmla="*/ 2219 w 2219"/>
                <a:gd name="T3" fmla="*/ 0 h 2693"/>
                <a:gd name="T4" fmla="*/ 2048 w 2219"/>
                <a:gd name="T5" fmla="*/ 234 h 2693"/>
                <a:gd name="T6" fmla="*/ 2048 w 2219"/>
                <a:gd name="T7" fmla="*/ 1840 h 2693"/>
                <a:gd name="T8" fmla="*/ 1131 w 2219"/>
                <a:gd name="T9" fmla="*/ 2693 h 2693"/>
                <a:gd name="T10" fmla="*/ 176 w 2219"/>
                <a:gd name="T11" fmla="*/ 1840 h 2693"/>
                <a:gd name="T12" fmla="*/ 176 w 2219"/>
                <a:gd name="T13" fmla="*/ 234 h 2693"/>
                <a:gd name="T14" fmla="*/ 0 w 2219"/>
                <a:gd name="T15" fmla="*/ 0 h 2693"/>
                <a:gd name="T16" fmla="*/ 821 w 2219"/>
                <a:gd name="T17" fmla="*/ 0 h 2693"/>
                <a:gd name="T18" fmla="*/ 638 w 2219"/>
                <a:gd name="T19" fmla="*/ 234 h 2693"/>
                <a:gd name="T20" fmla="*/ 638 w 2219"/>
                <a:gd name="T21" fmla="*/ 1840 h 2693"/>
                <a:gd name="T22" fmla="*/ 1131 w 2219"/>
                <a:gd name="T23" fmla="*/ 2406 h 2693"/>
                <a:gd name="T24" fmla="*/ 1601 w 2219"/>
                <a:gd name="T25" fmla="*/ 1840 h 2693"/>
                <a:gd name="T26" fmla="*/ 1601 w 2219"/>
                <a:gd name="T27" fmla="*/ 234 h 2693"/>
                <a:gd name="T28" fmla="*/ 1420 w 2219"/>
                <a:gd name="T29" fmla="*/ 0 h 2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Freeform 26"/>
            <p:cNvSpPr>
              <a:spLocks/>
            </p:cNvSpPr>
            <p:nvPr userDrawn="1"/>
          </p:nvSpPr>
          <p:spPr bwMode="gray">
            <a:xfrm>
              <a:off x="5248" y="200"/>
              <a:ext cx="89" cy="108"/>
            </a:xfrm>
            <a:custGeom>
              <a:avLst/>
              <a:gdLst>
                <a:gd name="T0" fmla="*/ 1427 w 2240"/>
                <a:gd name="T1" fmla="*/ 0 h 2700"/>
                <a:gd name="T2" fmla="*/ 2240 w 2240"/>
                <a:gd name="T3" fmla="*/ 0 h 2700"/>
                <a:gd name="T4" fmla="*/ 2068 w 2240"/>
                <a:gd name="T5" fmla="*/ 237 h 2700"/>
                <a:gd name="T6" fmla="*/ 2067 w 2240"/>
                <a:gd name="T7" fmla="*/ 1838 h 2700"/>
                <a:gd name="T8" fmla="*/ 1122 w 2240"/>
                <a:gd name="T9" fmla="*/ 2700 h 2700"/>
                <a:gd name="T10" fmla="*/ 166 w 2240"/>
                <a:gd name="T11" fmla="*/ 1838 h 2700"/>
                <a:gd name="T12" fmla="*/ 166 w 2240"/>
                <a:gd name="T13" fmla="*/ 237 h 2700"/>
                <a:gd name="T14" fmla="*/ 0 w 2240"/>
                <a:gd name="T15" fmla="*/ 0 h 2700"/>
                <a:gd name="T16" fmla="*/ 821 w 2240"/>
                <a:gd name="T17" fmla="*/ 0 h 2700"/>
                <a:gd name="T18" fmla="*/ 631 w 2240"/>
                <a:gd name="T19" fmla="*/ 237 h 2700"/>
                <a:gd name="T20" fmla="*/ 630 w 2240"/>
                <a:gd name="T21" fmla="*/ 1838 h 2700"/>
                <a:gd name="T22" fmla="*/ 1122 w 2240"/>
                <a:gd name="T23" fmla="*/ 2413 h 2700"/>
                <a:gd name="T24" fmla="*/ 1602 w 2240"/>
                <a:gd name="T25" fmla="*/ 1838 h 2700"/>
                <a:gd name="T26" fmla="*/ 1603 w 2240"/>
                <a:gd name="T27" fmla="*/ 237 h 2700"/>
                <a:gd name="T28" fmla="*/ 1427 w 2240"/>
                <a:gd name="T29" fmla="*/ 0 h 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Freeform 27"/>
            <p:cNvSpPr>
              <a:spLocks/>
            </p:cNvSpPr>
            <p:nvPr userDrawn="1"/>
          </p:nvSpPr>
          <p:spPr bwMode="gray">
            <a:xfrm>
              <a:off x="5489" y="198"/>
              <a:ext cx="69" cy="110"/>
            </a:xfrm>
            <a:custGeom>
              <a:avLst/>
              <a:gdLst>
                <a:gd name="T0" fmla="*/ 1467 w 1707"/>
                <a:gd name="T1" fmla="*/ 479 h 2755"/>
                <a:gd name="T2" fmla="*/ 1019 w 1707"/>
                <a:gd name="T3" fmla="*/ 276 h 2755"/>
                <a:gd name="T4" fmla="*/ 504 w 1707"/>
                <a:gd name="T5" fmla="*/ 677 h 2755"/>
                <a:gd name="T6" fmla="*/ 995 w 1707"/>
                <a:gd name="T7" fmla="*/ 1174 h 2755"/>
                <a:gd name="T8" fmla="*/ 1705 w 1707"/>
                <a:gd name="T9" fmla="*/ 1974 h 2755"/>
                <a:gd name="T10" fmla="*/ 651 w 1707"/>
                <a:gd name="T11" fmla="*/ 2755 h 2755"/>
                <a:gd name="T12" fmla="*/ 155 w 1707"/>
                <a:gd name="T13" fmla="*/ 2686 h 2755"/>
                <a:gd name="T14" fmla="*/ 0 w 1707"/>
                <a:gd name="T15" fmla="*/ 2177 h 2755"/>
                <a:gd name="T16" fmla="*/ 658 w 1707"/>
                <a:gd name="T17" fmla="*/ 2466 h 2755"/>
                <a:gd name="T18" fmla="*/ 1252 w 1707"/>
                <a:gd name="T19" fmla="*/ 2030 h 2755"/>
                <a:gd name="T20" fmla="*/ 46 w 1707"/>
                <a:gd name="T21" fmla="*/ 731 h 2755"/>
                <a:gd name="T22" fmla="*/ 973 w 1707"/>
                <a:gd name="T23" fmla="*/ 0 h 2755"/>
                <a:gd name="T24" fmla="*/ 1467 w 1707"/>
                <a:gd name="T25" fmla="*/ 69 h 2755"/>
                <a:gd name="T26" fmla="*/ 1467 w 1707"/>
                <a:gd name="T27" fmla="*/ 479 h 2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0538"/>
            <a:ext cx="9919996" cy="460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oup 49"/>
          <p:cNvGrpSpPr>
            <a:grpSpLocks noChangeAspect="1"/>
          </p:cNvGrpSpPr>
          <p:nvPr userDrawn="1"/>
        </p:nvGrpSpPr>
        <p:grpSpPr bwMode="gray">
          <a:xfrm>
            <a:off x="8457523" y="145190"/>
            <a:ext cx="1418400" cy="792555"/>
            <a:chOff x="7324408" y="0"/>
            <a:chExt cx="1647825" cy="920750"/>
          </a:xfrm>
        </p:grpSpPr>
        <p:sp>
          <p:nvSpPr>
            <p:cNvPr id="33" name="AutoShape 48"/>
            <p:cNvSpPr>
              <a:spLocks noChangeAspect="1" noChangeArrowheads="1" noTextEdit="1"/>
            </p:cNvSpPr>
            <p:nvPr userDrawn="1"/>
          </p:nvSpPr>
          <p:spPr bwMode="gray">
            <a:xfrm>
              <a:off x="7324408" y="0"/>
              <a:ext cx="1647825" cy="920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34" name="Freeform 49"/>
            <p:cNvSpPr>
              <a:spLocks/>
            </p:cNvSpPr>
            <p:nvPr userDrawn="1"/>
          </p:nvSpPr>
          <p:spPr bwMode="gray">
            <a:xfrm>
              <a:off x="7405371" y="773113"/>
              <a:ext cx="41275" cy="68263"/>
            </a:xfrm>
            <a:custGeom>
              <a:avLst/>
              <a:gdLst/>
              <a:ahLst/>
              <a:cxnLst>
                <a:cxn ang="0">
                  <a:pos x="0" y="731"/>
                </a:cxn>
                <a:cxn ang="0">
                  <a:pos x="0" y="643"/>
                </a:cxn>
                <a:cxn ang="0">
                  <a:pos x="177" y="684"/>
                </a:cxn>
                <a:cxn ang="0">
                  <a:pos x="355" y="568"/>
                </a:cxn>
                <a:cxn ang="0">
                  <a:pos x="325" y="493"/>
                </a:cxn>
                <a:cxn ang="0">
                  <a:pos x="271" y="452"/>
                </a:cxn>
                <a:cxn ang="0">
                  <a:pos x="203" y="417"/>
                </a:cxn>
                <a:cxn ang="0">
                  <a:pos x="62" y="323"/>
                </a:cxn>
                <a:cxn ang="0">
                  <a:pos x="12" y="190"/>
                </a:cxn>
                <a:cxn ang="0">
                  <a:pos x="90" y="41"/>
                </a:cxn>
                <a:cxn ang="0">
                  <a:pos x="257" y="0"/>
                </a:cxn>
                <a:cxn ang="0">
                  <a:pos x="411" y="24"/>
                </a:cxn>
                <a:cxn ang="0">
                  <a:pos x="411" y="106"/>
                </a:cxn>
                <a:cxn ang="0">
                  <a:pos x="262" y="74"/>
                </a:cxn>
                <a:cxn ang="0">
                  <a:pos x="162" y="98"/>
                </a:cxn>
                <a:cxn ang="0">
                  <a:pos x="120" y="178"/>
                </a:cxn>
                <a:cxn ang="0">
                  <a:pos x="149" y="253"/>
                </a:cxn>
                <a:cxn ang="0">
                  <a:pos x="273" y="331"/>
                </a:cxn>
                <a:cxn ang="0">
                  <a:pos x="374" y="388"/>
                </a:cxn>
                <a:cxn ang="0">
                  <a:pos x="444" y="465"/>
                </a:cxn>
                <a:cxn ang="0">
                  <a:pos x="463" y="556"/>
                </a:cxn>
                <a:cxn ang="0">
                  <a:pos x="184" y="762"/>
                </a:cxn>
                <a:cxn ang="0">
                  <a:pos x="0" y="731"/>
                </a:cxn>
              </a:cxnLst>
              <a:rect l="0" t="0" r="r" b="b"/>
              <a:pathLst>
                <a:path w="463" h="762">
                  <a:moveTo>
                    <a:pt x="0" y="731"/>
                  </a:moveTo>
                  <a:cubicBezTo>
                    <a:pt x="0" y="643"/>
                    <a:pt x="0" y="643"/>
                    <a:pt x="0" y="643"/>
                  </a:cubicBezTo>
                  <a:cubicBezTo>
                    <a:pt x="48" y="670"/>
                    <a:pt x="107" y="684"/>
                    <a:pt x="177" y="684"/>
                  </a:cubicBezTo>
                  <a:cubicBezTo>
                    <a:pt x="296" y="684"/>
                    <a:pt x="355" y="645"/>
                    <a:pt x="355" y="568"/>
                  </a:cubicBezTo>
                  <a:cubicBezTo>
                    <a:pt x="355" y="538"/>
                    <a:pt x="345" y="513"/>
                    <a:pt x="325" y="493"/>
                  </a:cubicBezTo>
                  <a:cubicBezTo>
                    <a:pt x="309" y="477"/>
                    <a:pt x="291" y="463"/>
                    <a:pt x="271" y="452"/>
                  </a:cubicBezTo>
                  <a:cubicBezTo>
                    <a:pt x="253" y="442"/>
                    <a:pt x="231" y="431"/>
                    <a:pt x="203" y="417"/>
                  </a:cubicBezTo>
                  <a:cubicBezTo>
                    <a:pt x="135" y="384"/>
                    <a:pt x="89" y="352"/>
                    <a:pt x="62" y="323"/>
                  </a:cubicBezTo>
                  <a:cubicBezTo>
                    <a:pt x="29" y="286"/>
                    <a:pt x="12" y="242"/>
                    <a:pt x="12" y="190"/>
                  </a:cubicBezTo>
                  <a:cubicBezTo>
                    <a:pt x="12" y="124"/>
                    <a:pt x="38" y="74"/>
                    <a:pt x="90" y="41"/>
                  </a:cubicBezTo>
                  <a:cubicBezTo>
                    <a:pt x="134" y="13"/>
                    <a:pt x="189" y="0"/>
                    <a:pt x="257" y="0"/>
                  </a:cubicBezTo>
                  <a:cubicBezTo>
                    <a:pt x="304" y="0"/>
                    <a:pt x="355" y="8"/>
                    <a:pt x="411" y="24"/>
                  </a:cubicBezTo>
                  <a:cubicBezTo>
                    <a:pt x="411" y="106"/>
                    <a:pt x="411" y="106"/>
                    <a:pt x="411" y="106"/>
                  </a:cubicBezTo>
                  <a:cubicBezTo>
                    <a:pt x="364" y="85"/>
                    <a:pt x="314" y="74"/>
                    <a:pt x="262" y="74"/>
                  </a:cubicBezTo>
                  <a:cubicBezTo>
                    <a:pt x="222" y="74"/>
                    <a:pt x="188" y="82"/>
                    <a:pt x="162" y="98"/>
                  </a:cubicBezTo>
                  <a:cubicBezTo>
                    <a:pt x="134" y="115"/>
                    <a:pt x="120" y="141"/>
                    <a:pt x="120" y="178"/>
                  </a:cubicBezTo>
                  <a:cubicBezTo>
                    <a:pt x="120" y="209"/>
                    <a:pt x="130" y="234"/>
                    <a:pt x="149" y="253"/>
                  </a:cubicBezTo>
                  <a:cubicBezTo>
                    <a:pt x="168" y="273"/>
                    <a:pt x="209" y="298"/>
                    <a:pt x="273" y="331"/>
                  </a:cubicBezTo>
                  <a:cubicBezTo>
                    <a:pt x="324" y="356"/>
                    <a:pt x="357" y="375"/>
                    <a:pt x="374" y="388"/>
                  </a:cubicBezTo>
                  <a:cubicBezTo>
                    <a:pt x="407" y="412"/>
                    <a:pt x="430" y="437"/>
                    <a:pt x="444" y="465"/>
                  </a:cubicBezTo>
                  <a:cubicBezTo>
                    <a:pt x="457" y="490"/>
                    <a:pt x="463" y="520"/>
                    <a:pt x="463" y="556"/>
                  </a:cubicBezTo>
                  <a:cubicBezTo>
                    <a:pt x="463" y="693"/>
                    <a:pt x="370" y="762"/>
                    <a:pt x="184" y="762"/>
                  </a:cubicBezTo>
                  <a:cubicBezTo>
                    <a:pt x="109" y="762"/>
                    <a:pt x="48" y="752"/>
                    <a:pt x="0" y="73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35" name="Freeform 50"/>
            <p:cNvSpPr>
              <a:spLocks/>
            </p:cNvSpPr>
            <p:nvPr userDrawn="1"/>
          </p:nvSpPr>
          <p:spPr bwMode="gray">
            <a:xfrm>
              <a:off x="7462521" y="742950"/>
              <a:ext cx="47625" cy="96838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36" name="Freeform 51"/>
            <p:cNvSpPr>
              <a:spLocks noEditPoints="1"/>
            </p:cNvSpPr>
            <p:nvPr userDrawn="1"/>
          </p:nvSpPr>
          <p:spPr bwMode="gray">
            <a:xfrm>
              <a:off x="7524433" y="773113"/>
              <a:ext cx="50800" cy="68263"/>
            </a:xfrm>
            <a:custGeom>
              <a:avLst/>
              <a:gdLst/>
              <a:ahLst/>
              <a:cxnLst>
                <a:cxn ang="0">
                  <a:pos x="437" y="286"/>
                </a:cxn>
                <a:cxn ang="0">
                  <a:pos x="437" y="248"/>
                </a:cxn>
                <a:cxn ang="0">
                  <a:pos x="415" y="138"/>
                </a:cxn>
                <a:cxn ang="0">
                  <a:pos x="271" y="77"/>
                </a:cxn>
                <a:cxn ang="0">
                  <a:pos x="70" y="118"/>
                </a:cxn>
                <a:cxn ang="0">
                  <a:pos x="70" y="31"/>
                </a:cxn>
                <a:cxn ang="0">
                  <a:pos x="284" y="0"/>
                </a:cxn>
                <a:cxn ang="0">
                  <a:pos x="516" y="76"/>
                </a:cxn>
                <a:cxn ang="0">
                  <a:pos x="558" y="200"/>
                </a:cxn>
                <a:cxn ang="0">
                  <a:pos x="561" y="290"/>
                </a:cxn>
                <a:cxn ang="0">
                  <a:pos x="561" y="727"/>
                </a:cxn>
                <a:cxn ang="0">
                  <a:pos x="293" y="762"/>
                </a:cxn>
                <a:cxn ang="0">
                  <a:pos x="83" y="720"/>
                </a:cxn>
                <a:cxn ang="0">
                  <a:pos x="0" y="558"/>
                </a:cxn>
                <a:cxn ang="0">
                  <a:pos x="96" y="363"/>
                </a:cxn>
                <a:cxn ang="0">
                  <a:pos x="336" y="297"/>
                </a:cxn>
                <a:cxn ang="0">
                  <a:pos x="437" y="286"/>
                </a:cxn>
                <a:cxn ang="0">
                  <a:pos x="437" y="356"/>
                </a:cxn>
                <a:cxn ang="0">
                  <a:pos x="267" y="382"/>
                </a:cxn>
                <a:cxn ang="0">
                  <a:pos x="127" y="545"/>
                </a:cxn>
                <a:cxn ang="0">
                  <a:pos x="168" y="650"/>
                </a:cxn>
                <a:cxn ang="0">
                  <a:pos x="312" y="687"/>
                </a:cxn>
                <a:cxn ang="0">
                  <a:pos x="437" y="670"/>
                </a:cxn>
                <a:cxn ang="0">
                  <a:pos x="437" y="356"/>
                </a:cxn>
              </a:cxnLst>
              <a:rect l="0" t="0" r="r" b="b"/>
              <a:pathLst>
                <a:path w="561" h="762">
                  <a:moveTo>
                    <a:pt x="437" y="286"/>
                  </a:moveTo>
                  <a:cubicBezTo>
                    <a:pt x="437" y="248"/>
                    <a:pt x="437" y="248"/>
                    <a:pt x="437" y="248"/>
                  </a:cubicBezTo>
                  <a:cubicBezTo>
                    <a:pt x="437" y="200"/>
                    <a:pt x="430" y="164"/>
                    <a:pt x="415" y="138"/>
                  </a:cubicBezTo>
                  <a:cubicBezTo>
                    <a:pt x="392" y="97"/>
                    <a:pt x="344" y="77"/>
                    <a:pt x="271" y="77"/>
                  </a:cubicBezTo>
                  <a:cubicBezTo>
                    <a:pt x="206" y="77"/>
                    <a:pt x="139" y="91"/>
                    <a:pt x="70" y="118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139" y="10"/>
                    <a:pt x="210" y="0"/>
                    <a:pt x="284" y="0"/>
                  </a:cubicBezTo>
                  <a:cubicBezTo>
                    <a:pt x="397" y="0"/>
                    <a:pt x="474" y="25"/>
                    <a:pt x="516" y="76"/>
                  </a:cubicBezTo>
                  <a:cubicBezTo>
                    <a:pt x="539" y="104"/>
                    <a:pt x="553" y="145"/>
                    <a:pt x="558" y="200"/>
                  </a:cubicBezTo>
                  <a:cubicBezTo>
                    <a:pt x="560" y="220"/>
                    <a:pt x="561" y="250"/>
                    <a:pt x="561" y="290"/>
                  </a:cubicBezTo>
                  <a:cubicBezTo>
                    <a:pt x="561" y="727"/>
                    <a:pt x="561" y="727"/>
                    <a:pt x="561" y="727"/>
                  </a:cubicBezTo>
                  <a:cubicBezTo>
                    <a:pt x="477" y="750"/>
                    <a:pt x="387" y="762"/>
                    <a:pt x="293" y="762"/>
                  </a:cubicBezTo>
                  <a:cubicBezTo>
                    <a:pt x="203" y="762"/>
                    <a:pt x="133" y="748"/>
                    <a:pt x="83" y="720"/>
                  </a:cubicBezTo>
                  <a:cubicBezTo>
                    <a:pt x="28" y="689"/>
                    <a:pt x="0" y="635"/>
                    <a:pt x="0" y="558"/>
                  </a:cubicBezTo>
                  <a:cubicBezTo>
                    <a:pt x="0" y="470"/>
                    <a:pt x="32" y="405"/>
                    <a:pt x="96" y="363"/>
                  </a:cubicBezTo>
                  <a:cubicBezTo>
                    <a:pt x="143" y="332"/>
                    <a:pt x="223" y="310"/>
                    <a:pt x="336" y="297"/>
                  </a:cubicBezTo>
                  <a:cubicBezTo>
                    <a:pt x="357" y="294"/>
                    <a:pt x="391" y="291"/>
                    <a:pt x="437" y="286"/>
                  </a:cubicBezTo>
                  <a:close/>
                  <a:moveTo>
                    <a:pt x="437" y="356"/>
                  </a:moveTo>
                  <a:cubicBezTo>
                    <a:pt x="362" y="363"/>
                    <a:pt x="305" y="372"/>
                    <a:pt x="267" y="382"/>
                  </a:cubicBezTo>
                  <a:cubicBezTo>
                    <a:pt x="173" y="405"/>
                    <a:pt x="127" y="460"/>
                    <a:pt x="127" y="545"/>
                  </a:cubicBezTo>
                  <a:cubicBezTo>
                    <a:pt x="127" y="593"/>
                    <a:pt x="140" y="627"/>
                    <a:pt x="168" y="650"/>
                  </a:cubicBezTo>
                  <a:cubicBezTo>
                    <a:pt x="198" y="675"/>
                    <a:pt x="246" y="687"/>
                    <a:pt x="312" y="687"/>
                  </a:cubicBezTo>
                  <a:cubicBezTo>
                    <a:pt x="357" y="687"/>
                    <a:pt x="398" y="681"/>
                    <a:pt x="437" y="670"/>
                  </a:cubicBezTo>
                  <a:lnTo>
                    <a:pt x="437" y="3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37" name="Freeform 52"/>
            <p:cNvSpPr>
              <a:spLocks noEditPoints="1"/>
            </p:cNvSpPr>
            <p:nvPr userDrawn="1"/>
          </p:nvSpPr>
          <p:spPr bwMode="gray">
            <a:xfrm>
              <a:off x="7594283" y="773113"/>
              <a:ext cx="50800" cy="96838"/>
            </a:xfrm>
            <a:custGeom>
              <a:avLst/>
              <a:gdLst/>
              <a:ahLst/>
              <a:cxnLst>
                <a:cxn ang="0">
                  <a:pos x="123" y="711"/>
                </a:cxn>
                <a:cxn ang="0">
                  <a:pos x="123" y="1087"/>
                </a:cxn>
                <a:cxn ang="0">
                  <a:pos x="0" y="1087"/>
                </a:cxn>
                <a:cxn ang="0">
                  <a:pos x="0" y="28"/>
                </a:cxn>
                <a:cxn ang="0">
                  <a:pos x="249" y="0"/>
                </a:cxn>
                <a:cxn ang="0">
                  <a:pos x="505" y="113"/>
                </a:cxn>
                <a:cxn ang="0">
                  <a:pos x="567" y="379"/>
                </a:cxn>
                <a:cxn ang="0">
                  <a:pos x="489" y="662"/>
                </a:cxn>
                <a:cxn ang="0">
                  <a:pos x="274" y="762"/>
                </a:cxn>
                <a:cxn ang="0">
                  <a:pos x="172" y="742"/>
                </a:cxn>
                <a:cxn ang="0">
                  <a:pos x="123" y="711"/>
                </a:cxn>
                <a:cxn ang="0">
                  <a:pos x="123" y="625"/>
                </a:cxn>
                <a:cxn ang="0">
                  <a:pos x="260" y="687"/>
                </a:cxn>
                <a:cxn ang="0">
                  <a:pos x="400" y="591"/>
                </a:cxn>
                <a:cxn ang="0">
                  <a:pos x="441" y="378"/>
                </a:cxn>
                <a:cxn ang="0">
                  <a:pos x="386" y="140"/>
                </a:cxn>
                <a:cxn ang="0">
                  <a:pos x="230" y="74"/>
                </a:cxn>
                <a:cxn ang="0">
                  <a:pos x="123" y="83"/>
                </a:cxn>
                <a:cxn ang="0">
                  <a:pos x="123" y="625"/>
                </a:cxn>
              </a:cxnLst>
              <a:rect l="0" t="0" r="r" b="b"/>
              <a:pathLst>
                <a:path w="567" h="1087">
                  <a:moveTo>
                    <a:pt x="123" y="711"/>
                  </a:moveTo>
                  <a:cubicBezTo>
                    <a:pt x="123" y="1087"/>
                    <a:pt x="123" y="1087"/>
                    <a:pt x="123" y="1087"/>
                  </a:cubicBezTo>
                  <a:cubicBezTo>
                    <a:pt x="0" y="1087"/>
                    <a:pt x="0" y="1087"/>
                    <a:pt x="0" y="108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5" y="9"/>
                    <a:pt x="168" y="0"/>
                    <a:pt x="249" y="0"/>
                  </a:cubicBezTo>
                  <a:cubicBezTo>
                    <a:pt x="374" y="0"/>
                    <a:pt x="459" y="37"/>
                    <a:pt x="505" y="113"/>
                  </a:cubicBezTo>
                  <a:cubicBezTo>
                    <a:pt x="546" y="180"/>
                    <a:pt x="567" y="269"/>
                    <a:pt x="567" y="379"/>
                  </a:cubicBezTo>
                  <a:cubicBezTo>
                    <a:pt x="567" y="495"/>
                    <a:pt x="541" y="590"/>
                    <a:pt x="489" y="662"/>
                  </a:cubicBezTo>
                  <a:cubicBezTo>
                    <a:pt x="440" y="728"/>
                    <a:pt x="369" y="762"/>
                    <a:pt x="274" y="762"/>
                  </a:cubicBezTo>
                  <a:cubicBezTo>
                    <a:pt x="234" y="762"/>
                    <a:pt x="200" y="755"/>
                    <a:pt x="172" y="742"/>
                  </a:cubicBezTo>
                  <a:cubicBezTo>
                    <a:pt x="159" y="736"/>
                    <a:pt x="142" y="725"/>
                    <a:pt x="123" y="711"/>
                  </a:cubicBezTo>
                  <a:close/>
                  <a:moveTo>
                    <a:pt x="123" y="625"/>
                  </a:moveTo>
                  <a:cubicBezTo>
                    <a:pt x="165" y="666"/>
                    <a:pt x="210" y="687"/>
                    <a:pt x="260" y="687"/>
                  </a:cubicBezTo>
                  <a:cubicBezTo>
                    <a:pt x="324" y="687"/>
                    <a:pt x="371" y="655"/>
                    <a:pt x="400" y="591"/>
                  </a:cubicBezTo>
                  <a:cubicBezTo>
                    <a:pt x="427" y="533"/>
                    <a:pt x="441" y="462"/>
                    <a:pt x="441" y="378"/>
                  </a:cubicBezTo>
                  <a:cubicBezTo>
                    <a:pt x="441" y="272"/>
                    <a:pt x="422" y="193"/>
                    <a:pt x="386" y="140"/>
                  </a:cubicBezTo>
                  <a:cubicBezTo>
                    <a:pt x="356" y="96"/>
                    <a:pt x="304" y="74"/>
                    <a:pt x="230" y="74"/>
                  </a:cubicBezTo>
                  <a:cubicBezTo>
                    <a:pt x="198" y="74"/>
                    <a:pt x="162" y="77"/>
                    <a:pt x="123" y="83"/>
                  </a:cubicBezTo>
                  <a:lnTo>
                    <a:pt x="123" y="6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38" name="Freeform 53"/>
            <p:cNvSpPr>
              <a:spLocks noEditPoints="1"/>
            </p:cNvSpPr>
            <p:nvPr userDrawn="1"/>
          </p:nvSpPr>
          <p:spPr bwMode="gray">
            <a:xfrm>
              <a:off x="7659371" y="752475"/>
              <a:ext cx="14288" cy="87313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131" y="25"/>
                </a:cxn>
                <a:cxn ang="0">
                  <a:pos x="150" y="76"/>
                </a:cxn>
                <a:cxn ang="0">
                  <a:pos x="126" y="132"/>
                </a:cxn>
                <a:cxn ang="0">
                  <a:pos x="74" y="151"/>
                </a:cxn>
                <a:cxn ang="0">
                  <a:pos x="19" y="127"/>
                </a:cxn>
                <a:cxn ang="0">
                  <a:pos x="0" y="75"/>
                </a:cxn>
                <a:cxn ang="0">
                  <a:pos x="24" y="20"/>
                </a:cxn>
                <a:cxn ang="0">
                  <a:pos x="75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8" y="265"/>
                </a:cxn>
                <a:cxn ang="0">
                  <a:pos x="138" y="987"/>
                </a:cxn>
                <a:cxn ang="0">
                  <a:pos x="15" y="987"/>
                </a:cxn>
              </a:cxnLst>
              <a:rect l="0" t="0" r="r" b="b"/>
              <a:pathLst>
                <a:path w="150" h="987">
                  <a:moveTo>
                    <a:pt x="75" y="0"/>
                  </a:moveTo>
                  <a:cubicBezTo>
                    <a:pt x="97" y="0"/>
                    <a:pt x="116" y="9"/>
                    <a:pt x="131" y="25"/>
                  </a:cubicBezTo>
                  <a:cubicBezTo>
                    <a:pt x="144" y="40"/>
                    <a:pt x="150" y="57"/>
                    <a:pt x="150" y="76"/>
                  </a:cubicBezTo>
                  <a:cubicBezTo>
                    <a:pt x="150" y="98"/>
                    <a:pt x="142" y="117"/>
                    <a:pt x="126" y="132"/>
                  </a:cubicBezTo>
                  <a:cubicBezTo>
                    <a:pt x="112" y="145"/>
                    <a:pt x="94" y="151"/>
                    <a:pt x="74" y="151"/>
                  </a:cubicBezTo>
                  <a:cubicBezTo>
                    <a:pt x="52" y="151"/>
                    <a:pt x="33" y="143"/>
                    <a:pt x="19" y="127"/>
                  </a:cubicBezTo>
                  <a:cubicBezTo>
                    <a:pt x="6" y="112"/>
                    <a:pt x="0" y="95"/>
                    <a:pt x="0" y="75"/>
                  </a:cubicBezTo>
                  <a:cubicBezTo>
                    <a:pt x="0" y="53"/>
                    <a:pt x="8" y="35"/>
                    <a:pt x="24" y="20"/>
                  </a:cubicBezTo>
                  <a:cubicBezTo>
                    <a:pt x="38" y="7"/>
                    <a:pt x="55" y="0"/>
                    <a:pt x="75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8" y="987"/>
                    <a:pt x="138" y="987"/>
                    <a:pt x="138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39" name="Freeform 54"/>
            <p:cNvSpPr>
              <a:spLocks/>
            </p:cNvSpPr>
            <p:nvPr userDrawn="1"/>
          </p:nvSpPr>
          <p:spPr bwMode="gray">
            <a:xfrm>
              <a:off x="7692708" y="773113"/>
              <a:ext cx="49213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89" y="0"/>
                </a:cxn>
                <a:cxn ang="0">
                  <a:pos x="526" y="113"/>
                </a:cxn>
                <a:cxn ang="0">
                  <a:pos x="548" y="299"/>
                </a:cxn>
                <a:cxn ang="0">
                  <a:pos x="548" y="742"/>
                </a:cxn>
                <a:cxn ang="0">
                  <a:pos x="424" y="742"/>
                </a:cxn>
                <a:cxn ang="0">
                  <a:pos x="424" y="306"/>
                </a:cxn>
                <a:cxn ang="0">
                  <a:pos x="403" y="134"/>
                </a:cxn>
                <a:cxn ang="0">
                  <a:pos x="277" y="74"/>
                </a:cxn>
                <a:cxn ang="0">
                  <a:pos x="123" y="90"/>
                </a:cxn>
                <a:cxn ang="0">
                  <a:pos x="123" y="742"/>
                </a:cxn>
                <a:cxn ang="0">
                  <a:pos x="0" y="742"/>
                </a:cxn>
              </a:cxnLst>
              <a:rect l="0" t="0" r="r" b="b"/>
              <a:pathLst>
                <a:path w="548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4" y="9"/>
                    <a:pt x="210" y="0"/>
                    <a:pt x="289" y="0"/>
                  </a:cubicBezTo>
                  <a:cubicBezTo>
                    <a:pt x="415" y="0"/>
                    <a:pt x="494" y="38"/>
                    <a:pt x="526" y="113"/>
                  </a:cubicBezTo>
                  <a:cubicBezTo>
                    <a:pt x="541" y="149"/>
                    <a:pt x="548" y="210"/>
                    <a:pt x="548" y="299"/>
                  </a:cubicBezTo>
                  <a:cubicBezTo>
                    <a:pt x="548" y="742"/>
                    <a:pt x="548" y="742"/>
                    <a:pt x="548" y="742"/>
                  </a:cubicBezTo>
                  <a:cubicBezTo>
                    <a:pt x="424" y="742"/>
                    <a:pt x="424" y="742"/>
                    <a:pt x="424" y="742"/>
                  </a:cubicBezTo>
                  <a:cubicBezTo>
                    <a:pt x="424" y="306"/>
                    <a:pt x="424" y="306"/>
                    <a:pt x="424" y="306"/>
                  </a:cubicBezTo>
                  <a:cubicBezTo>
                    <a:pt x="424" y="221"/>
                    <a:pt x="417" y="163"/>
                    <a:pt x="403" y="134"/>
                  </a:cubicBezTo>
                  <a:cubicBezTo>
                    <a:pt x="382" y="94"/>
                    <a:pt x="341" y="74"/>
                    <a:pt x="277" y="74"/>
                  </a:cubicBezTo>
                  <a:cubicBezTo>
                    <a:pt x="227" y="74"/>
                    <a:pt x="176" y="80"/>
                    <a:pt x="123" y="90"/>
                  </a:cubicBezTo>
                  <a:cubicBezTo>
                    <a:pt x="123" y="742"/>
                    <a:pt x="123" y="742"/>
                    <a:pt x="123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53" name="Freeform 55"/>
            <p:cNvSpPr>
              <a:spLocks noEditPoints="1"/>
            </p:cNvSpPr>
            <p:nvPr userDrawn="1"/>
          </p:nvSpPr>
          <p:spPr bwMode="gray">
            <a:xfrm>
              <a:off x="7756208" y="773113"/>
              <a:ext cx="50800" cy="98425"/>
            </a:xfrm>
            <a:custGeom>
              <a:avLst/>
              <a:gdLst/>
              <a:ahLst/>
              <a:cxnLst>
                <a:cxn ang="0">
                  <a:pos x="445" y="677"/>
                </a:cxn>
                <a:cxn ang="0">
                  <a:pos x="399" y="721"/>
                </a:cxn>
                <a:cxn ang="0">
                  <a:pos x="257" y="762"/>
                </a:cxn>
                <a:cxn ang="0">
                  <a:pos x="97" y="708"/>
                </a:cxn>
                <a:cxn ang="0">
                  <a:pos x="0" y="414"/>
                </a:cxn>
                <a:cxn ang="0">
                  <a:pos x="71" y="131"/>
                </a:cxn>
                <a:cxn ang="0">
                  <a:pos x="340" y="0"/>
                </a:cxn>
                <a:cxn ang="0">
                  <a:pos x="569" y="28"/>
                </a:cxn>
                <a:cxn ang="0">
                  <a:pos x="569" y="601"/>
                </a:cxn>
                <a:cxn ang="0">
                  <a:pos x="555" y="843"/>
                </a:cxn>
                <a:cxn ang="0">
                  <a:pos x="422" y="1052"/>
                </a:cxn>
                <a:cxn ang="0">
                  <a:pos x="191" y="1098"/>
                </a:cxn>
                <a:cxn ang="0">
                  <a:pos x="98" y="1092"/>
                </a:cxn>
                <a:cxn ang="0">
                  <a:pos x="98" y="1018"/>
                </a:cxn>
                <a:cxn ang="0">
                  <a:pos x="190" y="1024"/>
                </a:cxn>
                <a:cxn ang="0">
                  <a:pos x="341" y="997"/>
                </a:cxn>
                <a:cxn ang="0">
                  <a:pos x="434" y="858"/>
                </a:cxn>
                <a:cxn ang="0">
                  <a:pos x="445" y="716"/>
                </a:cxn>
                <a:cxn ang="0">
                  <a:pos x="445" y="677"/>
                </a:cxn>
                <a:cxn ang="0">
                  <a:pos x="445" y="81"/>
                </a:cxn>
                <a:cxn ang="0">
                  <a:pos x="353" y="74"/>
                </a:cxn>
                <a:cxn ang="0">
                  <a:pos x="231" y="106"/>
                </a:cxn>
                <a:cxn ang="0">
                  <a:pos x="152" y="233"/>
                </a:cxn>
                <a:cxn ang="0">
                  <a:pos x="126" y="419"/>
                </a:cxn>
                <a:cxn ang="0">
                  <a:pos x="174" y="633"/>
                </a:cxn>
                <a:cxn ang="0">
                  <a:pos x="274" y="687"/>
                </a:cxn>
                <a:cxn ang="0">
                  <a:pos x="371" y="654"/>
                </a:cxn>
                <a:cxn ang="0">
                  <a:pos x="435" y="566"/>
                </a:cxn>
                <a:cxn ang="0">
                  <a:pos x="445" y="483"/>
                </a:cxn>
                <a:cxn ang="0">
                  <a:pos x="445" y="81"/>
                </a:cxn>
              </a:cxnLst>
              <a:rect l="0" t="0" r="r" b="b"/>
              <a:pathLst>
                <a:path w="569" h="1098">
                  <a:moveTo>
                    <a:pt x="445" y="677"/>
                  </a:moveTo>
                  <a:cubicBezTo>
                    <a:pt x="427" y="697"/>
                    <a:pt x="412" y="712"/>
                    <a:pt x="399" y="721"/>
                  </a:cubicBezTo>
                  <a:cubicBezTo>
                    <a:pt x="362" y="748"/>
                    <a:pt x="314" y="762"/>
                    <a:pt x="257" y="762"/>
                  </a:cubicBezTo>
                  <a:cubicBezTo>
                    <a:pt x="192" y="762"/>
                    <a:pt x="139" y="744"/>
                    <a:pt x="97" y="708"/>
                  </a:cubicBezTo>
                  <a:cubicBezTo>
                    <a:pt x="32" y="654"/>
                    <a:pt x="0" y="556"/>
                    <a:pt x="0" y="414"/>
                  </a:cubicBezTo>
                  <a:cubicBezTo>
                    <a:pt x="0" y="300"/>
                    <a:pt x="24" y="206"/>
                    <a:pt x="71" y="131"/>
                  </a:cubicBezTo>
                  <a:cubicBezTo>
                    <a:pt x="126" y="44"/>
                    <a:pt x="216" y="0"/>
                    <a:pt x="340" y="0"/>
                  </a:cubicBezTo>
                  <a:cubicBezTo>
                    <a:pt x="414" y="0"/>
                    <a:pt x="490" y="9"/>
                    <a:pt x="569" y="28"/>
                  </a:cubicBezTo>
                  <a:cubicBezTo>
                    <a:pt x="569" y="601"/>
                    <a:pt x="569" y="601"/>
                    <a:pt x="569" y="601"/>
                  </a:cubicBezTo>
                  <a:cubicBezTo>
                    <a:pt x="569" y="707"/>
                    <a:pt x="564" y="788"/>
                    <a:pt x="555" y="843"/>
                  </a:cubicBezTo>
                  <a:cubicBezTo>
                    <a:pt x="538" y="944"/>
                    <a:pt x="494" y="1013"/>
                    <a:pt x="422" y="1052"/>
                  </a:cubicBezTo>
                  <a:cubicBezTo>
                    <a:pt x="363" y="1083"/>
                    <a:pt x="286" y="1098"/>
                    <a:pt x="191" y="1098"/>
                  </a:cubicBezTo>
                  <a:cubicBezTo>
                    <a:pt x="164" y="1098"/>
                    <a:pt x="133" y="1096"/>
                    <a:pt x="98" y="1092"/>
                  </a:cubicBezTo>
                  <a:cubicBezTo>
                    <a:pt x="98" y="1018"/>
                    <a:pt x="98" y="1018"/>
                    <a:pt x="98" y="1018"/>
                  </a:cubicBezTo>
                  <a:cubicBezTo>
                    <a:pt x="130" y="1022"/>
                    <a:pt x="160" y="1024"/>
                    <a:pt x="190" y="1024"/>
                  </a:cubicBezTo>
                  <a:cubicBezTo>
                    <a:pt x="258" y="1024"/>
                    <a:pt x="308" y="1015"/>
                    <a:pt x="341" y="997"/>
                  </a:cubicBezTo>
                  <a:cubicBezTo>
                    <a:pt x="390" y="971"/>
                    <a:pt x="421" y="924"/>
                    <a:pt x="434" y="858"/>
                  </a:cubicBezTo>
                  <a:cubicBezTo>
                    <a:pt x="442" y="821"/>
                    <a:pt x="445" y="773"/>
                    <a:pt x="445" y="716"/>
                  </a:cubicBezTo>
                  <a:lnTo>
                    <a:pt x="445" y="677"/>
                  </a:lnTo>
                  <a:close/>
                  <a:moveTo>
                    <a:pt x="445" y="81"/>
                  </a:moveTo>
                  <a:cubicBezTo>
                    <a:pt x="411" y="77"/>
                    <a:pt x="380" y="74"/>
                    <a:pt x="353" y="74"/>
                  </a:cubicBezTo>
                  <a:cubicBezTo>
                    <a:pt x="301" y="74"/>
                    <a:pt x="260" y="85"/>
                    <a:pt x="231" y="106"/>
                  </a:cubicBezTo>
                  <a:cubicBezTo>
                    <a:pt x="197" y="130"/>
                    <a:pt x="171" y="173"/>
                    <a:pt x="152" y="233"/>
                  </a:cubicBezTo>
                  <a:cubicBezTo>
                    <a:pt x="135" y="287"/>
                    <a:pt x="126" y="348"/>
                    <a:pt x="126" y="419"/>
                  </a:cubicBezTo>
                  <a:cubicBezTo>
                    <a:pt x="126" y="517"/>
                    <a:pt x="142" y="589"/>
                    <a:pt x="174" y="633"/>
                  </a:cubicBezTo>
                  <a:cubicBezTo>
                    <a:pt x="199" y="669"/>
                    <a:pt x="233" y="687"/>
                    <a:pt x="274" y="687"/>
                  </a:cubicBezTo>
                  <a:cubicBezTo>
                    <a:pt x="308" y="687"/>
                    <a:pt x="341" y="676"/>
                    <a:pt x="371" y="654"/>
                  </a:cubicBezTo>
                  <a:cubicBezTo>
                    <a:pt x="401" y="631"/>
                    <a:pt x="423" y="602"/>
                    <a:pt x="435" y="566"/>
                  </a:cubicBezTo>
                  <a:cubicBezTo>
                    <a:pt x="442" y="547"/>
                    <a:pt x="445" y="520"/>
                    <a:pt x="445" y="483"/>
                  </a:cubicBezTo>
                  <a:lnTo>
                    <a:pt x="445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54" name="Freeform 56"/>
            <p:cNvSpPr>
              <a:spLocks/>
            </p:cNvSpPr>
            <p:nvPr userDrawn="1"/>
          </p:nvSpPr>
          <p:spPr bwMode="gray">
            <a:xfrm>
              <a:off x="7856221" y="758825"/>
              <a:ext cx="28575" cy="80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6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55" name="Freeform 57"/>
            <p:cNvSpPr>
              <a:spLocks noEditPoints="1"/>
            </p:cNvSpPr>
            <p:nvPr userDrawn="1"/>
          </p:nvSpPr>
          <p:spPr bwMode="gray">
            <a:xfrm>
              <a:off x="7894321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56" name="Freeform 58"/>
            <p:cNvSpPr>
              <a:spLocks/>
            </p:cNvSpPr>
            <p:nvPr userDrawn="1"/>
          </p:nvSpPr>
          <p:spPr bwMode="gray">
            <a:xfrm>
              <a:off x="7964171" y="773113"/>
              <a:ext cx="82550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67" y="0"/>
                </a:cxn>
                <a:cxn ang="0">
                  <a:pos x="460" y="46"/>
                </a:cxn>
                <a:cxn ang="0">
                  <a:pos x="691" y="0"/>
                </a:cxn>
                <a:cxn ang="0">
                  <a:pos x="912" y="114"/>
                </a:cxn>
                <a:cxn ang="0">
                  <a:pos x="933" y="299"/>
                </a:cxn>
                <a:cxn ang="0">
                  <a:pos x="933" y="742"/>
                </a:cxn>
                <a:cxn ang="0">
                  <a:pos x="809" y="742"/>
                </a:cxn>
                <a:cxn ang="0">
                  <a:pos x="809" y="306"/>
                </a:cxn>
                <a:cxn ang="0">
                  <a:pos x="790" y="135"/>
                </a:cxn>
                <a:cxn ang="0">
                  <a:pos x="675" y="74"/>
                </a:cxn>
                <a:cxn ang="0">
                  <a:pos x="528" y="108"/>
                </a:cxn>
                <a:cxn ang="0">
                  <a:pos x="528" y="742"/>
                </a:cxn>
                <a:cxn ang="0">
                  <a:pos x="405" y="742"/>
                </a:cxn>
                <a:cxn ang="0">
                  <a:pos x="405" y="301"/>
                </a:cxn>
                <a:cxn ang="0">
                  <a:pos x="385" y="135"/>
                </a:cxn>
                <a:cxn ang="0">
                  <a:pos x="267" y="74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933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3" y="9"/>
                    <a:pt x="202" y="0"/>
                    <a:pt x="267" y="0"/>
                  </a:cubicBezTo>
                  <a:cubicBezTo>
                    <a:pt x="352" y="0"/>
                    <a:pt x="417" y="15"/>
                    <a:pt x="460" y="46"/>
                  </a:cubicBezTo>
                  <a:cubicBezTo>
                    <a:pt x="538" y="15"/>
                    <a:pt x="615" y="0"/>
                    <a:pt x="691" y="0"/>
                  </a:cubicBezTo>
                  <a:cubicBezTo>
                    <a:pt x="808" y="0"/>
                    <a:pt x="881" y="38"/>
                    <a:pt x="912" y="114"/>
                  </a:cubicBezTo>
                  <a:cubicBezTo>
                    <a:pt x="926" y="149"/>
                    <a:pt x="933" y="211"/>
                    <a:pt x="933" y="299"/>
                  </a:cubicBezTo>
                  <a:cubicBezTo>
                    <a:pt x="933" y="742"/>
                    <a:pt x="933" y="742"/>
                    <a:pt x="933" y="742"/>
                  </a:cubicBezTo>
                  <a:cubicBezTo>
                    <a:pt x="809" y="742"/>
                    <a:pt x="809" y="742"/>
                    <a:pt x="809" y="742"/>
                  </a:cubicBezTo>
                  <a:cubicBezTo>
                    <a:pt x="809" y="306"/>
                    <a:pt x="809" y="306"/>
                    <a:pt x="809" y="306"/>
                  </a:cubicBezTo>
                  <a:cubicBezTo>
                    <a:pt x="809" y="222"/>
                    <a:pt x="803" y="164"/>
                    <a:pt x="790" y="135"/>
                  </a:cubicBezTo>
                  <a:cubicBezTo>
                    <a:pt x="771" y="94"/>
                    <a:pt x="733" y="74"/>
                    <a:pt x="675" y="74"/>
                  </a:cubicBezTo>
                  <a:cubicBezTo>
                    <a:pt x="627" y="74"/>
                    <a:pt x="578" y="86"/>
                    <a:pt x="528" y="108"/>
                  </a:cubicBezTo>
                  <a:cubicBezTo>
                    <a:pt x="528" y="742"/>
                    <a:pt x="528" y="742"/>
                    <a:pt x="528" y="742"/>
                  </a:cubicBezTo>
                  <a:cubicBezTo>
                    <a:pt x="405" y="742"/>
                    <a:pt x="405" y="742"/>
                    <a:pt x="405" y="742"/>
                  </a:cubicBezTo>
                  <a:cubicBezTo>
                    <a:pt x="405" y="301"/>
                    <a:pt x="405" y="301"/>
                    <a:pt x="405" y="301"/>
                  </a:cubicBezTo>
                  <a:cubicBezTo>
                    <a:pt x="405" y="219"/>
                    <a:pt x="398" y="164"/>
                    <a:pt x="385" y="135"/>
                  </a:cubicBezTo>
                  <a:cubicBezTo>
                    <a:pt x="366" y="94"/>
                    <a:pt x="327" y="74"/>
                    <a:pt x="267" y="74"/>
                  </a:cubicBezTo>
                  <a:cubicBezTo>
                    <a:pt x="221" y="74"/>
                    <a:pt x="173" y="80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57" name="Freeform 62"/>
            <p:cNvSpPr>
              <a:spLocks noEditPoints="1"/>
            </p:cNvSpPr>
            <p:nvPr userDrawn="1"/>
          </p:nvSpPr>
          <p:spPr bwMode="gray">
            <a:xfrm>
              <a:off x="8062596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58" name="Freeform 63"/>
            <p:cNvSpPr>
              <a:spLocks/>
            </p:cNvSpPr>
            <p:nvPr userDrawn="1"/>
          </p:nvSpPr>
          <p:spPr bwMode="gray">
            <a:xfrm>
              <a:off x="8132446" y="773113"/>
              <a:ext cx="26988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59" name="Freeform 64"/>
            <p:cNvSpPr>
              <a:spLocks/>
            </p:cNvSpPr>
            <p:nvPr userDrawn="1"/>
          </p:nvSpPr>
          <p:spPr bwMode="gray">
            <a:xfrm>
              <a:off x="8172133" y="773113"/>
              <a:ext cx="26988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60" name="Freeform 65"/>
            <p:cNvSpPr>
              <a:spLocks noEditPoints="1"/>
            </p:cNvSpPr>
            <p:nvPr userDrawn="1"/>
          </p:nvSpPr>
          <p:spPr bwMode="gray">
            <a:xfrm>
              <a:off x="8207058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5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5" y="762"/>
                  </a:cubicBezTo>
                  <a:cubicBezTo>
                    <a:pt x="102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61" name="Freeform 66"/>
            <p:cNvSpPr>
              <a:spLocks/>
            </p:cNvSpPr>
            <p:nvPr userDrawn="1"/>
          </p:nvSpPr>
          <p:spPr bwMode="gray">
            <a:xfrm>
              <a:off x="8267383" y="774700"/>
              <a:ext cx="82550" cy="65088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4" y="0"/>
                </a:cxn>
                <a:cxn ang="0">
                  <a:pos x="676" y="588"/>
                </a:cxn>
                <a:cxn ang="0">
                  <a:pos x="828" y="0"/>
                </a:cxn>
                <a:cxn ang="0">
                  <a:pos x="929" y="0"/>
                </a:cxn>
                <a:cxn ang="0">
                  <a:pos x="726" y="722"/>
                </a:cxn>
                <a:cxn ang="0">
                  <a:pos x="603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0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29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8" y="0"/>
                    <a:pt x="828" y="0"/>
                    <a:pt x="828" y="0"/>
                  </a:cubicBezTo>
                  <a:cubicBezTo>
                    <a:pt x="929" y="0"/>
                    <a:pt x="929" y="0"/>
                    <a:pt x="929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3" y="722"/>
                    <a:pt x="603" y="722"/>
                    <a:pt x="603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7" y="221"/>
                    <a:pt x="478" y="172"/>
                    <a:pt x="468" y="107"/>
                  </a:cubicBezTo>
                  <a:cubicBezTo>
                    <a:pt x="460" y="159"/>
                    <a:pt x="451" y="208"/>
                    <a:pt x="440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62" name="Freeform 67"/>
            <p:cNvSpPr>
              <a:spLocks/>
            </p:cNvSpPr>
            <p:nvPr userDrawn="1"/>
          </p:nvSpPr>
          <p:spPr bwMode="gray">
            <a:xfrm>
              <a:off x="8381683" y="774700"/>
              <a:ext cx="82550" cy="65088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5" y="0"/>
                </a:cxn>
                <a:cxn ang="0">
                  <a:pos x="676" y="588"/>
                </a:cxn>
                <a:cxn ang="0">
                  <a:pos x="829" y="0"/>
                </a:cxn>
                <a:cxn ang="0">
                  <a:pos x="930" y="0"/>
                </a:cxn>
                <a:cxn ang="0">
                  <a:pos x="726" y="722"/>
                </a:cxn>
                <a:cxn ang="0">
                  <a:pos x="604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1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30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930" y="0"/>
                    <a:pt x="930" y="0"/>
                    <a:pt x="930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4" y="722"/>
                    <a:pt x="604" y="722"/>
                    <a:pt x="604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8" y="221"/>
                    <a:pt x="479" y="172"/>
                    <a:pt x="468" y="107"/>
                  </a:cubicBezTo>
                  <a:cubicBezTo>
                    <a:pt x="460" y="159"/>
                    <a:pt x="451" y="208"/>
                    <a:pt x="441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63" name="Freeform 68"/>
            <p:cNvSpPr>
              <a:spLocks noEditPoints="1"/>
            </p:cNvSpPr>
            <p:nvPr userDrawn="1"/>
          </p:nvSpPr>
          <p:spPr bwMode="gray">
            <a:xfrm>
              <a:off x="8475346" y="752475"/>
              <a:ext cx="14288" cy="8731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32" y="25"/>
                </a:cxn>
                <a:cxn ang="0">
                  <a:pos x="151" y="76"/>
                </a:cxn>
                <a:cxn ang="0">
                  <a:pos x="126" y="132"/>
                </a:cxn>
                <a:cxn ang="0">
                  <a:pos x="75" y="151"/>
                </a:cxn>
                <a:cxn ang="0">
                  <a:pos x="20" y="127"/>
                </a:cxn>
                <a:cxn ang="0">
                  <a:pos x="0" y="75"/>
                </a:cxn>
                <a:cxn ang="0">
                  <a:pos x="25" y="20"/>
                </a:cxn>
                <a:cxn ang="0">
                  <a:pos x="76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9" y="265"/>
                </a:cxn>
                <a:cxn ang="0">
                  <a:pos x="139" y="987"/>
                </a:cxn>
                <a:cxn ang="0">
                  <a:pos x="15" y="987"/>
                </a:cxn>
              </a:cxnLst>
              <a:rect l="0" t="0" r="r" b="b"/>
              <a:pathLst>
                <a:path w="151" h="987">
                  <a:moveTo>
                    <a:pt x="76" y="0"/>
                  </a:moveTo>
                  <a:cubicBezTo>
                    <a:pt x="98" y="0"/>
                    <a:pt x="117" y="9"/>
                    <a:pt x="132" y="25"/>
                  </a:cubicBezTo>
                  <a:cubicBezTo>
                    <a:pt x="145" y="40"/>
                    <a:pt x="151" y="57"/>
                    <a:pt x="151" y="76"/>
                  </a:cubicBezTo>
                  <a:cubicBezTo>
                    <a:pt x="151" y="98"/>
                    <a:pt x="143" y="117"/>
                    <a:pt x="126" y="132"/>
                  </a:cubicBezTo>
                  <a:cubicBezTo>
                    <a:pt x="112" y="145"/>
                    <a:pt x="95" y="151"/>
                    <a:pt x="75" y="151"/>
                  </a:cubicBezTo>
                  <a:cubicBezTo>
                    <a:pt x="53" y="151"/>
                    <a:pt x="34" y="143"/>
                    <a:pt x="20" y="127"/>
                  </a:cubicBezTo>
                  <a:cubicBezTo>
                    <a:pt x="7" y="112"/>
                    <a:pt x="0" y="95"/>
                    <a:pt x="0" y="75"/>
                  </a:cubicBezTo>
                  <a:cubicBezTo>
                    <a:pt x="0" y="53"/>
                    <a:pt x="9" y="35"/>
                    <a:pt x="25" y="20"/>
                  </a:cubicBezTo>
                  <a:cubicBezTo>
                    <a:pt x="39" y="7"/>
                    <a:pt x="56" y="0"/>
                    <a:pt x="76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9" y="265"/>
                    <a:pt x="139" y="265"/>
                    <a:pt x="139" y="265"/>
                  </a:cubicBezTo>
                  <a:cubicBezTo>
                    <a:pt x="139" y="987"/>
                    <a:pt x="139" y="987"/>
                    <a:pt x="139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64" name="Freeform 69"/>
            <p:cNvSpPr>
              <a:spLocks/>
            </p:cNvSpPr>
            <p:nvPr userDrawn="1"/>
          </p:nvSpPr>
          <p:spPr bwMode="gray">
            <a:xfrm>
              <a:off x="8508683" y="758825"/>
              <a:ext cx="28575" cy="80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5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65" name="Freeform 70"/>
            <p:cNvSpPr>
              <a:spLocks/>
            </p:cNvSpPr>
            <p:nvPr userDrawn="1"/>
          </p:nvSpPr>
          <p:spPr bwMode="gray">
            <a:xfrm>
              <a:off x="8549958" y="742950"/>
              <a:ext cx="49213" cy="96838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66" name="Freeform 71"/>
            <p:cNvSpPr>
              <a:spLocks/>
            </p:cNvSpPr>
            <p:nvPr userDrawn="1"/>
          </p:nvSpPr>
          <p:spPr bwMode="gray">
            <a:xfrm>
              <a:off x="8638858" y="774700"/>
              <a:ext cx="53975" cy="95250"/>
            </a:xfrm>
            <a:custGeom>
              <a:avLst/>
              <a:gdLst/>
              <a:ahLst/>
              <a:cxnLst>
                <a:cxn ang="0">
                  <a:pos x="15" y="41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8" y="33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14" y="60"/>
                </a:cxn>
                <a:cxn ang="0">
                  <a:pos x="8" y="60"/>
                </a:cxn>
                <a:cxn ang="0">
                  <a:pos x="15" y="41"/>
                </a:cxn>
              </a:cxnLst>
              <a:rect l="0" t="0" r="r" b="b"/>
              <a:pathLst>
                <a:path w="34" h="60">
                  <a:moveTo>
                    <a:pt x="15" y="41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8" y="33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14" y="60"/>
                  </a:lnTo>
                  <a:lnTo>
                    <a:pt x="8" y="60"/>
                  </a:lnTo>
                  <a:lnTo>
                    <a:pt x="15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67" name="Freeform 72"/>
            <p:cNvSpPr>
              <a:spLocks noEditPoints="1"/>
            </p:cNvSpPr>
            <p:nvPr userDrawn="1"/>
          </p:nvSpPr>
          <p:spPr bwMode="gray">
            <a:xfrm>
              <a:off x="8699183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5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5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68" name="Freeform 73"/>
            <p:cNvSpPr>
              <a:spLocks/>
            </p:cNvSpPr>
            <p:nvPr userDrawn="1"/>
          </p:nvSpPr>
          <p:spPr bwMode="gray">
            <a:xfrm>
              <a:off x="8769033" y="774700"/>
              <a:ext cx="46038" cy="66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" y="0"/>
                </a:cxn>
                <a:cxn ang="0">
                  <a:pos x="123" y="445"/>
                </a:cxn>
                <a:cxn ang="0">
                  <a:pos x="145" y="609"/>
                </a:cxn>
                <a:cxn ang="0">
                  <a:pos x="197" y="656"/>
                </a:cxn>
                <a:cxn ang="0">
                  <a:pos x="276" y="667"/>
                </a:cxn>
                <a:cxn ang="0">
                  <a:pos x="403" y="648"/>
                </a:cxn>
                <a:cxn ang="0">
                  <a:pos x="403" y="0"/>
                </a:cxn>
                <a:cxn ang="0">
                  <a:pos x="527" y="0"/>
                </a:cxn>
                <a:cxn ang="0">
                  <a:pos x="527" y="710"/>
                </a:cxn>
                <a:cxn ang="0">
                  <a:pos x="269" y="742"/>
                </a:cxn>
                <a:cxn ang="0">
                  <a:pos x="86" y="703"/>
                </a:cxn>
                <a:cxn ang="0">
                  <a:pos x="6" y="567"/>
                </a:cxn>
                <a:cxn ang="0">
                  <a:pos x="0" y="454"/>
                </a:cxn>
                <a:cxn ang="0">
                  <a:pos x="0" y="0"/>
                </a:cxn>
              </a:cxnLst>
              <a:rect l="0" t="0" r="r" b="b"/>
              <a:pathLst>
                <a:path w="527" h="742">
                  <a:moveTo>
                    <a:pt x="0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445"/>
                    <a:pt x="123" y="445"/>
                    <a:pt x="123" y="445"/>
                  </a:cubicBezTo>
                  <a:cubicBezTo>
                    <a:pt x="123" y="527"/>
                    <a:pt x="131" y="582"/>
                    <a:pt x="145" y="609"/>
                  </a:cubicBezTo>
                  <a:cubicBezTo>
                    <a:pt x="157" y="632"/>
                    <a:pt x="174" y="648"/>
                    <a:pt x="197" y="656"/>
                  </a:cubicBezTo>
                  <a:cubicBezTo>
                    <a:pt x="216" y="663"/>
                    <a:pt x="242" y="667"/>
                    <a:pt x="276" y="667"/>
                  </a:cubicBezTo>
                  <a:cubicBezTo>
                    <a:pt x="317" y="667"/>
                    <a:pt x="359" y="661"/>
                    <a:pt x="403" y="648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527" y="0"/>
                    <a:pt x="527" y="0"/>
                    <a:pt x="527" y="0"/>
                  </a:cubicBezTo>
                  <a:cubicBezTo>
                    <a:pt x="527" y="710"/>
                    <a:pt x="527" y="710"/>
                    <a:pt x="527" y="710"/>
                  </a:cubicBezTo>
                  <a:cubicBezTo>
                    <a:pt x="435" y="731"/>
                    <a:pt x="349" y="742"/>
                    <a:pt x="269" y="742"/>
                  </a:cubicBezTo>
                  <a:cubicBezTo>
                    <a:pt x="187" y="742"/>
                    <a:pt x="126" y="729"/>
                    <a:pt x="86" y="703"/>
                  </a:cubicBezTo>
                  <a:cubicBezTo>
                    <a:pt x="41" y="674"/>
                    <a:pt x="14" y="629"/>
                    <a:pt x="6" y="567"/>
                  </a:cubicBezTo>
                  <a:cubicBezTo>
                    <a:pt x="2" y="539"/>
                    <a:pt x="0" y="501"/>
                    <a:pt x="0" y="4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grpSp>
          <p:nvGrpSpPr>
            <p:cNvPr id="69" name="Group 129"/>
            <p:cNvGrpSpPr/>
            <p:nvPr userDrawn="1"/>
          </p:nvGrpSpPr>
          <p:grpSpPr bwMode="gray">
            <a:xfrm>
              <a:off x="7792721" y="157163"/>
              <a:ext cx="1038225" cy="504825"/>
              <a:chOff x="7792721" y="157163"/>
              <a:chExt cx="1038225" cy="504825"/>
            </a:xfrm>
          </p:grpSpPr>
          <p:sp>
            <p:nvSpPr>
              <p:cNvPr id="70" name="Freeform 71"/>
              <p:cNvSpPr>
                <a:spLocks/>
              </p:cNvSpPr>
              <p:nvPr userDrawn="1"/>
            </p:nvSpPr>
            <p:spPr bwMode="gray">
              <a:xfrm>
                <a:off x="8135621" y="157163"/>
                <a:ext cx="209550" cy="161925"/>
              </a:xfrm>
              <a:custGeom>
                <a:avLst/>
                <a:gdLst/>
                <a:ahLst/>
                <a:cxnLst>
                  <a:cxn ang="0">
                    <a:pos x="961" y="764"/>
                  </a:cxn>
                  <a:cxn ang="0">
                    <a:pos x="599" y="642"/>
                  </a:cxn>
                  <a:cxn ang="0">
                    <a:pos x="1" y="1235"/>
                  </a:cxn>
                  <a:cxn ang="0">
                    <a:pos x="599" y="1825"/>
                  </a:cxn>
                  <a:cxn ang="0">
                    <a:pos x="1053" y="1619"/>
                  </a:cxn>
                  <a:cxn ang="0">
                    <a:pos x="1053" y="1293"/>
                  </a:cxn>
                  <a:cxn ang="0">
                    <a:pos x="771" y="1568"/>
                  </a:cxn>
                  <a:cxn ang="0">
                    <a:pos x="599" y="1604"/>
                  </a:cxn>
                  <a:cxn ang="0">
                    <a:pos x="225" y="1235"/>
                  </a:cxn>
                  <a:cxn ang="0">
                    <a:pos x="599" y="863"/>
                  </a:cxn>
                  <a:cxn ang="0">
                    <a:pos x="861" y="972"/>
                  </a:cxn>
                  <a:cxn ang="0">
                    <a:pos x="1093" y="1239"/>
                  </a:cxn>
                  <a:cxn ang="0">
                    <a:pos x="1630" y="1473"/>
                  </a:cxn>
                  <a:cxn ang="0">
                    <a:pos x="2365" y="741"/>
                  </a:cxn>
                  <a:cxn ang="0">
                    <a:pos x="1630" y="0"/>
                  </a:cxn>
                  <a:cxn ang="0">
                    <a:pos x="1053" y="295"/>
                  </a:cxn>
                  <a:cxn ang="0">
                    <a:pos x="1053" y="735"/>
                  </a:cxn>
                  <a:cxn ang="0">
                    <a:pos x="1630" y="232"/>
                  </a:cxn>
                  <a:cxn ang="0">
                    <a:pos x="2134" y="741"/>
                  </a:cxn>
                  <a:cxn ang="0">
                    <a:pos x="1630" y="1245"/>
                  </a:cxn>
                  <a:cxn ang="0">
                    <a:pos x="1303" y="1125"/>
                  </a:cxn>
                  <a:cxn ang="0">
                    <a:pos x="961" y="764"/>
                  </a:cxn>
                </a:cxnLst>
                <a:rect l="0" t="0" r="r" b="b"/>
                <a:pathLst>
                  <a:path w="2365" h="1825">
                    <a:moveTo>
                      <a:pt x="961" y="764"/>
                    </a:moveTo>
                    <a:cubicBezTo>
                      <a:pt x="875" y="688"/>
                      <a:pt x="736" y="643"/>
                      <a:pt x="599" y="642"/>
                    </a:cubicBezTo>
                    <a:cubicBezTo>
                      <a:pt x="270" y="641"/>
                      <a:pt x="2" y="900"/>
                      <a:pt x="1" y="1235"/>
                    </a:cubicBezTo>
                    <a:cubicBezTo>
                      <a:pt x="0" y="1563"/>
                      <a:pt x="270" y="1824"/>
                      <a:pt x="599" y="1825"/>
                    </a:cubicBezTo>
                    <a:cubicBezTo>
                      <a:pt x="783" y="1825"/>
                      <a:pt x="943" y="1751"/>
                      <a:pt x="1053" y="1619"/>
                    </a:cubicBezTo>
                    <a:cubicBezTo>
                      <a:pt x="1053" y="1293"/>
                      <a:pt x="1053" y="1293"/>
                      <a:pt x="1053" y="1293"/>
                    </a:cubicBezTo>
                    <a:cubicBezTo>
                      <a:pt x="994" y="1394"/>
                      <a:pt x="877" y="1524"/>
                      <a:pt x="771" y="1568"/>
                    </a:cubicBezTo>
                    <a:cubicBezTo>
                      <a:pt x="717" y="1590"/>
                      <a:pt x="662" y="1604"/>
                      <a:pt x="599" y="1604"/>
                    </a:cubicBezTo>
                    <a:cubicBezTo>
                      <a:pt x="394" y="1604"/>
                      <a:pt x="225" y="1445"/>
                      <a:pt x="225" y="1235"/>
                    </a:cubicBezTo>
                    <a:cubicBezTo>
                      <a:pt x="225" y="1041"/>
                      <a:pt x="380" y="862"/>
                      <a:pt x="599" y="863"/>
                    </a:cubicBezTo>
                    <a:cubicBezTo>
                      <a:pt x="701" y="863"/>
                      <a:pt x="793" y="905"/>
                      <a:pt x="861" y="972"/>
                    </a:cubicBezTo>
                    <a:cubicBezTo>
                      <a:pt x="931" y="1040"/>
                      <a:pt x="1041" y="1183"/>
                      <a:pt x="1093" y="1239"/>
                    </a:cubicBezTo>
                    <a:cubicBezTo>
                      <a:pt x="1227" y="1383"/>
                      <a:pt x="1419" y="1473"/>
                      <a:pt x="1630" y="1473"/>
                    </a:cubicBezTo>
                    <a:cubicBezTo>
                      <a:pt x="2036" y="1474"/>
                      <a:pt x="2365" y="1146"/>
                      <a:pt x="2365" y="741"/>
                    </a:cubicBezTo>
                    <a:cubicBezTo>
                      <a:pt x="2365" y="336"/>
                      <a:pt x="2035" y="0"/>
                      <a:pt x="1630" y="0"/>
                    </a:cubicBezTo>
                    <a:cubicBezTo>
                      <a:pt x="1395" y="0"/>
                      <a:pt x="1187" y="122"/>
                      <a:pt x="1053" y="295"/>
                    </a:cubicBezTo>
                    <a:cubicBezTo>
                      <a:pt x="1053" y="735"/>
                      <a:pt x="1053" y="735"/>
                      <a:pt x="1053" y="735"/>
                    </a:cubicBezTo>
                    <a:cubicBezTo>
                      <a:pt x="1155" y="455"/>
                      <a:pt x="1340" y="232"/>
                      <a:pt x="1630" y="232"/>
                    </a:cubicBezTo>
                    <a:cubicBezTo>
                      <a:pt x="1909" y="232"/>
                      <a:pt x="2135" y="463"/>
                      <a:pt x="2134" y="741"/>
                    </a:cubicBezTo>
                    <a:cubicBezTo>
                      <a:pt x="2134" y="1020"/>
                      <a:pt x="1909" y="1246"/>
                      <a:pt x="1630" y="1245"/>
                    </a:cubicBezTo>
                    <a:cubicBezTo>
                      <a:pt x="1506" y="1244"/>
                      <a:pt x="1391" y="1199"/>
                      <a:pt x="1303" y="1125"/>
                    </a:cubicBezTo>
                    <a:cubicBezTo>
                      <a:pt x="1194" y="1040"/>
                      <a:pt x="1074" y="860"/>
                      <a:pt x="961" y="76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>
                  <a:latin typeface="Fujitsu Sans" panose="020B0404060202020204" pitchFamily="34" charset="0"/>
                </a:endParaRPr>
              </a:p>
            </p:txBody>
          </p:sp>
          <p:sp>
            <p:nvSpPr>
              <p:cNvPr id="71" name="Freeform 72"/>
              <p:cNvSpPr>
                <a:spLocks/>
              </p:cNvSpPr>
              <p:nvPr userDrawn="1"/>
            </p:nvSpPr>
            <p:spPr bwMode="gray">
              <a:xfrm>
                <a:off x="7792721" y="333375"/>
                <a:ext cx="144463" cy="2349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24" y="0"/>
                  </a:cxn>
                  <a:cxn ang="0">
                    <a:pos x="1624" y="452"/>
                  </a:cxn>
                  <a:cxn ang="0">
                    <a:pos x="1365" y="273"/>
                  </a:cxn>
                  <a:cxn ang="0">
                    <a:pos x="613" y="273"/>
                  </a:cxn>
                  <a:cxn ang="0">
                    <a:pos x="613" y="1053"/>
                  </a:cxn>
                  <a:cxn ang="0">
                    <a:pos x="1428" y="1053"/>
                  </a:cxn>
                  <a:cxn ang="0">
                    <a:pos x="1428" y="1467"/>
                  </a:cxn>
                  <a:cxn ang="0">
                    <a:pos x="1205" y="1335"/>
                  </a:cxn>
                  <a:cxn ang="0">
                    <a:pos x="613" y="1335"/>
                  </a:cxn>
                  <a:cxn ang="0">
                    <a:pos x="613" y="2401"/>
                  </a:cxn>
                  <a:cxn ang="0">
                    <a:pos x="784" y="2651"/>
                  </a:cxn>
                  <a:cxn ang="0">
                    <a:pos x="11" y="2651"/>
                  </a:cxn>
                  <a:cxn ang="0">
                    <a:pos x="173" y="2401"/>
                  </a:cxn>
                  <a:cxn ang="0">
                    <a:pos x="173" y="278"/>
                  </a:cxn>
                  <a:cxn ang="0">
                    <a:pos x="0" y="0"/>
                  </a:cxn>
                </a:cxnLst>
                <a:rect l="0" t="0" r="r" b="b"/>
                <a:pathLst>
                  <a:path w="1624" h="2651">
                    <a:moveTo>
                      <a:pt x="0" y="0"/>
                    </a:moveTo>
                    <a:cubicBezTo>
                      <a:pt x="1624" y="0"/>
                      <a:pt x="1624" y="0"/>
                      <a:pt x="1624" y="0"/>
                    </a:cubicBezTo>
                    <a:cubicBezTo>
                      <a:pt x="1624" y="452"/>
                      <a:pt x="1624" y="452"/>
                      <a:pt x="1624" y="452"/>
                    </a:cubicBezTo>
                    <a:cubicBezTo>
                      <a:pt x="1624" y="452"/>
                      <a:pt x="1540" y="274"/>
                      <a:pt x="1365" y="273"/>
                    </a:cubicBezTo>
                    <a:cubicBezTo>
                      <a:pt x="613" y="273"/>
                      <a:pt x="613" y="273"/>
                      <a:pt x="613" y="273"/>
                    </a:cubicBezTo>
                    <a:cubicBezTo>
                      <a:pt x="613" y="1053"/>
                      <a:pt x="613" y="1053"/>
                      <a:pt x="613" y="1053"/>
                    </a:cubicBezTo>
                    <a:cubicBezTo>
                      <a:pt x="1428" y="1053"/>
                      <a:pt x="1428" y="1053"/>
                      <a:pt x="1428" y="1053"/>
                    </a:cubicBezTo>
                    <a:cubicBezTo>
                      <a:pt x="1428" y="1467"/>
                      <a:pt x="1428" y="1467"/>
                      <a:pt x="1428" y="1467"/>
                    </a:cubicBezTo>
                    <a:cubicBezTo>
                      <a:pt x="1428" y="1467"/>
                      <a:pt x="1402" y="1335"/>
                      <a:pt x="1205" y="1335"/>
                    </a:cubicBezTo>
                    <a:cubicBezTo>
                      <a:pt x="613" y="1335"/>
                      <a:pt x="613" y="1335"/>
                      <a:pt x="613" y="1335"/>
                    </a:cubicBezTo>
                    <a:cubicBezTo>
                      <a:pt x="613" y="2401"/>
                      <a:pt x="613" y="2401"/>
                      <a:pt x="613" y="2401"/>
                    </a:cubicBezTo>
                    <a:cubicBezTo>
                      <a:pt x="613" y="2558"/>
                      <a:pt x="784" y="2651"/>
                      <a:pt x="784" y="2651"/>
                    </a:cubicBezTo>
                    <a:cubicBezTo>
                      <a:pt x="11" y="2651"/>
                      <a:pt x="11" y="2651"/>
                      <a:pt x="11" y="2651"/>
                    </a:cubicBezTo>
                    <a:cubicBezTo>
                      <a:pt x="11" y="2651"/>
                      <a:pt x="173" y="2569"/>
                      <a:pt x="173" y="2401"/>
                    </a:cubicBezTo>
                    <a:cubicBezTo>
                      <a:pt x="173" y="278"/>
                      <a:pt x="173" y="278"/>
                      <a:pt x="173" y="278"/>
                    </a:cubicBezTo>
                    <a:cubicBezTo>
                      <a:pt x="173" y="9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>
                  <a:latin typeface="Fujitsu Sans" panose="020B0404060202020204" pitchFamily="34" charset="0"/>
                </a:endParaRPr>
              </a:p>
            </p:txBody>
          </p:sp>
          <p:sp>
            <p:nvSpPr>
              <p:cNvPr id="72" name="Freeform 73"/>
              <p:cNvSpPr>
                <a:spLocks/>
              </p:cNvSpPr>
              <p:nvPr userDrawn="1"/>
            </p:nvSpPr>
            <p:spPr bwMode="gray">
              <a:xfrm>
                <a:off x="8134033" y="333375"/>
                <a:ext cx="95250" cy="328613"/>
              </a:xfrm>
              <a:custGeom>
                <a:avLst/>
                <a:gdLst/>
                <a:ahLst/>
                <a:cxnLst>
                  <a:cxn ang="0">
                    <a:pos x="246" y="0"/>
                  </a:cxn>
                  <a:cxn ang="0">
                    <a:pos x="1072" y="0"/>
                  </a:cxn>
                  <a:cxn ang="0">
                    <a:pos x="887" y="230"/>
                  </a:cxn>
                  <a:cxn ang="0">
                    <a:pos x="887" y="2717"/>
                  </a:cxn>
                  <a:cxn ang="0">
                    <a:pos x="0" y="3693"/>
                  </a:cxn>
                  <a:cxn ang="0">
                    <a:pos x="423" y="2717"/>
                  </a:cxn>
                  <a:cxn ang="0">
                    <a:pos x="423" y="230"/>
                  </a:cxn>
                  <a:cxn ang="0">
                    <a:pos x="246" y="0"/>
                  </a:cxn>
                </a:cxnLst>
                <a:rect l="0" t="0" r="r" b="b"/>
                <a:pathLst>
                  <a:path w="1072" h="3696">
                    <a:moveTo>
                      <a:pt x="246" y="0"/>
                    </a:moveTo>
                    <a:cubicBezTo>
                      <a:pt x="1072" y="0"/>
                      <a:pt x="1072" y="0"/>
                      <a:pt x="1072" y="0"/>
                    </a:cubicBezTo>
                    <a:cubicBezTo>
                      <a:pt x="1072" y="0"/>
                      <a:pt x="887" y="87"/>
                      <a:pt x="887" y="230"/>
                    </a:cubicBezTo>
                    <a:cubicBezTo>
                      <a:pt x="887" y="2717"/>
                      <a:pt x="887" y="2717"/>
                      <a:pt x="887" y="2717"/>
                    </a:cubicBezTo>
                    <a:cubicBezTo>
                      <a:pt x="887" y="3558"/>
                      <a:pt x="44" y="3696"/>
                      <a:pt x="0" y="3693"/>
                    </a:cubicBezTo>
                    <a:cubicBezTo>
                      <a:pt x="72" y="3647"/>
                      <a:pt x="422" y="3349"/>
                      <a:pt x="423" y="2717"/>
                    </a:cubicBezTo>
                    <a:cubicBezTo>
                      <a:pt x="423" y="230"/>
                      <a:pt x="423" y="230"/>
                      <a:pt x="423" y="230"/>
                    </a:cubicBezTo>
                    <a:cubicBezTo>
                      <a:pt x="424" y="96"/>
                      <a:pt x="246" y="0"/>
                      <a:pt x="2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>
                  <a:latin typeface="Fujitsu Sans" panose="020B0404060202020204" pitchFamily="34" charset="0"/>
                </a:endParaRPr>
              </a:p>
            </p:txBody>
          </p:sp>
          <p:sp>
            <p:nvSpPr>
              <p:cNvPr id="73" name="Freeform 74"/>
              <p:cNvSpPr>
                <a:spLocks/>
              </p:cNvSpPr>
              <p:nvPr userDrawn="1"/>
            </p:nvSpPr>
            <p:spPr bwMode="gray">
              <a:xfrm>
                <a:off x="8238808" y="333375"/>
                <a:ext cx="74613" cy="2349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8" y="0"/>
                  </a:cxn>
                  <a:cxn ang="0">
                    <a:pos x="645" y="235"/>
                  </a:cxn>
                  <a:cxn ang="0">
                    <a:pos x="645" y="2401"/>
                  </a:cxn>
                  <a:cxn ang="0">
                    <a:pos x="828" y="2653"/>
                  </a:cxn>
                  <a:cxn ang="0">
                    <a:pos x="0" y="2653"/>
                  </a:cxn>
                  <a:cxn ang="0">
                    <a:pos x="184" y="2401"/>
                  </a:cxn>
                  <a:cxn ang="0">
                    <a:pos x="184" y="235"/>
                  </a:cxn>
                  <a:cxn ang="0">
                    <a:pos x="0" y="0"/>
                  </a:cxn>
                </a:cxnLst>
                <a:rect l="0" t="0" r="r" b="b"/>
                <a:pathLst>
                  <a:path w="828" h="2653">
                    <a:moveTo>
                      <a:pt x="0" y="0"/>
                    </a:moveTo>
                    <a:cubicBezTo>
                      <a:pt x="828" y="0"/>
                      <a:pt x="828" y="0"/>
                      <a:pt x="828" y="0"/>
                    </a:cubicBezTo>
                    <a:cubicBezTo>
                      <a:pt x="828" y="0"/>
                      <a:pt x="645" y="89"/>
                      <a:pt x="645" y="235"/>
                    </a:cubicBezTo>
                    <a:cubicBezTo>
                      <a:pt x="645" y="2401"/>
                      <a:pt x="645" y="2401"/>
                      <a:pt x="645" y="2401"/>
                    </a:cubicBezTo>
                    <a:cubicBezTo>
                      <a:pt x="645" y="2556"/>
                      <a:pt x="828" y="2653"/>
                      <a:pt x="828" y="2653"/>
                    </a:cubicBezTo>
                    <a:cubicBezTo>
                      <a:pt x="0" y="2653"/>
                      <a:pt x="0" y="2653"/>
                      <a:pt x="0" y="2653"/>
                    </a:cubicBezTo>
                    <a:cubicBezTo>
                      <a:pt x="0" y="2653"/>
                      <a:pt x="184" y="2557"/>
                      <a:pt x="184" y="2401"/>
                    </a:cubicBezTo>
                    <a:cubicBezTo>
                      <a:pt x="184" y="235"/>
                      <a:pt x="184" y="235"/>
                      <a:pt x="184" y="235"/>
                    </a:cubicBezTo>
                    <a:cubicBezTo>
                      <a:pt x="184" y="8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>
                  <a:latin typeface="Fujitsu Sans" panose="020B0404060202020204" pitchFamily="34" charset="0"/>
                </a:endParaRPr>
              </a:p>
            </p:txBody>
          </p:sp>
          <p:sp>
            <p:nvSpPr>
              <p:cNvPr id="74" name="Freeform 75"/>
              <p:cNvSpPr>
                <a:spLocks/>
              </p:cNvSpPr>
              <p:nvPr userDrawn="1"/>
            </p:nvSpPr>
            <p:spPr bwMode="gray">
              <a:xfrm>
                <a:off x="8313421" y="333375"/>
                <a:ext cx="176213" cy="234950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1984" y="0"/>
                  </a:cxn>
                  <a:cxn ang="0">
                    <a:pos x="1829" y="482"/>
                  </a:cxn>
                  <a:cxn ang="0">
                    <a:pos x="1607" y="279"/>
                  </a:cxn>
                  <a:cxn ang="0">
                    <a:pos x="1229" y="279"/>
                  </a:cxn>
                  <a:cxn ang="0">
                    <a:pos x="1229" y="2401"/>
                  </a:cxn>
                  <a:cxn ang="0">
                    <a:pos x="1407" y="2651"/>
                  </a:cxn>
                  <a:cxn ang="0">
                    <a:pos x="595" y="2651"/>
                  </a:cxn>
                  <a:cxn ang="0">
                    <a:pos x="771" y="2401"/>
                  </a:cxn>
                  <a:cxn ang="0">
                    <a:pos x="771" y="279"/>
                  </a:cxn>
                  <a:cxn ang="0">
                    <a:pos x="315" y="279"/>
                  </a:cxn>
                  <a:cxn ang="0">
                    <a:pos x="0" y="522"/>
                  </a:cxn>
                  <a:cxn ang="0">
                    <a:pos x="161" y="0"/>
                  </a:cxn>
                </a:cxnLst>
                <a:rect l="0" t="0" r="r" b="b"/>
                <a:pathLst>
                  <a:path w="1984" h="2651">
                    <a:moveTo>
                      <a:pt x="161" y="0"/>
                    </a:moveTo>
                    <a:cubicBezTo>
                      <a:pt x="1984" y="0"/>
                      <a:pt x="1984" y="0"/>
                      <a:pt x="1984" y="0"/>
                    </a:cubicBezTo>
                    <a:cubicBezTo>
                      <a:pt x="1829" y="482"/>
                      <a:pt x="1829" y="482"/>
                      <a:pt x="1829" y="482"/>
                    </a:cubicBezTo>
                    <a:cubicBezTo>
                      <a:pt x="1829" y="482"/>
                      <a:pt x="1783" y="279"/>
                      <a:pt x="1607" y="279"/>
                    </a:cubicBezTo>
                    <a:cubicBezTo>
                      <a:pt x="1229" y="279"/>
                      <a:pt x="1229" y="279"/>
                      <a:pt x="1229" y="279"/>
                    </a:cubicBezTo>
                    <a:cubicBezTo>
                      <a:pt x="1229" y="2401"/>
                      <a:pt x="1229" y="2401"/>
                      <a:pt x="1229" y="2401"/>
                    </a:cubicBezTo>
                    <a:cubicBezTo>
                      <a:pt x="1229" y="2535"/>
                      <a:pt x="1407" y="2651"/>
                      <a:pt x="1407" y="2651"/>
                    </a:cubicBezTo>
                    <a:cubicBezTo>
                      <a:pt x="595" y="2651"/>
                      <a:pt x="595" y="2651"/>
                      <a:pt x="595" y="2651"/>
                    </a:cubicBezTo>
                    <a:cubicBezTo>
                      <a:pt x="595" y="2651"/>
                      <a:pt x="771" y="2547"/>
                      <a:pt x="771" y="2401"/>
                    </a:cubicBezTo>
                    <a:cubicBezTo>
                      <a:pt x="771" y="279"/>
                      <a:pt x="771" y="279"/>
                      <a:pt x="771" y="279"/>
                    </a:cubicBezTo>
                    <a:cubicBezTo>
                      <a:pt x="315" y="279"/>
                      <a:pt x="315" y="279"/>
                      <a:pt x="315" y="279"/>
                    </a:cubicBezTo>
                    <a:cubicBezTo>
                      <a:pt x="185" y="280"/>
                      <a:pt x="0" y="522"/>
                      <a:pt x="0" y="522"/>
                    </a:cubicBez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>
                  <a:latin typeface="Fujitsu Sans" panose="020B0404060202020204" pitchFamily="34" charset="0"/>
                </a:endParaRPr>
              </a:p>
            </p:txBody>
          </p:sp>
          <p:sp>
            <p:nvSpPr>
              <p:cNvPr id="75" name="Freeform 76"/>
              <p:cNvSpPr>
                <a:spLocks/>
              </p:cNvSpPr>
              <p:nvPr userDrawn="1"/>
            </p:nvSpPr>
            <p:spPr bwMode="gray">
              <a:xfrm>
                <a:off x="8634096" y="333375"/>
                <a:ext cx="196850" cy="239713"/>
              </a:xfrm>
              <a:custGeom>
                <a:avLst/>
                <a:gdLst/>
                <a:ahLst/>
                <a:cxnLst>
                  <a:cxn ang="0">
                    <a:pos x="1420" y="0"/>
                  </a:cxn>
                  <a:cxn ang="0">
                    <a:pos x="2219" y="0"/>
                  </a:cxn>
                  <a:cxn ang="0">
                    <a:pos x="2048" y="234"/>
                  </a:cxn>
                  <a:cxn ang="0">
                    <a:pos x="2048" y="1840"/>
                  </a:cxn>
                  <a:cxn ang="0">
                    <a:pos x="1131" y="2693"/>
                  </a:cxn>
                  <a:cxn ang="0">
                    <a:pos x="176" y="1840"/>
                  </a:cxn>
                  <a:cxn ang="0">
                    <a:pos x="176" y="234"/>
                  </a:cxn>
                  <a:cxn ang="0">
                    <a:pos x="0" y="0"/>
                  </a:cxn>
                  <a:cxn ang="0">
                    <a:pos x="821" y="0"/>
                  </a:cxn>
                  <a:cxn ang="0">
                    <a:pos x="638" y="234"/>
                  </a:cxn>
                  <a:cxn ang="0">
                    <a:pos x="638" y="1840"/>
                  </a:cxn>
                  <a:cxn ang="0">
                    <a:pos x="1131" y="2406"/>
                  </a:cxn>
                  <a:cxn ang="0">
                    <a:pos x="1601" y="1840"/>
                  </a:cxn>
                  <a:cxn ang="0">
                    <a:pos x="1601" y="234"/>
                  </a:cxn>
                  <a:cxn ang="0">
                    <a:pos x="1420" y="0"/>
                  </a:cxn>
                </a:cxnLst>
                <a:rect l="0" t="0" r="r" b="b"/>
                <a:pathLst>
                  <a:path w="2219" h="2693">
                    <a:moveTo>
                      <a:pt x="1420" y="0"/>
                    </a:moveTo>
                    <a:cubicBezTo>
                      <a:pt x="2219" y="0"/>
                      <a:pt x="2219" y="0"/>
                      <a:pt x="2219" y="0"/>
                    </a:cubicBezTo>
                    <a:cubicBezTo>
                      <a:pt x="2219" y="0"/>
                      <a:pt x="2048" y="91"/>
                      <a:pt x="2048" y="234"/>
                    </a:cubicBezTo>
                    <a:cubicBezTo>
                      <a:pt x="2048" y="1840"/>
                      <a:pt x="2048" y="1840"/>
                      <a:pt x="2048" y="1840"/>
                    </a:cubicBezTo>
                    <a:cubicBezTo>
                      <a:pt x="2047" y="2492"/>
                      <a:pt x="1506" y="2693"/>
                      <a:pt x="1131" y="2693"/>
                    </a:cubicBezTo>
                    <a:cubicBezTo>
                      <a:pt x="759" y="2693"/>
                      <a:pt x="175" y="2490"/>
                      <a:pt x="176" y="1840"/>
                    </a:cubicBezTo>
                    <a:cubicBezTo>
                      <a:pt x="176" y="234"/>
                      <a:pt x="176" y="234"/>
                      <a:pt x="176" y="234"/>
                    </a:cubicBezTo>
                    <a:cubicBezTo>
                      <a:pt x="176" y="91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8" y="88"/>
                      <a:pt x="638" y="234"/>
                    </a:cubicBezTo>
                    <a:cubicBezTo>
                      <a:pt x="638" y="1840"/>
                      <a:pt x="638" y="1840"/>
                      <a:pt x="638" y="1840"/>
                    </a:cubicBezTo>
                    <a:cubicBezTo>
                      <a:pt x="638" y="2182"/>
                      <a:pt x="865" y="2406"/>
                      <a:pt x="1131" y="2406"/>
                    </a:cubicBezTo>
                    <a:cubicBezTo>
                      <a:pt x="1397" y="2406"/>
                      <a:pt x="1600" y="2173"/>
                      <a:pt x="1601" y="1840"/>
                    </a:cubicBezTo>
                    <a:cubicBezTo>
                      <a:pt x="1601" y="234"/>
                      <a:pt x="1601" y="234"/>
                      <a:pt x="1601" y="234"/>
                    </a:cubicBezTo>
                    <a:cubicBezTo>
                      <a:pt x="1601" y="91"/>
                      <a:pt x="1420" y="0"/>
                      <a:pt x="14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>
                  <a:latin typeface="Fujitsu Sans" panose="020B0404060202020204" pitchFamily="34" charset="0"/>
                </a:endParaRPr>
              </a:p>
            </p:txBody>
          </p:sp>
          <p:sp>
            <p:nvSpPr>
              <p:cNvPr id="76" name="Freeform 77"/>
              <p:cNvSpPr>
                <a:spLocks/>
              </p:cNvSpPr>
              <p:nvPr userDrawn="1"/>
            </p:nvSpPr>
            <p:spPr bwMode="gray">
              <a:xfrm>
                <a:off x="7943533" y="333375"/>
                <a:ext cx="198438" cy="239713"/>
              </a:xfrm>
              <a:custGeom>
                <a:avLst/>
                <a:gdLst/>
                <a:ahLst/>
                <a:cxnLst>
                  <a:cxn ang="0">
                    <a:pos x="1427" y="0"/>
                  </a:cxn>
                  <a:cxn ang="0">
                    <a:pos x="2240" y="0"/>
                  </a:cxn>
                  <a:cxn ang="0">
                    <a:pos x="2068" y="237"/>
                  </a:cxn>
                  <a:cxn ang="0">
                    <a:pos x="2067" y="1838"/>
                  </a:cxn>
                  <a:cxn ang="0">
                    <a:pos x="1122" y="2700"/>
                  </a:cxn>
                  <a:cxn ang="0">
                    <a:pos x="166" y="1838"/>
                  </a:cxn>
                  <a:cxn ang="0">
                    <a:pos x="166" y="237"/>
                  </a:cxn>
                  <a:cxn ang="0">
                    <a:pos x="0" y="0"/>
                  </a:cxn>
                  <a:cxn ang="0">
                    <a:pos x="821" y="0"/>
                  </a:cxn>
                  <a:cxn ang="0">
                    <a:pos x="631" y="237"/>
                  </a:cxn>
                  <a:cxn ang="0">
                    <a:pos x="630" y="1838"/>
                  </a:cxn>
                  <a:cxn ang="0">
                    <a:pos x="1122" y="2413"/>
                  </a:cxn>
                  <a:cxn ang="0">
                    <a:pos x="1602" y="1838"/>
                  </a:cxn>
                  <a:cxn ang="0">
                    <a:pos x="1603" y="237"/>
                  </a:cxn>
                  <a:cxn ang="0">
                    <a:pos x="1427" y="0"/>
                  </a:cxn>
                </a:cxnLst>
                <a:rect l="0" t="0" r="r" b="b"/>
                <a:pathLst>
                  <a:path w="2240" h="2700">
                    <a:moveTo>
                      <a:pt x="1427" y="0"/>
                    </a:moveTo>
                    <a:cubicBezTo>
                      <a:pt x="2240" y="0"/>
                      <a:pt x="2240" y="0"/>
                      <a:pt x="2240" y="0"/>
                    </a:cubicBezTo>
                    <a:cubicBezTo>
                      <a:pt x="2240" y="0"/>
                      <a:pt x="2068" y="95"/>
                      <a:pt x="2068" y="237"/>
                    </a:cubicBezTo>
                    <a:cubicBezTo>
                      <a:pt x="2068" y="238"/>
                      <a:pt x="2067" y="1838"/>
                      <a:pt x="2067" y="1838"/>
                    </a:cubicBezTo>
                    <a:cubicBezTo>
                      <a:pt x="2067" y="2494"/>
                      <a:pt x="1501" y="2700"/>
                      <a:pt x="1122" y="2700"/>
                    </a:cubicBezTo>
                    <a:cubicBezTo>
                      <a:pt x="750" y="2700"/>
                      <a:pt x="166" y="2491"/>
                      <a:pt x="166" y="1838"/>
                    </a:cubicBezTo>
                    <a:cubicBezTo>
                      <a:pt x="166" y="237"/>
                      <a:pt x="166" y="237"/>
                      <a:pt x="166" y="237"/>
                    </a:cubicBezTo>
                    <a:cubicBezTo>
                      <a:pt x="166" y="94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1" y="94"/>
                      <a:pt x="631" y="237"/>
                    </a:cubicBezTo>
                    <a:cubicBezTo>
                      <a:pt x="630" y="1838"/>
                      <a:pt x="630" y="1838"/>
                      <a:pt x="630" y="1838"/>
                    </a:cubicBezTo>
                    <a:cubicBezTo>
                      <a:pt x="630" y="2178"/>
                      <a:pt x="856" y="2412"/>
                      <a:pt x="1122" y="2413"/>
                    </a:cubicBezTo>
                    <a:cubicBezTo>
                      <a:pt x="1388" y="2414"/>
                      <a:pt x="1602" y="2174"/>
                      <a:pt x="1602" y="1838"/>
                    </a:cubicBezTo>
                    <a:cubicBezTo>
                      <a:pt x="1603" y="237"/>
                      <a:pt x="1603" y="237"/>
                      <a:pt x="1603" y="237"/>
                    </a:cubicBezTo>
                    <a:cubicBezTo>
                      <a:pt x="1603" y="94"/>
                      <a:pt x="1427" y="0"/>
                      <a:pt x="14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>
                  <a:latin typeface="Fujitsu Sans" panose="020B0404060202020204" pitchFamily="34" charset="0"/>
                </a:endParaRPr>
              </a:p>
            </p:txBody>
          </p:sp>
          <p:sp>
            <p:nvSpPr>
              <p:cNvPr id="77" name="Freeform 78"/>
              <p:cNvSpPr>
                <a:spLocks/>
              </p:cNvSpPr>
              <p:nvPr userDrawn="1"/>
            </p:nvSpPr>
            <p:spPr bwMode="gray">
              <a:xfrm>
                <a:off x="8481696" y="328613"/>
                <a:ext cx="150813" cy="244475"/>
              </a:xfrm>
              <a:custGeom>
                <a:avLst/>
                <a:gdLst/>
                <a:ahLst/>
                <a:cxnLst>
                  <a:cxn ang="0">
                    <a:pos x="1467" y="479"/>
                  </a:cxn>
                  <a:cxn ang="0">
                    <a:pos x="1019" y="276"/>
                  </a:cxn>
                  <a:cxn ang="0">
                    <a:pos x="504" y="677"/>
                  </a:cxn>
                  <a:cxn ang="0">
                    <a:pos x="995" y="1174"/>
                  </a:cxn>
                  <a:cxn ang="0">
                    <a:pos x="1705" y="1974"/>
                  </a:cxn>
                  <a:cxn ang="0">
                    <a:pos x="651" y="2755"/>
                  </a:cxn>
                  <a:cxn ang="0">
                    <a:pos x="155" y="2686"/>
                  </a:cxn>
                  <a:cxn ang="0">
                    <a:pos x="0" y="2177"/>
                  </a:cxn>
                  <a:cxn ang="0">
                    <a:pos x="658" y="2466"/>
                  </a:cxn>
                  <a:cxn ang="0">
                    <a:pos x="1252" y="2030"/>
                  </a:cxn>
                  <a:cxn ang="0">
                    <a:pos x="46" y="731"/>
                  </a:cxn>
                  <a:cxn ang="0">
                    <a:pos x="973" y="0"/>
                  </a:cxn>
                  <a:cxn ang="0">
                    <a:pos x="1467" y="69"/>
                  </a:cxn>
                  <a:cxn ang="0">
                    <a:pos x="1467" y="479"/>
                  </a:cxn>
                </a:cxnLst>
                <a:rect l="0" t="0" r="r" b="b"/>
                <a:pathLst>
                  <a:path w="1707" h="2755">
                    <a:moveTo>
                      <a:pt x="1467" y="479"/>
                    </a:moveTo>
                    <a:cubicBezTo>
                      <a:pt x="1467" y="479"/>
                      <a:pt x="1352" y="277"/>
                      <a:pt x="1019" y="276"/>
                    </a:cubicBezTo>
                    <a:cubicBezTo>
                      <a:pt x="686" y="275"/>
                      <a:pt x="505" y="450"/>
                      <a:pt x="504" y="677"/>
                    </a:cubicBezTo>
                    <a:cubicBezTo>
                      <a:pt x="503" y="934"/>
                      <a:pt x="696" y="1031"/>
                      <a:pt x="995" y="1174"/>
                    </a:cubicBezTo>
                    <a:cubicBezTo>
                      <a:pt x="1279" y="1311"/>
                      <a:pt x="1707" y="1499"/>
                      <a:pt x="1705" y="1974"/>
                    </a:cubicBezTo>
                    <a:cubicBezTo>
                      <a:pt x="1704" y="2399"/>
                      <a:pt x="1327" y="2755"/>
                      <a:pt x="651" y="2755"/>
                    </a:cubicBezTo>
                    <a:cubicBezTo>
                      <a:pt x="442" y="2754"/>
                      <a:pt x="155" y="2686"/>
                      <a:pt x="155" y="2686"/>
                    </a:cubicBezTo>
                    <a:cubicBezTo>
                      <a:pt x="0" y="2177"/>
                      <a:pt x="0" y="2177"/>
                      <a:pt x="0" y="2177"/>
                    </a:cubicBezTo>
                    <a:cubicBezTo>
                      <a:pt x="143" y="2316"/>
                      <a:pt x="397" y="2466"/>
                      <a:pt x="658" y="2466"/>
                    </a:cubicBezTo>
                    <a:cubicBezTo>
                      <a:pt x="929" y="2466"/>
                      <a:pt x="1252" y="2298"/>
                      <a:pt x="1252" y="2030"/>
                    </a:cubicBezTo>
                    <a:cubicBezTo>
                      <a:pt x="1252" y="1512"/>
                      <a:pt x="46" y="1598"/>
                      <a:pt x="46" y="731"/>
                    </a:cubicBezTo>
                    <a:cubicBezTo>
                      <a:pt x="46" y="433"/>
                      <a:pt x="254" y="0"/>
                      <a:pt x="973" y="0"/>
                    </a:cubicBezTo>
                    <a:cubicBezTo>
                      <a:pt x="1207" y="0"/>
                      <a:pt x="1467" y="69"/>
                      <a:pt x="1467" y="69"/>
                    </a:cubicBezTo>
                    <a:lnTo>
                      <a:pt x="1467" y="4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>
                  <a:latin typeface="Fujitsu Sans" panose="020B040406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5793471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Intermedia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3" name="Rectangle 5"/>
          <p:cNvSpPr>
            <a:spLocks noGrp="1" noChangeArrowheads="1"/>
          </p:cNvSpPr>
          <p:nvPr userDrawn="1">
            <p:ph type="subTitle" idx="1" hasCustomPrompt="1"/>
          </p:nvPr>
        </p:nvSpPr>
        <p:spPr bwMode="gray">
          <a:xfrm>
            <a:off x="350838" y="3697200"/>
            <a:ext cx="8583900" cy="2595600"/>
          </a:xfrm>
        </p:spPr>
        <p:txBody>
          <a:bodyPr/>
          <a:lstStyle>
            <a:lvl1pPr marL="304800" marR="0" indent="-304800" algn="l" defTabSz="4572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87867E"/>
              </a:buClr>
              <a:buSzTx/>
              <a:buFont typeface="Wingdings" pitchFamily="2" charset="2"/>
              <a:buChar char="n"/>
              <a:tabLst/>
              <a:defRPr sz="2400"/>
            </a:lvl1pPr>
          </a:lstStyle>
          <a:p>
            <a:pPr lvl="0"/>
            <a:r>
              <a:rPr lang="en-US" altLang="ja-JP" noProof="0" dirty="0"/>
              <a:t>Master subtitle</a:t>
            </a:r>
          </a:p>
          <a:p>
            <a:pPr lvl="0"/>
            <a:endParaRPr kumimoji="1" lang="de-DE" altLang="ja-JP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47174" name="Rectangle 6"/>
          <p:cNvSpPr>
            <a:spLocks noGrp="1" noChangeArrowheads="1"/>
          </p:cNvSpPr>
          <p:nvPr userDrawn="1">
            <p:ph type="ctrTitle" hasCustomPrompt="1"/>
          </p:nvPr>
        </p:nvSpPr>
        <p:spPr bwMode="gray">
          <a:xfrm>
            <a:off x="224286" y="-400129"/>
            <a:ext cx="8583900" cy="1047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br>
              <a:rPr lang="en-US" altLang="ja-JP" noProof="0" dirty="0"/>
            </a:br>
            <a:r>
              <a:rPr lang="en-US" altLang="ja-JP" noProof="0" dirty="0"/>
              <a:t>Master title</a:t>
            </a:r>
            <a:endParaRPr lang="de-DE" altLang="ja-JP" noProof="0" dirty="0"/>
          </a:p>
        </p:txBody>
      </p:sp>
      <p:sp>
        <p:nvSpPr>
          <p:cNvPr id="647215" name="Rectangle 47"/>
          <p:cNvSpPr>
            <a:spLocks noGrp="1" noChangeArrowheads="1"/>
          </p:cNvSpPr>
          <p:nvPr userDrawn="1">
            <p:ph type="ftr" sz="quarter" idx="3"/>
          </p:nvPr>
        </p:nvSpPr>
        <p:spPr bwMode="gray">
          <a:xfrm>
            <a:off x="5346833" y="6653213"/>
            <a:ext cx="4357952" cy="201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Copyright 2016 FUJITSU KOREA LIMITED</a:t>
            </a:r>
            <a:endParaRPr lang="de-DE" altLang="ja-JP" dirty="0"/>
          </a:p>
        </p:txBody>
      </p:sp>
      <p:sp>
        <p:nvSpPr>
          <p:cNvPr id="52" name="Rectangle 29"/>
          <p:cNvSpPr>
            <a:spLocks noGrp="1" noChangeArrowheads="1"/>
          </p:cNvSpPr>
          <p:nvPr userDrawn="1">
            <p:ph type="sldNum" sz="quarter" idx="4"/>
          </p:nvPr>
        </p:nvSpPr>
        <p:spPr bwMode="gray">
          <a:xfrm>
            <a:off x="4658916" y="6653213"/>
            <a:ext cx="584729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fontAlgn="base">
              <a:defRPr kumimoji="0" sz="800">
                <a:solidFill>
                  <a:schemeClr val="tx1"/>
                </a:solidFill>
                <a:latin typeface="+mn-lt"/>
              </a:defRPr>
            </a:lvl1pPr>
          </a:lstStyle>
          <a:p>
            <a:fld id="{E5C4FF1C-8F5E-4BC8-BCAF-207649A9C157}" type="slidenum">
              <a:rPr lang="de-DE" altLang="ja-JP"/>
              <a:pPr/>
              <a:t>‹#›</a:t>
            </a:fld>
            <a:endParaRPr lang="de-DE" altLang="ja-JP"/>
          </a:p>
        </p:txBody>
      </p:sp>
      <p:pic>
        <p:nvPicPr>
          <p:cNvPr id="18" name="Picture 2" descr="Fujitsu_Logo_white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5" y="243040"/>
            <a:ext cx="1252800" cy="626179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0538"/>
            <a:ext cx="9906000" cy="411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49"/>
          <p:cNvGrpSpPr>
            <a:grpSpLocks noChangeAspect="1"/>
          </p:cNvGrpSpPr>
          <p:nvPr userDrawn="1"/>
        </p:nvGrpSpPr>
        <p:grpSpPr bwMode="gray">
          <a:xfrm>
            <a:off x="8457523" y="145190"/>
            <a:ext cx="1418400" cy="792555"/>
            <a:chOff x="7324408" y="0"/>
            <a:chExt cx="1647825" cy="920750"/>
          </a:xfrm>
        </p:grpSpPr>
        <p:sp>
          <p:nvSpPr>
            <p:cNvPr id="10" name="AutoShape 48"/>
            <p:cNvSpPr>
              <a:spLocks noChangeAspect="1" noChangeArrowheads="1" noTextEdit="1"/>
            </p:cNvSpPr>
            <p:nvPr userDrawn="1"/>
          </p:nvSpPr>
          <p:spPr bwMode="gray">
            <a:xfrm>
              <a:off x="7324408" y="0"/>
              <a:ext cx="1647825" cy="920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11" name="Freeform 49"/>
            <p:cNvSpPr>
              <a:spLocks/>
            </p:cNvSpPr>
            <p:nvPr userDrawn="1"/>
          </p:nvSpPr>
          <p:spPr bwMode="gray">
            <a:xfrm>
              <a:off x="7405371" y="773113"/>
              <a:ext cx="41275" cy="68263"/>
            </a:xfrm>
            <a:custGeom>
              <a:avLst/>
              <a:gdLst/>
              <a:ahLst/>
              <a:cxnLst>
                <a:cxn ang="0">
                  <a:pos x="0" y="731"/>
                </a:cxn>
                <a:cxn ang="0">
                  <a:pos x="0" y="643"/>
                </a:cxn>
                <a:cxn ang="0">
                  <a:pos x="177" y="684"/>
                </a:cxn>
                <a:cxn ang="0">
                  <a:pos x="355" y="568"/>
                </a:cxn>
                <a:cxn ang="0">
                  <a:pos x="325" y="493"/>
                </a:cxn>
                <a:cxn ang="0">
                  <a:pos x="271" y="452"/>
                </a:cxn>
                <a:cxn ang="0">
                  <a:pos x="203" y="417"/>
                </a:cxn>
                <a:cxn ang="0">
                  <a:pos x="62" y="323"/>
                </a:cxn>
                <a:cxn ang="0">
                  <a:pos x="12" y="190"/>
                </a:cxn>
                <a:cxn ang="0">
                  <a:pos x="90" y="41"/>
                </a:cxn>
                <a:cxn ang="0">
                  <a:pos x="257" y="0"/>
                </a:cxn>
                <a:cxn ang="0">
                  <a:pos x="411" y="24"/>
                </a:cxn>
                <a:cxn ang="0">
                  <a:pos x="411" y="106"/>
                </a:cxn>
                <a:cxn ang="0">
                  <a:pos x="262" y="74"/>
                </a:cxn>
                <a:cxn ang="0">
                  <a:pos x="162" y="98"/>
                </a:cxn>
                <a:cxn ang="0">
                  <a:pos x="120" y="178"/>
                </a:cxn>
                <a:cxn ang="0">
                  <a:pos x="149" y="253"/>
                </a:cxn>
                <a:cxn ang="0">
                  <a:pos x="273" y="331"/>
                </a:cxn>
                <a:cxn ang="0">
                  <a:pos x="374" y="388"/>
                </a:cxn>
                <a:cxn ang="0">
                  <a:pos x="444" y="465"/>
                </a:cxn>
                <a:cxn ang="0">
                  <a:pos x="463" y="556"/>
                </a:cxn>
                <a:cxn ang="0">
                  <a:pos x="184" y="762"/>
                </a:cxn>
                <a:cxn ang="0">
                  <a:pos x="0" y="731"/>
                </a:cxn>
              </a:cxnLst>
              <a:rect l="0" t="0" r="r" b="b"/>
              <a:pathLst>
                <a:path w="463" h="762">
                  <a:moveTo>
                    <a:pt x="0" y="731"/>
                  </a:moveTo>
                  <a:cubicBezTo>
                    <a:pt x="0" y="643"/>
                    <a:pt x="0" y="643"/>
                    <a:pt x="0" y="643"/>
                  </a:cubicBezTo>
                  <a:cubicBezTo>
                    <a:pt x="48" y="670"/>
                    <a:pt x="107" y="684"/>
                    <a:pt x="177" y="684"/>
                  </a:cubicBezTo>
                  <a:cubicBezTo>
                    <a:pt x="296" y="684"/>
                    <a:pt x="355" y="645"/>
                    <a:pt x="355" y="568"/>
                  </a:cubicBezTo>
                  <a:cubicBezTo>
                    <a:pt x="355" y="538"/>
                    <a:pt x="345" y="513"/>
                    <a:pt x="325" y="493"/>
                  </a:cubicBezTo>
                  <a:cubicBezTo>
                    <a:pt x="309" y="477"/>
                    <a:pt x="291" y="463"/>
                    <a:pt x="271" y="452"/>
                  </a:cubicBezTo>
                  <a:cubicBezTo>
                    <a:pt x="253" y="442"/>
                    <a:pt x="231" y="431"/>
                    <a:pt x="203" y="417"/>
                  </a:cubicBezTo>
                  <a:cubicBezTo>
                    <a:pt x="135" y="384"/>
                    <a:pt x="89" y="352"/>
                    <a:pt x="62" y="323"/>
                  </a:cubicBezTo>
                  <a:cubicBezTo>
                    <a:pt x="29" y="286"/>
                    <a:pt x="12" y="242"/>
                    <a:pt x="12" y="190"/>
                  </a:cubicBezTo>
                  <a:cubicBezTo>
                    <a:pt x="12" y="124"/>
                    <a:pt x="38" y="74"/>
                    <a:pt x="90" y="41"/>
                  </a:cubicBezTo>
                  <a:cubicBezTo>
                    <a:pt x="134" y="13"/>
                    <a:pt x="189" y="0"/>
                    <a:pt x="257" y="0"/>
                  </a:cubicBezTo>
                  <a:cubicBezTo>
                    <a:pt x="304" y="0"/>
                    <a:pt x="355" y="8"/>
                    <a:pt x="411" y="24"/>
                  </a:cubicBezTo>
                  <a:cubicBezTo>
                    <a:pt x="411" y="106"/>
                    <a:pt x="411" y="106"/>
                    <a:pt x="411" y="106"/>
                  </a:cubicBezTo>
                  <a:cubicBezTo>
                    <a:pt x="364" y="85"/>
                    <a:pt x="314" y="74"/>
                    <a:pt x="262" y="74"/>
                  </a:cubicBezTo>
                  <a:cubicBezTo>
                    <a:pt x="222" y="74"/>
                    <a:pt x="188" y="82"/>
                    <a:pt x="162" y="98"/>
                  </a:cubicBezTo>
                  <a:cubicBezTo>
                    <a:pt x="134" y="115"/>
                    <a:pt x="120" y="141"/>
                    <a:pt x="120" y="178"/>
                  </a:cubicBezTo>
                  <a:cubicBezTo>
                    <a:pt x="120" y="209"/>
                    <a:pt x="130" y="234"/>
                    <a:pt x="149" y="253"/>
                  </a:cubicBezTo>
                  <a:cubicBezTo>
                    <a:pt x="168" y="273"/>
                    <a:pt x="209" y="298"/>
                    <a:pt x="273" y="331"/>
                  </a:cubicBezTo>
                  <a:cubicBezTo>
                    <a:pt x="324" y="356"/>
                    <a:pt x="357" y="375"/>
                    <a:pt x="374" y="388"/>
                  </a:cubicBezTo>
                  <a:cubicBezTo>
                    <a:pt x="407" y="412"/>
                    <a:pt x="430" y="437"/>
                    <a:pt x="444" y="465"/>
                  </a:cubicBezTo>
                  <a:cubicBezTo>
                    <a:pt x="457" y="490"/>
                    <a:pt x="463" y="520"/>
                    <a:pt x="463" y="556"/>
                  </a:cubicBezTo>
                  <a:cubicBezTo>
                    <a:pt x="463" y="693"/>
                    <a:pt x="370" y="762"/>
                    <a:pt x="184" y="762"/>
                  </a:cubicBezTo>
                  <a:cubicBezTo>
                    <a:pt x="109" y="762"/>
                    <a:pt x="48" y="752"/>
                    <a:pt x="0" y="73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12" name="Freeform 50"/>
            <p:cNvSpPr>
              <a:spLocks/>
            </p:cNvSpPr>
            <p:nvPr userDrawn="1"/>
          </p:nvSpPr>
          <p:spPr bwMode="gray">
            <a:xfrm>
              <a:off x="7462521" y="742950"/>
              <a:ext cx="47625" cy="96838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13" name="Freeform 51"/>
            <p:cNvSpPr>
              <a:spLocks noEditPoints="1"/>
            </p:cNvSpPr>
            <p:nvPr userDrawn="1"/>
          </p:nvSpPr>
          <p:spPr bwMode="gray">
            <a:xfrm>
              <a:off x="7524433" y="773113"/>
              <a:ext cx="50800" cy="68263"/>
            </a:xfrm>
            <a:custGeom>
              <a:avLst/>
              <a:gdLst/>
              <a:ahLst/>
              <a:cxnLst>
                <a:cxn ang="0">
                  <a:pos x="437" y="286"/>
                </a:cxn>
                <a:cxn ang="0">
                  <a:pos x="437" y="248"/>
                </a:cxn>
                <a:cxn ang="0">
                  <a:pos x="415" y="138"/>
                </a:cxn>
                <a:cxn ang="0">
                  <a:pos x="271" y="77"/>
                </a:cxn>
                <a:cxn ang="0">
                  <a:pos x="70" y="118"/>
                </a:cxn>
                <a:cxn ang="0">
                  <a:pos x="70" y="31"/>
                </a:cxn>
                <a:cxn ang="0">
                  <a:pos x="284" y="0"/>
                </a:cxn>
                <a:cxn ang="0">
                  <a:pos x="516" y="76"/>
                </a:cxn>
                <a:cxn ang="0">
                  <a:pos x="558" y="200"/>
                </a:cxn>
                <a:cxn ang="0">
                  <a:pos x="561" y="290"/>
                </a:cxn>
                <a:cxn ang="0">
                  <a:pos x="561" y="727"/>
                </a:cxn>
                <a:cxn ang="0">
                  <a:pos x="293" y="762"/>
                </a:cxn>
                <a:cxn ang="0">
                  <a:pos x="83" y="720"/>
                </a:cxn>
                <a:cxn ang="0">
                  <a:pos x="0" y="558"/>
                </a:cxn>
                <a:cxn ang="0">
                  <a:pos x="96" y="363"/>
                </a:cxn>
                <a:cxn ang="0">
                  <a:pos x="336" y="297"/>
                </a:cxn>
                <a:cxn ang="0">
                  <a:pos x="437" y="286"/>
                </a:cxn>
                <a:cxn ang="0">
                  <a:pos x="437" y="356"/>
                </a:cxn>
                <a:cxn ang="0">
                  <a:pos x="267" y="382"/>
                </a:cxn>
                <a:cxn ang="0">
                  <a:pos x="127" y="545"/>
                </a:cxn>
                <a:cxn ang="0">
                  <a:pos x="168" y="650"/>
                </a:cxn>
                <a:cxn ang="0">
                  <a:pos x="312" y="687"/>
                </a:cxn>
                <a:cxn ang="0">
                  <a:pos x="437" y="670"/>
                </a:cxn>
                <a:cxn ang="0">
                  <a:pos x="437" y="356"/>
                </a:cxn>
              </a:cxnLst>
              <a:rect l="0" t="0" r="r" b="b"/>
              <a:pathLst>
                <a:path w="561" h="762">
                  <a:moveTo>
                    <a:pt x="437" y="286"/>
                  </a:moveTo>
                  <a:cubicBezTo>
                    <a:pt x="437" y="248"/>
                    <a:pt x="437" y="248"/>
                    <a:pt x="437" y="248"/>
                  </a:cubicBezTo>
                  <a:cubicBezTo>
                    <a:pt x="437" y="200"/>
                    <a:pt x="430" y="164"/>
                    <a:pt x="415" y="138"/>
                  </a:cubicBezTo>
                  <a:cubicBezTo>
                    <a:pt x="392" y="97"/>
                    <a:pt x="344" y="77"/>
                    <a:pt x="271" y="77"/>
                  </a:cubicBezTo>
                  <a:cubicBezTo>
                    <a:pt x="206" y="77"/>
                    <a:pt x="139" y="91"/>
                    <a:pt x="70" y="118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139" y="10"/>
                    <a:pt x="210" y="0"/>
                    <a:pt x="284" y="0"/>
                  </a:cubicBezTo>
                  <a:cubicBezTo>
                    <a:pt x="397" y="0"/>
                    <a:pt x="474" y="25"/>
                    <a:pt x="516" y="76"/>
                  </a:cubicBezTo>
                  <a:cubicBezTo>
                    <a:pt x="539" y="104"/>
                    <a:pt x="553" y="145"/>
                    <a:pt x="558" y="200"/>
                  </a:cubicBezTo>
                  <a:cubicBezTo>
                    <a:pt x="560" y="220"/>
                    <a:pt x="561" y="250"/>
                    <a:pt x="561" y="290"/>
                  </a:cubicBezTo>
                  <a:cubicBezTo>
                    <a:pt x="561" y="727"/>
                    <a:pt x="561" y="727"/>
                    <a:pt x="561" y="727"/>
                  </a:cubicBezTo>
                  <a:cubicBezTo>
                    <a:pt x="477" y="750"/>
                    <a:pt x="387" y="762"/>
                    <a:pt x="293" y="762"/>
                  </a:cubicBezTo>
                  <a:cubicBezTo>
                    <a:pt x="203" y="762"/>
                    <a:pt x="133" y="748"/>
                    <a:pt x="83" y="720"/>
                  </a:cubicBezTo>
                  <a:cubicBezTo>
                    <a:pt x="28" y="689"/>
                    <a:pt x="0" y="635"/>
                    <a:pt x="0" y="558"/>
                  </a:cubicBezTo>
                  <a:cubicBezTo>
                    <a:pt x="0" y="470"/>
                    <a:pt x="32" y="405"/>
                    <a:pt x="96" y="363"/>
                  </a:cubicBezTo>
                  <a:cubicBezTo>
                    <a:pt x="143" y="332"/>
                    <a:pt x="223" y="310"/>
                    <a:pt x="336" y="297"/>
                  </a:cubicBezTo>
                  <a:cubicBezTo>
                    <a:pt x="357" y="294"/>
                    <a:pt x="391" y="291"/>
                    <a:pt x="437" y="286"/>
                  </a:cubicBezTo>
                  <a:close/>
                  <a:moveTo>
                    <a:pt x="437" y="356"/>
                  </a:moveTo>
                  <a:cubicBezTo>
                    <a:pt x="362" y="363"/>
                    <a:pt x="305" y="372"/>
                    <a:pt x="267" y="382"/>
                  </a:cubicBezTo>
                  <a:cubicBezTo>
                    <a:pt x="173" y="405"/>
                    <a:pt x="127" y="460"/>
                    <a:pt x="127" y="545"/>
                  </a:cubicBezTo>
                  <a:cubicBezTo>
                    <a:pt x="127" y="593"/>
                    <a:pt x="140" y="627"/>
                    <a:pt x="168" y="650"/>
                  </a:cubicBezTo>
                  <a:cubicBezTo>
                    <a:pt x="198" y="675"/>
                    <a:pt x="246" y="687"/>
                    <a:pt x="312" y="687"/>
                  </a:cubicBezTo>
                  <a:cubicBezTo>
                    <a:pt x="357" y="687"/>
                    <a:pt x="398" y="681"/>
                    <a:pt x="437" y="670"/>
                  </a:cubicBezTo>
                  <a:lnTo>
                    <a:pt x="437" y="3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14" name="Freeform 52"/>
            <p:cNvSpPr>
              <a:spLocks noEditPoints="1"/>
            </p:cNvSpPr>
            <p:nvPr userDrawn="1"/>
          </p:nvSpPr>
          <p:spPr bwMode="gray">
            <a:xfrm>
              <a:off x="7594283" y="773113"/>
              <a:ext cx="50800" cy="96838"/>
            </a:xfrm>
            <a:custGeom>
              <a:avLst/>
              <a:gdLst/>
              <a:ahLst/>
              <a:cxnLst>
                <a:cxn ang="0">
                  <a:pos x="123" y="711"/>
                </a:cxn>
                <a:cxn ang="0">
                  <a:pos x="123" y="1087"/>
                </a:cxn>
                <a:cxn ang="0">
                  <a:pos x="0" y="1087"/>
                </a:cxn>
                <a:cxn ang="0">
                  <a:pos x="0" y="28"/>
                </a:cxn>
                <a:cxn ang="0">
                  <a:pos x="249" y="0"/>
                </a:cxn>
                <a:cxn ang="0">
                  <a:pos x="505" y="113"/>
                </a:cxn>
                <a:cxn ang="0">
                  <a:pos x="567" y="379"/>
                </a:cxn>
                <a:cxn ang="0">
                  <a:pos x="489" y="662"/>
                </a:cxn>
                <a:cxn ang="0">
                  <a:pos x="274" y="762"/>
                </a:cxn>
                <a:cxn ang="0">
                  <a:pos x="172" y="742"/>
                </a:cxn>
                <a:cxn ang="0">
                  <a:pos x="123" y="711"/>
                </a:cxn>
                <a:cxn ang="0">
                  <a:pos x="123" y="625"/>
                </a:cxn>
                <a:cxn ang="0">
                  <a:pos x="260" y="687"/>
                </a:cxn>
                <a:cxn ang="0">
                  <a:pos x="400" y="591"/>
                </a:cxn>
                <a:cxn ang="0">
                  <a:pos x="441" y="378"/>
                </a:cxn>
                <a:cxn ang="0">
                  <a:pos x="386" y="140"/>
                </a:cxn>
                <a:cxn ang="0">
                  <a:pos x="230" y="74"/>
                </a:cxn>
                <a:cxn ang="0">
                  <a:pos x="123" y="83"/>
                </a:cxn>
                <a:cxn ang="0">
                  <a:pos x="123" y="625"/>
                </a:cxn>
              </a:cxnLst>
              <a:rect l="0" t="0" r="r" b="b"/>
              <a:pathLst>
                <a:path w="567" h="1087">
                  <a:moveTo>
                    <a:pt x="123" y="711"/>
                  </a:moveTo>
                  <a:cubicBezTo>
                    <a:pt x="123" y="1087"/>
                    <a:pt x="123" y="1087"/>
                    <a:pt x="123" y="1087"/>
                  </a:cubicBezTo>
                  <a:cubicBezTo>
                    <a:pt x="0" y="1087"/>
                    <a:pt x="0" y="1087"/>
                    <a:pt x="0" y="108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5" y="9"/>
                    <a:pt x="168" y="0"/>
                    <a:pt x="249" y="0"/>
                  </a:cubicBezTo>
                  <a:cubicBezTo>
                    <a:pt x="374" y="0"/>
                    <a:pt x="459" y="37"/>
                    <a:pt x="505" y="113"/>
                  </a:cubicBezTo>
                  <a:cubicBezTo>
                    <a:pt x="546" y="180"/>
                    <a:pt x="567" y="269"/>
                    <a:pt x="567" y="379"/>
                  </a:cubicBezTo>
                  <a:cubicBezTo>
                    <a:pt x="567" y="495"/>
                    <a:pt x="541" y="590"/>
                    <a:pt x="489" y="662"/>
                  </a:cubicBezTo>
                  <a:cubicBezTo>
                    <a:pt x="440" y="728"/>
                    <a:pt x="369" y="762"/>
                    <a:pt x="274" y="762"/>
                  </a:cubicBezTo>
                  <a:cubicBezTo>
                    <a:pt x="234" y="762"/>
                    <a:pt x="200" y="755"/>
                    <a:pt x="172" y="742"/>
                  </a:cubicBezTo>
                  <a:cubicBezTo>
                    <a:pt x="159" y="736"/>
                    <a:pt x="142" y="725"/>
                    <a:pt x="123" y="711"/>
                  </a:cubicBezTo>
                  <a:close/>
                  <a:moveTo>
                    <a:pt x="123" y="625"/>
                  </a:moveTo>
                  <a:cubicBezTo>
                    <a:pt x="165" y="666"/>
                    <a:pt x="210" y="687"/>
                    <a:pt x="260" y="687"/>
                  </a:cubicBezTo>
                  <a:cubicBezTo>
                    <a:pt x="324" y="687"/>
                    <a:pt x="371" y="655"/>
                    <a:pt x="400" y="591"/>
                  </a:cubicBezTo>
                  <a:cubicBezTo>
                    <a:pt x="427" y="533"/>
                    <a:pt x="441" y="462"/>
                    <a:pt x="441" y="378"/>
                  </a:cubicBezTo>
                  <a:cubicBezTo>
                    <a:pt x="441" y="272"/>
                    <a:pt x="422" y="193"/>
                    <a:pt x="386" y="140"/>
                  </a:cubicBezTo>
                  <a:cubicBezTo>
                    <a:pt x="356" y="96"/>
                    <a:pt x="304" y="74"/>
                    <a:pt x="230" y="74"/>
                  </a:cubicBezTo>
                  <a:cubicBezTo>
                    <a:pt x="198" y="74"/>
                    <a:pt x="162" y="77"/>
                    <a:pt x="123" y="83"/>
                  </a:cubicBezTo>
                  <a:lnTo>
                    <a:pt x="123" y="6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15" name="Freeform 53"/>
            <p:cNvSpPr>
              <a:spLocks noEditPoints="1"/>
            </p:cNvSpPr>
            <p:nvPr userDrawn="1"/>
          </p:nvSpPr>
          <p:spPr bwMode="gray">
            <a:xfrm>
              <a:off x="7659371" y="752475"/>
              <a:ext cx="14288" cy="87313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131" y="25"/>
                </a:cxn>
                <a:cxn ang="0">
                  <a:pos x="150" y="76"/>
                </a:cxn>
                <a:cxn ang="0">
                  <a:pos x="126" y="132"/>
                </a:cxn>
                <a:cxn ang="0">
                  <a:pos x="74" y="151"/>
                </a:cxn>
                <a:cxn ang="0">
                  <a:pos x="19" y="127"/>
                </a:cxn>
                <a:cxn ang="0">
                  <a:pos x="0" y="75"/>
                </a:cxn>
                <a:cxn ang="0">
                  <a:pos x="24" y="20"/>
                </a:cxn>
                <a:cxn ang="0">
                  <a:pos x="75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8" y="265"/>
                </a:cxn>
                <a:cxn ang="0">
                  <a:pos x="138" y="987"/>
                </a:cxn>
                <a:cxn ang="0">
                  <a:pos x="15" y="987"/>
                </a:cxn>
              </a:cxnLst>
              <a:rect l="0" t="0" r="r" b="b"/>
              <a:pathLst>
                <a:path w="150" h="987">
                  <a:moveTo>
                    <a:pt x="75" y="0"/>
                  </a:moveTo>
                  <a:cubicBezTo>
                    <a:pt x="97" y="0"/>
                    <a:pt x="116" y="9"/>
                    <a:pt x="131" y="25"/>
                  </a:cubicBezTo>
                  <a:cubicBezTo>
                    <a:pt x="144" y="40"/>
                    <a:pt x="150" y="57"/>
                    <a:pt x="150" y="76"/>
                  </a:cubicBezTo>
                  <a:cubicBezTo>
                    <a:pt x="150" y="98"/>
                    <a:pt x="142" y="117"/>
                    <a:pt x="126" y="132"/>
                  </a:cubicBezTo>
                  <a:cubicBezTo>
                    <a:pt x="112" y="145"/>
                    <a:pt x="94" y="151"/>
                    <a:pt x="74" y="151"/>
                  </a:cubicBezTo>
                  <a:cubicBezTo>
                    <a:pt x="52" y="151"/>
                    <a:pt x="33" y="143"/>
                    <a:pt x="19" y="127"/>
                  </a:cubicBezTo>
                  <a:cubicBezTo>
                    <a:pt x="6" y="112"/>
                    <a:pt x="0" y="95"/>
                    <a:pt x="0" y="75"/>
                  </a:cubicBezTo>
                  <a:cubicBezTo>
                    <a:pt x="0" y="53"/>
                    <a:pt x="8" y="35"/>
                    <a:pt x="24" y="20"/>
                  </a:cubicBezTo>
                  <a:cubicBezTo>
                    <a:pt x="38" y="7"/>
                    <a:pt x="55" y="0"/>
                    <a:pt x="75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8" y="987"/>
                    <a:pt x="138" y="987"/>
                    <a:pt x="138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16" name="Freeform 54"/>
            <p:cNvSpPr>
              <a:spLocks/>
            </p:cNvSpPr>
            <p:nvPr userDrawn="1"/>
          </p:nvSpPr>
          <p:spPr bwMode="gray">
            <a:xfrm>
              <a:off x="7692708" y="773113"/>
              <a:ext cx="49213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89" y="0"/>
                </a:cxn>
                <a:cxn ang="0">
                  <a:pos x="526" y="113"/>
                </a:cxn>
                <a:cxn ang="0">
                  <a:pos x="548" y="299"/>
                </a:cxn>
                <a:cxn ang="0">
                  <a:pos x="548" y="742"/>
                </a:cxn>
                <a:cxn ang="0">
                  <a:pos x="424" y="742"/>
                </a:cxn>
                <a:cxn ang="0">
                  <a:pos x="424" y="306"/>
                </a:cxn>
                <a:cxn ang="0">
                  <a:pos x="403" y="134"/>
                </a:cxn>
                <a:cxn ang="0">
                  <a:pos x="277" y="74"/>
                </a:cxn>
                <a:cxn ang="0">
                  <a:pos x="123" y="90"/>
                </a:cxn>
                <a:cxn ang="0">
                  <a:pos x="123" y="742"/>
                </a:cxn>
                <a:cxn ang="0">
                  <a:pos x="0" y="742"/>
                </a:cxn>
              </a:cxnLst>
              <a:rect l="0" t="0" r="r" b="b"/>
              <a:pathLst>
                <a:path w="548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4" y="9"/>
                    <a:pt x="210" y="0"/>
                    <a:pt x="289" y="0"/>
                  </a:cubicBezTo>
                  <a:cubicBezTo>
                    <a:pt x="415" y="0"/>
                    <a:pt x="494" y="38"/>
                    <a:pt x="526" y="113"/>
                  </a:cubicBezTo>
                  <a:cubicBezTo>
                    <a:pt x="541" y="149"/>
                    <a:pt x="548" y="210"/>
                    <a:pt x="548" y="299"/>
                  </a:cubicBezTo>
                  <a:cubicBezTo>
                    <a:pt x="548" y="742"/>
                    <a:pt x="548" y="742"/>
                    <a:pt x="548" y="742"/>
                  </a:cubicBezTo>
                  <a:cubicBezTo>
                    <a:pt x="424" y="742"/>
                    <a:pt x="424" y="742"/>
                    <a:pt x="424" y="742"/>
                  </a:cubicBezTo>
                  <a:cubicBezTo>
                    <a:pt x="424" y="306"/>
                    <a:pt x="424" y="306"/>
                    <a:pt x="424" y="306"/>
                  </a:cubicBezTo>
                  <a:cubicBezTo>
                    <a:pt x="424" y="221"/>
                    <a:pt x="417" y="163"/>
                    <a:pt x="403" y="134"/>
                  </a:cubicBezTo>
                  <a:cubicBezTo>
                    <a:pt x="382" y="94"/>
                    <a:pt x="341" y="74"/>
                    <a:pt x="277" y="74"/>
                  </a:cubicBezTo>
                  <a:cubicBezTo>
                    <a:pt x="227" y="74"/>
                    <a:pt x="176" y="80"/>
                    <a:pt x="123" y="90"/>
                  </a:cubicBezTo>
                  <a:cubicBezTo>
                    <a:pt x="123" y="742"/>
                    <a:pt x="123" y="742"/>
                    <a:pt x="123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17" name="Freeform 55"/>
            <p:cNvSpPr>
              <a:spLocks noEditPoints="1"/>
            </p:cNvSpPr>
            <p:nvPr userDrawn="1"/>
          </p:nvSpPr>
          <p:spPr bwMode="gray">
            <a:xfrm>
              <a:off x="7756208" y="773113"/>
              <a:ext cx="50800" cy="98425"/>
            </a:xfrm>
            <a:custGeom>
              <a:avLst/>
              <a:gdLst/>
              <a:ahLst/>
              <a:cxnLst>
                <a:cxn ang="0">
                  <a:pos x="445" y="677"/>
                </a:cxn>
                <a:cxn ang="0">
                  <a:pos x="399" y="721"/>
                </a:cxn>
                <a:cxn ang="0">
                  <a:pos x="257" y="762"/>
                </a:cxn>
                <a:cxn ang="0">
                  <a:pos x="97" y="708"/>
                </a:cxn>
                <a:cxn ang="0">
                  <a:pos x="0" y="414"/>
                </a:cxn>
                <a:cxn ang="0">
                  <a:pos x="71" y="131"/>
                </a:cxn>
                <a:cxn ang="0">
                  <a:pos x="340" y="0"/>
                </a:cxn>
                <a:cxn ang="0">
                  <a:pos x="569" y="28"/>
                </a:cxn>
                <a:cxn ang="0">
                  <a:pos x="569" y="601"/>
                </a:cxn>
                <a:cxn ang="0">
                  <a:pos x="555" y="843"/>
                </a:cxn>
                <a:cxn ang="0">
                  <a:pos x="422" y="1052"/>
                </a:cxn>
                <a:cxn ang="0">
                  <a:pos x="191" y="1098"/>
                </a:cxn>
                <a:cxn ang="0">
                  <a:pos x="98" y="1092"/>
                </a:cxn>
                <a:cxn ang="0">
                  <a:pos x="98" y="1018"/>
                </a:cxn>
                <a:cxn ang="0">
                  <a:pos x="190" y="1024"/>
                </a:cxn>
                <a:cxn ang="0">
                  <a:pos x="341" y="997"/>
                </a:cxn>
                <a:cxn ang="0">
                  <a:pos x="434" y="858"/>
                </a:cxn>
                <a:cxn ang="0">
                  <a:pos x="445" y="716"/>
                </a:cxn>
                <a:cxn ang="0">
                  <a:pos x="445" y="677"/>
                </a:cxn>
                <a:cxn ang="0">
                  <a:pos x="445" y="81"/>
                </a:cxn>
                <a:cxn ang="0">
                  <a:pos x="353" y="74"/>
                </a:cxn>
                <a:cxn ang="0">
                  <a:pos x="231" y="106"/>
                </a:cxn>
                <a:cxn ang="0">
                  <a:pos x="152" y="233"/>
                </a:cxn>
                <a:cxn ang="0">
                  <a:pos x="126" y="419"/>
                </a:cxn>
                <a:cxn ang="0">
                  <a:pos x="174" y="633"/>
                </a:cxn>
                <a:cxn ang="0">
                  <a:pos x="274" y="687"/>
                </a:cxn>
                <a:cxn ang="0">
                  <a:pos x="371" y="654"/>
                </a:cxn>
                <a:cxn ang="0">
                  <a:pos x="435" y="566"/>
                </a:cxn>
                <a:cxn ang="0">
                  <a:pos x="445" y="483"/>
                </a:cxn>
                <a:cxn ang="0">
                  <a:pos x="445" y="81"/>
                </a:cxn>
              </a:cxnLst>
              <a:rect l="0" t="0" r="r" b="b"/>
              <a:pathLst>
                <a:path w="569" h="1098">
                  <a:moveTo>
                    <a:pt x="445" y="677"/>
                  </a:moveTo>
                  <a:cubicBezTo>
                    <a:pt x="427" y="697"/>
                    <a:pt x="412" y="712"/>
                    <a:pt x="399" y="721"/>
                  </a:cubicBezTo>
                  <a:cubicBezTo>
                    <a:pt x="362" y="748"/>
                    <a:pt x="314" y="762"/>
                    <a:pt x="257" y="762"/>
                  </a:cubicBezTo>
                  <a:cubicBezTo>
                    <a:pt x="192" y="762"/>
                    <a:pt x="139" y="744"/>
                    <a:pt x="97" y="708"/>
                  </a:cubicBezTo>
                  <a:cubicBezTo>
                    <a:pt x="32" y="654"/>
                    <a:pt x="0" y="556"/>
                    <a:pt x="0" y="414"/>
                  </a:cubicBezTo>
                  <a:cubicBezTo>
                    <a:pt x="0" y="300"/>
                    <a:pt x="24" y="206"/>
                    <a:pt x="71" y="131"/>
                  </a:cubicBezTo>
                  <a:cubicBezTo>
                    <a:pt x="126" y="44"/>
                    <a:pt x="216" y="0"/>
                    <a:pt x="340" y="0"/>
                  </a:cubicBezTo>
                  <a:cubicBezTo>
                    <a:pt x="414" y="0"/>
                    <a:pt x="490" y="9"/>
                    <a:pt x="569" y="28"/>
                  </a:cubicBezTo>
                  <a:cubicBezTo>
                    <a:pt x="569" y="601"/>
                    <a:pt x="569" y="601"/>
                    <a:pt x="569" y="601"/>
                  </a:cubicBezTo>
                  <a:cubicBezTo>
                    <a:pt x="569" y="707"/>
                    <a:pt x="564" y="788"/>
                    <a:pt x="555" y="843"/>
                  </a:cubicBezTo>
                  <a:cubicBezTo>
                    <a:pt x="538" y="944"/>
                    <a:pt x="494" y="1013"/>
                    <a:pt x="422" y="1052"/>
                  </a:cubicBezTo>
                  <a:cubicBezTo>
                    <a:pt x="363" y="1083"/>
                    <a:pt x="286" y="1098"/>
                    <a:pt x="191" y="1098"/>
                  </a:cubicBezTo>
                  <a:cubicBezTo>
                    <a:pt x="164" y="1098"/>
                    <a:pt x="133" y="1096"/>
                    <a:pt x="98" y="1092"/>
                  </a:cubicBezTo>
                  <a:cubicBezTo>
                    <a:pt x="98" y="1018"/>
                    <a:pt x="98" y="1018"/>
                    <a:pt x="98" y="1018"/>
                  </a:cubicBezTo>
                  <a:cubicBezTo>
                    <a:pt x="130" y="1022"/>
                    <a:pt x="160" y="1024"/>
                    <a:pt x="190" y="1024"/>
                  </a:cubicBezTo>
                  <a:cubicBezTo>
                    <a:pt x="258" y="1024"/>
                    <a:pt x="308" y="1015"/>
                    <a:pt x="341" y="997"/>
                  </a:cubicBezTo>
                  <a:cubicBezTo>
                    <a:pt x="390" y="971"/>
                    <a:pt x="421" y="924"/>
                    <a:pt x="434" y="858"/>
                  </a:cubicBezTo>
                  <a:cubicBezTo>
                    <a:pt x="442" y="821"/>
                    <a:pt x="445" y="773"/>
                    <a:pt x="445" y="716"/>
                  </a:cubicBezTo>
                  <a:lnTo>
                    <a:pt x="445" y="677"/>
                  </a:lnTo>
                  <a:close/>
                  <a:moveTo>
                    <a:pt x="445" y="81"/>
                  </a:moveTo>
                  <a:cubicBezTo>
                    <a:pt x="411" y="77"/>
                    <a:pt x="380" y="74"/>
                    <a:pt x="353" y="74"/>
                  </a:cubicBezTo>
                  <a:cubicBezTo>
                    <a:pt x="301" y="74"/>
                    <a:pt x="260" y="85"/>
                    <a:pt x="231" y="106"/>
                  </a:cubicBezTo>
                  <a:cubicBezTo>
                    <a:pt x="197" y="130"/>
                    <a:pt x="171" y="173"/>
                    <a:pt x="152" y="233"/>
                  </a:cubicBezTo>
                  <a:cubicBezTo>
                    <a:pt x="135" y="287"/>
                    <a:pt x="126" y="348"/>
                    <a:pt x="126" y="419"/>
                  </a:cubicBezTo>
                  <a:cubicBezTo>
                    <a:pt x="126" y="517"/>
                    <a:pt x="142" y="589"/>
                    <a:pt x="174" y="633"/>
                  </a:cubicBezTo>
                  <a:cubicBezTo>
                    <a:pt x="199" y="669"/>
                    <a:pt x="233" y="687"/>
                    <a:pt x="274" y="687"/>
                  </a:cubicBezTo>
                  <a:cubicBezTo>
                    <a:pt x="308" y="687"/>
                    <a:pt x="341" y="676"/>
                    <a:pt x="371" y="654"/>
                  </a:cubicBezTo>
                  <a:cubicBezTo>
                    <a:pt x="401" y="631"/>
                    <a:pt x="423" y="602"/>
                    <a:pt x="435" y="566"/>
                  </a:cubicBezTo>
                  <a:cubicBezTo>
                    <a:pt x="442" y="547"/>
                    <a:pt x="445" y="520"/>
                    <a:pt x="445" y="483"/>
                  </a:cubicBezTo>
                  <a:lnTo>
                    <a:pt x="445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19" name="Freeform 56"/>
            <p:cNvSpPr>
              <a:spLocks/>
            </p:cNvSpPr>
            <p:nvPr userDrawn="1"/>
          </p:nvSpPr>
          <p:spPr bwMode="gray">
            <a:xfrm>
              <a:off x="7856221" y="758825"/>
              <a:ext cx="28575" cy="80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6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20" name="Freeform 57"/>
            <p:cNvSpPr>
              <a:spLocks noEditPoints="1"/>
            </p:cNvSpPr>
            <p:nvPr userDrawn="1"/>
          </p:nvSpPr>
          <p:spPr bwMode="gray">
            <a:xfrm>
              <a:off x="7894321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21" name="Freeform 58"/>
            <p:cNvSpPr>
              <a:spLocks/>
            </p:cNvSpPr>
            <p:nvPr userDrawn="1"/>
          </p:nvSpPr>
          <p:spPr bwMode="gray">
            <a:xfrm>
              <a:off x="7964171" y="773113"/>
              <a:ext cx="82550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67" y="0"/>
                </a:cxn>
                <a:cxn ang="0">
                  <a:pos x="460" y="46"/>
                </a:cxn>
                <a:cxn ang="0">
                  <a:pos x="691" y="0"/>
                </a:cxn>
                <a:cxn ang="0">
                  <a:pos x="912" y="114"/>
                </a:cxn>
                <a:cxn ang="0">
                  <a:pos x="933" y="299"/>
                </a:cxn>
                <a:cxn ang="0">
                  <a:pos x="933" y="742"/>
                </a:cxn>
                <a:cxn ang="0">
                  <a:pos x="809" y="742"/>
                </a:cxn>
                <a:cxn ang="0">
                  <a:pos x="809" y="306"/>
                </a:cxn>
                <a:cxn ang="0">
                  <a:pos x="790" y="135"/>
                </a:cxn>
                <a:cxn ang="0">
                  <a:pos x="675" y="74"/>
                </a:cxn>
                <a:cxn ang="0">
                  <a:pos x="528" y="108"/>
                </a:cxn>
                <a:cxn ang="0">
                  <a:pos x="528" y="742"/>
                </a:cxn>
                <a:cxn ang="0">
                  <a:pos x="405" y="742"/>
                </a:cxn>
                <a:cxn ang="0">
                  <a:pos x="405" y="301"/>
                </a:cxn>
                <a:cxn ang="0">
                  <a:pos x="385" y="135"/>
                </a:cxn>
                <a:cxn ang="0">
                  <a:pos x="267" y="74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933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3" y="9"/>
                    <a:pt x="202" y="0"/>
                    <a:pt x="267" y="0"/>
                  </a:cubicBezTo>
                  <a:cubicBezTo>
                    <a:pt x="352" y="0"/>
                    <a:pt x="417" y="15"/>
                    <a:pt x="460" y="46"/>
                  </a:cubicBezTo>
                  <a:cubicBezTo>
                    <a:pt x="538" y="15"/>
                    <a:pt x="615" y="0"/>
                    <a:pt x="691" y="0"/>
                  </a:cubicBezTo>
                  <a:cubicBezTo>
                    <a:pt x="808" y="0"/>
                    <a:pt x="881" y="38"/>
                    <a:pt x="912" y="114"/>
                  </a:cubicBezTo>
                  <a:cubicBezTo>
                    <a:pt x="926" y="149"/>
                    <a:pt x="933" y="211"/>
                    <a:pt x="933" y="299"/>
                  </a:cubicBezTo>
                  <a:cubicBezTo>
                    <a:pt x="933" y="742"/>
                    <a:pt x="933" y="742"/>
                    <a:pt x="933" y="742"/>
                  </a:cubicBezTo>
                  <a:cubicBezTo>
                    <a:pt x="809" y="742"/>
                    <a:pt x="809" y="742"/>
                    <a:pt x="809" y="742"/>
                  </a:cubicBezTo>
                  <a:cubicBezTo>
                    <a:pt x="809" y="306"/>
                    <a:pt x="809" y="306"/>
                    <a:pt x="809" y="306"/>
                  </a:cubicBezTo>
                  <a:cubicBezTo>
                    <a:pt x="809" y="222"/>
                    <a:pt x="803" y="164"/>
                    <a:pt x="790" y="135"/>
                  </a:cubicBezTo>
                  <a:cubicBezTo>
                    <a:pt x="771" y="94"/>
                    <a:pt x="733" y="74"/>
                    <a:pt x="675" y="74"/>
                  </a:cubicBezTo>
                  <a:cubicBezTo>
                    <a:pt x="627" y="74"/>
                    <a:pt x="578" y="86"/>
                    <a:pt x="528" y="108"/>
                  </a:cubicBezTo>
                  <a:cubicBezTo>
                    <a:pt x="528" y="742"/>
                    <a:pt x="528" y="742"/>
                    <a:pt x="528" y="742"/>
                  </a:cubicBezTo>
                  <a:cubicBezTo>
                    <a:pt x="405" y="742"/>
                    <a:pt x="405" y="742"/>
                    <a:pt x="405" y="742"/>
                  </a:cubicBezTo>
                  <a:cubicBezTo>
                    <a:pt x="405" y="301"/>
                    <a:pt x="405" y="301"/>
                    <a:pt x="405" y="301"/>
                  </a:cubicBezTo>
                  <a:cubicBezTo>
                    <a:pt x="405" y="219"/>
                    <a:pt x="398" y="164"/>
                    <a:pt x="385" y="135"/>
                  </a:cubicBezTo>
                  <a:cubicBezTo>
                    <a:pt x="366" y="94"/>
                    <a:pt x="327" y="74"/>
                    <a:pt x="267" y="74"/>
                  </a:cubicBezTo>
                  <a:cubicBezTo>
                    <a:pt x="221" y="74"/>
                    <a:pt x="173" y="80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22" name="Freeform 62"/>
            <p:cNvSpPr>
              <a:spLocks noEditPoints="1"/>
            </p:cNvSpPr>
            <p:nvPr userDrawn="1"/>
          </p:nvSpPr>
          <p:spPr bwMode="gray">
            <a:xfrm>
              <a:off x="8062596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23" name="Freeform 63"/>
            <p:cNvSpPr>
              <a:spLocks/>
            </p:cNvSpPr>
            <p:nvPr userDrawn="1"/>
          </p:nvSpPr>
          <p:spPr bwMode="gray">
            <a:xfrm>
              <a:off x="8132446" y="773113"/>
              <a:ext cx="26988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24" name="Freeform 64"/>
            <p:cNvSpPr>
              <a:spLocks/>
            </p:cNvSpPr>
            <p:nvPr userDrawn="1"/>
          </p:nvSpPr>
          <p:spPr bwMode="gray">
            <a:xfrm>
              <a:off x="8172133" y="773113"/>
              <a:ext cx="26988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25" name="Freeform 65"/>
            <p:cNvSpPr>
              <a:spLocks noEditPoints="1"/>
            </p:cNvSpPr>
            <p:nvPr userDrawn="1"/>
          </p:nvSpPr>
          <p:spPr bwMode="gray">
            <a:xfrm>
              <a:off x="8207058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5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5" y="762"/>
                  </a:cubicBezTo>
                  <a:cubicBezTo>
                    <a:pt x="102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26" name="Freeform 66"/>
            <p:cNvSpPr>
              <a:spLocks/>
            </p:cNvSpPr>
            <p:nvPr userDrawn="1"/>
          </p:nvSpPr>
          <p:spPr bwMode="gray">
            <a:xfrm>
              <a:off x="8267383" y="774700"/>
              <a:ext cx="82550" cy="65088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4" y="0"/>
                </a:cxn>
                <a:cxn ang="0">
                  <a:pos x="676" y="588"/>
                </a:cxn>
                <a:cxn ang="0">
                  <a:pos x="828" y="0"/>
                </a:cxn>
                <a:cxn ang="0">
                  <a:pos x="929" y="0"/>
                </a:cxn>
                <a:cxn ang="0">
                  <a:pos x="726" y="722"/>
                </a:cxn>
                <a:cxn ang="0">
                  <a:pos x="603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0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29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8" y="0"/>
                    <a:pt x="828" y="0"/>
                    <a:pt x="828" y="0"/>
                  </a:cubicBezTo>
                  <a:cubicBezTo>
                    <a:pt x="929" y="0"/>
                    <a:pt x="929" y="0"/>
                    <a:pt x="929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3" y="722"/>
                    <a:pt x="603" y="722"/>
                    <a:pt x="603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7" y="221"/>
                    <a:pt x="478" y="172"/>
                    <a:pt x="468" y="107"/>
                  </a:cubicBezTo>
                  <a:cubicBezTo>
                    <a:pt x="460" y="159"/>
                    <a:pt x="451" y="208"/>
                    <a:pt x="440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27" name="Freeform 67"/>
            <p:cNvSpPr>
              <a:spLocks/>
            </p:cNvSpPr>
            <p:nvPr userDrawn="1"/>
          </p:nvSpPr>
          <p:spPr bwMode="gray">
            <a:xfrm>
              <a:off x="8381683" y="774700"/>
              <a:ext cx="82550" cy="65088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5" y="0"/>
                </a:cxn>
                <a:cxn ang="0">
                  <a:pos x="676" y="588"/>
                </a:cxn>
                <a:cxn ang="0">
                  <a:pos x="829" y="0"/>
                </a:cxn>
                <a:cxn ang="0">
                  <a:pos x="930" y="0"/>
                </a:cxn>
                <a:cxn ang="0">
                  <a:pos x="726" y="722"/>
                </a:cxn>
                <a:cxn ang="0">
                  <a:pos x="604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1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30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930" y="0"/>
                    <a:pt x="930" y="0"/>
                    <a:pt x="930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4" y="722"/>
                    <a:pt x="604" y="722"/>
                    <a:pt x="604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8" y="221"/>
                    <a:pt x="479" y="172"/>
                    <a:pt x="468" y="107"/>
                  </a:cubicBezTo>
                  <a:cubicBezTo>
                    <a:pt x="460" y="159"/>
                    <a:pt x="451" y="208"/>
                    <a:pt x="441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28" name="Freeform 68"/>
            <p:cNvSpPr>
              <a:spLocks noEditPoints="1"/>
            </p:cNvSpPr>
            <p:nvPr userDrawn="1"/>
          </p:nvSpPr>
          <p:spPr bwMode="gray">
            <a:xfrm>
              <a:off x="8475346" y="752475"/>
              <a:ext cx="14288" cy="8731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32" y="25"/>
                </a:cxn>
                <a:cxn ang="0">
                  <a:pos x="151" y="76"/>
                </a:cxn>
                <a:cxn ang="0">
                  <a:pos x="126" y="132"/>
                </a:cxn>
                <a:cxn ang="0">
                  <a:pos x="75" y="151"/>
                </a:cxn>
                <a:cxn ang="0">
                  <a:pos x="20" y="127"/>
                </a:cxn>
                <a:cxn ang="0">
                  <a:pos x="0" y="75"/>
                </a:cxn>
                <a:cxn ang="0">
                  <a:pos x="25" y="20"/>
                </a:cxn>
                <a:cxn ang="0">
                  <a:pos x="76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9" y="265"/>
                </a:cxn>
                <a:cxn ang="0">
                  <a:pos x="139" y="987"/>
                </a:cxn>
                <a:cxn ang="0">
                  <a:pos x="15" y="987"/>
                </a:cxn>
              </a:cxnLst>
              <a:rect l="0" t="0" r="r" b="b"/>
              <a:pathLst>
                <a:path w="151" h="987">
                  <a:moveTo>
                    <a:pt x="76" y="0"/>
                  </a:moveTo>
                  <a:cubicBezTo>
                    <a:pt x="98" y="0"/>
                    <a:pt x="117" y="9"/>
                    <a:pt x="132" y="25"/>
                  </a:cubicBezTo>
                  <a:cubicBezTo>
                    <a:pt x="145" y="40"/>
                    <a:pt x="151" y="57"/>
                    <a:pt x="151" y="76"/>
                  </a:cubicBezTo>
                  <a:cubicBezTo>
                    <a:pt x="151" y="98"/>
                    <a:pt x="143" y="117"/>
                    <a:pt x="126" y="132"/>
                  </a:cubicBezTo>
                  <a:cubicBezTo>
                    <a:pt x="112" y="145"/>
                    <a:pt x="95" y="151"/>
                    <a:pt x="75" y="151"/>
                  </a:cubicBezTo>
                  <a:cubicBezTo>
                    <a:pt x="53" y="151"/>
                    <a:pt x="34" y="143"/>
                    <a:pt x="20" y="127"/>
                  </a:cubicBezTo>
                  <a:cubicBezTo>
                    <a:pt x="7" y="112"/>
                    <a:pt x="0" y="95"/>
                    <a:pt x="0" y="75"/>
                  </a:cubicBezTo>
                  <a:cubicBezTo>
                    <a:pt x="0" y="53"/>
                    <a:pt x="9" y="35"/>
                    <a:pt x="25" y="20"/>
                  </a:cubicBezTo>
                  <a:cubicBezTo>
                    <a:pt x="39" y="7"/>
                    <a:pt x="56" y="0"/>
                    <a:pt x="76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9" y="265"/>
                    <a:pt x="139" y="265"/>
                    <a:pt x="139" y="265"/>
                  </a:cubicBezTo>
                  <a:cubicBezTo>
                    <a:pt x="139" y="987"/>
                    <a:pt x="139" y="987"/>
                    <a:pt x="139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29" name="Freeform 69"/>
            <p:cNvSpPr>
              <a:spLocks/>
            </p:cNvSpPr>
            <p:nvPr userDrawn="1"/>
          </p:nvSpPr>
          <p:spPr bwMode="gray">
            <a:xfrm>
              <a:off x="8508683" y="758825"/>
              <a:ext cx="28575" cy="80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5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30" name="Freeform 70"/>
            <p:cNvSpPr>
              <a:spLocks/>
            </p:cNvSpPr>
            <p:nvPr userDrawn="1"/>
          </p:nvSpPr>
          <p:spPr bwMode="gray">
            <a:xfrm>
              <a:off x="8549958" y="742950"/>
              <a:ext cx="49213" cy="96838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31" name="Freeform 71"/>
            <p:cNvSpPr>
              <a:spLocks/>
            </p:cNvSpPr>
            <p:nvPr userDrawn="1"/>
          </p:nvSpPr>
          <p:spPr bwMode="gray">
            <a:xfrm>
              <a:off x="8638858" y="774700"/>
              <a:ext cx="53975" cy="95250"/>
            </a:xfrm>
            <a:custGeom>
              <a:avLst/>
              <a:gdLst/>
              <a:ahLst/>
              <a:cxnLst>
                <a:cxn ang="0">
                  <a:pos x="15" y="41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8" y="33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14" y="60"/>
                </a:cxn>
                <a:cxn ang="0">
                  <a:pos x="8" y="60"/>
                </a:cxn>
                <a:cxn ang="0">
                  <a:pos x="15" y="41"/>
                </a:cxn>
              </a:cxnLst>
              <a:rect l="0" t="0" r="r" b="b"/>
              <a:pathLst>
                <a:path w="34" h="60">
                  <a:moveTo>
                    <a:pt x="15" y="41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8" y="33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14" y="60"/>
                  </a:lnTo>
                  <a:lnTo>
                    <a:pt x="8" y="60"/>
                  </a:lnTo>
                  <a:lnTo>
                    <a:pt x="15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32" name="Freeform 72"/>
            <p:cNvSpPr>
              <a:spLocks noEditPoints="1"/>
            </p:cNvSpPr>
            <p:nvPr userDrawn="1"/>
          </p:nvSpPr>
          <p:spPr bwMode="gray">
            <a:xfrm>
              <a:off x="8699183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5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5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33" name="Freeform 73"/>
            <p:cNvSpPr>
              <a:spLocks/>
            </p:cNvSpPr>
            <p:nvPr userDrawn="1"/>
          </p:nvSpPr>
          <p:spPr bwMode="gray">
            <a:xfrm>
              <a:off x="8769033" y="774700"/>
              <a:ext cx="46038" cy="66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" y="0"/>
                </a:cxn>
                <a:cxn ang="0">
                  <a:pos x="123" y="445"/>
                </a:cxn>
                <a:cxn ang="0">
                  <a:pos x="145" y="609"/>
                </a:cxn>
                <a:cxn ang="0">
                  <a:pos x="197" y="656"/>
                </a:cxn>
                <a:cxn ang="0">
                  <a:pos x="276" y="667"/>
                </a:cxn>
                <a:cxn ang="0">
                  <a:pos x="403" y="648"/>
                </a:cxn>
                <a:cxn ang="0">
                  <a:pos x="403" y="0"/>
                </a:cxn>
                <a:cxn ang="0">
                  <a:pos x="527" y="0"/>
                </a:cxn>
                <a:cxn ang="0">
                  <a:pos x="527" y="710"/>
                </a:cxn>
                <a:cxn ang="0">
                  <a:pos x="269" y="742"/>
                </a:cxn>
                <a:cxn ang="0">
                  <a:pos x="86" y="703"/>
                </a:cxn>
                <a:cxn ang="0">
                  <a:pos x="6" y="567"/>
                </a:cxn>
                <a:cxn ang="0">
                  <a:pos x="0" y="454"/>
                </a:cxn>
                <a:cxn ang="0">
                  <a:pos x="0" y="0"/>
                </a:cxn>
              </a:cxnLst>
              <a:rect l="0" t="0" r="r" b="b"/>
              <a:pathLst>
                <a:path w="527" h="742">
                  <a:moveTo>
                    <a:pt x="0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445"/>
                    <a:pt x="123" y="445"/>
                    <a:pt x="123" y="445"/>
                  </a:cubicBezTo>
                  <a:cubicBezTo>
                    <a:pt x="123" y="527"/>
                    <a:pt x="131" y="582"/>
                    <a:pt x="145" y="609"/>
                  </a:cubicBezTo>
                  <a:cubicBezTo>
                    <a:pt x="157" y="632"/>
                    <a:pt x="174" y="648"/>
                    <a:pt x="197" y="656"/>
                  </a:cubicBezTo>
                  <a:cubicBezTo>
                    <a:pt x="216" y="663"/>
                    <a:pt x="242" y="667"/>
                    <a:pt x="276" y="667"/>
                  </a:cubicBezTo>
                  <a:cubicBezTo>
                    <a:pt x="317" y="667"/>
                    <a:pt x="359" y="661"/>
                    <a:pt x="403" y="648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527" y="0"/>
                    <a:pt x="527" y="0"/>
                    <a:pt x="527" y="0"/>
                  </a:cubicBezTo>
                  <a:cubicBezTo>
                    <a:pt x="527" y="710"/>
                    <a:pt x="527" y="710"/>
                    <a:pt x="527" y="710"/>
                  </a:cubicBezTo>
                  <a:cubicBezTo>
                    <a:pt x="435" y="731"/>
                    <a:pt x="349" y="742"/>
                    <a:pt x="269" y="742"/>
                  </a:cubicBezTo>
                  <a:cubicBezTo>
                    <a:pt x="187" y="742"/>
                    <a:pt x="126" y="729"/>
                    <a:pt x="86" y="703"/>
                  </a:cubicBezTo>
                  <a:cubicBezTo>
                    <a:pt x="41" y="674"/>
                    <a:pt x="14" y="629"/>
                    <a:pt x="6" y="567"/>
                  </a:cubicBezTo>
                  <a:cubicBezTo>
                    <a:pt x="2" y="539"/>
                    <a:pt x="0" y="501"/>
                    <a:pt x="0" y="4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grpSp>
          <p:nvGrpSpPr>
            <p:cNvPr id="34" name="Group 129"/>
            <p:cNvGrpSpPr/>
            <p:nvPr userDrawn="1"/>
          </p:nvGrpSpPr>
          <p:grpSpPr bwMode="gray">
            <a:xfrm>
              <a:off x="7792721" y="157163"/>
              <a:ext cx="1038225" cy="504825"/>
              <a:chOff x="7792721" y="157163"/>
              <a:chExt cx="1038225" cy="504825"/>
            </a:xfrm>
          </p:grpSpPr>
          <p:sp>
            <p:nvSpPr>
              <p:cNvPr id="35" name="Freeform 71"/>
              <p:cNvSpPr>
                <a:spLocks/>
              </p:cNvSpPr>
              <p:nvPr userDrawn="1"/>
            </p:nvSpPr>
            <p:spPr bwMode="gray">
              <a:xfrm>
                <a:off x="8135621" y="157163"/>
                <a:ext cx="209550" cy="161925"/>
              </a:xfrm>
              <a:custGeom>
                <a:avLst/>
                <a:gdLst/>
                <a:ahLst/>
                <a:cxnLst>
                  <a:cxn ang="0">
                    <a:pos x="961" y="764"/>
                  </a:cxn>
                  <a:cxn ang="0">
                    <a:pos x="599" y="642"/>
                  </a:cxn>
                  <a:cxn ang="0">
                    <a:pos x="1" y="1235"/>
                  </a:cxn>
                  <a:cxn ang="0">
                    <a:pos x="599" y="1825"/>
                  </a:cxn>
                  <a:cxn ang="0">
                    <a:pos x="1053" y="1619"/>
                  </a:cxn>
                  <a:cxn ang="0">
                    <a:pos x="1053" y="1293"/>
                  </a:cxn>
                  <a:cxn ang="0">
                    <a:pos x="771" y="1568"/>
                  </a:cxn>
                  <a:cxn ang="0">
                    <a:pos x="599" y="1604"/>
                  </a:cxn>
                  <a:cxn ang="0">
                    <a:pos x="225" y="1235"/>
                  </a:cxn>
                  <a:cxn ang="0">
                    <a:pos x="599" y="863"/>
                  </a:cxn>
                  <a:cxn ang="0">
                    <a:pos x="861" y="972"/>
                  </a:cxn>
                  <a:cxn ang="0">
                    <a:pos x="1093" y="1239"/>
                  </a:cxn>
                  <a:cxn ang="0">
                    <a:pos x="1630" y="1473"/>
                  </a:cxn>
                  <a:cxn ang="0">
                    <a:pos x="2365" y="741"/>
                  </a:cxn>
                  <a:cxn ang="0">
                    <a:pos x="1630" y="0"/>
                  </a:cxn>
                  <a:cxn ang="0">
                    <a:pos x="1053" y="295"/>
                  </a:cxn>
                  <a:cxn ang="0">
                    <a:pos x="1053" y="735"/>
                  </a:cxn>
                  <a:cxn ang="0">
                    <a:pos x="1630" y="232"/>
                  </a:cxn>
                  <a:cxn ang="0">
                    <a:pos x="2134" y="741"/>
                  </a:cxn>
                  <a:cxn ang="0">
                    <a:pos x="1630" y="1245"/>
                  </a:cxn>
                  <a:cxn ang="0">
                    <a:pos x="1303" y="1125"/>
                  </a:cxn>
                  <a:cxn ang="0">
                    <a:pos x="961" y="764"/>
                  </a:cxn>
                </a:cxnLst>
                <a:rect l="0" t="0" r="r" b="b"/>
                <a:pathLst>
                  <a:path w="2365" h="1825">
                    <a:moveTo>
                      <a:pt x="961" y="764"/>
                    </a:moveTo>
                    <a:cubicBezTo>
                      <a:pt x="875" y="688"/>
                      <a:pt x="736" y="643"/>
                      <a:pt x="599" y="642"/>
                    </a:cubicBezTo>
                    <a:cubicBezTo>
                      <a:pt x="270" y="641"/>
                      <a:pt x="2" y="900"/>
                      <a:pt x="1" y="1235"/>
                    </a:cubicBezTo>
                    <a:cubicBezTo>
                      <a:pt x="0" y="1563"/>
                      <a:pt x="270" y="1824"/>
                      <a:pt x="599" y="1825"/>
                    </a:cubicBezTo>
                    <a:cubicBezTo>
                      <a:pt x="783" y="1825"/>
                      <a:pt x="943" y="1751"/>
                      <a:pt x="1053" y="1619"/>
                    </a:cubicBezTo>
                    <a:cubicBezTo>
                      <a:pt x="1053" y="1293"/>
                      <a:pt x="1053" y="1293"/>
                      <a:pt x="1053" y="1293"/>
                    </a:cubicBezTo>
                    <a:cubicBezTo>
                      <a:pt x="994" y="1394"/>
                      <a:pt x="877" y="1524"/>
                      <a:pt x="771" y="1568"/>
                    </a:cubicBezTo>
                    <a:cubicBezTo>
                      <a:pt x="717" y="1590"/>
                      <a:pt x="662" y="1604"/>
                      <a:pt x="599" y="1604"/>
                    </a:cubicBezTo>
                    <a:cubicBezTo>
                      <a:pt x="394" y="1604"/>
                      <a:pt x="225" y="1445"/>
                      <a:pt x="225" y="1235"/>
                    </a:cubicBezTo>
                    <a:cubicBezTo>
                      <a:pt x="225" y="1041"/>
                      <a:pt x="380" y="862"/>
                      <a:pt x="599" y="863"/>
                    </a:cubicBezTo>
                    <a:cubicBezTo>
                      <a:pt x="701" y="863"/>
                      <a:pt x="793" y="905"/>
                      <a:pt x="861" y="972"/>
                    </a:cubicBezTo>
                    <a:cubicBezTo>
                      <a:pt x="931" y="1040"/>
                      <a:pt x="1041" y="1183"/>
                      <a:pt x="1093" y="1239"/>
                    </a:cubicBezTo>
                    <a:cubicBezTo>
                      <a:pt x="1227" y="1383"/>
                      <a:pt x="1419" y="1473"/>
                      <a:pt x="1630" y="1473"/>
                    </a:cubicBezTo>
                    <a:cubicBezTo>
                      <a:pt x="2036" y="1474"/>
                      <a:pt x="2365" y="1146"/>
                      <a:pt x="2365" y="741"/>
                    </a:cubicBezTo>
                    <a:cubicBezTo>
                      <a:pt x="2365" y="336"/>
                      <a:pt x="2035" y="0"/>
                      <a:pt x="1630" y="0"/>
                    </a:cubicBezTo>
                    <a:cubicBezTo>
                      <a:pt x="1395" y="0"/>
                      <a:pt x="1187" y="122"/>
                      <a:pt x="1053" y="295"/>
                    </a:cubicBezTo>
                    <a:cubicBezTo>
                      <a:pt x="1053" y="735"/>
                      <a:pt x="1053" y="735"/>
                      <a:pt x="1053" y="735"/>
                    </a:cubicBezTo>
                    <a:cubicBezTo>
                      <a:pt x="1155" y="455"/>
                      <a:pt x="1340" y="232"/>
                      <a:pt x="1630" y="232"/>
                    </a:cubicBezTo>
                    <a:cubicBezTo>
                      <a:pt x="1909" y="232"/>
                      <a:pt x="2135" y="463"/>
                      <a:pt x="2134" y="741"/>
                    </a:cubicBezTo>
                    <a:cubicBezTo>
                      <a:pt x="2134" y="1020"/>
                      <a:pt x="1909" y="1246"/>
                      <a:pt x="1630" y="1245"/>
                    </a:cubicBezTo>
                    <a:cubicBezTo>
                      <a:pt x="1506" y="1244"/>
                      <a:pt x="1391" y="1199"/>
                      <a:pt x="1303" y="1125"/>
                    </a:cubicBezTo>
                    <a:cubicBezTo>
                      <a:pt x="1194" y="1040"/>
                      <a:pt x="1074" y="860"/>
                      <a:pt x="961" y="76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>
                  <a:latin typeface="Fujitsu Sans" panose="020B0404060202020204" pitchFamily="34" charset="0"/>
                </a:endParaRPr>
              </a:p>
            </p:txBody>
          </p:sp>
          <p:sp>
            <p:nvSpPr>
              <p:cNvPr id="36" name="Freeform 72"/>
              <p:cNvSpPr>
                <a:spLocks/>
              </p:cNvSpPr>
              <p:nvPr userDrawn="1"/>
            </p:nvSpPr>
            <p:spPr bwMode="gray">
              <a:xfrm>
                <a:off x="7792721" y="333375"/>
                <a:ext cx="144463" cy="2349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24" y="0"/>
                  </a:cxn>
                  <a:cxn ang="0">
                    <a:pos x="1624" y="452"/>
                  </a:cxn>
                  <a:cxn ang="0">
                    <a:pos x="1365" y="273"/>
                  </a:cxn>
                  <a:cxn ang="0">
                    <a:pos x="613" y="273"/>
                  </a:cxn>
                  <a:cxn ang="0">
                    <a:pos x="613" y="1053"/>
                  </a:cxn>
                  <a:cxn ang="0">
                    <a:pos x="1428" y="1053"/>
                  </a:cxn>
                  <a:cxn ang="0">
                    <a:pos x="1428" y="1467"/>
                  </a:cxn>
                  <a:cxn ang="0">
                    <a:pos x="1205" y="1335"/>
                  </a:cxn>
                  <a:cxn ang="0">
                    <a:pos x="613" y="1335"/>
                  </a:cxn>
                  <a:cxn ang="0">
                    <a:pos x="613" y="2401"/>
                  </a:cxn>
                  <a:cxn ang="0">
                    <a:pos x="784" y="2651"/>
                  </a:cxn>
                  <a:cxn ang="0">
                    <a:pos x="11" y="2651"/>
                  </a:cxn>
                  <a:cxn ang="0">
                    <a:pos x="173" y="2401"/>
                  </a:cxn>
                  <a:cxn ang="0">
                    <a:pos x="173" y="278"/>
                  </a:cxn>
                  <a:cxn ang="0">
                    <a:pos x="0" y="0"/>
                  </a:cxn>
                </a:cxnLst>
                <a:rect l="0" t="0" r="r" b="b"/>
                <a:pathLst>
                  <a:path w="1624" h="2651">
                    <a:moveTo>
                      <a:pt x="0" y="0"/>
                    </a:moveTo>
                    <a:cubicBezTo>
                      <a:pt x="1624" y="0"/>
                      <a:pt x="1624" y="0"/>
                      <a:pt x="1624" y="0"/>
                    </a:cubicBezTo>
                    <a:cubicBezTo>
                      <a:pt x="1624" y="452"/>
                      <a:pt x="1624" y="452"/>
                      <a:pt x="1624" y="452"/>
                    </a:cubicBezTo>
                    <a:cubicBezTo>
                      <a:pt x="1624" y="452"/>
                      <a:pt x="1540" y="274"/>
                      <a:pt x="1365" y="273"/>
                    </a:cubicBezTo>
                    <a:cubicBezTo>
                      <a:pt x="613" y="273"/>
                      <a:pt x="613" y="273"/>
                      <a:pt x="613" y="273"/>
                    </a:cubicBezTo>
                    <a:cubicBezTo>
                      <a:pt x="613" y="1053"/>
                      <a:pt x="613" y="1053"/>
                      <a:pt x="613" y="1053"/>
                    </a:cubicBezTo>
                    <a:cubicBezTo>
                      <a:pt x="1428" y="1053"/>
                      <a:pt x="1428" y="1053"/>
                      <a:pt x="1428" y="1053"/>
                    </a:cubicBezTo>
                    <a:cubicBezTo>
                      <a:pt x="1428" y="1467"/>
                      <a:pt x="1428" y="1467"/>
                      <a:pt x="1428" y="1467"/>
                    </a:cubicBezTo>
                    <a:cubicBezTo>
                      <a:pt x="1428" y="1467"/>
                      <a:pt x="1402" y="1335"/>
                      <a:pt x="1205" y="1335"/>
                    </a:cubicBezTo>
                    <a:cubicBezTo>
                      <a:pt x="613" y="1335"/>
                      <a:pt x="613" y="1335"/>
                      <a:pt x="613" y="1335"/>
                    </a:cubicBezTo>
                    <a:cubicBezTo>
                      <a:pt x="613" y="2401"/>
                      <a:pt x="613" y="2401"/>
                      <a:pt x="613" y="2401"/>
                    </a:cubicBezTo>
                    <a:cubicBezTo>
                      <a:pt x="613" y="2558"/>
                      <a:pt x="784" y="2651"/>
                      <a:pt x="784" y="2651"/>
                    </a:cubicBezTo>
                    <a:cubicBezTo>
                      <a:pt x="11" y="2651"/>
                      <a:pt x="11" y="2651"/>
                      <a:pt x="11" y="2651"/>
                    </a:cubicBezTo>
                    <a:cubicBezTo>
                      <a:pt x="11" y="2651"/>
                      <a:pt x="173" y="2569"/>
                      <a:pt x="173" y="2401"/>
                    </a:cubicBezTo>
                    <a:cubicBezTo>
                      <a:pt x="173" y="278"/>
                      <a:pt x="173" y="278"/>
                      <a:pt x="173" y="278"/>
                    </a:cubicBezTo>
                    <a:cubicBezTo>
                      <a:pt x="173" y="9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>
                  <a:latin typeface="Fujitsu Sans" panose="020B0404060202020204" pitchFamily="34" charset="0"/>
                </a:endParaRPr>
              </a:p>
            </p:txBody>
          </p:sp>
          <p:sp>
            <p:nvSpPr>
              <p:cNvPr id="37" name="Freeform 73"/>
              <p:cNvSpPr>
                <a:spLocks/>
              </p:cNvSpPr>
              <p:nvPr userDrawn="1"/>
            </p:nvSpPr>
            <p:spPr bwMode="gray">
              <a:xfrm>
                <a:off x="8134033" y="333375"/>
                <a:ext cx="95250" cy="328613"/>
              </a:xfrm>
              <a:custGeom>
                <a:avLst/>
                <a:gdLst/>
                <a:ahLst/>
                <a:cxnLst>
                  <a:cxn ang="0">
                    <a:pos x="246" y="0"/>
                  </a:cxn>
                  <a:cxn ang="0">
                    <a:pos x="1072" y="0"/>
                  </a:cxn>
                  <a:cxn ang="0">
                    <a:pos x="887" y="230"/>
                  </a:cxn>
                  <a:cxn ang="0">
                    <a:pos x="887" y="2717"/>
                  </a:cxn>
                  <a:cxn ang="0">
                    <a:pos x="0" y="3693"/>
                  </a:cxn>
                  <a:cxn ang="0">
                    <a:pos x="423" y="2717"/>
                  </a:cxn>
                  <a:cxn ang="0">
                    <a:pos x="423" y="230"/>
                  </a:cxn>
                  <a:cxn ang="0">
                    <a:pos x="246" y="0"/>
                  </a:cxn>
                </a:cxnLst>
                <a:rect l="0" t="0" r="r" b="b"/>
                <a:pathLst>
                  <a:path w="1072" h="3696">
                    <a:moveTo>
                      <a:pt x="246" y="0"/>
                    </a:moveTo>
                    <a:cubicBezTo>
                      <a:pt x="1072" y="0"/>
                      <a:pt x="1072" y="0"/>
                      <a:pt x="1072" y="0"/>
                    </a:cubicBezTo>
                    <a:cubicBezTo>
                      <a:pt x="1072" y="0"/>
                      <a:pt x="887" y="87"/>
                      <a:pt x="887" y="230"/>
                    </a:cubicBezTo>
                    <a:cubicBezTo>
                      <a:pt x="887" y="2717"/>
                      <a:pt x="887" y="2717"/>
                      <a:pt x="887" y="2717"/>
                    </a:cubicBezTo>
                    <a:cubicBezTo>
                      <a:pt x="887" y="3558"/>
                      <a:pt x="44" y="3696"/>
                      <a:pt x="0" y="3693"/>
                    </a:cubicBezTo>
                    <a:cubicBezTo>
                      <a:pt x="72" y="3647"/>
                      <a:pt x="422" y="3349"/>
                      <a:pt x="423" y="2717"/>
                    </a:cubicBezTo>
                    <a:cubicBezTo>
                      <a:pt x="423" y="230"/>
                      <a:pt x="423" y="230"/>
                      <a:pt x="423" y="230"/>
                    </a:cubicBezTo>
                    <a:cubicBezTo>
                      <a:pt x="424" y="96"/>
                      <a:pt x="246" y="0"/>
                      <a:pt x="2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>
                  <a:latin typeface="Fujitsu Sans" panose="020B0404060202020204" pitchFamily="34" charset="0"/>
                </a:endParaRPr>
              </a:p>
            </p:txBody>
          </p:sp>
          <p:sp>
            <p:nvSpPr>
              <p:cNvPr id="38" name="Freeform 74"/>
              <p:cNvSpPr>
                <a:spLocks/>
              </p:cNvSpPr>
              <p:nvPr userDrawn="1"/>
            </p:nvSpPr>
            <p:spPr bwMode="gray">
              <a:xfrm>
                <a:off x="8238808" y="333375"/>
                <a:ext cx="74613" cy="2349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8" y="0"/>
                  </a:cxn>
                  <a:cxn ang="0">
                    <a:pos x="645" y="235"/>
                  </a:cxn>
                  <a:cxn ang="0">
                    <a:pos x="645" y="2401"/>
                  </a:cxn>
                  <a:cxn ang="0">
                    <a:pos x="828" y="2653"/>
                  </a:cxn>
                  <a:cxn ang="0">
                    <a:pos x="0" y="2653"/>
                  </a:cxn>
                  <a:cxn ang="0">
                    <a:pos x="184" y="2401"/>
                  </a:cxn>
                  <a:cxn ang="0">
                    <a:pos x="184" y="235"/>
                  </a:cxn>
                  <a:cxn ang="0">
                    <a:pos x="0" y="0"/>
                  </a:cxn>
                </a:cxnLst>
                <a:rect l="0" t="0" r="r" b="b"/>
                <a:pathLst>
                  <a:path w="828" h="2653">
                    <a:moveTo>
                      <a:pt x="0" y="0"/>
                    </a:moveTo>
                    <a:cubicBezTo>
                      <a:pt x="828" y="0"/>
                      <a:pt x="828" y="0"/>
                      <a:pt x="828" y="0"/>
                    </a:cubicBezTo>
                    <a:cubicBezTo>
                      <a:pt x="828" y="0"/>
                      <a:pt x="645" y="89"/>
                      <a:pt x="645" y="235"/>
                    </a:cubicBezTo>
                    <a:cubicBezTo>
                      <a:pt x="645" y="2401"/>
                      <a:pt x="645" y="2401"/>
                      <a:pt x="645" y="2401"/>
                    </a:cubicBezTo>
                    <a:cubicBezTo>
                      <a:pt x="645" y="2556"/>
                      <a:pt x="828" y="2653"/>
                      <a:pt x="828" y="2653"/>
                    </a:cubicBezTo>
                    <a:cubicBezTo>
                      <a:pt x="0" y="2653"/>
                      <a:pt x="0" y="2653"/>
                      <a:pt x="0" y="2653"/>
                    </a:cubicBezTo>
                    <a:cubicBezTo>
                      <a:pt x="0" y="2653"/>
                      <a:pt x="184" y="2557"/>
                      <a:pt x="184" y="2401"/>
                    </a:cubicBezTo>
                    <a:cubicBezTo>
                      <a:pt x="184" y="235"/>
                      <a:pt x="184" y="235"/>
                      <a:pt x="184" y="235"/>
                    </a:cubicBezTo>
                    <a:cubicBezTo>
                      <a:pt x="184" y="8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>
                  <a:latin typeface="Fujitsu Sans" panose="020B0404060202020204" pitchFamily="34" charset="0"/>
                </a:endParaRPr>
              </a:p>
            </p:txBody>
          </p:sp>
          <p:sp>
            <p:nvSpPr>
              <p:cNvPr id="39" name="Freeform 75"/>
              <p:cNvSpPr>
                <a:spLocks/>
              </p:cNvSpPr>
              <p:nvPr userDrawn="1"/>
            </p:nvSpPr>
            <p:spPr bwMode="gray">
              <a:xfrm>
                <a:off x="8313421" y="333375"/>
                <a:ext cx="176213" cy="234950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1984" y="0"/>
                  </a:cxn>
                  <a:cxn ang="0">
                    <a:pos x="1829" y="482"/>
                  </a:cxn>
                  <a:cxn ang="0">
                    <a:pos x="1607" y="279"/>
                  </a:cxn>
                  <a:cxn ang="0">
                    <a:pos x="1229" y="279"/>
                  </a:cxn>
                  <a:cxn ang="0">
                    <a:pos x="1229" y="2401"/>
                  </a:cxn>
                  <a:cxn ang="0">
                    <a:pos x="1407" y="2651"/>
                  </a:cxn>
                  <a:cxn ang="0">
                    <a:pos x="595" y="2651"/>
                  </a:cxn>
                  <a:cxn ang="0">
                    <a:pos x="771" y="2401"/>
                  </a:cxn>
                  <a:cxn ang="0">
                    <a:pos x="771" y="279"/>
                  </a:cxn>
                  <a:cxn ang="0">
                    <a:pos x="315" y="279"/>
                  </a:cxn>
                  <a:cxn ang="0">
                    <a:pos x="0" y="522"/>
                  </a:cxn>
                  <a:cxn ang="0">
                    <a:pos x="161" y="0"/>
                  </a:cxn>
                </a:cxnLst>
                <a:rect l="0" t="0" r="r" b="b"/>
                <a:pathLst>
                  <a:path w="1984" h="2651">
                    <a:moveTo>
                      <a:pt x="161" y="0"/>
                    </a:moveTo>
                    <a:cubicBezTo>
                      <a:pt x="1984" y="0"/>
                      <a:pt x="1984" y="0"/>
                      <a:pt x="1984" y="0"/>
                    </a:cubicBezTo>
                    <a:cubicBezTo>
                      <a:pt x="1829" y="482"/>
                      <a:pt x="1829" y="482"/>
                      <a:pt x="1829" y="482"/>
                    </a:cubicBezTo>
                    <a:cubicBezTo>
                      <a:pt x="1829" y="482"/>
                      <a:pt x="1783" y="279"/>
                      <a:pt x="1607" y="279"/>
                    </a:cubicBezTo>
                    <a:cubicBezTo>
                      <a:pt x="1229" y="279"/>
                      <a:pt x="1229" y="279"/>
                      <a:pt x="1229" y="279"/>
                    </a:cubicBezTo>
                    <a:cubicBezTo>
                      <a:pt x="1229" y="2401"/>
                      <a:pt x="1229" y="2401"/>
                      <a:pt x="1229" y="2401"/>
                    </a:cubicBezTo>
                    <a:cubicBezTo>
                      <a:pt x="1229" y="2535"/>
                      <a:pt x="1407" y="2651"/>
                      <a:pt x="1407" y="2651"/>
                    </a:cubicBezTo>
                    <a:cubicBezTo>
                      <a:pt x="595" y="2651"/>
                      <a:pt x="595" y="2651"/>
                      <a:pt x="595" y="2651"/>
                    </a:cubicBezTo>
                    <a:cubicBezTo>
                      <a:pt x="595" y="2651"/>
                      <a:pt x="771" y="2547"/>
                      <a:pt x="771" y="2401"/>
                    </a:cubicBezTo>
                    <a:cubicBezTo>
                      <a:pt x="771" y="279"/>
                      <a:pt x="771" y="279"/>
                      <a:pt x="771" y="279"/>
                    </a:cubicBezTo>
                    <a:cubicBezTo>
                      <a:pt x="315" y="279"/>
                      <a:pt x="315" y="279"/>
                      <a:pt x="315" y="279"/>
                    </a:cubicBezTo>
                    <a:cubicBezTo>
                      <a:pt x="185" y="280"/>
                      <a:pt x="0" y="522"/>
                      <a:pt x="0" y="522"/>
                    </a:cubicBez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>
                  <a:latin typeface="Fujitsu Sans" panose="020B0404060202020204" pitchFamily="34" charset="0"/>
                </a:endParaRPr>
              </a:p>
            </p:txBody>
          </p:sp>
          <p:sp>
            <p:nvSpPr>
              <p:cNvPr id="40" name="Freeform 76"/>
              <p:cNvSpPr>
                <a:spLocks/>
              </p:cNvSpPr>
              <p:nvPr userDrawn="1"/>
            </p:nvSpPr>
            <p:spPr bwMode="gray">
              <a:xfrm>
                <a:off x="8634096" y="333375"/>
                <a:ext cx="196850" cy="239713"/>
              </a:xfrm>
              <a:custGeom>
                <a:avLst/>
                <a:gdLst/>
                <a:ahLst/>
                <a:cxnLst>
                  <a:cxn ang="0">
                    <a:pos x="1420" y="0"/>
                  </a:cxn>
                  <a:cxn ang="0">
                    <a:pos x="2219" y="0"/>
                  </a:cxn>
                  <a:cxn ang="0">
                    <a:pos x="2048" y="234"/>
                  </a:cxn>
                  <a:cxn ang="0">
                    <a:pos x="2048" y="1840"/>
                  </a:cxn>
                  <a:cxn ang="0">
                    <a:pos x="1131" y="2693"/>
                  </a:cxn>
                  <a:cxn ang="0">
                    <a:pos x="176" y="1840"/>
                  </a:cxn>
                  <a:cxn ang="0">
                    <a:pos x="176" y="234"/>
                  </a:cxn>
                  <a:cxn ang="0">
                    <a:pos x="0" y="0"/>
                  </a:cxn>
                  <a:cxn ang="0">
                    <a:pos x="821" y="0"/>
                  </a:cxn>
                  <a:cxn ang="0">
                    <a:pos x="638" y="234"/>
                  </a:cxn>
                  <a:cxn ang="0">
                    <a:pos x="638" y="1840"/>
                  </a:cxn>
                  <a:cxn ang="0">
                    <a:pos x="1131" y="2406"/>
                  </a:cxn>
                  <a:cxn ang="0">
                    <a:pos x="1601" y="1840"/>
                  </a:cxn>
                  <a:cxn ang="0">
                    <a:pos x="1601" y="234"/>
                  </a:cxn>
                  <a:cxn ang="0">
                    <a:pos x="1420" y="0"/>
                  </a:cxn>
                </a:cxnLst>
                <a:rect l="0" t="0" r="r" b="b"/>
                <a:pathLst>
                  <a:path w="2219" h="2693">
                    <a:moveTo>
                      <a:pt x="1420" y="0"/>
                    </a:moveTo>
                    <a:cubicBezTo>
                      <a:pt x="2219" y="0"/>
                      <a:pt x="2219" y="0"/>
                      <a:pt x="2219" y="0"/>
                    </a:cubicBezTo>
                    <a:cubicBezTo>
                      <a:pt x="2219" y="0"/>
                      <a:pt x="2048" y="91"/>
                      <a:pt x="2048" y="234"/>
                    </a:cubicBezTo>
                    <a:cubicBezTo>
                      <a:pt x="2048" y="1840"/>
                      <a:pt x="2048" y="1840"/>
                      <a:pt x="2048" y="1840"/>
                    </a:cubicBezTo>
                    <a:cubicBezTo>
                      <a:pt x="2047" y="2492"/>
                      <a:pt x="1506" y="2693"/>
                      <a:pt x="1131" y="2693"/>
                    </a:cubicBezTo>
                    <a:cubicBezTo>
                      <a:pt x="759" y="2693"/>
                      <a:pt x="175" y="2490"/>
                      <a:pt x="176" y="1840"/>
                    </a:cubicBezTo>
                    <a:cubicBezTo>
                      <a:pt x="176" y="234"/>
                      <a:pt x="176" y="234"/>
                      <a:pt x="176" y="234"/>
                    </a:cubicBezTo>
                    <a:cubicBezTo>
                      <a:pt x="176" y="91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8" y="88"/>
                      <a:pt x="638" y="234"/>
                    </a:cubicBezTo>
                    <a:cubicBezTo>
                      <a:pt x="638" y="1840"/>
                      <a:pt x="638" y="1840"/>
                      <a:pt x="638" y="1840"/>
                    </a:cubicBezTo>
                    <a:cubicBezTo>
                      <a:pt x="638" y="2182"/>
                      <a:pt x="865" y="2406"/>
                      <a:pt x="1131" y="2406"/>
                    </a:cubicBezTo>
                    <a:cubicBezTo>
                      <a:pt x="1397" y="2406"/>
                      <a:pt x="1600" y="2173"/>
                      <a:pt x="1601" y="1840"/>
                    </a:cubicBezTo>
                    <a:cubicBezTo>
                      <a:pt x="1601" y="234"/>
                      <a:pt x="1601" y="234"/>
                      <a:pt x="1601" y="234"/>
                    </a:cubicBezTo>
                    <a:cubicBezTo>
                      <a:pt x="1601" y="91"/>
                      <a:pt x="1420" y="0"/>
                      <a:pt x="14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>
                  <a:latin typeface="Fujitsu Sans" panose="020B0404060202020204" pitchFamily="34" charset="0"/>
                </a:endParaRPr>
              </a:p>
            </p:txBody>
          </p:sp>
          <p:sp>
            <p:nvSpPr>
              <p:cNvPr id="41" name="Freeform 77"/>
              <p:cNvSpPr>
                <a:spLocks/>
              </p:cNvSpPr>
              <p:nvPr userDrawn="1"/>
            </p:nvSpPr>
            <p:spPr bwMode="gray">
              <a:xfrm>
                <a:off x="7943533" y="333375"/>
                <a:ext cx="198438" cy="239713"/>
              </a:xfrm>
              <a:custGeom>
                <a:avLst/>
                <a:gdLst/>
                <a:ahLst/>
                <a:cxnLst>
                  <a:cxn ang="0">
                    <a:pos x="1427" y="0"/>
                  </a:cxn>
                  <a:cxn ang="0">
                    <a:pos x="2240" y="0"/>
                  </a:cxn>
                  <a:cxn ang="0">
                    <a:pos x="2068" y="237"/>
                  </a:cxn>
                  <a:cxn ang="0">
                    <a:pos x="2067" y="1838"/>
                  </a:cxn>
                  <a:cxn ang="0">
                    <a:pos x="1122" y="2700"/>
                  </a:cxn>
                  <a:cxn ang="0">
                    <a:pos x="166" y="1838"/>
                  </a:cxn>
                  <a:cxn ang="0">
                    <a:pos x="166" y="237"/>
                  </a:cxn>
                  <a:cxn ang="0">
                    <a:pos x="0" y="0"/>
                  </a:cxn>
                  <a:cxn ang="0">
                    <a:pos x="821" y="0"/>
                  </a:cxn>
                  <a:cxn ang="0">
                    <a:pos x="631" y="237"/>
                  </a:cxn>
                  <a:cxn ang="0">
                    <a:pos x="630" y="1838"/>
                  </a:cxn>
                  <a:cxn ang="0">
                    <a:pos x="1122" y="2413"/>
                  </a:cxn>
                  <a:cxn ang="0">
                    <a:pos x="1602" y="1838"/>
                  </a:cxn>
                  <a:cxn ang="0">
                    <a:pos x="1603" y="237"/>
                  </a:cxn>
                  <a:cxn ang="0">
                    <a:pos x="1427" y="0"/>
                  </a:cxn>
                </a:cxnLst>
                <a:rect l="0" t="0" r="r" b="b"/>
                <a:pathLst>
                  <a:path w="2240" h="2700">
                    <a:moveTo>
                      <a:pt x="1427" y="0"/>
                    </a:moveTo>
                    <a:cubicBezTo>
                      <a:pt x="2240" y="0"/>
                      <a:pt x="2240" y="0"/>
                      <a:pt x="2240" y="0"/>
                    </a:cubicBezTo>
                    <a:cubicBezTo>
                      <a:pt x="2240" y="0"/>
                      <a:pt x="2068" y="95"/>
                      <a:pt x="2068" y="237"/>
                    </a:cubicBezTo>
                    <a:cubicBezTo>
                      <a:pt x="2068" y="238"/>
                      <a:pt x="2067" y="1838"/>
                      <a:pt x="2067" y="1838"/>
                    </a:cubicBezTo>
                    <a:cubicBezTo>
                      <a:pt x="2067" y="2494"/>
                      <a:pt x="1501" y="2700"/>
                      <a:pt x="1122" y="2700"/>
                    </a:cubicBezTo>
                    <a:cubicBezTo>
                      <a:pt x="750" y="2700"/>
                      <a:pt x="166" y="2491"/>
                      <a:pt x="166" y="1838"/>
                    </a:cubicBezTo>
                    <a:cubicBezTo>
                      <a:pt x="166" y="237"/>
                      <a:pt x="166" y="237"/>
                      <a:pt x="166" y="237"/>
                    </a:cubicBezTo>
                    <a:cubicBezTo>
                      <a:pt x="166" y="94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1" y="94"/>
                      <a:pt x="631" y="237"/>
                    </a:cubicBezTo>
                    <a:cubicBezTo>
                      <a:pt x="630" y="1838"/>
                      <a:pt x="630" y="1838"/>
                      <a:pt x="630" y="1838"/>
                    </a:cubicBezTo>
                    <a:cubicBezTo>
                      <a:pt x="630" y="2178"/>
                      <a:pt x="856" y="2412"/>
                      <a:pt x="1122" y="2413"/>
                    </a:cubicBezTo>
                    <a:cubicBezTo>
                      <a:pt x="1388" y="2414"/>
                      <a:pt x="1602" y="2174"/>
                      <a:pt x="1602" y="1838"/>
                    </a:cubicBezTo>
                    <a:cubicBezTo>
                      <a:pt x="1603" y="237"/>
                      <a:pt x="1603" y="237"/>
                      <a:pt x="1603" y="237"/>
                    </a:cubicBezTo>
                    <a:cubicBezTo>
                      <a:pt x="1603" y="94"/>
                      <a:pt x="1427" y="0"/>
                      <a:pt x="14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>
                  <a:latin typeface="Fujitsu Sans" panose="020B0404060202020204" pitchFamily="34" charset="0"/>
                </a:endParaRPr>
              </a:p>
            </p:txBody>
          </p:sp>
          <p:sp>
            <p:nvSpPr>
              <p:cNvPr id="42" name="Freeform 78"/>
              <p:cNvSpPr>
                <a:spLocks/>
              </p:cNvSpPr>
              <p:nvPr userDrawn="1"/>
            </p:nvSpPr>
            <p:spPr bwMode="gray">
              <a:xfrm>
                <a:off x="8481696" y="328613"/>
                <a:ext cx="150813" cy="244475"/>
              </a:xfrm>
              <a:custGeom>
                <a:avLst/>
                <a:gdLst/>
                <a:ahLst/>
                <a:cxnLst>
                  <a:cxn ang="0">
                    <a:pos x="1467" y="479"/>
                  </a:cxn>
                  <a:cxn ang="0">
                    <a:pos x="1019" y="276"/>
                  </a:cxn>
                  <a:cxn ang="0">
                    <a:pos x="504" y="677"/>
                  </a:cxn>
                  <a:cxn ang="0">
                    <a:pos x="995" y="1174"/>
                  </a:cxn>
                  <a:cxn ang="0">
                    <a:pos x="1705" y="1974"/>
                  </a:cxn>
                  <a:cxn ang="0">
                    <a:pos x="651" y="2755"/>
                  </a:cxn>
                  <a:cxn ang="0">
                    <a:pos x="155" y="2686"/>
                  </a:cxn>
                  <a:cxn ang="0">
                    <a:pos x="0" y="2177"/>
                  </a:cxn>
                  <a:cxn ang="0">
                    <a:pos x="658" y="2466"/>
                  </a:cxn>
                  <a:cxn ang="0">
                    <a:pos x="1252" y="2030"/>
                  </a:cxn>
                  <a:cxn ang="0">
                    <a:pos x="46" y="731"/>
                  </a:cxn>
                  <a:cxn ang="0">
                    <a:pos x="973" y="0"/>
                  </a:cxn>
                  <a:cxn ang="0">
                    <a:pos x="1467" y="69"/>
                  </a:cxn>
                  <a:cxn ang="0">
                    <a:pos x="1467" y="479"/>
                  </a:cxn>
                </a:cxnLst>
                <a:rect l="0" t="0" r="r" b="b"/>
                <a:pathLst>
                  <a:path w="1707" h="2755">
                    <a:moveTo>
                      <a:pt x="1467" y="479"/>
                    </a:moveTo>
                    <a:cubicBezTo>
                      <a:pt x="1467" y="479"/>
                      <a:pt x="1352" y="277"/>
                      <a:pt x="1019" y="276"/>
                    </a:cubicBezTo>
                    <a:cubicBezTo>
                      <a:pt x="686" y="275"/>
                      <a:pt x="505" y="450"/>
                      <a:pt x="504" y="677"/>
                    </a:cubicBezTo>
                    <a:cubicBezTo>
                      <a:pt x="503" y="934"/>
                      <a:pt x="696" y="1031"/>
                      <a:pt x="995" y="1174"/>
                    </a:cubicBezTo>
                    <a:cubicBezTo>
                      <a:pt x="1279" y="1311"/>
                      <a:pt x="1707" y="1499"/>
                      <a:pt x="1705" y="1974"/>
                    </a:cubicBezTo>
                    <a:cubicBezTo>
                      <a:pt x="1704" y="2399"/>
                      <a:pt x="1327" y="2755"/>
                      <a:pt x="651" y="2755"/>
                    </a:cubicBezTo>
                    <a:cubicBezTo>
                      <a:pt x="442" y="2754"/>
                      <a:pt x="155" y="2686"/>
                      <a:pt x="155" y="2686"/>
                    </a:cubicBezTo>
                    <a:cubicBezTo>
                      <a:pt x="0" y="2177"/>
                      <a:pt x="0" y="2177"/>
                      <a:pt x="0" y="2177"/>
                    </a:cubicBezTo>
                    <a:cubicBezTo>
                      <a:pt x="143" y="2316"/>
                      <a:pt x="397" y="2466"/>
                      <a:pt x="658" y="2466"/>
                    </a:cubicBezTo>
                    <a:cubicBezTo>
                      <a:pt x="929" y="2466"/>
                      <a:pt x="1252" y="2298"/>
                      <a:pt x="1252" y="2030"/>
                    </a:cubicBezTo>
                    <a:cubicBezTo>
                      <a:pt x="1252" y="1512"/>
                      <a:pt x="46" y="1598"/>
                      <a:pt x="46" y="731"/>
                    </a:cubicBezTo>
                    <a:cubicBezTo>
                      <a:pt x="46" y="433"/>
                      <a:pt x="254" y="0"/>
                      <a:pt x="973" y="0"/>
                    </a:cubicBezTo>
                    <a:cubicBezTo>
                      <a:pt x="1207" y="0"/>
                      <a:pt x="1467" y="69"/>
                      <a:pt x="1467" y="69"/>
                    </a:cubicBezTo>
                    <a:lnTo>
                      <a:pt x="1467" y="4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>
                  <a:latin typeface="Fujitsu Sans" panose="020B040406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5905234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Intermedia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1" descr="ContentGray20_L150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906000" cy="10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3"/>
          <p:cNvGrpSpPr>
            <a:grpSpLocks noChangeAspect="1"/>
          </p:cNvGrpSpPr>
          <p:nvPr/>
        </p:nvGrpSpPr>
        <p:grpSpPr bwMode="gray">
          <a:xfrm>
            <a:off x="7919641" y="-59247"/>
            <a:ext cx="1785144" cy="920750"/>
            <a:chOff x="4604" y="117"/>
            <a:chExt cx="1038" cy="580"/>
          </a:xfrm>
        </p:grpSpPr>
        <p:sp>
          <p:nvSpPr>
            <p:cNvPr id="42" name="AutoShape 42"/>
            <p:cNvSpPr>
              <a:spLocks noChangeAspect="1" noChangeArrowheads="1" noTextEdit="1"/>
            </p:cNvSpPr>
            <p:nvPr/>
          </p:nvSpPr>
          <p:spPr bwMode="gray">
            <a:xfrm>
              <a:off x="4604" y="117"/>
              <a:ext cx="1038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gray">
            <a:xfrm>
              <a:off x="5115" y="216"/>
              <a:ext cx="132" cy="102"/>
            </a:xfrm>
            <a:custGeom>
              <a:avLst/>
              <a:gdLst>
                <a:gd name="T0" fmla="*/ 961 w 2365"/>
                <a:gd name="T1" fmla="*/ 764 h 1825"/>
                <a:gd name="T2" fmla="*/ 599 w 2365"/>
                <a:gd name="T3" fmla="*/ 642 h 1825"/>
                <a:gd name="T4" fmla="*/ 1 w 2365"/>
                <a:gd name="T5" fmla="*/ 1235 h 1825"/>
                <a:gd name="T6" fmla="*/ 599 w 2365"/>
                <a:gd name="T7" fmla="*/ 1825 h 1825"/>
                <a:gd name="T8" fmla="*/ 1053 w 2365"/>
                <a:gd name="T9" fmla="*/ 1619 h 1825"/>
                <a:gd name="T10" fmla="*/ 1053 w 2365"/>
                <a:gd name="T11" fmla="*/ 1293 h 1825"/>
                <a:gd name="T12" fmla="*/ 771 w 2365"/>
                <a:gd name="T13" fmla="*/ 1568 h 1825"/>
                <a:gd name="T14" fmla="*/ 599 w 2365"/>
                <a:gd name="T15" fmla="*/ 1604 h 1825"/>
                <a:gd name="T16" fmla="*/ 225 w 2365"/>
                <a:gd name="T17" fmla="*/ 1235 h 1825"/>
                <a:gd name="T18" fmla="*/ 599 w 2365"/>
                <a:gd name="T19" fmla="*/ 863 h 1825"/>
                <a:gd name="T20" fmla="*/ 861 w 2365"/>
                <a:gd name="T21" fmla="*/ 972 h 1825"/>
                <a:gd name="T22" fmla="*/ 1093 w 2365"/>
                <a:gd name="T23" fmla="*/ 1239 h 1825"/>
                <a:gd name="T24" fmla="*/ 1630 w 2365"/>
                <a:gd name="T25" fmla="*/ 1473 h 1825"/>
                <a:gd name="T26" fmla="*/ 2365 w 2365"/>
                <a:gd name="T27" fmla="*/ 741 h 1825"/>
                <a:gd name="T28" fmla="*/ 1630 w 2365"/>
                <a:gd name="T29" fmla="*/ 0 h 1825"/>
                <a:gd name="T30" fmla="*/ 1053 w 2365"/>
                <a:gd name="T31" fmla="*/ 295 h 1825"/>
                <a:gd name="T32" fmla="*/ 1053 w 2365"/>
                <a:gd name="T33" fmla="*/ 735 h 1825"/>
                <a:gd name="T34" fmla="*/ 1630 w 2365"/>
                <a:gd name="T35" fmla="*/ 232 h 1825"/>
                <a:gd name="T36" fmla="*/ 2134 w 2365"/>
                <a:gd name="T37" fmla="*/ 741 h 1825"/>
                <a:gd name="T38" fmla="*/ 1630 w 2365"/>
                <a:gd name="T39" fmla="*/ 1245 h 1825"/>
                <a:gd name="T40" fmla="*/ 1303 w 2365"/>
                <a:gd name="T41" fmla="*/ 1125 h 1825"/>
                <a:gd name="T42" fmla="*/ 961 w 2365"/>
                <a:gd name="T43" fmla="*/ 764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gray">
            <a:xfrm>
              <a:off x="4899" y="327"/>
              <a:ext cx="91" cy="148"/>
            </a:xfrm>
            <a:custGeom>
              <a:avLst/>
              <a:gdLst>
                <a:gd name="T0" fmla="*/ 0 w 1624"/>
                <a:gd name="T1" fmla="*/ 0 h 2651"/>
                <a:gd name="T2" fmla="*/ 1624 w 1624"/>
                <a:gd name="T3" fmla="*/ 0 h 2651"/>
                <a:gd name="T4" fmla="*/ 1624 w 1624"/>
                <a:gd name="T5" fmla="*/ 452 h 2651"/>
                <a:gd name="T6" fmla="*/ 1365 w 1624"/>
                <a:gd name="T7" fmla="*/ 273 h 2651"/>
                <a:gd name="T8" fmla="*/ 613 w 1624"/>
                <a:gd name="T9" fmla="*/ 273 h 2651"/>
                <a:gd name="T10" fmla="*/ 613 w 1624"/>
                <a:gd name="T11" fmla="*/ 1053 h 2651"/>
                <a:gd name="T12" fmla="*/ 1428 w 1624"/>
                <a:gd name="T13" fmla="*/ 1053 h 2651"/>
                <a:gd name="T14" fmla="*/ 1428 w 1624"/>
                <a:gd name="T15" fmla="*/ 1467 h 2651"/>
                <a:gd name="T16" fmla="*/ 1205 w 1624"/>
                <a:gd name="T17" fmla="*/ 1335 h 2651"/>
                <a:gd name="T18" fmla="*/ 613 w 1624"/>
                <a:gd name="T19" fmla="*/ 1335 h 2651"/>
                <a:gd name="T20" fmla="*/ 613 w 1624"/>
                <a:gd name="T21" fmla="*/ 2401 h 2651"/>
                <a:gd name="T22" fmla="*/ 784 w 1624"/>
                <a:gd name="T23" fmla="*/ 2651 h 2651"/>
                <a:gd name="T24" fmla="*/ 11 w 1624"/>
                <a:gd name="T25" fmla="*/ 2651 h 2651"/>
                <a:gd name="T26" fmla="*/ 173 w 1624"/>
                <a:gd name="T27" fmla="*/ 2401 h 2651"/>
                <a:gd name="T28" fmla="*/ 173 w 1624"/>
                <a:gd name="T29" fmla="*/ 278 h 2651"/>
                <a:gd name="T30" fmla="*/ 0 w 1624"/>
                <a:gd name="T31" fmla="*/ 0 h 2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gray">
            <a:xfrm>
              <a:off x="5114" y="327"/>
              <a:ext cx="60" cy="207"/>
            </a:xfrm>
            <a:custGeom>
              <a:avLst/>
              <a:gdLst>
                <a:gd name="T0" fmla="*/ 246 w 1072"/>
                <a:gd name="T1" fmla="*/ 0 h 3696"/>
                <a:gd name="T2" fmla="*/ 1072 w 1072"/>
                <a:gd name="T3" fmla="*/ 0 h 3696"/>
                <a:gd name="T4" fmla="*/ 887 w 1072"/>
                <a:gd name="T5" fmla="*/ 230 h 3696"/>
                <a:gd name="T6" fmla="*/ 887 w 1072"/>
                <a:gd name="T7" fmla="*/ 2717 h 3696"/>
                <a:gd name="T8" fmla="*/ 0 w 1072"/>
                <a:gd name="T9" fmla="*/ 3693 h 3696"/>
                <a:gd name="T10" fmla="*/ 423 w 1072"/>
                <a:gd name="T11" fmla="*/ 2717 h 3696"/>
                <a:gd name="T12" fmla="*/ 423 w 1072"/>
                <a:gd name="T13" fmla="*/ 230 h 3696"/>
                <a:gd name="T14" fmla="*/ 246 w 1072"/>
                <a:gd name="T15" fmla="*/ 0 h 3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gray">
            <a:xfrm>
              <a:off x="5180" y="327"/>
              <a:ext cx="47" cy="148"/>
            </a:xfrm>
            <a:custGeom>
              <a:avLst/>
              <a:gdLst>
                <a:gd name="T0" fmla="*/ 0 w 828"/>
                <a:gd name="T1" fmla="*/ 0 h 2653"/>
                <a:gd name="T2" fmla="*/ 828 w 828"/>
                <a:gd name="T3" fmla="*/ 0 h 2653"/>
                <a:gd name="T4" fmla="*/ 645 w 828"/>
                <a:gd name="T5" fmla="*/ 235 h 2653"/>
                <a:gd name="T6" fmla="*/ 645 w 828"/>
                <a:gd name="T7" fmla="*/ 2401 h 2653"/>
                <a:gd name="T8" fmla="*/ 828 w 828"/>
                <a:gd name="T9" fmla="*/ 2653 h 2653"/>
                <a:gd name="T10" fmla="*/ 0 w 828"/>
                <a:gd name="T11" fmla="*/ 2653 h 2653"/>
                <a:gd name="T12" fmla="*/ 184 w 828"/>
                <a:gd name="T13" fmla="*/ 2401 h 2653"/>
                <a:gd name="T14" fmla="*/ 184 w 828"/>
                <a:gd name="T15" fmla="*/ 235 h 2653"/>
                <a:gd name="T16" fmla="*/ 0 w 828"/>
                <a:gd name="T17" fmla="*/ 0 h 2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gray">
            <a:xfrm>
              <a:off x="5227" y="327"/>
              <a:ext cx="111" cy="148"/>
            </a:xfrm>
            <a:custGeom>
              <a:avLst/>
              <a:gdLst>
                <a:gd name="T0" fmla="*/ 161 w 1984"/>
                <a:gd name="T1" fmla="*/ 0 h 2651"/>
                <a:gd name="T2" fmla="*/ 1984 w 1984"/>
                <a:gd name="T3" fmla="*/ 0 h 2651"/>
                <a:gd name="T4" fmla="*/ 1829 w 1984"/>
                <a:gd name="T5" fmla="*/ 482 h 2651"/>
                <a:gd name="T6" fmla="*/ 1607 w 1984"/>
                <a:gd name="T7" fmla="*/ 279 h 2651"/>
                <a:gd name="T8" fmla="*/ 1229 w 1984"/>
                <a:gd name="T9" fmla="*/ 279 h 2651"/>
                <a:gd name="T10" fmla="*/ 1229 w 1984"/>
                <a:gd name="T11" fmla="*/ 2401 h 2651"/>
                <a:gd name="T12" fmla="*/ 1407 w 1984"/>
                <a:gd name="T13" fmla="*/ 2651 h 2651"/>
                <a:gd name="T14" fmla="*/ 595 w 1984"/>
                <a:gd name="T15" fmla="*/ 2651 h 2651"/>
                <a:gd name="T16" fmla="*/ 771 w 1984"/>
                <a:gd name="T17" fmla="*/ 2401 h 2651"/>
                <a:gd name="T18" fmla="*/ 771 w 1984"/>
                <a:gd name="T19" fmla="*/ 279 h 2651"/>
                <a:gd name="T20" fmla="*/ 315 w 1984"/>
                <a:gd name="T21" fmla="*/ 279 h 2651"/>
                <a:gd name="T22" fmla="*/ 0 w 1984"/>
                <a:gd name="T23" fmla="*/ 522 h 2651"/>
                <a:gd name="T24" fmla="*/ 161 w 1984"/>
                <a:gd name="T25" fmla="*/ 0 h 2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gray">
            <a:xfrm>
              <a:off x="5429" y="327"/>
              <a:ext cx="124" cy="151"/>
            </a:xfrm>
            <a:custGeom>
              <a:avLst/>
              <a:gdLst>
                <a:gd name="T0" fmla="*/ 1420 w 2219"/>
                <a:gd name="T1" fmla="*/ 0 h 2693"/>
                <a:gd name="T2" fmla="*/ 2219 w 2219"/>
                <a:gd name="T3" fmla="*/ 0 h 2693"/>
                <a:gd name="T4" fmla="*/ 2048 w 2219"/>
                <a:gd name="T5" fmla="*/ 234 h 2693"/>
                <a:gd name="T6" fmla="*/ 2048 w 2219"/>
                <a:gd name="T7" fmla="*/ 1840 h 2693"/>
                <a:gd name="T8" fmla="*/ 1131 w 2219"/>
                <a:gd name="T9" fmla="*/ 2693 h 2693"/>
                <a:gd name="T10" fmla="*/ 176 w 2219"/>
                <a:gd name="T11" fmla="*/ 1840 h 2693"/>
                <a:gd name="T12" fmla="*/ 176 w 2219"/>
                <a:gd name="T13" fmla="*/ 234 h 2693"/>
                <a:gd name="T14" fmla="*/ 0 w 2219"/>
                <a:gd name="T15" fmla="*/ 0 h 2693"/>
                <a:gd name="T16" fmla="*/ 821 w 2219"/>
                <a:gd name="T17" fmla="*/ 0 h 2693"/>
                <a:gd name="T18" fmla="*/ 638 w 2219"/>
                <a:gd name="T19" fmla="*/ 234 h 2693"/>
                <a:gd name="T20" fmla="*/ 638 w 2219"/>
                <a:gd name="T21" fmla="*/ 1840 h 2693"/>
                <a:gd name="T22" fmla="*/ 1131 w 2219"/>
                <a:gd name="T23" fmla="*/ 2406 h 2693"/>
                <a:gd name="T24" fmla="*/ 1601 w 2219"/>
                <a:gd name="T25" fmla="*/ 1840 h 2693"/>
                <a:gd name="T26" fmla="*/ 1601 w 2219"/>
                <a:gd name="T27" fmla="*/ 234 h 2693"/>
                <a:gd name="T28" fmla="*/ 1420 w 2219"/>
                <a:gd name="T29" fmla="*/ 0 h 2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gray">
            <a:xfrm>
              <a:off x="4994" y="327"/>
              <a:ext cx="125" cy="151"/>
            </a:xfrm>
            <a:custGeom>
              <a:avLst/>
              <a:gdLst>
                <a:gd name="T0" fmla="*/ 1427 w 2240"/>
                <a:gd name="T1" fmla="*/ 0 h 2700"/>
                <a:gd name="T2" fmla="*/ 2240 w 2240"/>
                <a:gd name="T3" fmla="*/ 0 h 2700"/>
                <a:gd name="T4" fmla="*/ 2068 w 2240"/>
                <a:gd name="T5" fmla="*/ 237 h 2700"/>
                <a:gd name="T6" fmla="*/ 2067 w 2240"/>
                <a:gd name="T7" fmla="*/ 1838 h 2700"/>
                <a:gd name="T8" fmla="*/ 1122 w 2240"/>
                <a:gd name="T9" fmla="*/ 2700 h 2700"/>
                <a:gd name="T10" fmla="*/ 166 w 2240"/>
                <a:gd name="T11" fmla="*/ 1838 h 2700"/>
                <a:gd name="T12" fmla="*/ 166 w 2240"/>
                <a:gd name="T13" fmla="*/ 237 h 2700"/>
                <a:gd name="T14" fmla="*/ 0 w 2240"/>
                <a:gd name="T15" fmla="*/ 0 h 2700"/>
                <a:gd name="T16" fmla="*/ 821 w 2240"/>
                <a:gd name="T17" fmla="*/ 0 h 2700"/>
                <a:gd name="T18" fmla="*/ 631 w 2240"/>
                <a:gd name="T19" fmla="*/ 237 h 2700"/>
                <a:gd name="T20" fmla="*/ 630 w 2240"/>
                <a:gd name="T21" fmla="*/ 1838 h 2700"/>
                <a:gd name="T22" fmla="*/ 1122 w 2240"/>
                <a:gd name="T23" fmla="*/ 2413 h 2700"/>
                <a:gd name="T24" fmla="*/ 1602 w 2240"/>
                <a:gd name="T25" fmla="*/ 1838 h 2700"/>
                <a:gd name="T26" fmla="*/ 1603 w 2240"/>
                <a:gd name="T27" fmla="*/ 237 h 2700"/>
                <a:gd name="T28" fmla="*/ 1427 w 2240"/>
                <a:gd name="T29" fmla="*/ 0 h 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gray">
            <a:xfrm>
              <a:off x="5333" y="324"/>
              <a:ext cx="95" cy="154"/>
            </a:xfrm>
            <a:custGeom>
              <a:avLst/>
              <a:gdLst>
                <a:gd name="T0" fmla="*/ 1467 w 1707"/>
                <a:gd name="T1" fmla="*/ 479 h 2755"/>
                <a:gd name="T2" fmla="*/ 1019 w 1707"/>
                <a:gd name="T3" fmla="*/ 276 h 2755"/>
                <a:gd name="T4" fmla="*/ 504 w 1707"/>
                <a:gd name="T5" fmla="*/ 677 h 2755"/>
                <a:gd name="T6" fmla="*/ 995 w 1707"/>
                <a:gd name="T7" fmla="*/ 1174 h 2755"/>
                <a:gd name="T8" fmla="*/ 1705 w 1707"/>
                <a:gd name="T9" fmla="*/ 1974 h 2755"/>
                <a:gd name="T10" fmla="*/ 651 w 1707"/>
                <a:gd name="T11" fmla="*/ 2755 h 2755"/>
                <a:gd name="T12" fmla="*/ 155 w 1707"/>
                <a:gd name="T13" fmla="*/ 2686 h 2755"/>
                <a:gd name="T14" fmla="*/ 0 w 1707"/>
                <a:gd name="T15" fmla="*/ 2177 h 2755"/>
                <a:gd name="T16" fmla="*/ 658 w 1707"/>
                <a:gd name="T17" fmla="*/ 2466 h 2755"/>
                <a:gd name="T18" fmla="*/ 1252 w 1707"/>
                <a:gd name="T19" fmla="*/ 2030 h 2755"/>
                <a:gd name="T20" fmla="*/ 46 w 1707"/>
                <a:gd name="T21" fmla="*/ 731 h 2755"/>
                <a:gd name="T22" fmla="*/ 973 w 1707"/>
                <a:gd name="T23" fmla="*/ 0 h 2755"/>
                <a:gd name="T24" fmla="*/ 1467 w 1707"/>
                <a:gd name="T25" fmla="*/ 69 h 2755"/>
                <a:gd name="T26" fmla="*/ 1467 w 1707"/>
                <a:gd name="T27" fmla="*/ 479 h 2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647173" name="Rectangle 5"/>
          <p:cNvSpPr>
            <a:spLocks noGrp="1" noChangeArrowheads="1"/>
          </p:cNvSpPr>
          <p:nvPr userDrawn="1">
            <p:ph type="subTitle" idx="1" hasCustomPrompt="1"/>
          </p:nvPr>
        </p:nvSpPr>
        <p:spPr bwMode="gray">
          <a:xfrm>
            <a:off x="350838" y="3697200"/>
            <a:ext cx="8583900" cy="2595600"/>
          </a:xfrm>
        </p:spPr>
        <p:txBody>
          <a:bodyPr/>
          <a:lstStyle>
            <a:lvl1pPr marL="304800" marR="0" indent="-304800" algn="l" defTabSz="4572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87867E"/>
              </a:buClr>
              <a:buSzTx/>
              <a:buFont typeface="Wingdings" pitchFamily="2" charset="2"/>
              <a:buChar char="n"/>
              <a:tabLst/>
              <a:defRPr sz="2400"/>
            </a:lvl1pPr>
          </a:lstStyle>
          <a:p>
            <a:pPr lvl="0"/>
            <a:r>
              <a:rPr lang="en-US" altLang="ja-JP" noProof="0" dirty="0"/>
              <a:t>Master subtitle</a:t>
            </a:r>
          </a:p>
          <a:p>
            <a:pPr lvl="0"/>
            <a:endParaRPr kumimoji="1" lang="de-DE" altLang="ja-JP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47174" name="Rectangle 6"/>
          <p:cNvSpPr>
            <a:spLocks noGrp="1" noChangeArrowheads="1"/>
          </p:cNvSpPr>
          <p:nvPr userDrawn="1">
            <p:ph type="ctrTitle" hasCustomPrompt="1"/>
          </p:nvPr>
        </p:nvSpPr>
        <p:spPr bwMode="gray">
          <a:xfrm>
            <a:off x="224286" y="-400129"/>
            <a:ext cx="8583900" cy="1047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br>
              <a:rPr lang="en-US" altLang="ja-JP" noProof="0" dirty="0"/>
            </a:br>
            <a:r>
              <a:rPr lang="en-US" altLang="ja-JP" noProof="0" dirty="0"/>
              <a:t>Master title</a:t>
            </a:r>
            <a:endParaRPr lang="de-DE" altLang="ja-JP" noProof="0" dirty="0"/>
          </a:p>
        </p:txBody>
      </p:sp>
      <p:sp>
        <p:nvSpPr>
          <p:cNvPr id="647215" name="Rectangle 47"/>
          <p:cNvSpPr>
            <a:spLocks noGrp="1" noChangeArrowheads="1"/>
          </p:cNvSpPr>
          <p:nvPr userDrawn="1">
            <p:ph type="ftr" sz="quarter" idx="3"/>
          </p:nvPr>
        </p:nvSpPr>
        <p:spPr bwMode="gray">
          <a:xfrm>
            <a:off x="5346833" y="6653213"/>
            <a:ext cx="4357952" cy="201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Copyright 2016 FUJITSU KOREA LIMITED</a:t>
            </a:r>
            <a:endParaRPr lang="de-DE" altLang="ja-JP" dirty="0"/>
          </a:p>
        </p:txBody>
      </p:sp>
      <p:sp>
        <p:nvSpPr>
          <p:cNvPr id="51" name="Line 4"/>
          <p:cNvSpPr>
            <a:spLocks noChangeShapeType="1"/>
          </p:cNvSpPr>
          <p:nvPr userDrawn="1"/>
        </p:nvSpPr>
        <p:spPr bwMode="gray">
          <a:xfrm>
            <a:off x="0" y="6632575"/>
            <a:ext cx="9906000" cy="0"/>
          </a:xfrm>
          <a:prstGeom prst="line">
            <a:avLst/>
          </a:prstGeom>
          <a:noFill/>
          <a:ln w="12700">
            <a:solidFill>
              <a:srgbClr val="87867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" name="Rectangle 29"/>
          <p:cNvSpPr>
            <a:spLocks noGrp="1" noChangeArrowheads="1"/>
          </p:cNvSpPr>
          <p:nvPr userDrawn="1">
            <p:ph type="sldNum" sz="quarter" idx="4"/>
          </p:nvPr>
        </p:nvSpPr>
        <p:spPr bwMode="gray">
          <a:xfrm>
            <a:off x="4658916" y="6653213"/>
            <a:ext cx="584729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fontAlgn="base">
              <a:defRPr kumimoji="0" sz="800">
                <a:solidFill>
                  <a:schemeClr val="tx1"/>
                </a:solidFill>
                <a:latin typeface="+mn-lt"/>
              </a:defRPr>
            </a:lvl1pPr>
          </a:lstStyle>
          <a:p>
            <a:fld id="{E5C4FF1C-8F5E-4BC8-BCAF-207649A9C157}" type="slidenum">
              <a:rPr lang="de-DE" altLang="ja-JP"/>
              <a:pPr/>
              <a:t>‹#›</a:t>
            </a:fld>
            <a:endParaRPr lang="de-DE" altLang="ja-JP"/>
          </a:p>
        </p:txBody>
      </p:sp>
      <p:pic>
        <p:nvPicPr>
          <p:cNvPr id="30" name="Picture 2" descr="Fujitsu_Logo_white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5" y="243040"/>
            <a:ext cx="1252800" cy="626179"/>
          </a:xfrm>
          <a:prstGeom prst="rect">
            <a:avLst/>
          </a:prstGeom>
          <a:noFill/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0539"/>
            <a:ext cx="9913038" cy="429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49"/>
          <p:cNvGrpSpPr>
            <a:grpSpLocks noChangeAspect="1"/>
          </p:cNvGrpSpPr>
          <p:nvPr userDrawn="1"/>
        </p:nvGrpSpPr>
        <p:grpSpPr bwMode="gray">
          <a:xfrm>
            <a:off x="8457523" y="145190"/>
            <a:ext cx="1418400" cy="792555"/>
            <a:chOff x="7324408" y="0"/>
            <a:chExt cx="1647825" cy="920750"/>
          </a:xfrm>
        </p:grpSpPr>
        <p:sp>
          <p:nvSpPr>
            <p:cNvPr id="23" name="AutoShape 48"/>
            <p:cNvSpPr>
              <a:spLocks noChangeAspect="1" noChangeArrowheads="1" noTextEdit="1"/>
            </p:cNvSpPr>
            <p:nvPr userDrawn="1"/>
          </p:nvSpPr>
          <p:spPr bwMode="gray">
            <a:xfrm>
              <a:off x="7324408" y="0"/>
              <a:ext cx="1647825" cy="920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24" name="Freeform 49"/>
            <p:cNvSpPr>
              <a:spLocks/>
            </p:cNvSpPr>
            <p:nvPr userDrawn="1"/>
          </p:nvSpPr>
          <p:spPr bwMode="gray">
            <a:xfrm>
              <a:off x="7405371" y="773113"/>
              <a:ext cx="41275" cy="68263"/>
            </a:xfrm>
            <a:custGeom>
              <a:avLst/>
              <a:gdLst/>
              <a:ahLst/>
              <a:cxnLst>
                <a:cxn ang="0">
                  <a:pos x="0" y="731"/>
                </a:cxn>
                <a:cxn ang="0">
                  <a:pos x="0" y="643"/>
                </a:cxn>
                <a:cxn ang="0">
                  <a:pos x="177" y="684"/>
                </a:cxn>
                <a:cxn ang="0">
                  <a:pos x="355" y="568"/>
                </a:cxn>
                <a:cxn ang="0">
                  <a:pos x="325" y="493"/>
                </a:cxn>
                <a:cxn ang="0">
                  <a:pos x="271" y="452"/>
                </a:cxn>
                <a:cxn ang="0">
                  <a:pos x="203" y="417"/>
                </a:cxn>
                <a:cxn ang="0">
                  <a:pos x="62" y="323"/>
                </a:cxn>
                <a:cxn ang="0">
                  <a:pos x="12" y="190"/>
                </a:cxn>
                <a:cxn ang="0">
                  <a:pos x="90" y="41"/>
                </a:cxn>
                <a:cxn ang="0">
                  <a:pos x="257" y="0"/>
                </a:cxn>
                <a:cxn ang="0">
                  <a:pos x="411" y="24"/>
                </a:cxn>
                <a:cxn ang="0">
                  <a:pos x="411" y="106"/>
                </a:cxn>
                <a:cxn ang="0">
                  <a:pos x="262" y="74"/>
                </a:cxn>
                <a:cxn ang="0">
                  <a:pos x="162" y="98"/>
                </a:cxn>
                <a:cxn ang="0">
                  <a:pos x="120" y="178"/>
                </a:cxn>
                <a:cxn ang="0">
                  <a:pos x="149" y="253"/>
                </a:cxn>
                <a:cxn ang="0">
                  <a:pos x="273" y="331"/>
                </a:cxn>
                <a:cxn ang="0">
                  <a:pos x="374" y="388"/>
                </a:cxn>
                <a:cxn ang="0">
                  <a:pos x="444" y="465"/>
                </a:cxn>
                <a:cxn ang="0">
                  <a:pos x="463" y="556"/>
                </a:cxn>
                <a:cxn ang="0">
                  <a:pos x="184" y="762"/>
                </a:cxn>
                <a:cxn ang="0">
                  <a:pos x="0" y="731"/>
                </a:cxn>
              </a:cxnLst>
              <a:rect l="0" t="0" r="r" b="b"/>
              <a:pathLst>
                <a:path w="463" h="762">
                  <a:moveTo>
                    <a:pt x="0" y="731"/>
                  </a:moveTo>
                  <a:cubicBezTo>
                    <a:pt x="0" y="643"/>
                    <a:pt x="0" y="643"/>
                    <a:pt x="0" y="643"/>
                  </a:cubicBezTo>
                  <a:cubicBezTo>
                    <a:pt x="48" y="670"/>
                    <a:pt x="107" y="684"/>
                    <a:pt x="177" y="684"/>
                  </a:cubicBezTo>
                  <a:cubicBezTo>
                    <a:pt x="296" y="684"/>
                    <a:pt x="355" y="645"/>
                    <a:pt x="355" y="568"/>
                  </a:cubicBezTo>
                  <a:cubicBezTo>
                    <a:pt x="355" y="538"/>
                    <a:pt x="345" y="513"/>
                    <a:pt x="325" y="493"/>
                  </a:cubicBezTo>
                  <a:cubicBezTo>
                    <a:pt x="309" y="477"/>
                    <a:pt x="291" y="463"/>
                    <a:pt x="271" y="452"/>
                  </a:cubicBezTo>
                  <a:cubicBezTo>
                    <a:pt x="253" y="442"/>
                    <a:pt x="231" y="431"/>
                    <a:pt x="203" y="417"/>
                  </a:cubicBezTo>
                  <a:cubicBezTo>
                    <a:pt x="135" y="384"/>
                    <a:pt x="89" y="352"/>
                    <a:pt x="62" y="323"/>
                  </a:cubicBezTo>
                  <a:cubicBezTo>
                    <a:pt x="29" y="286"/>
                    <a:pt x="12" y="242"/>
                    <a:pt x="12" y="190"/>
                  </a:cubicBezTo>
                  <a:cubicBezTo>
                    <a:pt x="12" y="124"/>
                    <a:pt x="38" y="74"/>
                    <a:pt x="90" y="41"/>
                  </a:cubicBezTo>
                  <a:cubicBezTo>
                    <a:pt x="134" y="13"/>
                    <a:pt x="189" y="0"/>
                    <a:pt x="257" y="0"/>
                  </a:cubicBezTo>
                  <a:cubicBezTo>
                    <a:pt x="304" y="0"/>
                    <a:pt x="355" y="8"/>
                    <a:pt x="411" y="24"/>
                  </a:cubicBezTo>
                  <a:cubicBezTo>
                    <a:pt x="411" y="106"/>
                    <a:pt x="411" y="106"/>
                    <a:pt x="411" y="106"/>
                  </a:cubicBezTo>
                  <a:cubicBezTo>
                    <a:pt x="364" y="85"/>
                    <a:pt x="314" y="74"/>
                    <a:pt x="262" y="74"/>
                  </a:cubicBezTo>
                  <a:cubicBezTo>
                    <a:pt x="222" y="74"/>
                    <a:pt x="188" y="82"/>
                    <a:pt x="162" y="98"/>
                  </a:cubicBezTo>
                  <a:cubicBezTo>
                    <a:pt x="134" y="115"/>
                    <a:pt x="120" y="141"/>
                    <a:pt x="120" y="178"/>
                  </a:cubicBezTo>
                  <a:cubicBezTo>
                    <a:pt x="120" y="209"/>
                    <a:pt x="130" y="234"/>
                    <a:pt x="149" y="253"/>
                  </a:cubicBezTo>
                  <a:cubicBezTo>
                    <a:pt x="168" y="273"/>
                    <a:pt x="209" y="298"/>
                    <a:pt x="273" y="331"/>
                  </a:cubicBezTo>
                  <a:cubicBezTo>
                    <a:pt x="324" y="356"/>
                    <a:pt x="357" y="375"/>
                    <a:pt x="374" y="388"/>
                  </a:cubicBezTo>
                  <a:cubicBezTo>
                    <a:pt x="407" y="412"/>
                    <a:pt x="430" y="437"/>
                    <a:pt x="444" y="465"/>
                  </a:cubicBezTo>
                  <a:cubicBezTo>
                    <a:pt x="457" y="490"/>
                    <a:pt x="463" y="520"/>
                    <a:pt x="463" y="556"/>
                  </a:cubicBezTo>
                  <a:cubicBezTo>
                    <a:pt x="463" y="693"/>
                    <a:pt x="370" y="762"/>
                    <a:pt x="184" y="762"/>
                  </a:cubicBezTo>
                  <a:cubicBezTo>
                    <a:pt x="109" y="762"/>
                    <a:pt x="48" y="752"/>
                    <a:pt x="0" y="73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25" name="Freeform 50"/>
            <p:cNvSpPr>
              <a:spLocks/>
            </p:cNvSpPr>
            <p:nvPr userDrawn="1"/>
          </p:nvSpPr>
          <p:spPr bwMode="gray">
            <a:xfrm>
              <a:off x="7462521" y="742950"/>
              <a:ext cx="47625" cy="96838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26" name="Freeform 51"/>
            <p:cNvSpPr>
              <a:spLocks noEditPoints="1"/>
            </p:cNvSpPr>
            <p:nvPr userDrawn="1"/>
          </p:nvSpPr>
          <p:spPr bwMode="gray">
            <a:xfrm>
              <a:off x="7524433" y="773113"/>
              <a:ext cx="50800" cy="68263"/>
            </a:xfrm>
            <a:custGeom>
              <a:avLst/>
              <a:gdLst/>
              <a:ahLst/>
              <a:cxnLst>
                <a:cxn ang="0">
                  <a:pos x="437" y="286"/>
                </a:cxn>
                <a:cxn ang="0">
                  <a:pos x="437" y="248"/>
                </a:cxn>
                <a:cxn ang="0">
                  <a:pos x="415" y="138"/>
                </a:cxn>
                <a:cxn ang="0">
                  <a:pos x="271" y="77"/>
                </a:cxn>
                <a:cxn ang="0">
                  <a:pos x="70" y="118"/>
                </a:cxn>
                <a:cxn ang="0">
                  <a:pos x="70" y="31"/>
                </a:cxn>
                <a:cxn ang="0">
                  <a:pos x="284" y="0"/>
                </a:cxn>
                <a:cxn ang="0">
                  <a:pos x="516" y="76"/>
                </a:cxn>
                <a:cxn ang="0">
                  <a:pos x="558" y="200"/>
                </a:cxn>
                <a:cxn ang="0">
                  <a:pos x="561" y="290"/>
                </a:cxn>
                <a:cxn ang="0">
                  <a:pos x="561" y="727"/>
                </a:cxn>
                <a:cxn ang="0">
                  <a:pos x="293" y="762"/>
                </a:cxn>
                <a:cxn ang="0">
                  <a:pos x="83" y="720"/>
                </a:cxn>
                <a:cxn ang="0">
                  <a:pos x="0" y="558"/>
                </a:cxn>
                <a:cxn ang="0">
                  <a:pos x="96" y="363"/>
                </a:cxn>
                <a:cxn ang="0">
                  <a:pos x="336" y="297"/>
                </a:cxn>
                <a:cxn ang="0">
                  <a:pos x="437" y="286"/>
                </a:cxn>
                <a:cxn ang="0">
                  <a:pos x="437" y="356"/>
                </a:cxn>
                <a:cxn ang="0">
                  <a:pos x="267" y="382"/>
                </a:cxn>
                <a:cxn ang="0">
                  <a:pos x="127" y="545"/>
                </a:cxn>
                <a:cxn ang="0">
                  <a:pos x="168" y="650"/>
                </a:cxn>
                <a:cxn ang="0">
                  <a:pos x="312" y="687"/>
                </a:cxn>
                <a:cxn ang="0">
                  <a:pos x="437" y="670"/>
                </a:cxn>
                <a:cxn ang="0">
                  <a:pos x="437" y="356"/>
                </a:cxn>
              </a:cxnLst>
              <a:rect l="0" t="0" r="r" b="b"/>
              <a:pathLst>
                <a:path w="561" h="762">
                  <a:moveTo>
                    <a:pt x="437" y="286"/>
                  </a:moveTo>
                  <a:cubicBezTo>
                    <a:pt x="437" y="248"/>
                    <a:pt x="437" y="248"/>
                    <a:pt x="437" y="248"/>
                  </a:cubicBezTo>
                  <a:cubicBezTo>
                    <a:pt x="437" y="200"/>
                    <a:pt x="430" y="164"/>
                    <a:pt x="415" y="138"/>
                  </a:cubicBezTo>
                  <a:cubicBezTo>
                    <a:pt x="392" y="97"/>
                    <a:pt x="344" y="77"/>
                    <a:pt x="271" y="77"/>
                  </a:cubicBezTo>
                  <a:cubicBezTo>
                    <a:pt x="206" y="77"/>
                    <a:pt x="139" y="91"/>
                    <a:pt x="70" y="118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139" y="10"/>
                    <a:pt x="210" y="0"/>
                    <a:pt x="284" y="0"/>
                  </a:cubicBezTo>
                  <a:cubicBezTo>
                    <a:pt x="397" y="0"/>
                    <a:pt x="474" y="25"/>
                    <a:pt x="516" y="76"/>
                  </a:cubicBezTo>
                  <a:cubicBezTo>
                    <a:pt x="539" y="104"/>
                    <a:pt x="553" y="145"/>
                    <a:pt x="558" y="200"/>
                  </a:cubicBezTo>
                  <a:cubicBezTo>
                    <a:pt x="560" y="220"/>
                    <a:pt x="561" y="250"/>
                    <a:pt x="561" y="290"/>
                  </a:cubicBezTo>
                  <a:cubicBezTo>
                    <a:pt x="561" y="727"/>
                    <a:pt x="561" y="727"/>
                    <a:pt x="561" y="727"/>
                  </a:cubicBezTo>
                  <a:cubicBezTo>
                    <a:pt x="477" y="750"/>
                    <a:pt x="387" y="762"/>
                    <a:pt x="293" y="762"/>
                  </a:cubicBezTo>
                  <a:cubicBezTo>
                    <a:pt x="203" y="762"/>
                    <a:pt x="133" y="748"/>
                    <a:pt x="83" y="720"/>
                  </a:cubicBezTo>
                  <a:cubicBezTo>
                    <a:pt x="28" y="689"/>
                    <a:pt x="0" y="635"/>
                    <a:pt x="0" y="558"/>
                  </a:cubicBezTo>
                  <a:cubicBezTo>
                    <a:pt x="0" y="470"/>
                    <a:pt x="32" y="405"/>
                    <a:pt x="96" y="363"/>
                  </a:cubicBezTo>
                  <a:cubicBezTo>
                    <a:pt x="143" y="332"/>
                    <a:pt x="223" y="310"/>
                    <a:pt x="336" y="297"/>
                  </a:cubicBezTo>
                  <a:cubicBezTo>
                    <a:pt x="357" y="294"/>
                    <a:pt x="391" y="291"/>
                    <a:pt x="437" y="286"/>
                  </a:cubicBezTo>
                  <a:close/>
                  <a:moveTo>
                    <a:pt x="437" y="356"/>
                  </a:moveTo>
                  <a:cubicBezTo>
                    <a:pt x="362" y="363"/>
                    <a:pt x="305" y="372"/>
                    <a:pt x="267" y="382"/>
                  </a:cubicBezTo>
                  <a:cubicBezTo>
                    <a:pt x="173" y="405"/>
                    <a:pt x="127" y="460"/>
                    <a:pt x="127" y="545"/>
                  </a:cubicBezTo>
                  <a:cubicBezTo>
                    <a:pt x="127" y="593"/>
                    <a:pt x="140" y="627"/>
                    <a:pt x="168" y="650"/>
                  </a:cubicBezTo>
                  <a:cubicBezTo>
                    <a:pt x="198" y="675"/>
                    <a:pt x="246" y="687"/>
                    <a:pt x="312" y="687"/>
                  </a:cubicBezTo>
                  <a:cubicBezTo>
                    <a:pt x="357" y="687"/>
                    <a:pt x="398" y="681"/>
                    <a:pt x="437" y="670"/>
                  </a:cubicBezTo>
                  <a:lnTo>
                    <a:pt x="437" y="3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27" name="Freeform 52"/>
            <p:cNvSpPr>
              <a:spLocks noEditPoints="1"/>
            </p:cNvSpPr>
            <p:nvPr userDrawn="1"/>
          </p:nvSpPr>
          <p:spPr bwMode="gray">
            <a:xfrm>
              <a:off x="7594283" y="773113"/>
              <a:ext cx="50800" cy="96838"/>
            </a:xfrm>
            <a:custGeom>
              <a:avLst/>
              <a:gdLst/>
              <a:ahLst/>
              <a:cxnLst>
                <a:cxn ang="0">
                  <a:pos x="123" y="711"/>
                </a:cxn>
                <a:cxn ang="0">
                  <a:pos x="123" y="1087"/>
                </a:cxn>
                <a:cxn ang="0">
                  <a:pos x="0" y="1087"/>
                </a:cxn>
                <a:cxn ang="0">
                  <a:pos x="0" y="28"/>
                </a:cxn>
                <a:cxn ang="0">
                  <a:pos x="249" y="0"/>
                </a:cxn>
                <a:cxn ang="0">
                  <a:pos x="505" y="113"/>
                </a:cxn>
                <a:cxn ang="0">
                  <a:pos x="567" y="379"/>
                </a:cxn>
                <a:cxn ang="0">
                  <a:pos x="489" y="662"/>
                </a:cxn>
                <a:cxn ang="0">
                  <a:pos x="274" y="762"/>
                </a:cxn>
                <a:cxn ang="0">
                  <a:pos x="172" y="742"/>
                </a:cxn>
                <a:cxn ang="0">
                  <a:pos x="123" y="711"/>
                </a:cxn>
                <a:cxn ang="0">
                  <a:pos x="123" y="625"/>
                </a:cxn>
                <a:cxn ang="0">
                  <a:pos x="260" y="687"/>
                </a:cxn>
                <a:cxn ang="0">
                  <a:pos x="400" y="591"/>
                </a:cxn>
                <a:cxn ang="0">
                  <a:pos x="441" y="378"/>
                </a:cxn>
                <a:cxn ang="0">
                  <a:pos x="386" y="140"/>
                </a:cxn>
                <a:cxn ang="0">
                  <a:pos x="230" y="74"/>
                </a:cxn>
                <a:cxn ang="0">
                  <a:pos x="123" y="83"/>
                </a:cxn>
                <a:cxn ang="0">
                  <a:pos x="123" y="625"/>
                </a:cxn>
              </a:cxnLst>
              <a:rect l="0" t="0" r="r" b="b"/>
              <a:pathLst>
                <a:path w="567" h="1087">
                  <a:moveTo>
                    <a:pt x="123" y="711"/>
                  </a:moveTo>
                  <a:cubicBezTo>
                    <a:pt x="123" y="1087"/>
                    <a:pt x="123" y="1087"/>
                    <a:pt x="123" y="1087"/>
                  </a:cubicBezTo>
                  <a:cubicBezTo>
                    <a:pt x="0" y="1087"/>
                    <a:pt x="0" y="1087"/>
                    <a:pt x="0" y="108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5" y="9"/>
                    <a:pt x="168" y="0"/>
                    <a:pt x="249" y="0"/>
                  </a:cubicBezTo>
                  <a:cubicBezTo>
                    <a:pt x="374" y="0"/>
                    <a:pt x="459" y="37"/>
                    <a:pt x="505" y="113"/>
                  </a:cubicBezTo>
                  <a:cubicBezTo>
                    <a:pt x="546" y="180"/>
                    <a:pt x="567" y="269"/>
                    <a:pt x="567" y="379"/>
                  </a:cubicBezTo>
                  <a:cubicBezTo>
                    <a:pt x="567" y="495"/>
                    <a:pt x="541" y="590"/>
                    <a:pt x="489" y="662"/>
                  </a:cubicBezTo>
                  <a:cubicBezTo>
                    <a:pt x="440" y="728"/>
                    <a:pt x="369" y="762"/>
                    <a:pt x="274" y="762"/>
                  </a:cubicBezTo>
                  <a:cubicBezTo>
                    <a:pt x="234" y="762"/>
                    <a:pt x="200" y="755"/>
                    <a:pt x="172" y="742"/>
                  </a:cubicBezTo>
                  <a:cubicBezTo>
                    <a:pt x="159" y="736"/>
                    <a:pt x="142" y="725"/>
                    <a:pt x="123" y="711"/>
                  </a:cubicBezTo>
                  <a:close/>
                  <a:moveTo>
                    <a:pt x="123" y="625"/>
                  </a:moveTo>
                  <a:cubicBezTo>
                    <a:pt x="165" y="666"/>
                    <a:pt x="210" y="687"/>
                    <a:pt x="260" y="687"/>
                  </a:cubicBezTo>
                  <a:cubicBezTo>
                    <a:pt x="324" y="687"/>
                    <a:pt x="371" y="655"/>
                    <a:pt x="400" y="591"/>
                  </a:cubicBezTo>
                  <a:cubicBezTo>
                    <a:pt x="427" y="533"/>
                    <a:pt x="441" y="462"/>
                    <a:pt x="441" y="378"/>
                  </a:cubicBezTo>
                  <a:cubicBezTo>
                    <a:pt x="441" y="272"/>
                    <a:pt x="422" y="193"/>
                    <a:pt x="386" y="140"/>
                  </a:cubicBezTo>
                  <a:cubicBezTo>
                    <a:pt x="356" y="96"/>
                    <a:pt x="304" y="74"/>
                    <a:pt x="230" y="74"/>
                  </a:cubicBezTo>
                  <a:cubicBezTo>
                    <a:pt x="198" y="74"/>
                    <a:pt x="162" y="77"/>
                    <a:pt x="123" y="83"/>
                  </a:cubicBezTo>
                  <a:lnTo>
                    <a:pt x="123" y="6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28" name="Freeform 53"/>
            <p:cNvSpPr>
              <a:spLocks noEditPoints="1"/>
            </p:cNvSpPr>
            <p:nvPr userDrawn="1"/>
          </p:nvSpPr>
          <p:spPr bwMode="gray">
            <a:xfrm>
              <a:off x="7659371" y="752475"/>
              <a:ext cx="14288" cy="87313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131" y="25"/>
                </a:cxn>
                <a:cxn ang="0">
                  <a:pos x="150" y="76"/>
                </a:cxn>
                <a:cxn ang="0">
                  <a:pos x="126" y="132"/>
                </a:cxn>
                <a:cxn ang="0">
                  <a:pos x="74" y="151"/>
                </a:cxn>
                <a:cxn ang="0">
                  <a:pos x="19" y="127"/>
                </a:cxn>
                <a:cxn ang="0">
                  <a:pos x="0" y="75"/>
                </a:cxn>
                <a:cxn ang="0">
                  <a:pos x="24" y="20"/>
                </a:cxn>
                <a:cxn ang="0">
                  <a:pos x="75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8" y="265"/>
                </a:cxn>
                <a:cxn ang="0">
                  <a:pos x="138" y="987"/>
                </a:cxn>
                <a:cxn ang="0">
                  <a:pos x="15" y="987"/>
                </a:cxn>
              </a:cxnLst>
              <a:rect l="0" t="0" r="r" b="b"/>
              <a:pathLst>
                <a:path w="150" h="987">
                  <a:moveTo>
                    <a:pt x="75" y="0"/>
                  </a:moveTo>
                  <a:cubicBezTo>
                    <a:pt x="97" y="0"/>
                    <a:pt x="116" y="9"/>
                    <a:pt x="131" y="25"/>
                  </a:cubicBezTo>
                  <a:cubicBezTo>
                    <a:pt x="144" y="40"/>
                    <a:pt x="150" y="57"/>
                    <a:pt x="150" y="76"/>
                  </a:cubicBezTo>
                  <a:cubicBezTo>
                    <a:pt x="150" y="98"/>
                    <a:pt x="142" y="117"/>
                    <a:pt x="126" y="132"/>
                  </a:cubicBezTo>
                  <a:cubicBezTo>
                    <a:pt x="112" y="145"/>
                    <a:pt x="94" y="151"/>
                    <a:pt x="74" y="151"/>
                  </a:cubicBezTo>
                  <a:cubicBezTo>
                    <a:pt x="52" y="151"/>
                    <a:pt x="33" y="143"/>
                    <a:pt x="19" y="127"/>
                  </a:cubicBezTo>
                  <a:cubicBezTo>
                    <a:pt x="6" y="112"/>
                    <a:pt x="0" y="95"/>
                    <a:pt x="0" y="75"/>
                  </a:cubicBezTo>
                  <a:cubicBezTo>
                    <a:pt x="0" y="53"/>
                    <a:pt x="8" y="35"/>
                    <a:pt x="24" y="20"/>
                  </a:cubicBezTo>
                  <a:cubicBezTo>
                    <a:pt x="38" y="7"/>
                    <a:pt x="55" y="0"/>
                    <a:pt x="75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8" y="987"/>
                    <a:pt x="138" y="987"/>
                    <a:pt x="138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29" name="Freeform 54"/>
            <p:cNvSpPr>
              <a:spLocks/>
            </p:cNvSpPr>
            <p:nvPr userDrawn="1"/>
          </p:nvSpPr>
          <p:spPr bwMode="gray">
            <a:xfrm>
              <a:off x="7692708" y="773113"/>
              <a:ext cx="49213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89" y="0"/>
                </a:cxn>
                <a:cxn ang="0">
                  <a:pos x="526" y="113"/>
                </a:cxn>
                <a:cxn ang="0">
                  <a:pos x="548" y="299"/>
                </a:cxn>
                <a:cxn ang="0">
                  <a:pos x="548" y="742"/>
                </a:cxn>
                <a:cxn ang="0">
                  <a:pos x="424" y="742"/>
                </a:cxn>
                <a:cxn ang="0">
                  <a:pos x="424" y="306"/>
                </a:cxn>
                <a:cxn ang="0">
                  <a:pos x="403" y="134"/>
                </a:cxn>
                <a:cxn ang="0">
                  <a:pos x="277" y="74"/>
                </a:cxn>
                <a:cxn ang="0">
                  <a:pos x="123" y="90"/>
                </a:cxn>
                <a:cxn ang="0">
                  <a:pos x="123" y="742"/>
                </a:cxn>
                <a:cxn ang="0">
                  <a:pos x="0" y="742"/>
                </a:cxn>
              </a:cxnLst>
              <a:rect l="0" t="0" r="r" b="b"/>
              <a:pathLst>
                <a:path w="548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4" y="9"/>
                    <a:pt x="210" y="0"/>
                    <a:pt x="289" y="0"/>
                  </a:cubicBezTo>
                  <a:cubicBezTo>
                    <a:pt x="415" y="0"/>
                    <a:pt x="494" y="38"/>
                    <a:pt x="526" y="113"/>
                  </a:cubicBezTo>
                  <a:cubicBezTo>
                    <a:pt x="541" y="149"/>
                    <a:pt x="548" y="210"/>
                    <a:pt x="548" y="299"/>
                  </a:cubicBezTo>
                  <a:cubicBezTo>
                    <a:pt x="548" y="742"/>
                    <a:pt x="548" y="742"/>
                    <a:pt x="548" y="742"/>
                  </a:cubicBezTo>
                  <a:cubicBezTo>
                    <a:pt x="424" y="742"/>
                    <a:pt x="424" y="742"/>
                    <a:pt x="424" y="742"/>
                  </a:cubicBezTo>
                  <a:cubicBezTo>
                    <a:pt x="424" y="306"/>
                    <a:pt x="424" y="306"/>
                    <a:pt x="424" y="306"/>
                  </a:cubicBezTo>
                  <a:cubicBezTo>
                    <a:pt x="424" y="221"/>
                    <a:pt x="417" y="163"/>
                    <a:pt x="403" y="134"/>
                  </a:cubicBezTo>
                  <a:cubicBezTo>
                    <a:pt x="382" y="94"/>
                    <a:pt x="341" y="74"/>
                    <a:pt x="277" y="74"/>
                  </a:cubicBezTo>
                  <a:cubicBezTo>
                    <a:pt x="227" y="74"/>
                    <a:pt x="176" y="80"/>
                    <a:pt x="123" y="90"/>
                  </a:cubicBezTo>
                  <a:cubicBezTo>
                    <a:pt x="123" y="742"/>
                    <a:pt x="123" y="742"/>
                    <a:pt x="123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31" name="Freeform 55"/>
            <p:cNvSpPr>
              <a:spLocks noEditPoints="1"/>
            </p:cNvSpPr>
            <p:nvPr userDrawn="1"/>
          </p:nvSpPr>
          <p:spPr bwMode="gray">
            <a:xfrm>
              <a:off x="7756208" y="773113"/>
              <a:ext cx="50800" cy="98425"/>
            </a:xfrm>
            <a:custGeom>
              <a:avLst/>
              <a:gdLst/>
              <a:ahLst/>
              <a:cxnLst>
                <a:cxn ang="0">
                  <a:pos x="445" y="677"/>
                </a:cxn>
                <a:cxn ang="0">
                  <a:pos x="399" y="721"/>
                </a:cxn>
                <a:cxn ang="0">
                  <a:pos x="257" y="762"/>
                </a:cxn>
                <a:cxn ang="0">
                  <a:pos x="97" y="708"/>
                </a:cxn>
                <a:cxn ang="0">
                  <a:pos x="0" y="414"/>
                </a:cxn>
                <a:cxn ang="0">
                  <a:pos x="71" y="131"/>
                </a:cxn>
                <a:cxn ang="0">
                  <a:pos x="340" y="0"/>
                </a:cxn>
                <a:cxn ang="0">
                  <a:pos x="569" y="28"/>
                </a:cxn>
                <a:cxn ang="0">
                  <a:pos x="569" y="601"/>
                </a:cxn>
                <a:cxn ang="0">
                  <a:pos x="555" y="843"/>
                </a:cxn>
                <a:cxn ang="0">
                  <a:pos x="422" y="1052"/>
                </a:cxn>
                <a:cxn ang="0">
                  <a:pos x="191" y="1098"/>
                </a:cxn>
                <a:cxn ang="0">
                  <a:pos x="98" y="1092"/>
                </a:cxn>
                <a:cxn ang="0">
                  <a:pos x="98" y="1018"/>
                </a:cxn>
                <a:cxn ang="0">
                  <a:pos x="190" y="1024"/>
                </a:cxn>
                <a:cxn ang="0">
                  <a:pos x="341" y="997"/>
                </a:cxn>
                <a:cxn ang="0">
                  <a:pos x="434" y="858"/>
                </a:cxn>
                <a:cxn ang="0">
                  <a:pos x="445" y="716"/>
                </a:cxn>
                <a:cxn ang="0">
                  <a:pos x="445" y="677"/>
                </a:cxn>
                <a:cxn ang="0">
                  <a:pos x="445" y="81"/>
                </a:cxn>
                <a:cxn ang="0">
                  <a:pos x="353" y="74"/>
                </a:cxn>
                <a:cxn ang="0">
                  <a:pos x="231" y="106"/>
                </a:cxn>
                <a:cxn ang="0">
                  <a:pos x="152" y="233"/>
                </a:cxn>
                <a:cxn ang="0">
                  <a:pos x="126" y="419"/>
                </a:cxn>
                <a:cxn ang="0">
                  <a:pos x="174" y="633"/>
                </a:cxn>
                <a:cxn ang="0">
                  <a:pos x="274" y="687"/>
                </a:cxn>
                <a:cxn ang="0">
                  <a:pos x="371" y="654"/>
                </a:cxn>
                <a:cxn ang="0">
                  <a:pos x="435" y="566"/>
                </a:cxn>
                <a:cxn ang="0">
                  <a:pos x="445" y="483"/>
                </a:cxn>
                <a:cxn ang="0">
                  <a:pos x="445" y="81"/>
                </a:cxn>
              </a:cxnLst>
              <a:rect l="0" t="0" r="r" b="b"/>
              <a:pathLst>
                <a:path w="569" h="1098">
                  <a:moveTo>
                    <a:pt x="445" y="677"/>
                  </a:moveTo>
                  <a:cubicBezTo>
                    <a:pt x="427" y="697"/>
                    <a:pt x="412" y="712"/>
                    <a:pt x="399" y="721"/>
                  </a:cubicBezTo>
                  <a:cubicBezTo>
                    <a:pt x="362" y="748"/>
                    <a:pt x="314" y="762"/>
                    <a:pt x="257" y="762"/>
                  </a:cubicBezTo>
                  <a:cubicBezTo>
                    <a:pt x="192" y="762"/>
                    <a:pt x="139" y="744"/>
                    <a:pt x="97" y="708"/>
                  </a:cubicBezTo>
                  <a:cubicBezTo>
                    <a:pt x="32" y="654"/>
                    <a:pt x="0" y="556"/>
                    <a:pt x="0" y="414"/>
                  </a:cubicBezTo>
                  <a:cubicBezTo>
                    <a:pt x="0" y="300"/>
                    <a:pt x="24" y="206"/>
                    <a:pt x="71" y="131"/>
                  </a:cubicBezTo>
                  <a:cubicBezTo>
                    <a:pt x="126" y="44"/>
                    <a:pt x="216" y="0"/>
                    <a:pt x="340" y="0"/>
                  </a:cubicBezTo>
                  <a:cubicBezTo>
                    <a:pt x="414" y="0"/>
                    <a:pt x="490" y="9"/>
                    <a:pt x="569" y="28"/>
                  </a:cubicBezTo>
                  <a:cubicBezTo>
                    <a:pt x="569" y="601"/>
                    <a:pt x="569" y="601"/>
                    <a:pt x="569" y="601"/>
                  </a:cubicBezTo>
                  <a:cubicBezTo>
                    <a:pt x="569" y="707"/>
                    <a:pt x="564" y="788"/>
                    <a:pt x="555" y="843"/>
                  </a:cubicBezTo>
                  <a:cubicBezTo>
                    <a:pt x="538" y="944"/>
                    <a:pt x="494" y="1013"/>
                    <a:pt x="422" y="1052"/>
                  </a:cubicBezTo>
                  <a:cubicBezTo>
                    <a:pt x="363" y="1083"/>
                    <a:pt x="286" y="1098"/>
                    <a:pt x="191" y="1098"/>
                  </a:cubicBezTo>
                  <a:cubicBezTo>
                    <a:pt x="164" y="1098"/>
                    <a:pt x="133" y="1096"/>
                    <a:pt x="98" y="1092"/>
                  </a:cubicBezTo>
                  <a:cubicBezTo>
                    <a:pt x="98" y="1018"/>
                    <a:pt x="98" y="1018"/>
                    <a:pt x="98" y="1018"/>
                  </a:cubicBezTo>
                  <a:cubicBezTo>
                    <a:pt x="130" y="1022"/>
                    <a:pt x="160" y="1024"/>
                    <a:pt x="190" y="1024"/>
                  </a:cubicBezTo>
                  <a:cubicBezTo>
                    <a:pt x="258" y="1024"/>
                    <a:pt x="308" y="1015"/>
                    <a:pt x="341" y="997"/>
                  </a:cubicBezTo>
                  <a:cubicBezTo>
                    <a:pt x="390" y="971"/>
                    <a:pt x="421" y="924"/>
                    <a:pt x="434" y="858"/>
                  </a:cubicBezTo>
                  <a:cubicBezTo>
                    <a:pt x="442" y="821"/>
                    <a:pt x="445" y="773"/>
                    <a:pt x="445" y="716"/>
                  </a:cubicBezTo>
                  <a:lnTo>
                    <a:pt x="445" y="677"/>
                  </a:lnTo>
                  <a:close/>
                  <a:moveTo>
                    <a:pt x="445" y="81"/>
                  </a:moveTo>
                  <a:cubicBezTo>
                    <a:pt x="411" y="77"/>
                    <a:pt x="380" y="74"/>
                    <a:pt x="353" y="74"/>
                  </a:cubicBezTo>
                  <a:cubicBezTo>
                    <a:pt x="301" y="74"/>
                    <a:pt x="260" y="85"/>
                    <a:pt x="231" y="106"/>
                  </a:cubicBezTo>
                  <a:cubicBezTo>
                    <a:pt x="197" y="130"/>
                    <a:pt x="171" y="173"/>
                    <a:pt x="152" y="233"/>
                  </a:cubicBezTo>
                  <a:cubicBezTo>
                    <a:pt x="135" y="287"/>
                    <a:pt x="126" y="348"/>
                    <a:pt x="126" y="419"/>
                  </a:cubicBezTo>
                  <a:cubicBezTo>
                    <a:pt x="126" y="517"/>
                    <a:pt x="142" y="589"/>
                    <a:pt x="174" y="633"/>
                  </a:cubicBezTo>
                  <a:cubicBezTo>
                    <a:pt x="199" y="669"/>
                    <a:pt x="233" y="687"/>
                    <a:pt x="274" y="687"/>
                  </a:cubicBezTo>
                  <a:cubicBezTo>
                    <a:pt x="308" y="687"/>
                    <a:pt x="341" y="676"/>
                    <a:pt x="371" y="654"/>
                  </a:cubicBezTo>
                  <a:cubicBezTo>
                    <a:pt x="401" y="631"/>
                    <a:pt x="423" y="602"/>
                    <a:pt x="435" y="566"/>
                  </a:cubicBezTo>
                  <a:cubicBezTo>
                    <a:pt x="442" y="547"/>
                    <a:pt x="445" y="520"/>
                    <a:pt x="445" y="483"/>
                  </a:cubicBezTo>
                  <a:lnTo>
                    <a:pt x="445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32" name="Freeform 56"/>
            <p:cNvSpPr>
              <a:spLocks/>
            </p:cNvSpPr>
            <p:nvPr userDrawn="1"/>
          </p:nvSpPr>
          <p:spPr bwMode="gray">
            <a:xfrm>
              <a:off x="7856221" y="758825"/>
              <a:ext cx="28575" cy="80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6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33" name="Freeform 57"/>
            <p:cNvSpPr>
              <a:spLocks noEditPoints="1"/>
            </p:cNvSpPr>
            <p:nvPr userDrawn="1"/>
          </p:nvSpPr>
          <p:spPr bwMode="gray">
            <a:xfrm>
              <a:off x="7894321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34" name="Freeform 58"/>
            <p:cNvSpPr>
              <a:spLocks/>
            </p:cNvSpPr>
            <p:nvPr userDrawn="1"/>
          </p:nvSpPr>
          <p:spPr bwMode="gray">
            <a:xfrm>
              <a:off x="7964171" y="773113"/>
              <a:ext cx="82550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67" y="0"/>
                </a:cxn>
                <a:cxn ang="0">
                  <a:pos x="460" y="46"/>
                </a:cxn>
                <a:cxn ang="0">
                  <a:pos x="691" y="0"/>
                </a:cxn>
                <a:cxn ang="0">
                  <a:pos x="912" y="114"/>
                </a:cxn>
                <a:cxn ang="0">
                  <a:pos x="933" y="299"/>
                </a:cxn>
                <a:cxn ang="0">
                  <a:pos x="933" y="742"/>
                </a:cxn>
                <a:cxn ang="0">
                  <a:pos x="809" y="742"/>
                </a:cxn>
                <a:cxn ang="0">
                  <a:pos x="809" y="306"/>
                </a:cxn>
                <a:cxn ang="0">
                  <a:pos x="790" y="135"/>
                </a:cxn>
                <a:cxn ang="0">
                  <a:pos x="675" y="74"/>
                </a:cxn>
                <a:cxn ang="0">
                  <a:pos x="528" y="108"/>
                </a:cxn>
                <a:cxn ang="0">
                  <a:pos x="528" y="742"/>
                </a:cxn>
                <a:cxn ang="0">
                  <a:pos x="405" y="742"/>
                </a:cxn>
                <a:cxn ang="0">
                  <a:pos x="405" y="301"/>
                </a:cxn>
                <a:cxn ang="0">
                  <a:pos x="385" y="135"/>
                </a:cxn>
                <a:cxn ang="0">
                  <a:pos x="267" y="74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933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3" y="9"/>
                    <a:pt x="202" y="0"/>
                    <a:pt x="267" y="0"/>
                  </a:cubicBezTo>
                  <a:cubicBezTo>
                    <a:pt x="352" y="0"/>
                    <a:pt x="417" y="15"/>
                    <a:pt x="460" y="46"/>
                  </a:cubicBezTo>
                  <a:cubicBezTo>
                    <a:pt x="538" y="15"/>
                    <a:pt x="615" y="0"/>
                    <a:pt x="691" y="0"/>
                  </a:cubicBezTo>
                  <a:cubicBezTo>
                    <a:pt x="808" y="0"/>
                    <a:pt x="881" y="38"/>
                    <a:pt x="912" y="114"/>
                  </a:cubicBezTo>
                  <a:cubicBezTo>
                    <a:pt x="926" y="149"/>
                    <a:pt x="933" y="211"/>
                    <a:pt x="933" y="299"/>
                  </a:cubicBezTo>
                  <a:cubicBezTo>
                    <a:pt x="933" y="742"/>
                    <a:pt x="933" y="742"/>
                    <a:pt x="933" y="742"/>
                  </a:cubicBezTo>
                  <a:cubicBezTo>
                    <a:pt x="809" y="742"/>
                    <a:pt x="809" y="742"/>
                    <a:pt x="809" y="742"/>
                  </a:cubicBezTo>
                  <a:cubicBezTo>
                    <a:pt x="809" y="306"/>
                    <a:pt x="809" y="306"/>
                    <a:pt x="809" y="306"/>
                  </a:cubicBezTo>
                  <a:cubicBezTo>
                    <a:pt x="809" y="222"/>
                    <a:pt x="803" y="164"/>
                    <a:pt x="790" y="135"/>
                  </a:cubicBezTo>
                  <a:cubicBezTo>
                    <a:pt x="771" y="94"/>
                    <a:pt x="733" y="74"/>
                    <a:pt x="675" y="74"/>
                  </a:cubicBezTo>
                  <a:cubicBezTo>
                    <a:pt x="627" y="74"/>
                    <a:pt x="578" y="86"/>
                    <a:pt x="528" y="108"/>
                  </a:cubicBezTo>
                  <a:cubicBezTo>
                    <a:pt x="528" y="742"/>
                    <a:pt x="528" y="742"/>
                    <a:pt x="528" y="742"/>
                  </a:cubicBezTo>
                  <a:cubicBezTo>
                    <a:pt x="405" y="742"/>
                    <a:pt x="405" y="742"/>
                    <a:pt x="405" y="742"/>
                  </a:cubicBezTo>
                  <a:cubicBezTo>
                    <a:pt x="405" y="301"/>
                    <a:pt x="405" y="301"/>
                    <a:pt x="405" y="301"/>
                  </a:cubicBezTo>
                  <a:cubicBezTo>
                    <a:pt x="405" y="219"/>
                    <a:pt x="398" y="164"/>
                    <a:pt x="385" y="135"/>
                  </a:cubicBezTo>
                  <a:cubicBezTo>
                    <a:pt x="366" y="94"/>
                    <a:pt x="327" y="74"/>
                    <a:pt x="267" y="74"/>
                  </a:cubicBezTo>
                  <a:cubicBezTo>
                    <a:pt x="221" y="74"/>
                    <a:pt x="173" y="80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35" name="Freeform 62"/>
            <p:cNvSpPr>
              <a:spLocks noEditPoints="1"/>
            </p:cNvSpPr>
            <p:nvPr userDrawn="1"/>
          </p:nvSpPr>
          <p:spPr bwMode="gray">
            <a:xfrm>
              <a:off x="8062596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36" name="Freeform 63"/>
            <p:cNvSpPr>
              <a:spLocks/>
            </p:cNvSpPr>
            <p:nvPr userDrawn="1"/>
          </p:nvSpPr>
          <p:spPr bwMode="gray">
            <a:xfrm>
              <a:off x="8132446" y="773113"/>
              <a:ext cx="26988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37" name="Freeform 64"/>
            <p:cNvSpPr>
              <a:spLocks/>
            </p:cNvSpPr>
            <p:nvPr userDrawn="1"/>
          </p:nvSpPr>
          <p:spPr bwMode="gray">
            <a:xfrm>
              <a:off x="8172133" y="773113"/>
              <a:ext cx="26988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38" name="Freeform 65"/>
            <p:cNvSpPr>
              <a:spLocks noEditPoints="1"/>
            </p:cNvSpPr>
            <p:nvPr userDrawn="1"/>
          </p:nvSpPr>
          <p:spPr bwMode="gray">
            <a:xfrm>
              <a:off x="8207058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5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5" y="762"/>
                  </a:cubicBezTo>
                  <a:cubicBezTo>
                    <a:pt x="102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39" name="Freeform 66"/>
            <p:cNvSpPr>
              <a:spLocks/>
            </p:cNvSpPr>
            <p:nvPr userDrawn="1"/>
          </p:nvSpPr>
          <p:spPr bwMode="gray">
            <a:xfrm>
              <a:off x="8267383" y="774700"/>
              <a:ext cx="82550" cy="65088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4" y="0"/>
                </a:cxn>
                <a:cxn ang="0">
                  <a:pos x="676" y="588"/>
                </a:cxn>
                <a:cxn ang="0">
                  <a:pos x="828" y="0"/>
                </a:cxn>
                <a:cxn ang="0">
                  <a:pos x="929" y="0"/>
                </a:cxn>
                <a:cxn ang="0">
                  <a:pos x="726" y="722"/>
                </a:cxn>
                <a:cxn ang="0">
                  <a:pos x="603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0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29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8" y="0"/>
                    <a:pt x="828" y="0"/>
                    <a:pt x="828" y="0"/>
                  </a:cubicBezTo>
                  <a:cubicBezTo>
                    <a:pt x="929" y="0"/>
                    <a:pt x="929" y="0"/>
                    <a:pt x="929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3" y="722"/>
                    <a:pt x="603" y="722"/>
                    <a:pt x="603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7" y="221"/>
                    <a:pt x="478" y="172"/>
                    <a:pt x="468" y="107"/>
                  </a:cubicBezTo>
                  <a:cubicBezTo>
                    <a:pt x="460" y="159"/>
                    <a:pt x="451" y="208"/>
                    <a:pt x="440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40" name="Freeform 67"/>
            <p:cNvSpPr>
              <a:spLocks/>
            </p:cNvSpPr>
            <p:nvPr userDrawn="1"/>
          </p:nvSpPr>
          <p:spPr bwMode="gray">
            <a:xfrm>
              <a:off x="8381683" y="774700"/>
              <a:ext cx="82550" cy="65088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5" y="0"/>
                </a:cxn>
                <a:cxn ang="0">
                  <a:pos x="676" y="588"/>
                </a:cxn>
                <a:cxn ang="0">
                  <a:pos x="829" y="0"/>
                </a:cxn>
                <a:cxn ang="0">
                  <a:pos x="930" y="0"/>
                </a:cxn>
                <a:cxn ang="0">
                  <a:pos x="726" y="722"/>
                </a:cxn>
                <a:cxn ang="0">
                  <a:pos x="604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1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30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930" y="0"/>
                    <a:pt x="930" y="0"/>
                    <a:pt x="930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4" y="722"/>
                    <a:pt x="604" y="722"/>
                    <a:pt x="604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8" y="221"/>
                    <a:pt x="479" y="172"/>
                    <a:pt x="468" y="107"/>
                  </a:cubicBezTo>
                  <a:cubicBezTo>
                    <a:pt x="460" y="159"/>
                    <a:pt x="451" y="208"/>
                    <a:pt x="441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53" name="Freeform 68"/>
            <p:cNvSpPr>
              <a:spLocks noEditPoints="1"/>
            </p:cNvSpPr>
            <p:nvPr userDrawn="1"/>
          </p:nvSpPr>
          <p:spPr bwMode="gray">
            <a:xfrm>
              <a:off x="8475346" y="752475"/>
              <a:ext cx="14288" cy="8731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32" y="25"/>
                </a:cxn>
                <a:cxn ang="0">
                  <a:pos x="151" y="76"/>
                </a:cxn>
                <a:cxn ang="0">
                  <a:pos x="126" y="132"/>
                </a:cxn>
                <a:cxn ang="0">
                  <a:pos x="75" y="151"/>
                </a:cxn>
                <a:cxn ang="0">
                  <a:pos x="20" y="127"/>
                </a:cxn>
                <a:cxn ang="0">
                  <a:pos x="0" y="75"/>
                </a:cxn>
                <a:cxn ang="0">
                  <a:pos x="25" y="20"/>
                </a:cxn>
                <a:cxn ang="0">
                  <a:pos x="76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9" y="265"/>
                </a:cxn>
                <a:cxn ang="0">
                  <a:pos x="139" y="987"/>
                </a:cxn>
                <a:cxn ang="0">
                  <a:pos x="15" y="987"/>
                </a:cxn>
              </a:cxnLst>
              <a:rect l="0" t="0" r="r" b="b"/>
              <a:pathLst>
                <a:path w="151" h="987">
                  <a:moveTo>
                    <a:pt x="76" y="0"/>
                  </a:moveTo>
                  <a:cubicBezTo>
                    <a:pt x="98" y="0"/>
                    <a:pt x="117" y="9"/>
                    <a:pt x="132" y="25"/>
                  </a:cubicBezTo>
                  <a:cubicBezTo>
                    <a:pt x="145" y="40"/>
                    <a:pt x="151" y="57"/>
                    <a:pt x="151" y="76"/>
                  </a:cubicBezTo>
                  <a:cubicBezTo>
                    <a:pt x="151" y="98"/>
                    <a:pt x="143" y="117"/>
                    <a:pt x="126" y="132"/>
                  </a:cubicBezTo>
                  <a:cubicBezTo>
                    <a:pt x="112" y="145"/>
                    <a:pt x="95" y="151"/>
                    <a:pt x="75" y="151"/>
                  </a:cubicBezTo>
                  <a:cubicBezTo>
                    <a:pt x="53" y="151"/>
                    <a:pt x="34" y="143"/>
                    <a:pt x="20" y="127"/>
                  </a:cubicBezTo>
                  <a:cubicBezTo>
                    <a:pt x="7" y="112"/>
                    <a:pt x="0" y="95"/>
                    <a:pt x="0" y="75"/>
                  </a:cubicBezTo>
                  <a:cubicBezTo>
                    <a:pt x="0" y="53"/>
                    <a:pt x="9" y="35"/>
                    <a:pt x="25" y="20"/>
                  </a:cubicBezTo>
                  <a:cubicBezTo>
                    <a:pt x="39" y="7"/>
                    <a:pt x="56" y="0"/>
                    <a:pt x="76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9" y="265"/>
                    <a:pt x="139" y="265"/>
                    <a:pt x="139" y="265"/>
                  </a:cubicBezTo>
                  <a:cubicBezTo>
                    <a:pt x="139" y="987"/>
                    <a:pt x="139" y="987"/>
                    <a:pt x="139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54" name="Freeform 69"/>
            <p:cNvSpPr>
              <a:spLocks/>
            </p:cNvSpPr>
            <p:nvPr userDrawn="1"/>
          </p:nvSpPr>
          <p:spPr bwMode="gray">
            <a:xfrm>
              <a:off x="8508683" y="758825"/>
              <a:ext cx="28575" cy="80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5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55" name="Freeform 70"/>
            <p:cNvSpPr>
              <a:spLocks/>
            </p:cNvSpPr>
            <p:nvPr userDrawn="1"/>
          </p:nvSpPr>
          <p:spPr bwMode="gray">
            <a:xfrm>
              <a:off x="8549958" y="742950"/>
              <a:ext cx="49213" cy="96838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56" name="Freeform 71"/>
            <p:cNvSpPr>
              <a:spLocks/>
            </p:cNvSpPr>
            <p:nvPr userDrawn="1"/>
          </p:nvSpPr>
          <p:spPr bwMode="gray">
            <a:xfrm>
              <a:off x="8638858" y="774700"/>
              <a:ext cx="53975" cy="95250"/>
            </a:xfrm>
            <a:custGeom>
              <a:avLst/>
              <a:gdLst/>
              <a:ahLst/>
              <a:cxnLst>
                <a:cxn ang="0">
                  <a:pos x="15" y="41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8" y="33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14" y="60"/>
                </a:cxn>
                <a:cxn ang="0">
                  <a:pos x="8" y="60"/>
                </a:cxn>
                <a:cxn ang="0">
                  <a:pos x="15" y="41"/>
                </a:cxn>
              </a:cxnLst>
              <a:rect l="0" t="0" r="r" b="b"/>
              <a:pathLst>
                <a:path w="34" h="60">
                  <a:moveTo>
                    <a:pt x="15" y="41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8" y="33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14" y="60"/>
                  </a:lnTo>
                  <a:lnTo>
                    <a:pt x="8" y="60"/>
                  </a:lnTo>
                  <a:lnTo>
                    <a:pt x="15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57" name="Freeform 72"/>
            <p:cNvSpPr>
              <a:spLocks noEditPoints="1"/>
            </p:cNvSpPr>
            <p:nvPr userDrawn="1"/>
          </p:nvSpPr>
          <p:spPr bwMode="gray">
            <a:xfrm>
              <a:off x="8699183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5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5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sp>
          <p:nvSpPr>
            <p:cNvPr id="58" name="Freeform 73"/>
            <p:cNvSpPr>
              <a:spLocks/>
            </p:cNvSpPr>
            <p:nvPr userDrawn="1"/>
          </p:nvSpPr>
          <p:spPr bwMode="gray">
            <a:xfrm>
              <a:off x="8769033" y="774700"/>
              <a:ext cx="46038" cy="66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" y="0"/>
                </a:cxn>
                <a:cxn ang="0">
                  <a:pos x="123" y="445"/>
                </a:cxn>
                <a:cxn ang="0">
                  <a:pos x="145" y="609"/>
                </a:cxn>
                <a:cxn ang="0">
                  <a:pos x="197" y="656"/>
                </a:cxn>
                <a:cxn ang="0">
                  <a:pos x="276" y="667"/>
                </a:cxn>
                <a:cxn ang="0">
                  <a:pos x="403" y="648"/>
                </a:cxn>
                <a:cxn ang="0">
                  <a:pos x="403" y="0"/>
                </a:cxn>
                <a:cxn ang="0">
                  <a:pos x="527" y="0"/>
                </a:cxn>
                <a:cxn ang="0">
                  <a:pos x="527" y="710"/>
                </a:cxn>
                <a:cxn ang="0">
                  <a:pos x="269" y="742"/>
                </a:cxn>
                <a:cxn ang="0">
                  <a:pos x="86" y="703"/>
                </a:cxn>
                <a:cxn ang="0">
                  <a:pos x="6" y="567"/>
                </a:cxn>
                <a:cxn ang="0">
                  <a:pos x="0" y="454"/>
                </a:cxn>
                <a:cxn ang="0">
                  <a:pos x="0" y="0"/>
                </a:cxn>
              </a:cxnLst>
              <a:rect l="0" t="0" r="r" b="b"/>
              <a:pathLst>
                <a:path w="527" h="742">
                  <a:moveTo>
                    <a:pt x="0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445"/>
                    <a:pt x="123" y="445"/>
                    <a:pt x="123" y="445"/>
                  </a:cubicBezTo>
                  <a:cubicBezTo>
                    <a:pt x="123" y="527"/>
                    <a:pt x="131" y="582"/>
                    <a:pt x="145" y="609"/>
                  </a:cubicBezTo>
                  <a:cubicBezTo>
                    <a:pt x="157" y="632"/>
                    <a:pt x="174" y="648"/>
                    <a:pt x="197" y="656"/>
                  </a:cubicBezTo>
                  <a:cubicBezTo>
                    <a:pt x="216" y="663"/>
                    <a:pt x="242" y="667"/>
                    <a:pt x="276" y="667"/>
                  </a:cubicBezTo>
                  <a:cubicBezTo>
                    <a:pt x="317" y="667"/>
                    <a:pt x="359" y="661"/>
                    <a:pt x="403" y="648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527" y="0"/>
                    <a:pt x="527" y="0"/>
                    <a:pt x="527" y="0"/>
                  </a:cubicBezTo>
                  <a:cubicBezTo>
                    <a:pt x="527" y="710"/>
                    <a:pt x="527" y="710"/>
                    <a:pt x="527" y="710"/>
                  </a:cubicBezTo>
                  <a:cubicBezTo>
                    <a:pt x="435" y="731"/>
                    <a:pt x="349" y="742"/>
                    <a:pt x="269" y="742"/>
                  </a:cubicBezTo>
                  <a:cubicBezTo>
                    <a:pt x="187" y="742"/>
                    <a:pt x="126" y="729"/>
                    <a:pt x="86" y="703"/>
                  </a:cubicBezTo>
                  <a:cubicBezTo>
                    <a:pt x="41" y="674"/>
                    <a:pt x="14" y="629"/>
                    <a:pt x="6" y="567"/>
                  </a:cubicBezTo>
                  <a:cubicBezTo>
                    <a:pt x="2" y="539"/>
                    <a:pt x="0" y="501"/>
                    <a:pt x="0" y="4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>
                <a:latin typeface="Fujitsu Sans" panose="020B0404060202020204" pitchFamily="34" charset="0"/>
              </a:endParaRPr>
            </a:p>
          </p:txBody>
        </p:sp>
        <p:grpSp>
          <p:nvGrpSpPr>
            <p:cNvPr id="59" name="Group 129"/>
            <p:cNvGrpSpPr/>
            <p:nvPr userDrawn="1"/>
          </p:nvGrpSpPr>
          <p:grpSpPr bwMode="gray">
            <a:xfrm>
              <a:off x="7792721" y="157163"/>
              <a:ext cx="1038225" cy="504825"/>
              <a:chOff x="7792721" y="157163"/>
              <a:chExt cx="1038225" cy="504825"/>
            </a:xfrm>
          </p:grpSpPr>
          <p:sp>
            <p:nvSpPr>
              <p:cNvPr id="60" name="Freeform 71"/>
              <p:cNvSpPr>
                <a:spLocks/>
              </p:cNvSpPr>
              <p:nvPr userDrawn="1"/>
            </p:nvSpPr>
            <p:spPr bwMode="gray">
              <a:xfrm>
                <a:off x="8135621" y="157163"/>
                <a:ext cx="209550" cy="161925"/>
              </a:xfrm>
              <a:custGeom>
                <a:avLst/>
                <a:gdLst/>
                <a:ahLst/>
                <a:cxnLst>
                  <a:cxn ang="0">
                    <a:pos x="961" y="764"/>
                  </a:cxn>
                  <a:cxn ang="0">
                    <a:pos x="599" y="642"/>
                  </a:cxn>
                  <a:cxn ang="0">
                    <a:pos x="1" y="1235"/>
                  </a:cxn>
                  <a:cxn ang="0">
                    <a:pos x="599" y="1825"/>
                  </a:cxn>
                  <a:cxn ang="0">
                    <a:pos x="1053" y="1619"/>
                  </a:cxn>
                  <a:cxn ang="0">
                    <a:pos x="1053" y="1293"/>
                  </a:cxn>
                  <a:cxn ang="0">
                    <a:pos x="771" y="1568"/>
                  </a:cxn>
                  <a:cxn ang="0">
                    <a:pos x="599" y="1604"/>
                  </a:cxn>
                  <a:cxn ang="0">
                    <a:pos x="225" y="1235"/>
                  </a:cxn>
                  <a:cxn ang="0">
                    <a:pos x="599" y="863"/>
                  </a:cxn>
                  <a:cxn ang="0">
                    <a:pos x="861" y="972"/>
                  </a:cxn>
                  <a:cxn ang="0">
                    <a:pos x="1093" y="1239"/>
                  </a:cxn>
                  <a:cxn ang="0">
                    <a:pos x="1630" y="1473"/>
                  </a:cxn>
                  <a:cxn ang="0">
                    <a:pos x="2365" y="741"/>
                  </a:cxn>
                  <a:cxn ang="0">
                    <a:pos x="1630" y="0"/>
                  </a:cxn>
                  <a:cxn ang="0">
                    <a:pos x="1053" y="295"/>
                  </a:cxn>
                  <a:cxn ang="0">
                    <a:pos x="1053" y="735"/>
                  </a:cxn>
                  <a:cxn ang="0">
                    <a:pos x="1630" y="232"/>
                  </a:cxn>
                  <a:cxn ang="0">
                    <a:pos x="2134" y="741"/>
                  </a:cxn>
                  <a:cxn ang="0">
                    <a:pos x="1630" y="1245"/>
                  </a:cxn>
                  <a:cxn ang="0">
                    <a:pos x="1303" y="1125"/>
                  </a:cxn>
                  <a:cxn ang="0">
                    <a:pos x="961" y="764"/>
                  </a:cxn>
                </a:cxnLst>
                <a:rect l="0" t="0" r="r" b="b"/>
                <a:pathLst>
                  <a:path w="2365" h="1825">
                    <a:moveTo>
                      <a:pt x="961" y="764"/>
                    </a:moveTo>
                    <a:cubicBezTo>
                      <a:pt x="875" y="688"/>
                      <a:pt x="736" y="643"/>
                      <a:pt x="599" y="642"/>
                    </a:cubicBezTo>
                    <a:cubicBezTo>
                      <a:pt x="270" y="641"/>
                      <a:pt x="2" y="900"/>
                      <a:pt x="1" y="1235"/>
                    </a:cubicBezTo>
                    <a:cubicBezTo>
                      <a:pt x="0" y="1563"/>
                      <a:pt x="270" y="1824"/>
                      <a:pt x="599" y="1825"/>
                    </a:cubicBezTo>
                    <a:cubicBezTo>
                      <a:pt x="783" y="1825"/>
                      <a:pt x="943" y="1751"/>
                      <a:pt x="1053" y="1619"/>
                    </a:cubicBezTo>
                    <a:cubicBezTo>
                      <a:pt x="1053" y="1293"/>
                      <a:pt x="1053" y="1293"/>
                      <a:pt x="1053" y="1293"/>
                    </a:cubicBezTo>
                    <a:cubicBezTo>
                      <a:pt x="994" y="1394"/>
                      <a:pt x="877" y="1524"/>
                      <a:pt x="771" y="1568"/>
                    </a:cubicBezTo>
                    <a:cubicBezTo>
                      <a:pt x="717" y="1590"/>
                      <a:pt x="662" y="1604"/>
                      <a:pt x="599" y="1604"/>
                    </a:cubicBezTo>
                    <a:cubicBezTo>
                      <a:pt x="394" y="1604"/>
                      <a:pt x="225" y="1445"/>
                      <a:pt x="225" y="1235"/>
                    </a:cubicBezTo>
                    <a:cubicBezTo>
                      <a:pt x="225" y="1041"/>
                      <a:pt x="380" y="862"/>
                      <a:pt x="599" y="863"/>
                    </a:cubicBezTo>
                    <a:cubicBezTo>
                      <a:pt x="701" y="863"/>
                      <a:pt x="793" y="905"/>
                      <a:pt x="861" y="972"/>
                    </a:cubicBezTo>
                    <a:cubicBezTo>
                      <a:pt x="931" y="1040"/>
                      <a:pt x="1041" y="1183"/>
                      <a:pt x="1093" y="1239"/>
                    </a:cubicBezTo>
                    <a:cubicBezTo>
                      <a:pt x="1227" y="1383"/>
                      <a:pt x="1419" y="1473"/>
                      <a:pt x="1630" y="1473"/>
                    </a:cubicBezTo>
                    <a:cubicBezTo>
                      <a:pt x="2036" y="1474"/>
                      <a:pt x="2365" y="1146"/>
                      <a:pt x="2365" y="741"/>
                    </a:cubicBezTo>
                    <a:cubicBezTo>
                      <a:pt x="2365" y="336"/>
                      <a:pt x="2035" y="0"/>
                      <a:pt x="1630" y="0"/>
                    </a:cubicBezTo>
                    <a:cubicBezTo>
                      <a:pt x="1395" y="0"/>
                      <a:pt x="1187" y="122"/>
                      <a:pt x="1053" y="295"/>
                    </a:cubicBezTo>
                    <a:cubicBezTo>
                      <a:pt x="1053" y="735"/>
                      <a:pt x="1053" y="735"/>
                      <a:pt x="1053" y="735"/>
                    </a:cubicBezTo>
                    <a:cubicBezTo>
                      <a:pt x="1155" y="455"/>
                      <a:pt x="1340" y="232"/>
                      <a:pt x="1630" y="232"/>
                    </a:cubicBezTo>
                    <a:cubicBezTo>
                      <a:pt x="1909" y="232"/>
                      <a:pt x="2135" y="463"/>
                      <a:pt x="2134" y="741"/>
                    </a:cubicBezTo>
                    <a:cubicBezTo>
                      <a:pt x="2134" y="1020"/>
                      <a:pt x="1909" y="1246"/>
                      <a:pt x="1630" y="1245"/>
                    </a:cubicBezTo>
                    <a:cubicBezTo>
                      <a:pt x="1506" y="1244"/>
                      <a:pt x="1391" y="1199"/>
                      <a:pt x="1303" y="1125"/>
                    </a:cubicBezTo>
                    <a:cubicBezTo>
                      <a:pt x="1194" y="1040"/>
                      <a:pt x="1074" y="860"/>
                      <a:pt x="961" y="76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>
                  <a:latin typeface="Fujitsu Sans" panose="020B0404060202020204" pitchFamily="34" charset="0"/>
                </a:endParaRPr>
              </a:p>
            </p:txBody>
          </p:sp>
          <p:sp>
            <p:nvSpPr>
              <p:cNvPr id="61" name="Freeform 72"/>
              <p:cNvSpPr>
                <a:spLocks/>
              </p:cNvSpPr>
              <p:nvPr userDrawn="1"/>
            </p:nvSpPr>
            <p:spPr bwMode="gray">
              <a:xfrm>
                <a:off x="7792721" y="333375"/>
                <a:ext cx="144463" cy="2349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24" y="0"/>
                  </a:cxn>
                  <a:cxn ang="0">
                    <a:pos x="1624" y="452"/>
                  </a:cxn>
                  <a:cxn ang="0">
                    <a:pos x="1365" y="273"/>
                  </a:cxn>
                  <a:cxn ang="0">
                    <a:pos x="613" y="273"/>
                  </a:cxn>
                  <a:cxn ang="0">
                    <a:pos x="613" y="1053"/>
                  </a:cxn>
                  <a:cxn ang="0">
                    <a:pos x="1428" y="1053"/>
                  </a:cxn>
                  <a:cxn ang="0">
                    <a:pos x="1428" y="1467"/>
                  </a:cxn>
                  <a:cxn ang="0">
                    <a:pos x="1205" y="1335"/>
                  </a:cxn>
                  <a:cxn ang="0">
                    <a:pos x="613" y="1335"/>
                  </a:cxn>
                  <a:cxn ang="0">
                    <a:pos x="613" y="2401"/>
                  </a:cxn>
                  <a:cxn ang="0">
                    <a:pos x="784" y="2651"/>
                  </a:cxn>
                  <a:cxn ang="0">
                    <a:pos x="11" y="2651"/>
                  </a:cxn>
                  <a:cxn ang="0">
                    <a:pos x="173" y="2401"/>
                  </a:cxn>
                  <a:cxn ang="0">
                    <a:pos x="173" y="278"/>
                  </a:cxn>
                  <a:cxn ang="0">
                    <a:pos x="0" y="0"/>
                  </a:cxn>
                </a:cxnLst>
                <a:rect l="0" t="0" r="r" b="b"/>
                <a:pathLst>
                  <a:path w="1624" h="2651">
                    <a:moveTo>
                      <a:pt x="0" y="0"/>
                    </a:moveTo>
                    <a:cubicBezTo>
                      <a:pt x="1624" y="0"/>
                      <a:pt x="1624" y="0"/>
                      <a:pt x="1624" y="0"/>
                    </a:cubicBezTo>
                    <a:cubicBezTo>
                      <a:pt x="1624" y="452"/>
                      <a:pt x="1624" y="452"/>
                      <a:pt x="1624" y="452"/>
                    </a:cubicBezTo>
                    <a:cubicBezTo>
                      <a:pt x="1624" y="452"/>
                      <a:pt x="1540" y="274"/>
                      <a:pt x="1365" y="273"/>
                    </a:cubicBezTo>
                    <a:cubicBezTo>
                      <a:pt x="613" y="273"/>
                      <a:pt x="613" y="273"/>
                      <a:pt x="613" y="273"/>
                    </a:cubicBezTo>
                    <a:cubicBezTo>
                      <a:pt x="613" y="1053"/>
                      <a:pt x="613" y="1053"/>
                      <a:pt x="613" y="1053"/>
                    </a:cubicBezTo>
                    <a:cubicBezTo>
                      <a:pt x="1428" y="1053"/>
                      <a:pt x="1428" y="1053"/>
                      <a:pt x="1428" y="1053"/>
                    </a:cubicBezTo>
                    <a:cubicBezTo>
                      <a:pt x="1428" y="1467"/>
                      <a:pt x="1428" y="1467"/>
                      <a:pt x="1428" y="1467"/>
                    </a:cubicBezTo>
                    <a:cubicBezTo>
                      <a:pt x="1428" y="1467"/>
                      <a:pt x="1402" y="1335"/>
                      <a:pt x="1205" y="1335"/>
                    </a:cubicBezTo>
                    <a:cubicBezTo>
                      <a:pt x="613" y="1335"/>
                      <a:pt x="613" y="1335"/>
                      <a:pt x="613" y="1335"/>
                    </a:cubicBezTo>
                    <a:cubicBezTo>
                      <a:pt x="613" y="2401"/>
                      <a:pt x="613" y="2401"/>
                      <a:pt x="613" y="2401"/>
                    </a:cubicBezTo>
                    <a:cubicBezTo>
                      <a:pt x="613" y="2558"/>
                      <a:pt x="784" y="2651"/>
                      <a:pt x="784" y="2651"/>
                    </a:cubicBezTo>
                    <a:cubicBezTo>
                      <a:pt x="11" y="2651"/>
                      <a:pt x="11" y="2651"/>
                      <a:pt x="11" y="2651"/>
                    </a:cubicBezTo>
                    <a:cubicBezTo>
                      <a:pt x="11" y="2651"/>
                      <a:pt x="173" y="2569"/>
                      <a:pt x="173" y="2401"/>
                    </a:cubicBezTo>
                    <a:cubicBezTo>
                      <a:pt x="173" y="278"/>
                      <a:pt x="173" y="278"/>
                      <a:pt x="173" y="278"/>
                    </a:cubicBezTo>
                    <a:cubicBezTo>
                      <a:pt x="173" y="9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>
                  <a:latin typeface="Fujitsu Sans" panose="020B0404060202020204" pitchFamily="34" charset="0"/>
                </a:endParaRPr>
              </a:p>
            </p:txBody>
          </p:sp>
          <p:sp>
            <p:nvSpPr>
              <p:cNvPr id="62" name="Freeform 73"/>
              <p:cNvSpPr>
                <a:spLocks/>
              </p:cNvSpPr>
              <p:nvPr userDrawn="1"/>
            </p:nvSpPr>
            <p:spPr bwMode="gray">
              <a:xfrm>
                <a:off x="8134033" y="333375"/>
                <a:ext cx="95250" cy="328613"/>
              </a:xfrm>
              <a:custGeom>
                <a:avLst/>
                <a:gdLst/>
                <a:ahLst/>
                <a:cxnLst>
                  <a:cxn ang="0">
                    <a:pos x="246" y="0"/>
                  </a:cxn>
                  <a:cxn ang="0">
                    <a:pos x="1072" y="0"/>
                  </a:cxn>
                  <a:cxn ang="0">
                    <a:pos x="887" y="230"/>
                  </a:cxn>
                  <a:cxn ang="0">
                    <a:pos x="887" y="2717"/>
                  </a:cxn>
                  <a:cxn ang="0">
                    <a:pos x="0" y="3693"/>
                  </a:cxn>
                  <a:cxn ang="0">
                    <a:pos x="423" y="2717"/>
                  </a:cxn>
                  <a:cxn ang="0">
                    <a:pos x="423" y="230"/>
                  </a:cxn>
                  <a:cxn ang="0">
                    <a:pos x="246" y="0"/>
                  </a:cxn>
                </a:cxnLst>
                <a:rect l="0" t="0" r="r" b="b"/>
                <a:pathLst>
                  <a:path w="1072" h="3696">
                    <a:moveTo>
                      <a:pt x="246" y="0"/>
                    </a:moveTo>
                    <a:cubicBezTo>
                      <a:pt x="1072" y="0"/>
                      <a:pt x="1072" y="0"/>
                      <a:pt x="1072" y="0"/>
                    </a:cubicBezTo>
                    <a:cubicBezTo>
                      <a:pt x="1072" y="0"/>
                      <a:pt x="887" y="87"/>
                      <a:pt x="887" y="230"/>
                    </a:cubicBezTo>
                    <a:cubicBezTo>
                      <a:pt x="887" y="2717"/>
                      <a:pt x="887" y="2717"/>
                      <a:pt x="887" y="2717"/>
                    </a:cubicBezTo>
                    <a:cubicBezTo>
                      <a:pt x="887" y="3558"/>
                      <a:pt x="44" y="3696"/>
                      <a:pt x="0" y="3693"/>
                    </a:cubicBezTo>
                    <a:cubicBezTo>
                      <a:pt x="72" y="3647"/>
                      <a:pt x="422" y="3349"/>
                      <a:pt x="423" y="2717"/>
                    </a:cubicBezTo>
                    <a:cubicBezTo>
                      <a:pt x="423" y="230"/>
                      <a:pt x="423" y="230"/>
                      <a:pt x="423" y="230"/>
                    </a:cubicBezTo>
                    <a:cubicBezTo>
                      <a:pt x="424" y="96"/>
                      <a:pt x="246" y="0"/>
                      <a:pt x="2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>
                  <a:latin typeface="Fujitsu Sans" panose="020B0404060202020204" pitchFamily="34" charset="0"/>
                </a:endParaRPr>
              </a:p>
            </p:txBody>
          </p:sp>
          <p:sp>
            <p:nvSpPr>
              <p:cNvPr id="63" name="Freeform 74"/>
              <p:cNvSpPr>
                <a:spLocks/>
              </p:cNvSpPr>
              <p:nvPr userDrawn="1"/>
            </p:nvSpPr>
            <p:spPr bwMode="gray">
              <a:xfrm>
                <a:off x="8238808" y="333375"/>
                <a:ext cx="74613" cy="2349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8" y="0"/>
                  </a:cxn>
                  <a:cxn ang="0">
                    <a:pos x="645" y="235"/>
                  </a:cxn>
                  <a:cxn ang="0">
                    <a:pos x="645" y="2401"/>
                  </a:cxn>
                  <a:cxn ang="0">
                    <a:pos x="828" y="2653"/>
                  </a:cxn>
                  <a:cxn ang="0">
                    <a:pos x="0" y="2653"/>
                  </a:cxn>
                  <a:cxn ang="0">
                    <a:pos x="184" y="2401"/>
                  </a:cxn>
                  <a:cxn ang="0">
                    <a:pos x="184" y="235"/>
                  </a:cxn>
                  <a:cxn ang="0">
                    <a:pos x="0" y="0"/>
                  </a:cxn>
                </a:cxnLst>
                <a:rect l="0" t="0" r="r" b="b"/>
                <a:pathLst>
                  <a:path w="828" h="2653">
                    <a:moveTo>
                      <a:pt x="0" y="0"/>
                    </a:moveTo>
                    <a:cubicBezTo>
                      <a:pt x="828" y="0"/>
                      <a:pt x="828" y="0"/>
                      <a:pt x="828" y="0"/>
                    </a:cubicBezTo>
                    <a:cubicBezTo>
                      <a:pt x="828" y="0"/>
                      <a:pt x="645" y="89"/>
                      <a:pt x="645" y="235"/>
                    </a:cubicBezTo>
                    <a:cubicBezTo>
                      <a:pt x="645" y="2401"/>
                      <a:pt x="645" y="2401"/>
                      <a:pt x="645" y="2401"/>
                    </a:cubicBezTo>
                    <a:cubicBezTo>
                      <a:pt x="645" y="2556"/>
                      <a:pt x="828" y="2653"/>
                      <a:pt x="828" y="2653"/>
                    </a:cubicBezTo>
                    <a:cubicBezTo>
                      <a:pt x="0" y="2653"/>
                      <a:pt x="0" y="2653"/>
                      <a:pt x="0" y="2653"/>
                    </a:cubicBezTo>
                    <a:cubicBezTo>
                      <a:pt x="0" y="2653"/>
                      <a:pt x="184" y="2557"/>
                      <a:pt x="184" y="2401"/>
                    </a:cubicBezTo>
                    <a:cubicBezTo>
                      <a:pt x="184" y="235"/>
                      <a:pt x="184" y="235"/>
                      <a:pt x="184" y="235"/>
                    </a:cubicBezTo>
                    <a:cubicBezTo>
                      <a:pt x="184" y="8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>
                  <a:latin typeface="Fujitsu Sans" panose="020B0404060202020204" pitchFamily="34" charset="0"/>
                </a:endParaRPr>
              </a:p>
            </p:txBody>
          </p:sp>
          <p:sp>
            <p:nvSpPr>
              <p:cNvPr id="64" name="Freeform 75"/>
              <p:cNvSpPr>
                <a:spLocks/>
              </p:cNvSpPr>
              <p:nvPr userDrawn="1"/>
            </p:nvSpPr>
            <p:spPr bwMode="gray">
              <a:xfrm>
                <a:off x="8313421" y="333375"/>
                <a:ext cx="176213" cy="234950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1984" y="0"/>
                  </a:cxn>
                  <a:cxn ang="0">
                    <a:pos x="1829" y="482"/>
                  </a:cxn>
                  <a:cxn ang="0">
                    <a:pos x="1607" y="279"/>
                  </a:cxn>
                  <a:cxn ang="0">
                    <a:pos x="1229" y="279"/>
                  </a:cxn>
                  <a:cxn ang="0">
                    <a:pos x="1229" y="2401"/>
                  </a:cxn>
                  <a:cxn ang="0">
                    <a:pos x="1407" y="2651"/>
                  </a:cxn>
                  <a:cxn ang="0">
                    <a:pos x="595" y="2651"/>
                  </a:cxn>
                  <a:cxn ang="0">
                    <a:pos x="771" y="2401"/>
                  </a:cxn>
                  <a:cxn ang="0">
                    <a:pos x="771" y="279"/>
                  </a:cxn>
                  <a:cxn ang="0">
                    <a:pos x="315" y="279"/>
                  </a:cxn>
                  <a:cxn ang="0">
                    <a:pos x="0" y="522"/>
                  </a:cxn>
                  <a:cxn ang="0">
                    <a:pos x="161" y="0"/>
                  </a:cxn>
                </a:cxnLst>
                <a:rect l="0" t="0" r="r" b="b"/>
                <a:pathLst>
                  <a:path w="1984" h="2651">
                    <a:moveTo>
                      <a:pt x="161" y="0"/>
                    </a:moveTo>
                    <a:cubicBezTo>
                      <a:pt x="1984" y="0"/>
                      <a:pt x="1984" y="0"/>
                      <a:pt x="1984" y="0"/>
                    </a:cubicBezTo>
                    <a:cubicBezTo>
                      <a:pt x="1829" y="482"/>
                      <a:pt x="1829" y="482"/>
                      <a:pt x="1829" y="482"/>
                    </a:cubicBezTo>
                    <a:cubicBezTo>
                      <a:pt x="1829" y="482"/>
                      <a:pt x="1783" y="279"/>
                      <a:pt x="1607" y="279"/>
                    </a:cubicBezTo>
                    <a:cubicBezTo>
                      <a:pt x="1229" y="279"/>
                      <a:pt x="1229" y="279"/>
                      <a:pt x="1229" y="279"/>
                    </a:cubicBezTo>
                    <a:cubicBezTo>
                      <a:pt x="1229" y="2401"/>
                      <a:pt x="1229" y="2401"/>
                      <a:pt x="1229" y="2401"/>
                    </a:cubicBezTo>
                    <a:cubicBezTo>
                      <a:pt x="1229" y="2535"/>
                      <a:pt x="1407" y="2651"/>
                      <a:pt x="1407" y="2651"/>
                    </a:cubicBezTo>
                    <a:cubicBezTo>
                      <a:pt x="595" y="2651"/>
                      <a:pt x="595" y="2651"/>
                      <a:pt x="595" y="2651"/>
                    </a:cubicBezTo>
                    <a:cubicBezTo>
                      <a:pt x="595" y="2651"/>
                      <a:pt x="771" y="2547"/>
                      <a:pt x="771" y="2401"/>
                    </a:cubicBezTo>
                    <a:cubicBezTo>
                      <a:pt x="771" y="279"/>
                      <a:pt x="771" y="279"/>
                      <a:pt x="771" y="279"/>
                    </a:cubicBezTo>
                    <a:cubicBezTo>
                      <a:pt x="315" y="279"/>
                      <a:pt x="315" y="279"/>
                      <a:pt x="315" y="279"/>
                    </a:cubicBezTo>
                    <a:cubicBezTo>
                      <a:pt x="185" y="280"/>
                      <a:pt x="0" y="522"/>
                      <a:pt x="0" y="522"/>
                    </a:cubicBez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>
                  <a:latin typeface="Fujitsu Sans" panose="020B0404060202020204" pitchFamily="34" charset="0"/>
                </a:endParaRPr>
              </a:p>
            </p:txBody>
          </p:sp>
          <p:sp>
            <p:nvSpPr>
              <p:cNvPr id="65" name="Freeform 76"/>
              <p:cNvSpPr>
                <a:spLocks/>
              </p:cNvSpPr>
              <p:nvPr userDrawn="1"/>
            </p:nvSpPr>
            <p:spPr bwMode="gray">
              <a:xfrm>
                <a:off x="8634096" y="333375"/>
                <a:ext cx="196850" cy="239713"/>
              </a:xfrm>
              <a:custGeom>
                <a:avLst/>
                <a:gdLst/>
                <a:ahLst/>
                <a:cxnLst>
                  <a:cxn ang="0">
                    <a:pos x="1420" y="0"/>
                  </a:cxn>
                  <a:cxn ang="0">
                    <a:pos x="2219" y="0"/>
                  </a:cxn>
                  <a:cxn ang="0">
                    <a:pos x="2048" y="234"/>
                  </a:cxn>
                  <a:cxn ang="0">
                    <a:pos x="2048" y="1840"/>
                  </a:cxn>
                  <a:cxn ang="0">
                    <a:pos x="1131" y="2693"/>
                  </a:cxn>
                  <a:cxn ang="0">
                    <a:pos x="176" y="1840"/>
                  </a:cxn>
                  <a:cxn ang="0">
                    <a:pos x="176" y="234"/>
                  </a:cxn>
                  <a:cxn ang="0">
                    <a:pos x="0" y="0"/>
                  </a:cxn>
                  <a:cxn ang="0">
                    <a:pos x="821" y="0"/>
                  </a:cxn>
                  <a:cxn ang="0">
                    <a:pos x="638" y="234"/>
                  </a:cxn>
                  <a:cxn ang="0">
                    <a:pos x="638" y="1840"/>
                  </a:cxn>
                  <a:cxn ang="0">
                    <a:pos x="1131" y="2406"/>
                  </a:cxn>
                  <a:cxn ang="0">
                    <a:pos x="1601" y="1840"/>
                  </a:cxn>
                  <a:cxn ang="0">
                    <a:pos x="1601" y="234"/>
                  </a:cxn>
                  <a:cxn ang="0">
                    <a:pos x="1420" y="0"/>
                  </a:cxn>
                </a:cxnLst>
                <a:rect l="0" t="0" r="r" b="b"/>
                <a:pathLst>
                  <a:path w="2219" h="2693">
                    <a:moveTo>
                      <a:pt x="1420" y="0"/>
                    </a:moveTo>
                    <a:cubicBezTo>
                      <a:pt x="2219" y="0"/>
                      <a:pt x="2219" y="0"/>
                      <a:pt x="2219" y="0"/>
                    </a:cubicBezTo>
                    <a:cubicBezTo>
                      <a:pt x="2219" y="0"/>
                      <a:pt x="2048" y="91"/>
                      <a:pt x="2048" y="234"/>
                    </a:cubicBezTo>
                    <a:cubicBezTo>
                      <a:pt x="2048" y="1840"/>
                      <a:pt x="2048" y="1840"/>
                      <a:pt x="2048" y="1840"/>
                    </a:cubicBezTo>
                    <a:cubicBezTo>
                      <a:pt x="2047" y="2492"/>
                      <a:pt x="1506" y="2693"/>
                      <a:pt x="1131" y="2693"/>
                    </a:cubicBezTo>
                    <a:cubicBezTo>
                      <a:pt x="759" y="2693"/>
                      <a:pt x="175" y="2490"/>
                      <a:pt x="176" y="1840"/>
                    </a:cubicBezTo>
                    <a:cubicBezTo>
                      <a:pt x="176" y="234"/>
                      <a:pt x="176" y="234"/>
                      <a:pt x="176" y="234"/>
                    </a:cubicBezTo>
                    <a:cubicBezTo>
                      <a:pt x="176" y="91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8" y="88"/>
                      <a:pt x="638" y="234"/>
                    </a:cubicBezTo>
                    <a:cubicBezTo>
                      <a:pt x="638" y="1840"/>
                      <a:pt x="638" y="1840"/>
                      <a:pt x="638" y="1840"/>
                    </a:cubicBezTo>
                    <a:cubicBezTo>
                      <a:pt x="638" y="2182"/>
                      <a:pt x="865" y="2406"/>
                      <a:pt x="1131" y="2406"/>
                    </a:cubicBezTo>
                    <a:cubicBezTo>
                      <a:pt x="1397" y="2406"/>
                      <a:pt x="1600" y="2173"/>
                      <a:pt x="1601" y="1840"/>
                    </a:cubicBezTo>
                    <a:cubicBezTo>
                      <a:pt x="1601" y="234"/>
                      <a:pt x="1601" y="234"/>
                      <a:pt x="1601" y="234"/>
                    </a:cubicBezTo>
                    <a:cubicBezTo>
                      <a:pt x="1601" y="91"/>
                      <a:pt x="1420" y="0"/>
                      <a:pt x="14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>
                  <a:latin typeface="Fujitsu Sans" panose="020B0404060202020204" pitchFamily="34" charset="0"/>
                </a:endParaRPr>
              </a:p>
            </p:txBody>
          </p:sp>
          <p:sp>
            <p:nvSpPr>
              <p:cNvPr id="66" name="Freeform 77"/>
              <p:cNvSpPr>
                <a:spLocks/>
              </p:cNvSpPr>
              <p:nvPr userDrawn="1"/>
            </p:nvSpPr>
            <p:spPr bwMode="gray">
              <a:xfrm>
                <a:off x="7943533" y="333375"/>
                <a:ext cx="198438" cy="239713"/>
              </a:xfrm>
              <a:custGeom>
                <a:avLst/>
                <a:gdLst/>
                <a:ahLst/>
                <a:cxnLst>
                  <a:cxn ang="0">
                    <a:pos x="1427" y="0"/>
                  </a:cxn>
                  <a:cxn ang="0">
                    <a:pos x="2240" y="0"/>
                  </a:cxn>
                  <a:cxn ang="0">
                    <a:pos x="2068" y="237"/>
                  </a:cxn>
                  <a:cxn ang="0">
                    <a:pos x="2067" y="1838"/>
                  </a:cxn>
                  <a:cxn ang="0">
                    <a:pos x="1122" y="2700"/>
                  </a:cxn>
                  <a:cxn ang="0">
                    <a:pos x="166" y="1838"/>
                  </a:cxn>
                  <a:cxn ang="0">
                    <a:pos x="166" y="237"/>
                  </a:cxn>
                  <a:cxn ang="0">
                    <a:pos x="0" y="0"/>
                  </a:cxn>
                  <a:cxn ang="0">
                    <a:pos x="821" y="0"/>
                  </a:cxn>
                  <a:cxn ang="0">
                    <a:pos x="631" y="237"/>
                  </a:cxn>
                  <a:cxn ang="0">
                    <a:pos x="630" y="1838"/>
                  </a:cxn>
                  <a:cxn ang="0">
                    <a:pos x="1122" y="2413"/>
                  </a:cxn>
                  <a:cxn ang="0">
                    <a:pos x="1602" y="1838"/>
                  </a:cxn>
                  <a:cxn ang="0">
                    <a:pos x="1603" y="237"/>
                  </a:cxn>
                  <a:cxn ang="0">
                    <a:pos x="1427" y="0"/>
                  </a:cxn>
                </a:cxnLst>
                <a:rect l="0" t="0" r="r" b="b"/>
                <a:pathLst>
                  <a:path w="2240" h="2700">
                    <a:moveTo>
                      <a:pt x="1427" y="0"/>
                    </a:moveTo>
                    <a:cubicBezTo>
                      <a:pt x="2240" y="0"/>
                      <a:pt x="2240" y="0"/>
                      <a:pt x="2240" y="0"/>
                    </a:cubicBezTo>
                    <a:cubicBezTo>
                      <a:pt x="2240" y="0"/>
                      <a:pt x="2068" y="95"/>
                      <a:pt x="2068" y="237"/>
                    </a:cubicBezTo>
                    <a:cubicBezTo>
                      <a:pt x="2068" y="238"/>
                      <a:pt x="2067" y="1838"/>
                      <a:pt x="2067" y="1838"/>
                    </a:cubicBezTo>
                    <a:cubicBezTo>
                      <a:pt x="2067" y="2494"/>
                      <a:pt x="1501" y="2700"/>
                      <a:pt x="1122" y="2700"/>
                    </a:cubicBezTo>
                    <a:cubicBezTo>
                      <a:pt x="750" y="2700"/>
                      <a:pt x="166" y="2491"/>
                      <a:pt x="166" y="1838"/>
                    </a:cubicBezTo>
                    <a:cubicBezTo>
                      <a:pt x="166" y="237"/>
                      <a:pt x="166" y="237"/>
                      <a:pt x="166" y="237"/>
                    </a:cubicBezTo>
                    <a:cubicBezTo>
                      <a:pt x="166" y="94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1" y="94"/>
                      <a:pt x="631" y="237"/>
                    </a:cubicBezTo>
                    <a:cubicBezTo>
                      <a:pt x="630" y="1838"/>
                      <a:pt x="630" y="1838"/>
                      <a:pt x="630" y="1838"/>
                    </a:cubicBezTo>
                    <a:cubicBezTo>
                      <a:pt x="630" y="2178"/>
                      <a:pt x="856" y="2412"/>
                      <a:pt x="1122" y="2413"/>
                    </a:cubicBezTo>
                    <a:cubicBezTo>
                      <a:pt x="1388" y="2414"/>
                      <a:pt x="1602" y="2174"/>
                      <a:pt x="1602" y="1838"/>
                    </a:cubicBezTo>
                    <a:cubicBezTo>
                      <a:pt x="1603" y="237"/>
                      <a:pt x="1603" y="237"/>
                      <a:pt x="1603" y="237"/>
                    </a:cubicBezTo>
                    <a:cubicBezTo>
                      <a:pt x="1603" y="94"/>
                      <a:pt x="1427" y="0"/>
                      <a:pt x="14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>
                  <a:latin typeface="Fujitsu Sans" panose="020B0404060202020204" pitchFamily="34" charset="0"/>
                </a:endParaRPr>
              </a:p>
            </p:txBody>
          </p:sp>
          <p:sp>
            <p:nvSpPr>
              <p:cNvPr id="67" name="Freeform 78"/>
              <p:cNvSpPr>
                <a:spLocks/>
              </p:cNvSpPr>
              <p:nvPr userDrawn="1"/>
            </p:nvSpPr>
            <p:spPr bwMode="gray">
              <a:xfrm>
                <a:off x="8481696" y="328613"/>
                <a:ext cx="150813" cy="244475"/>
              </a:xfrm>
              <a:custGeom>
                <a:avLst/>
                <a:gdLst/>
                <a:ahLst/>
                <a:cxnLst>
                  <a:cxn ang="0">
                    <a:pos x="1467" y="479"/>
                  </a:cxn>
                  <a:cxn ang="0">
                    <a:pos x="1019" y="276"/>
                  </a:cxn>
                  <a:cxn ang="0">
                    <a:pos x="504" y="677"/>
                  </a:cxn>
                  <a:cxn ang="0">
                    <a:pos x="995" y="1174"/>
                  </a:cxn>
                  <a:cxn ang="0">
                    <a:pos x="1705" y="1974"/>
                  </a:cxn>
                  <a:cxn ang="0">
                    <a:pos x="651" y="2755"/>
                  </a:cxn>
                  <a:cxn ang="0">
                    <a:pos x="155" y="2686"/>
                  </a:cxn>
                  <a:cxn ang="0">
                    <a:pos x="0" y="2177"/>
                  </a:cxn>
                  <a:cxn ang="0">
                    <a:pos x="658" y="2466"/>
                  </a:cxn>
                  <a:cxn ang="0">
                    <a:pos x="1252" y="2030"/>
                  </a:cxn>
                  <a:cxn ang="0">
                    <a:pos x="46" y="731"/>
                  </a:cxn>
                  <a:cxn ang="0">
                    <a:pos x="973" y="0"/>
                  </a:cxn>
                  <a:cxn ang="0">
                    <a:pos x="1467" y="69"/>
                  </a:cxn>
                  <a:cxn ang="0">
                    <a:pos x="1467" y="479"/>
                  </a:cxn>
                </a:cxnLst>
                <a:rect l="0" t="0" r="r" b="b"/>
                <a:pathLst>
                  <a:path w="1707" h="2755">
                    <a:moveTo>
                      <a:pt x="1467" y="479"/>
                    </a:moveTo>
                    <a:cubicBezTo>
                      <a:pt x="1467" y="479"/>
                      <a:pt x="1352" y="277"/>
                      <a:pt x="1019" y="276"/>
                    </a:cubicBezTo>
                    <a:cubicBezTo>
                      <a:pt x="686" y="275"/>
                      <a:pt x="505" y="450"/>
                      <a:pt x="504" y="677"/>
                    </a:cubicBezTo>
                    <a:cubicBezTo>
                      <a:pt x="503" y="934"/>
                      <a:pt x="696" y="1031"/>
                      <a:pt x="995" y="1174"/>
                    </a:cubicBezTo>
                    <a:cubicBezTo>
                      <a:pt x="1279" y="1311"/>
                      <a:pt x="1707" y="1499"/>
                      <a:pt x="1705" y="1974"/>
                    </a:cubicBezTo>
                    <a:cubicBezTo>
                      <a:pt x="1704" y="2399"/>
                      <a:pt x="1327" y="2755"/>
                      <a:pt x="651" y="2755"/>
                    </a:cubicBezTo>
                    <a:cubicBezTo>
                      <a:pt x="442" y="2754"/>
                      <a:pt x="155" y="2686"/>
                      <a:pt x="155" y="2686"/>
                    </a:cubicBezTo>
                    <a:cubicBezTo>
                      <a:pt x="0" y="2177"/>
                      <a:pt x="0" y="2177"/>
                      <a:pt x="0" y="2177"/>
                    </a:cubicBezTo>
                    <a:cubicBezTo>
                      <a:pt x="143" y="2316"/>
                      <a:pt x="397" y="2466"/>
                      <a:pt x="658" y="2466"/>
                    </a:cubicBezTo>
                    <a:cubicBezTo>
                      <a:pt x="929" y="2466"/>
                      <a:pt x="1252" y="2298"/>
                      <a:pt x="1252" y="2030"/>
                    </a:cubicBezTo>
                    <a:cubicBezTo>
                      <a:pt x="1252" y="1512"/>
                      <a:pt x="46" y="1598"/>
                      <a:pt x="46" y="731"/>
                    </a:cubicBezTo>
                    <a:cubicBezTo>
                      <a:pt x="46" y="433"/>
                      <a:pt x="254" y="0"/>
                      <a:pt x="973" y="0"/>
                    </a:cubicBezTo>
                    <a:cubicBezTo>
                      <a:pt x="1207" y="0"/>
                      <a:pt x="1467" y="69"/>
                      <a:pt x="1467" y="69"/>
                    </a:cubicBezTo>
                    <a:lnTo>
                      <a:pt x="1467" y="4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>
                  <a:latin typeface="Fujitsu Sans" panose="020B040406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872343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ermedia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1" descr="ContentGray20_L150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906000" cy="10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3"/>
          <p:cNvGrpSpPr>
            <a:grpSpLocks noChangeAspect="1"/>
          </p:cNvGrpSpPr>
          <p:nvPr/>
        </p:nvGrpSpPr>
        <p:grpSpPr bwMode="gray">
          <a:xfrm>
            <a:off x="7919641" y="-59247"/>
            <a:ext cx="1785144" cy="920750"/>
            <a:chOff x="4604" y="117"/>
            <a:chExt cx="1038" cy="580"/>
          </a:xfrm>
        </p:grpSpPr>
        <p:sp>
          <p:nvSpPr>
            <p:cNvPr id="42" name="AutoShape 42"/>
            <p:cNvSpPr>
              <a:spLocks noChangeAspect="1" noChangeArrowheads="1" noTextEdit="1"/>
            </p:cNvSpPr>
            <p:nvPr/>
          </p:nvSpPr>
          <p:spPr bwMode="gray">
            <a:xfrm>
              <a:off x="4604" y="117"/>
              <a:ext cx="1038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gray">
            <a:xfrm>
              <a:off x="5115" y="216"/>
              <a:ext cx="132" cy="102"/>
            </a:xfrm>
            <a:custGeom>
              <a:avLst/>
              <a:gdLst>
                <a:gd name="T0" fmla="*/ 961 w 2365"/>
                <a:gd name="T1" fmla="*/ 764 h 1825"/>
                <a:gd name="T2" fmla="*/ 599 w 2365"/>
                <a:gd name="T3" fmla="*/ 642 h 1825"/>
                <a:gd name="T4" fmla="*/ 1 w 2365"/>
                <a:gd name="T5" fmla="*/ 1235 h 1825"/>
                <a:gd name="T6" fmla="*/ 599 w 2365"/>
                <a:gd name="T7" fmla="*/ 1825 h 1825"/>
                <a:gd name="T8" fmla="*/ 1053 w 2365"/>
                <a:gd name="T9" fmla="*/ 1619 h 1825"/>
                <a:gd name="T10" fmla="*/ 1053 w 2365"/>
                <a:gd name="T11" fmla="*/ 1293 h 1825"/>
                <a:gd name="T12" fmla="*/ 771 w 2365"/>
                <a:gd name="T13" fmla="*/ 1568 h 1825"/>
                <a:gd name="T14" fmla="*/ 599 w 2365"/>
                <a:gd name="T15" fmla="*/ 1604 h 1825"/>
                <a:gd name="T16" fmla="*/ 225 w 2365"/>
                <a:gd name="T17" fmla="*/ 1235 h 1825"/>
                <a:gd name="T18" fmla="*/ 599 w 2365"/>
                <a:gd name="T19" fmla="*/ 863 h 1825"/>
                <a:gd name="T20" fmla="*/ 861 w 2365"/>
                <a:gd name="T21" fmla="*/ 972 h 1825"/>
                <a:gd name="T22" fmla="*/ 1093 w 2365"/>
                <a:gd name="T23" fmla="*/ 1239 h 1825"/>
                <a:gd name="T24" fmla="*/ 1630 w 2365"/>
                <a:gd name="T25" fmla="*/ 1473 h 1825"/>
                <a:gd name="T26" fmla="*/ 2365 w 2365"/>
                <a:gd name="T27" fmla="*/ 741 h 1825"/>
                <a:gd name="T28" fmla="*/ 1630 w 2365"/>
                <a:gd name="T29" fmla="*/ 0 h 1825"/>
                <a:gd name="T30" fmla="*/ 1053 w 2365"/>
                <a:gd name="T31" fmla="*/ 295 h 1825"/>
                <a:gd name="T32" fmla="*/ 1053 w 2365"/>
                <a:gd name="T33" fmla="*/ 735 h 1825"/>
                <a:gd name="T34" fmla="*/ 1630 w 2365"/>
                <a:gd name="T35" fmla="*/ 232 h 1825"/>
                <a:gd name="T36" fmla="*/ 2134 w 2365"/>
                <a:gd name="T37" fmla="*/ 741 h 1825"/>
                <a:gd name="T38" fmla="*/ 1630 w 2365"/>
                <a:gd name="T39" fmla="*/ 1245 h 1825"/>
                <a:gd name="T40" fmla="*/ 1303 w 2365"/>
                <a:gd name="T41" fmla="*/ 1125 h 1825"/>
                <a:gd name="T42" fmla="*/ 961 w 2365"/>
                <a:gd name="T43" fmla="*/ 764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gray">
            <a:xfrm>
              <a:off x="4899" y="327"/>
              <a:ext cx="91" cy="148"/>
            </a:xfrm>
            <a:custGeom>
              <a:avLst/>
              <a:gdLst>
                <a:gd name="T0" fmla="*/ 0 w 1624"/>
                <a:gd name="T1" fmla="*/ 0 h 2651"/>
                <a:gd name="T2" fmla="*/ 1624 w 1624"/>
                <a:gd name="T3" fmla="*/ 0 h 2651"/>
                <a:gd name="T4" fmla="*/ 1624 w 1624"/>
                <a:gd name="T5" fmla="*/ 452 h 2651"/>
                <a:gd name="T6" fmla="*/ 1365 w 1624"/>
                <a:gd name="T7" fmla="*/ 273 h 2651"/>
                <a:gd name="T8" fmla="*/ 613 w 1624"/>
                <a:gd name="T9" fmla="*/ 273 h 2651"/>
                <a:gd name="T10" fmla="*/ 613 w 1624"/>
                <a:gd name="T11" fmla="*/ 1053 h 2651"/>
                <a:gd name="T12" fmla="*/ 1428 w 1624"/>
                <a:gd name="T13" fmla="*/ 1053 h 2651"/>
                <a:gd name="T14" fmla="*/ 1428 w 1624"/>
                <a:gd name="T15" fmla="*/ 1467 h 2651"/>
                <a:gd name="T16" fmla="*/ 1205 w 1624"/>
                <a:gd name="T17" fmla="*/ 1335 h 2651"/>
                <a:gd name="T18" fmla="*/ 613 w 1624"/>
                <a:gd name="T19" fmla="*/ 1335 h 2651"/>
                <a:gd name="T20" fmla="*/ 613 w 1624"/>
                <a:gd name="T21" fmla="*/ 2401 h 2651"/>
                <a:gd name="T22" fmla="*/ 784 w 1624"/>
                <a:gd name="T23" fmla="*/ 2651 h 2651"/>
                <a:gd name="T24" fmla="*/ 11 w 1624"/>
                <a:gd name="T25" fmla="*/ 2651 h 2651"/>
                <a:gd name="T26" fmla="*/ 173 w 1624"/>
                <a:gd name="T27" fmla="*/ 2401 h 2651"/>
                <a:gd name="T28" fmla="*/ 173 w 1624"/>
                <a:gd name="T29" fmla="*/ 278 h 2651"/>
                <a:gd name="T30" fmla="*/ 0 w 1624"/>
                <a:gd name="T31" fmla="*/ 0 h 2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gray">
            <a:xfrm>
              <a:off x="5114" y="327"/>
              <a:ext cx="60" cy="207"/>
            </a:xfrm>
            <a:custGeom>
              <a:avLst/>
              <a:gdLst>
                <a:gd name="T0" fmla="*/ 246 w 1072"/>
                <a:gd name="T1" fmla="*/ 0 h 3696"/>
                <a:gd name="T2" fmla="*/ 1072 w 1072"/>
                <a:gd name="T3" fmla="*/ 0 h 3696"/>
                <a:gd name="T4" fmla="*/ 887 w 1072"/>
                <a:gd name="T5" fmla="*/ 230 h 3696"/>
                <a:gd name="T6" fmla="*/ 887 w 1072"/>
                <a:gd name="T7" fmla="*/ 2717 h 3696"/>
                <a:gd name="T8" fmla="*/ 0 w 1072"/>
                <a:gd name="T9" fmla="*/ 3693 h 3696"/>
                <a:gd name="T10" fmla="*/ 423 w 1072"/>
                <a:gd name="T11" fmla="*/ 2717 h 3696"/>
                <a:gd name="T12" fmla="*/ 423 w 1072"/>
                <a:gd name="T13" fmla="*/ 230 h 3696"/>
                <a:gd name="T14" fmla="*/ 246 w 1072"/>
                <a:gd name="T15" fmla="*/ 0 h 3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gray">
            <a:xfrm>
              <a:off x="5180" y="327"/>
              <a:ext cx="47" cy="148"/>
            </a:xfrm>
            <a:custGeom>
              <a:avLst/>
              <a:gdLst>
                <a:gd name="T0" fmla="*/ 0 w 828"/>
                <a:gd name="T1" fmla="*/ 0 h 2653"/>
                <a:gd name="T2" fmla="*/ 828 w 828"/>
                <a:gd name="T3" fmla="*/ 0 h 2653"/>
                <a:gd name="T4" fmla="*/ 645 w 828"/>
                <a:gd name="T5" fmla="*/ 235 h 2653"/>
                <a:gd name="T6" fmla="*/ 645 w 828"/>
                <a:gd name="T7" fmla="*/ 2401 h 2653"/>
                <a:gd name="T8" fmla="*/ 828 w 828"/>
                <a:gd name="T9" fmla="*/ 2653 h 2653"/>
                <a:gd name="T10" fmla="*/ 0 w 828"/>
                <a:gd name="T11" fmla="*/ 2653 h 2653"/>
                <a:gd name="T12" fmla="*/ 184 w 828"/>
                <a:gd name="T13" fmla="*/ 2401 h 2653"/>
                <a:gd name="T14" fmla="*/ 184 w 828"/>
                <a:gd name="T15" fmla="*/ 235 h 2653"/>
                <a:gd name="T16" fmla="*/ 0 w 828"/>
                <a:gd name="T17" fmla="*/ 0 h 2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gray">
            <a:xfrm>
              <a:off x="5227" y="327"/>
              <a:ext cx="111" cy="148"/>
            </a:xfrm>
            <a:custGeom>
              <a:avLst/>
              <a:gdLst>
                <a:gd name="T0" fmla="*/ 161 w 1984"/>
                <a:gd name="T1" fmla="*/ 0 h 2651"/>
                <a:gd name="T2" fmla="*/ 1984 w 1984"/>
                <a:gd name="T3" fmla="*/ 0 h 2651"/>
                <a:gd name="T4" fmla="*/ 1829 w 1984"/>
                <a:gd name="T5" fmla="*/ 482 h 2651"/>
                <a:gd name="T6" fmla="*/ 1607 w 1984"/>
                <a:gd name="T7" fmla="*/ 279 h 2651"/>
                <a:gd name="T8" fmla="*/ 1229 w 1984"/>
                <a:gd name="T9" fmla="*/ 279 h 2651"/>
                <a:gd name="T10" fmla="*/ 1229 w 1984"/>
                <a:gd name="T11" fmla="*/ 2401 h 2651"/>
                <a:gd name="T12" fmla="*/ 1407 w 1984"/>
                <a:gd name="T13" fmla="*/ 2651 h 2651"/>
                <a:gd name="T14" fmla="*/ 595 w 1984"/>
                <a:gd name="T15" fmla="*/ 2651 h 2651"/>
                <a:gd name="T16" fmla="*/ 771 w 1984"/>
                <a:gd name="T17" fmla="*/ 2401 h 2651"/>
                <a:gd name="T18" fmla="*/ 771 w 1984"/>
                <a:gd name="T19" fmla="*/ 279 h 2651"/>
                <a:gd name="T20" fmla="*/ 315 w 1984"/>
                <a:gd name="T21" fmla="*/ 279 h 2651"/>
                <a:gd name="T22" fmla="*/ 0 w 1984"/>
                <a:gd name="T23" fmla="*/ 522 h 2651"/>
                <a:gd name="T24" fmla="*/ 161 w 1984"/>
                <a:gd name="T25" fmla="*/ 0 h 2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gray">
            <a:xfrm>
              <a:off x="5429" y="327"/>
              <a:ext cx="124" cy="151"/>
            </a:xfrm>
            <a:custGeom>
              <a:avLst/>
              <a:gdLst>
                <a:gd name="T0" fmla="*/ 1420 w 2219"/>
                <a:gd name="T1" fmla="*/ 0 h 2693"/>
                <a:gd name="T2" fmla="*/ 2219 w 2219"/>
                <a:gd name="T3" fmla="*/ 0 h 2693"/>
                <a:gd name="T4" fmla="*/ 2048 w 2219"/>
                <a:gd name="T5" fmla="*/ 234 h 2693"/>
                <a:gd name="T6" fmla="*/ 2048 w 2219"/>
                <a:gd name="T7" fmla="*/ 1840 h 2693"/>
                <a:gd name="T8" fmla="*/ 1131 w 2219"/>
                <a:gd name="T9" fmla="*/ 2693 h 2693"/>
                <a:gd name="T10" fmla="*/ 176 w 2219"/>
                <a:gd name="T11" fmla="*/ 1840 h 2693"/>
                <a:gd name="T12" fmla="*/ 176 w 2219"/>
                <a:gd name="T13" fmla="*/ 234 h 2693"/>
                <a:gd name="T14" fmla="*/ 0 w 2219"/>
                <a:gd name="T15" fmla="*/ 0 h 2693"/>
                <a:gd name="T16" fmla="*/ 821 w 2219"/>
                <a:gd name="T17" fmla="*/ 0 h 2693"/>
                <a:gd name="T18" fmla="*/ 638 w 2219"/>
                <a:gd name="T19" fmla="*/ 234 h 2693"/>
                <a:gd name="T20" fmla="*/ 638 w 2219"/>
                <a:gd name="T21" fmla="*/ 1840 h 2693"/>
                <a:gd name="T22" fmla="*/ 1131 w 2219"/>
                <a:gd name="T23" fmla="*/ 2406 h 2693"/>
                <a:gd name="T24" fmla="*/ 1601 w 2219"/>
                <a:gd name="T25" fmla="*/ 1840 h 2693"/>
                <a:gd name="T26" fmla="*/ 1601 w 2219"/>
                <a:gd name="T27" fmla="*/ 234 h 2693"/>
                <a:gd name="T28" fmla="*/ 1420 w 2219"/>
                <a:gd name="T29" fmla="*/ 0 h 2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gray">
            <a:xfrm>
              <a:off x="4994" y="327"/>
              <a:ext cx="125" cy="151"/>
            </a:xfrm>
            <a:custGeom>
              <a:avLst/>
              <a:gdLst>
                <a:gd name="T0" fmla="*/ 1427 w 2240"/>
                <a:gd name="T1" fmla="*/ 0 h 2700"/>
                <a:gd name="T2" fmla="*/ 2240 w 2240"/>
                <a:gd name="T3" fmla="*/ 0 h 2700"/>
                <a:gd name="T4" fmla="*/ 2068 w 2240"/>
                <a:gd name="T5" fmla="*/ 237 h 2700"/>
                <a:gd name="T6" fmla="*/ 2067 w 2240"/>
                <a:gd name="T7" fmla="*/ 1838 h 2700"/>
                <a:gd name="T8" fmla="*/ 1122 w 2240"/>
                <a:gd name="T9" fmla="*/ 2700 h 2700"/>
                <a:gd name="T10" fmla="*/ 166 w 2240"/>
                <a:gd name="T11" fmla="*/ 1838 h 2700"/>
                <a:gd name="T12" fmla="*/ 166 w 2240"/>
                <a:gd name="T13" fmla="*/ 237 h 2700"/>
                <a:gd name="T14" fmla="*/ 0 w 2240"/>
                <a:gd name="T15" fmla="*/ 0 h 2700"/>
                <a:gd name="T16" fmla="*/ 821 w 2240"/>
                <a:gd name="T17" fmla="*/ 0 h 2700"/>
                <a:gd name="T18" fmla="*/ 631 w 2240"/>
                <a:gd name="T19" fmla="*/ 237 h 2700"/>
                <a:gd name="T20" fmla="*/ 630 w 2240"/>
                <a:gd name="T21" fmla="*/ 1838 h 2700"/>
                <a:gd name="T22" fmla="*/ 1122 w 2240"/>
                <a:gd name="T23" fmla="*/ 2413 h 2700"/>
                <a:gd name="T24" fmla="*/ 1602 w 2240"/>
                <a:gd name="T25" fmla="*/ 1838 h 2700"/>
                <a:gd name="T26" fmla="*/ 1603 w 2240"/>
                <a:gd name="T27" fmla="*/ 237 h 2700"/>
                <a:gd name="T28" fmla="*/ 1427 w 2240"/>
                <a:gd name="T29" fmla="*/ 0 h 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gray">
            <a:xfrm>
              <a:off x="5333" y="324"/>
              <a:ext cx="95" cy="154"/>
            </a:xfrm>
            <a:custGeom>
              <a:avLst/>
              <a:gdLst>
                <a:gd name="T0" fmla="*/ 1467 w 1707"/>
                <a:gd name="T1" fmla="*/ 479 h 2755"/>
                <a:gd name="T2" fmla="*/ 1019 w 1707"/>
                <a:gd name="T3" fmla="*/ 276 h 2755"/>
                <a:gd name="T4" fmla="*/ 504 w 1707"/>
                <a:gd name="T5" fmla="*/ 677 h 2755"/>
                <a:gd name="T6" fmla="*/ 995 w 1707"/>
                <a:gd name="T7" fmla="*/ 1174 h 2755"/>
                <a:gd name="T8" fmla="*/ 1705 w 1707"/>
                <a:gd name="T9" fmla="*/ 1974 h 2755"/>
                <a:gd name="T10" fmla="*/ 651 w 1707"/>
                <a:gd name="T11" fmla="*/ 2755 h 2755"/>
                <a:gd name="T12" fmla="*/ 155 w 1707"/>
                <a:gd name="T13" fmla="*/ 2686 h 2755"/>
                <a:gd name="T14" fmla="*/ 0 w 1707"/>
                <a:gd name="T15" fmla="*/ 2177 h 2755"/>
                <a:gd name="T16" fmla="*/ 658 w 1707"/>
                <a:gd name="T17" fmla="*/ 2466 h 2755"/>
                <a:gd name="T18" fmla="*/ 1252 w 1707"/>
                <a:gd name="T19" fmla="*/ 2030 h 2755"/>
                <a:gd name="T20" fmla="*/ 46 w 1707"/>
                <a:gd name="T21" fmla="*/ 731 h 2755"/>
                <a:gd name="T22" fmla="*/ 973 w 1707"/>
                <a:gd name="T23" fmla="*/ 0 h 2755"/>
                <a:gd name="T24" fmla="*/ 1467 w 1707"/>
                <a:gd name="T25" fmla="*/ 69 h 2755"/>
                <a:gd name="T26" fmla="*/ 1467 w 1707"/>
                <a:gd name="T27" fmla="*/ 479 h 2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647173" name="Rectangle 5"/>
          <p:cNvSpPr>
            <a:spLocks noGrp="1" noChangeArrowheads="1"/>
          </p:cNvSpPr>
          <p:nvPr userDrawn="1">
            <p:ph type="subTitle" idx="1" hasCustomPrompt="1"/>
          </p:nvPr>
        </p:nvSpPr>
        <p:spPr bwMode="gray">
          <a:xfrm>
            <a:off x="350838" y="3697200"/>
            <a:ext cx="8583900" cy="2595600"/>
          </a:xfrm>
        </p:spPr>
        <p:txBody>
          <a:bodyPr/>
          <a:lstStyle>
            <a:lvl1pPr marL="304800" marR="0" indent="-304800" algn="l" defTabSz="4572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87867E"/>
              </a:buClr>
              <a:buSzTx/>
              <a:buFont typeface="Wingdings" pitchFamily="2" charset="2"/>
              <a:buChar char="n"/>
              <a:tabLst/>
              <a:defRPr sz="2400"/>
            </a:lvl1pPr>
          </a:lstStyle>
          <a:p>
            <a:pPr lvl="0"/>
            <a:r>
              <a:rPr lang="en-US" altLang="ja-JP" noProof="0" dirty="0"/>
              <a:t>Master subtitle</a:t>
            </a:r>
          </a:p>
          <a:p>
            <a:pPr lvl="0"/>
            <a:endParaRPr kumimoji="1" lang="de-DE" altLang="ja-JP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47174" name="Rectangle 6"/>
          <p:cNvSpPr>
            <a:spLocks noGrp="1" noChangeArrowheads="1"/>
          </p:cNvSpPr>
          <p:nvPr userDrawn="1">
            <p:ph type="ctrTitle" hasCustomPrompt="1"/>
          </p:nvPr>
        </p:nvSpPr>
        <p:spPr bwMode="gray">
          <a:xfrm>
            <a:off x="224286" y="-400129"/>
            <a:ext cx="8583900" cy="1047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br>
              <a:rPr lang="en-US" altLang="ja-JP" noProof="0" dirty="0"/>
            </a:br>
            <a:r>
              <a:rPr lang="en-US" altLang="ja-JP" noProof="0" dirty="0"/>
              <a:t>Master title</a:t>
            </a:r>
            <a:endParaRPr lang="de-DE" altLang="ja-JP" noProof="0" dirty="0"/>
          </a:p>
        </p:txBody>
      </p:sp>
      <p:sp>
        <p:nvSpPr>
          <p:cNvPr id="647215" name="Rectangle 47"/>
          <p:cNvSpPr>
            <a:spLocks noGrp="1" noChangeArrowheads="1"/>
          </p:cNvSpPr>
          <p:nvPr userDrawn="1">
            <p:ph type="ftr" sz="quarter" idx="3"/>
          </p:nvPr>
        </p:nvSpPr>
        <p:spPr bwMode="gray">
          <a:xfrm>
            <a:off x="5346833" y="6653213"/>
            <a:ext cx="4357952" cy="201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Copyright 2016 FUJITSU KOREA LIMITED</a:t>
            </a:r>
            <a:endParaRPr lang="de-DE" altLang="ja-JP" dirty="0"/>
          </a:p>
        </p:txBody>
      </p:sp>
      <p:sp>
        <p:nvSpPr>
          <p:cNvPr id="51" name="Line 4"/>
          <p:cNvSpPr>
            <a:spLocks noChangeShapeType="1"/>
          </p:cNvSpPr>
          <p:nvPr userDrawn="1"/>
        </p:nvSpPr>
        <p:spPr bwMode="gray">
          <a:xfrm>
            <a:off x="0" y="6632575"/>
            <a:ext cx="9906000" cy="0"/>
          </a:xfrm>
          <a:prstGeom prst="line">
            <a:avLst/>
          </a:prstGeom>
          <a:noFill/>
          <a:ln w="12700">
            <a:solidFill>
              <a:srgbClr val="87867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" name="Rectangle 29"/>
          <p:cNvSpPr>
            <a:spLocks noGrp="1" noChangeArrowheads="1"/>
          </p:cNvSpPr>
          <p:nvPr userDrawn="1">
            <p:ph type="sldNum" sz="quarter" idx="4"/>
          </p:nvPr>
        </p:nvSpPr>
        <p:spPr bwMode="gray">
          <a:xfrm>
            <a:off x="4658916" y="6653213"/>
            <a:ext cx="584729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fontAlgn="base">
              <a:defRPr kumimoji="0" sz="800">
                <a:solidFill>
                  <a:schemeClr val="tx1"/>
                </a:solidFill>
                <a:latin typeface="+mn-lt"/>
              </a:defRPr>
            </a:lvl1pPr>
          </a:lstStyle>
          <a:p>
            <a:fld id="{E5C4FF1C-8F5E-4BC8-BCAF-207649A9C157}" type="slidenum">
              <a:rPr lang="de-DE" altLang="ja-JP"/>
              <a:pPr/>
              <a:t>‹#›</a:t>
            </a:fld>
            <a:endParaRPr lang="de-DE" altLang="ja-JP"/>
          </a:p>
        </p:txBody>
      </p:sp>
    </p:spTree>
    <p:extLst>
      <p:ext uri="{BB962C8B-B14F-4D97-AF65-F5344CB8AC3E}">
        <p14:creationId xmlns:p14="http://schemas.microsoft.com/office/powerpoint/2010/main" val="153853868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altLang="ja-JP" dirty="0"/>
              <a:t>Master title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/>
          <a:p>
            <a:pPr lvl="0"/>
            <a:r>
              <a:rPr lang="en-US" altLang="ja-JP" dirty="0"/>
              <a:t>Headline </a:t>
            </a:r>
          </a:p>
          <a:p>
            <a:pPr lvl="1"/>
            <a:r>
              <a:rPr lang="en-US" altLang="ja-JP" dirty="0"/>
              <a:t>1st subhead  </a:t>
            </a:r>
          </a:p>
          <a:p>
            <a:pPr lvl="2"/>
            <a:r>
              <a:rPr lang="en-US" altLang="ja-JP" dirty="0"/>
              <a:t>2nd subhead  </a:t>
            </a:r>
          </a:p>
          <a:p>
            <a:pPr lvl="3"/>
            <a:r>
              <a:rPr lang="en-US" altLang="ja-JP" dirty="0"/>
              <a:t>Text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>
            <a:lvl1pPr>
              <a:defRPr/>
            </a:lvl1pPr>
          </a:lstStyle>
          <a:p>
            <a:fld id="{DE2B87E1-F9DF-4BEE-B07D-635D26011F4B}" type="slidenum">
              <a:rPr lang="de-DE" altLang="ja-JP"/>
              <a:pPr/>
              <a:t>‹#›</a:t>
            </a:fld>
            <a:endParaRPr lang="de-DE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 bwMode="gray">
          <a:xfrm>
            <a:off x="5346833" y="6653213"/>
            <a:ext cx="4357952" cy="201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Copyright 2016 FUJITSU KOREA LIMITED</a:t>
            </a:r>
            <a:endParaRPr lang="de-DE" altLang="ja-JP" dirty="0"/>
          </a:p>
        </p:txBody>
      </p:sp>
    </p:spTree>
    <p:extLst>
      <p:ext uri="{BB962C8B-B14F-4D97-AF65-F5344CB8AC3E}">
        <p14:creationId xmlns:p14="http://schemas.microsoft.com/office/powerpoint/2010/main" val="4206695809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altLang="ja-JP" dirty="0"/>
              <a:t>Master title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>
            <a:lvl1pPr>
              <a:defRPr/>
            </a:lvl1pPr>
          </a:lstStyle>
          <a:p>
            <a:fld id="{1195C95A-030B-42EE-9D8D-E0455A77345A}" type="slidenum">
              <a:rPr lang="de-DE" altLang="ja-JP"/>
              <a:pPr/>
              <a:t>‹#›</a:t>
            </a:fld>
            <a:endParaRPr lang="de-DE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 bwMode="gray">
          <a:xfrm>
            <a:off x="5346833" y="6653213"/>
            <a:ext cx="4357952" cy="201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Copyright 2016 FUJITSU KOREA LIMITED</a:t>
            </a:r>
            <a:endParaRPr lang="de-DE" altLang="ja-JP" dirty="0"/>
          </a:p>
        </p:txBody>
      </p:sp>
      <p:sp>
        <p:nvSpPr>
          <p:cNvPr id="5" name="Rectangle: Rounded Corners 28">
            <a:extLst>
              <a:ext uri="{FF2B5EF4-FFF2-40B4-BE49-F238E27FC236}">
                <a16:creationId xmlns:a16="http://schemas.microsoft.com/office/drawing/2014/main" id="{BFE4A1F3-4C2C-45EF-849E-B7434A884CEE}"/>
              </a:ext>
            </a:extLst>
          </p:cNvPr>
          <p:cNvSpPr/>
          <p:nvPr userDrawn="1"/>
        </p:nvSpPr>
        <p:spPr>
          <a:xfrm>
            <a:off x="251595" y="1933200"/>
            <a:ext cx="9402810" cy="4621801"/>
          </a:xfrm>
          <a:prstGeom prst="roundRect">
            <a:avLst>
              <a:gd name="adj" fmla="val 652"/>
            </a:avLst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63500" algn="ctr" rotWithShape="0">
              <a:srgbClr val="000000">
                <a:lumMod val="75000"/>
                <a:lumOff val="25000"/>
                <a:alpha val="40000"/>
              </a:srgbClr>
            </a:outerShdw>
          </a:effectLst>
        </p:spPr>
        <p:txBody>
          <a:bodyPr lIns="91438" tIns="45719" rIns="91438" bIns="45719" rtlCol="0" anchor="ctr"/>
          <a:lstStyle/>
          <a:p>
            <a:pPr marR="0" lvl="0" indent="0" algn="ctr" fontAlgn="ctr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100" b="0" i="0" u="none" strike="noStrike" kern="0" cap="none" spc="50" normalizeH="0" baseline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4F81BD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Fujitsu Sans" panose="020B0404060202020204" pitchFamily="34" charset="0"/>
              <a:ea typeface="나눔고딕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1028785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175" name="Picture 31" descr="ContentGray20_L150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906000" cy="10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6148" name="Line 4"/>
          <p:cNvSpPr>
            <a:spLocks noChangeShapeType="1"/>
          </p:cNvSpPr>
          <p:nvPr/>
        </p:nvSpPr>
        <p:spPr bwMode="gray">
          <a:xfrm>
            <a:off x="0" y="6632575"/>
            <a:ext cx="9906000" cy="0"/>
          </a:xfrm>
          <a:prstGeom prst="line">
            <a:avLst/>
          </a:prstGeom>
          <a:noFill/>
          <a:ln w="12700">
            <a:solidFill>
              <a:srgbClr val="87867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46151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184019" y="-1588"/>
            <a:ext cx="8512969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Master title</a:t>
            </a:r>
            <a:endParaRPr lang="ja-JP" altLang="en-US" dirty="0"/>
          </a:p>
        </p:txBody>
      </p:sp>
      <p:sp>
        <p:nvSpPr>
          <p:cNvPr id="646152" name="Rectangle 8"/>
          <p:cNvSpPr>
            <a:spLocks noGrp="1" noChangeArrowheads="1"/>
          </p:cNvSpPr>
          <p:nvPr>
            <p:ph type="body" idx="1"/>
          </p:nvPr>
        </p:nvSpPr>
        <p:spPr bwMode="gray">
          <a:xfrm>
            <a:off x="182299" y="869951"/>
            <a:ext cx="9519047" cy="559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Headline </a:t>
            </a:r>
            <a:r>
              <a:rPr lang="en-US" altLang="ja-JP" dirty="0" err="1"/>
              <a:t>Headline</a:t>
            </a:r>
            <a:r>
              <a:rPr lang="en-US" altLang="ja-JP" dirty="0"/>
              <a:t> </a:t>
            </a:r>
            <a:r>
              <a:rPr lang="en-US" altLang="ja-JP" dirty="0" err="1"/>
              <a:t>Headline</a:t>
            </a:r>
            <a:r>
              <a:rPr lang="en-US" altLang="ja-JP" dirty="0"/>
              <a:t> </a:t>
            </a:r>
            <a:r>
              <a:rPr lang="en-US" altLang="ja-JP" dirty="0" err="1"/>
              <a:t>Headline</a:t>
            </a:r>
            <a:r>
              <a:rPr lang="en-US" altLang="ja-JP" dirty="0"/>
              <a:t> </a:t>
            </a:r>
            <a:r>
              <a:rPr lang="en-US" altLang="ja-JP" dirty="0" err="1"/>
              <a:t>Headline</a:t>
            </a:r>
            <a:r>
              <a:rPr lang="en-US" altLang="ja-JP" dirty="0"/>
              <a:t> </a:t>
            </a:r>
            <a:r>
              <a:rPr lang="en-US" altLang="ja-JP" dirty="0" err="1"/>
              <a:t>Headline</a:t>
            </a:r>
            <a:r>
              <a:rPr lang="en-US" altLang="ja-JP" dirty="0"/>
              <a:t> </a:t>
            </a:r>
            <a:r>
              <a:rPr lang="en-US" altLang="ja-JP" dirty="0" err="1"/>
              <a:t>Headline</a:t>
            </a:r>
            <a:r>
              <a:rPr lang="en-US" altLang="ja-JP" dirty="0"/>
              <a:t> </a:t>
            </a:r>
            <a:r>
              <a:rPr lang="en-US" altLang="ja-JP" dirty="0" err="1"/>
              <a:t>Headline</a:t>
            </a:r>
            <a:r>
              <a:rPr lang="en-US" altLang="ja-JP" dirty="0"/>
              <a:t> </a:t>
            </a:r>
            <a:r>
              <a:rPr lang="en-US" altLang="ja-JP" dirty="0" err="1"/>
              <a:t>Headline</a:t>
            </a:r>
            <a:r>
              <a:rPr lang="en-US" altLang="ja-JP" dirty="0"/>
              <a:t> </a:t>
            </a:r>
            <a:r>
              <a:rPr lang="en-US" altLang="ja-JP" dirty="0" err="1"/>
              <a:t>Headline</a:t>
            </a:r>
            <a:r>
              <a:rPr lang="en-US" altLang="ja-JP" dirty="0"/>
              <a:t> </a:t>
            </a:r>
            <a:r>
              <a:rPr lang="en-US" altLang="ja-JP" dirty="0" err="1"/>
              <a:t>Headline</a:t>
            </a:r>
            <a:r>
              <a:rPr lang="en-US" altLang="ja-JP" dirty="0"/>
              <a:t> </a:t>
            </a:r>
            <a:r>
              <a:rPr lang="en-US" altLang="ja-JP" dirty="0" err="1"/>
              <a:t>Headline</a:t>
            </a:r>
            <a:endParaRPr lang="en-US" altLang="ja-JP" dirty="0"/>
          </a:p>
          <a:p>
            <a:pPr lvl="1"/>
            <a:r>
              <a:rPr lang="en-US" altLang="ja-JP" dirty="0"/>
              <a:t>1st subhead 1st subhead 1st subhead 1st subhead 1st subhead 1st subhead 1st subhead 1st subhead 1st subhead 1st subhead </a:t>
            </a:r>
          </a:p>
          <a:p>
            <a:pPr lvl="2"/>
            <a:r>
              <a:rPr lang="en-US" altLang="ja-JP" dirty="0"/>
              <a:t>2nd subhead 2nd subhead 2nd subhead 2nd subhead 2nd subhead 2nd subhead 2nd subhead 2nd subhead 2nd subhead 2nd subhead </a:t>
            </a:r>
          </a:p>
          <a:p>
            <a:pPr lvl="3"/>
            <a:r>
              <a:rPr lang="en-US" altLang="ja-JP" dirty="0"/>
              <a:t>Text </a:t>
            </a:r>
            <a:r>
              <a:rPr lang="en-US" altLang="ja-JP" dirty="0" err="1"/>
              <a:t>Text</a:t>
            </a:r>
            <a:r>
              <a:rPr lang="en-US" altLang="ja-JP" dirty="0"/>
              <a:t> </a:t>
            </a:r>
            <a:r>
              <a:rPr lang="en-US" altLang="ja-JP" dirty="0" err="1"/>
              <a:t>Text</a:t>
            </a:r>
            <a:r>
              <a:rPr lang="en-US" altLang="ja-JP" dirty="0"/>
              <a:t> </a:t>
            </a:r>
            <a:r>
              <a:rPr lang="en-US" altLang="ja-JP" dirty="0" err="1"/>
              <a:t>Text</a:t>
            </a:r>
            <a:r>
              <a:rPr lang="en-US" altLang="ja-JP" dirty="0"/>
              <a:t> </a:t>
            </a:r>
            <a:r>
              <a:rPr lang="en-US" altLang="ja-JP" dirty="0" err="1"/>
              <a:t>Text</a:t>
            </a:r>
            <a:r>
              <a:rPr lang="en-US" altLang="ja-JP" dirty="0"/>
              <a:t> </a:t>
            </a:r>
            <a:r>
              <a:rPr lang="en-US" altLang="ja-JP" dirty="0" err="1"/>
              <a:t>Text</a:t>
            </a:r>
            <a:r>
              <a:rPr lang="en-US" altLang="ja-JP" dirty="0"/>
              <a:t> </a:t>
            </a:r>
            <a:r>
              <a:rPr lang="en-US" altLang="ja-JP" dirty="0" err="1"/>
              <a:t>Text</a:t>
            </a:r>
            <a:r>
              <a:rPr lang="en-US" altLang="ja-JP" dirty="0"/>
              <a:t> </a:t>
            </a:r>
            <a:r>
              <a:rPr lang="en-US" altLang="ja-JP" dirty="0" err="1"/>
              <a:t>Text</a:t>
            </a:r>
            <a:r>
              <a:rPr lang="en-US" altLang="ja-JP" dirty="0"/>
              <a:t> </a:t>
            </a:r>
            <a:r>
              <a:rPr lang="en-US" altLang="ja-JP" dirty="0" err="1"/>
              <a:t>Text</a:t>
            </a:r>
            <a:r>
              <a:rPr lang="en-US" altLang="ja-JP" dirty="0"/>
              <a:t> </a:t>
            </a:r>
            <a:r>
              <a:rPr lang="en-US" altLang="ja-JP" dirty="0" err="1"/>
              <a:t>Text</a:t>
            </a:r>
            <a:r>
              <a:rPr lang="en-US" altLang="ja-JP" dirty="0"/>
              <a:t> </a:t>
            </a:r>
            <a:r>
              <a:rPr lang="en-US" altLang="ja-JP" dirty="0" err="1"/>
              <a:t>Text</a:t>
            </a:r>
            <a:r>
              <a:rPr lang="en-US" altLang="ja-JP" dirty="0"/>
              <a:t> </a:t>
            </a:r>
            <a:r>
              <a:rPr lang="en-US" altLang="ja-JP" dirty="0" err="1"/>
              <a:t>Text</a:t>
            </a:r>
            <a:r>
              <a:rPr lang="en-US" altLang="ja-JP" dirty="0"/>
              <a:t> </a:t>
            </a:r>
            <a:r>
              <a:rPr lang="en-US" altLang="ja-JP" dirty="0" err="1"/>
              <a:t>Text</a:t>
            </a:r>
            <a:r>
              <a:rPr lang="en-US" altLang="ja-JP" dirty="0"/>
              <a:t> </a:t>
            </a:r>
            <a:r>
              <a:rPr lang="en-US" altLang="ja-JP" dirty="0" err="1"/>
              <a:t>Text</a:t>
            </a:r>
            <a:r>
              <a:rPr lang="en-US" altLang="ja-JP" dirty="0"/>
              <a:t> </a:t>
            </a:r>
            <a:r>
              <a:rPr lang="en-US" altLang="ja-JP" dirty="0" err="1"/>
              <a:t>Text</a:t>
            </a:r>
            <a:r>
              <a:rPr lang="en-US" altLang="ja-JP" dirty="0"/>
              <a:t> </a:t>
            </a:r>
            <a:r>
              <a:rPr lang="en-US" altLang="ja-JP" dirty="0" err="1"/>
              <a:t>Text</a:t>
            </a:r>
            <a:r>
              <a:rPr lang="en-US" altLang="ja-JP" dirty="0"/>
              <a:t> </a:t>
            </a:r>
            <a:r>
              <a:rPr lang="en-US" altLang="ja-JP" dirty="0" err="1"/>
              <a:t>Text</a:t>
            </a:r>
            <a:r>
              <a:rPr lang="en-US" altLang="ja-JP" dirty="0"/>
              <a:t> </a:t>
            </a:r>
            <a:r>
              <a:rPr lang="en-US" altLang="ja-JP" dirty="0" err="1"/>
              <a:t>Text</a:t>
            </a:r>
            <a:r>
              <a:rPr lang="en-US" altLang="ja-JP" dirty="0"/>
              <a:t> </a:t>
            </a:r>
            <a:r>
              <a:rPr lang="en-US" altLang="ja-JP" dirty="0" err="1"/>
              <a:t>Text</a:t>
            </a:r>
            <a:r>
              <a:rPr lang="en-US" altLang="ja-JP" dirty="0"/>
              <a:t> </a:t>
            </a:r>
            <a:r>
              <a:rPr lang="en-US" altLang="ja-JP" dirty="0" err="1"/>
              <a:t>Text</a:t>
            </a:r>
            <a:r>
              <a:rPr lang="en-US" altLang="ja-JP" dirty="0"/>
              <a:t> </a:t>
            </a:r>
            <a:r>
              <a:rPr lang="en-US" altLang="ja-JP" dirty="0" err="1"/>
              <a:t>Text</a:t>
            </a:r>
            <a:r>
              <a:rPr lang="en-US" altLang="ja-JP" dirty="0"/>
              <a:t> </a:t>
            </a:r>
            <a:r>
              <a:rPr lang="en-US" altLang="ja-JP" dirty="0" err="1"/>
              <a:t>Text</a:t>
            </a:r>
            <a:r>
              <a:rPr lang="en-US" altLang="ja-JP" dirty="0"/>
              <a:t> </a:t>
            </a:r>
            <a:r>
              <a:rPr lang="en-US" altLang="ja-JP" dirty="0" err="1"/>
              <a:t>Text</a:t>
            </a:r>
            <a:r>
              <a:rPr lang="en-US" altLang="ja-JP" dirty="0"/>
              <a:t> </a:t>
            </a:r>
            <a:r>
              <a:rPr lang="en-US" altLang="ja-JP" dirty="0" err="1"/>
              <a:t>Text</a:t>
            </a:r>
            <a:r>
              <a:rPr lang="en-US" altLang="ja-JP" dirty="0"/>
              <a:t> </a:t>
            </a:r>
            <a:r>
              <a:rPr lang="en-US" altLang="ja-JP" dirty="0" err="1"/>
              <a:t>Text</a:t>
            </a:r>
            <a:r>
              <a:rPr lang="en-US" altLang="ja-JP" dirty="0"/>
              <a:t> </a:t>
            </a:r>
            <a:r>
              <a:rPr lang="en-US" altLang="ja-JP" dirty="0" err="1"/>
              <a:t>Text</a:t>
            </a:r>
            <a:r>
              <a:rPr lang="en-US" altLang="ja-JP" dirty="0"/>
              <a:t> </a:t>
            </a:r>
            <a:r>
              <a:rPr lang="en-US" altLang="ja-JP" dirty="0" err="1"/>
              <a:t>Text</a:t>
            </a:r>
            <a:r>
              <a:rPr lang="en-US" altLang="ja-JP" dirty="0"/>
              <a:t> </a:t>
            </a:r>
            <a:r>
              <a:rPr lang="en-US" altLang="ja-JP" dirty="0" err="1"/>
              <a:t>Text</a:t>
            </a:r>
            <a:r>
              <a:rPr lang="en-US" altLang="ja-JP" dirty="0"/>
              <a:t> </a:t>
            </a:r>
            <a:r>
              <a:rPr lang="en-US" altLang="ja-JP" dirty="0" err="1"/>
              <a:t>Text</a:t>
            </a:r>
            <a:r>
              <a:rPr lang="en-US" altLang="ja-JP" dirty="0"/>
              <a:t> </a:t>
            </a:r>
            <a:r>
              <a:rPr lang="en-US" altLang="ja-JP" dirty="0" err="1"/>
              <a:t>Text</a:t>
            </a:r>
            <a:r>
              <a:rPr lang="en-US" altLang="ja-JP" dirty="0"/>
              <a:t> </a:t>
            </a:r>
            <a:r>
              <a:rPr lang="en-US" altLang="ja-JP" dirty="0" err="1"/>
              <a:t>Text</a:t>
            </a:r>
            <a:r>
              <a:rPr lang="en-US" altLang="ja-JP" dirty="0"/>
              <a:t> </a:t>
            </a:r>
            <a:r>
              <a:rPr lang="en-US" altLang="ja-JP" dirty="0" err="1"/>
              <a:t>Text</a:t>
            </a:r>
            <a:r>
              <a:rPr lang="en-US" altLang="ja-JP" dirty="0"/>
              <a:t> </a:t>
            </a:r>
          </a:p>
        </p:txBody>
      </p:sp>
      <p:grpSp>
        <p:nvGrpSpPr>
          <p:cNvPr id="646163" name="Group 19"/>
          <p:cNvGrpSpPr>
            <a:grpSpLocks noChangeAspect="1"/>
          </p:cNvGrpSpPr>
          <p:nvPr/>
        </p:nvGrpSpPr>
        <p:grpSpPr bwMode="gray">
          <a:xfrm>
            <a:off x="8545646" y="79376"/>
            <a:ext cx="1274365" cy="657225"/>
            <a:chOff x="4969" y="50"/>
            <a:chExt cx="741" cy="414"/>
          </a:xfrm>
        </p:grpSpPr>
        <p:sp>
          <p:nvSpPr>
            <p:cNvPr id="646162" name="AutoShape 18"/>
            <p:cNvSpPr>
              <a:spLocks noChangeAspect="1" noChangeArrowheads="1" noTextEdit="1"/>
            </p:cNvSpPr>
            <p:nvPr userDrawn="1"/>
          </p:nvSpPr>
          <p:spPr bwMode="gray">
            <a:xfrm>
              <a:off x="4969" y="50"/>
              <a:ext cx="741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6164" name="Freeform 20"/>
            <p:cNvSpPr>
              <a:spLocks/>
            </p:cNvSpPr>
            <p:nvPr userDrawn="1"/>
          </p:nvSpPr>
          <p:spPr bwMode="gray">
            <a:xfrm>
              <a:off x="5334" y="121"/>
              <a:ext cx="94" cy="72"/>
            </a:xfrm>
            <a:custGeom>
              <a:avLst/>
              <a:gdLst>
                <a:gd name="T0" fmla="*/ 961 w 2365"/>
                <a:gd name="T1" fmla="*/ 764 h 1825"/>
                <a:gd name="T2" fmla="*/ 599 w 2365"/>
                <a:gd name="T3" fmla="*/ 642 h 1825"/>
                <a:gd name="T4" fmla="*/ 1 w 2365"/>
                <a:gd name="T5" fmla="*/ 1235 h 1825"/>
                <a:gd name="T6" fmla="*/ 599 w 2365"/>
                <a:gd name="T7" fmla="*/ 1825 h 1825"/>
                <a:gd name="T8" fmla="*/ 1053 w 2365"/>
                <a:gd name="T9" fmla="*/ 1619 h 1825"/>
                <a:gd name="T10" fmla="*/ 1053 w 2365"/>
                <a:gd name="T11" fmla="*/ 1293 h 1825"/>
                <a:gd name="T12" fmla="*/ 771 w 2365"/>
                <a:gd name="T13" fmla="*/ 1568 h 1825"/>
                <a:gd name="T14" fmla="*/ 599 w 2365"/>
                <a:gd name="T15" fmla="*/ 1604 h 1825"/>
                <a:gd name="T16" fmla="*/ 225 w 2365"/>
                <a:gd name="T17" fmla="*/ 1235 h 1825"/>
                <a:gd name="T18" fmla="*/ 599 w 2365"/>
                <a:gd name="T19" fmla="*/ 863 h 1825"/>
                <a:gd name="T20" fmla="*/ 861 w 2365"/>
                <a:gd name="T21" fmla="*/ 972 h 1825"/>
                <a:gd name="T22" fmla="*/ 1093 w 2365"/>
                <a:gd name="T23" fmla="*/ 1239 h 1825"/>
                <a:gd name="T24" fmla="*/ 1630 w 2365"/>
                <a:gd name="T25" fmla="*/ 1473 h 1825"/>
                <a:gd name="T26" fmla="*/ 2365 w 2365"/>
                <a:gd name="T27" fmla="*/ 741 h 1825"/>
                <a:gd name="T28" fmla="*/ 1630 w 2365"/>
                <a:gd name="T29" fmla="*/ 0 h 1825"/>
                <a:gd name="T30" fmla="*/ 1053 w 2365"/>
                <a:gd name="T31" fmla="*/ 295 h 1825"/>
                <a:gd name="T32" fmla="*/ 1053 w 2365"/>
                <a:gd name="T33" fmla="*/ 735 h 1825"/>
                <a:gd name="T34" fmla="*/ 1630 w 2365"/>
                <a:gd name="T35" fmla="*/ 232 h 1825"/>
                <a:gd name="T36" fmla="*/ 2134 w 2365"/>
                <a:gd name="T37" fmla="*/ 741 h 1825"/>
                <a:gd name="T38" fmla="*/ 1630 w 2365"/>
                <a:gd name="T39" fmla="*/ 1245 h 1825"/>
                <a:gd name="T40" fmla="*/ 1303 w 2365"/>
                <a:gd name="T41" fmla="*/ 1125 h 1825"/>
                <a:gd name="T42" fmla="*/ 961 w 2365"/>
                <a:gd name="T43" fmla="*/ 764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6165" name="Freeform 21"/>
            <p:cNvSpPr>
              <a:spLocks/>
            </p:cNvSpPr>
            <p:nvPr userDrawn="1"/>
          </p:nvSpPr>
          <p:spPr bwMode="gray">
            <a:xfrm>
              <a:off x="5180" y="200"/>
              <a:ext cx="65" cy="106"/>
            </a:xfrm>
            <a:custGeom>
              <a:avLst/>
              <a:gdLst>
                <a:gd name="T0" fmla="*/ 0 w 1624"/>
                <a:gd name="T1" fmla="*/ 0 h 2651"/>
                <a:gd name="T2" fmla="*/ 1624 w 1624"/>
                <a:gd name="T3" fmla="*/ 0 h 2651"/>
                <a:gd name="T4" fmla="*/ 1624 w 1624"/>
                <a:gd name="T5" fmla="*/ 452 h 2651"/>
                <a:gd name="T6" fmla="*/ 1365 w 1624"/>
                <a:gd name="T7" fmla="*/ 273 h 2651"/>
                <a:gd name="T8" fmla="*/ 613 w 1624"/>
                <a:gd name="T9" fmla="*/ 273 h 2651"/>
                <a:gd name="T10" fmla="*/ 613 w 1624"/>
                <a:gd name="T11" fmla="*/ 1053 h 2651"/>
                <a:gd name="T12" fmla="*/ 1428 w 1624"/>
                <a:gd name="T13" fmla="*/ 1053 h 2651"/>
                <a:gd name="T14" fmla="*/ 1428 w 1624"/>
                <a:gd name="T15" fmla="*/ 1467 h 2651"/>
                <a:gd name="T16" fmla="*/ 1205 w 1624"/>
                <a:gd name="T17" fmla="*/ 1335 h 2651"/>
                <a:gd name="T18" fmla="*/ 613 w 1624"/>
                <a:gd name="T19" fmla="*/ 1335 h 2651"/>
                <a:gd name="T20" fmla="*/ 613 w 1624"/>
                <a:gd name="T21" fmla="*/ 2401 h 2651"/>
                <a:gd name="T22" fmla="*/ 784 w 1624"/>
                <a:gd name="T23" fmla="*/ 2651 h 2651"/>
                <a:gd name="T24" fmla="*/ 11 w 1624"/>
                <a:gd name="T25" fmla="*/ 2651 h 2651"/>
                <a:gd name="T26" fmla="*/ 173 w 1624"/>
                <a:gd name="T27" fmla="*/ 2401 h 2651"/>
                <a:gd name="T28" fmla="*/ 173 w 1624"/>
                <a:gd name="T29" fmla="*/ 278 h 2651"/>
                <a:gd name="T30" fmla="*/ 0 w 1624"/>
                <a:gd name="T31" fmla="*/ 0 h 2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6166" name="Freeform 22"/>
            <p:cNvSpPr>
              <a:spLocks/>
            </p:cNvSpPr>
            <p:nvPr userDrawn="1"/>
          </p:nvSpPr>
          <p:spPr bwMode="gray">
            <a:xfrm>
              <a:off x="5333" y="200"/>
              <a:ext cx="43" cy="148"/>
            </a:xfrm>
            <a:custGeom>
              <a:avLst/>
              <a:gdLst>
                <a:gd name="T0" fmla="*/ 246 w 1072"/>
                <a:gd name="T1" fmla="*/ 0 h 3696"/>
                <a:gd name="T2" fmla="*/ 1072 w 1072"/>
                <a:gd name="T3" fmla="*/ 0 h 3696"/>
                <a:gd name="T4" fmla="*/ 887 w 1072"/>
                <a:gd name="T5" fmla="*/ 230 h 3696"/>
                <a:gd name="T6" fmla="*/ 887 w 1072"/>
                <a:gd name="T7" fmla="*/ 2717 h 3696"/>
                <a:gd name="T8" fmla="*/ 0 w 1072"/>
                <a:gd name="T9" fmla="*/ 3693 h 3696"/>
                <a:gd name="T10" fmla="*/ 423 w 1072"/>
                <a:gd name="T11" fmla="*/ 2717 h 3696"/>
                <a:gd name="T12" fmla="*/ 423 w 1072"/>
                <a:gd name="T13" fmla="*/ 230 h 3696"/>
                <a:gd name="T14" fmla="*/ 246 w 1072"/>
                <a:gd name="T15" fmla="*/ 0 h 3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6167" name="Freeform 23"/>
            <p:cNvSpPr>
              <a:spLocks/>
            </p:cNvSpPr>
            <p:nvPr userDrawn="1"/>
          </p:nvSpPr>
          <p:spPr bwMode="gray">
            <a:xfrm>
              <a:off x="5380" y="200"/>
              <a:ext cx="33" cy="106"/>
            </a:xfrm>
            <a:custGeom>
              <a:avLst/>
              <a:gdLst>
                <a:gd name="T0" fmla="*/ 0 w 828"/>
                <a:gd name="T1" fmla="*/ 0 h 2653"/>
                <a:gd name="T2" fmla="*/ 828 w 828"/>
                <a:gd name="T3" fmla="*/ 0 h 2653"/>
                <a:gd name="T4" fmla="*/ 645 w 828"/>
                <a:gd name="T5" fmla="*/ 235 h 2653"/>
                <a:gd name="T6" fmla="*/ 645 w 828"/>
                <a:gd name="T7" fmla="*/ 2401 h 2653"/>
                <a:gd name="T8" fmla="*/ 828 w 828"/>
                <a:gd name="T9" fmla="*/ 2653 h 2653"/>
                <a:gd name="T10" fmla="*/ 0 w 828"/>
                <a:gd name="T11" fmla="*/ 2653 h 2653"/>
                <a:gd name="T12" fmla="*/ 184 w 828"/>
                <a:gd name="T13" fmla="*/ 2401 h 2653"/>
                <a:gd name="T14" fmla="*/ 184 w 828"/>
                <a:gd name="T15" fmla="*/ 235 h 2653"/>
                <a:gd name="T16" fmla="*/ 0 w 828"/>
                <a:gd name="T17" fmla="*/ 0 h 2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6168" name="Freeform 24"/>
            <p:cNvSpPr>
              <a:spLocks/>
            </p:cNvSpPr>
            <p:nvPr userDrawn="1"/>
          </p:nvSpPr>
          <p:spPr bwMode="gray">
            <a:xfrm>
              <a:off x="5414" y="200"/>
              <a:ext cx="79" cy="106"/>
            </a:xfrm>
            <a:custGeom>
              <a:avLst/>
              <a:gdLst>
                <a:gd name="T0" fmla="*/ 161 w 1984"/>
                <a:gd name="T1" fmla="*/ 0 h 2651"/>
                <a:gd name="T2" fmla="*/ 1984 w 1984"/>
                <a:gd name="T3" fmla="*/ 0 h 2651"/>
                <a:gd name="T4" fmla="*/ 1829 w 1984"/>
                <a:gd name="T5" fmla="*/ 482 h 2651"/>
                <a:gd name="T6" fmla="*/ 1607 w 1984"/>
                <a:gd name="T7" fmla="*/ 279 h 2651"/>
                <a:gd name="T8" fmla="*/ 1229 w 1984"/>
                <a:gd name="T9" fmla="*/ 279 h 2651"/>
                <a:gd name="T10" fmla="*/ 1229 w 1984"/>
                <a:gd name="T11" fmla="*/ 2401 h 2651"/>
                <a:gd name="T12" fmla="*/ 1407 w 1984"/>
                <a:gd name="T13" fmla="*/ 2651 h 2651"/>
                <a:gd name="T14" fmla="*/ 595 w 1984"/>
                <a:gd name="T15" fmla="*/ 2651 h 2651"/>
                <a:gd name="T16" fmla="*/ 771 w 1984"/>
                <a:gd name="T17" fmla="*/ 2401 h 2651"/>
                <a:gd name="T18" fmla="*/ 771 w 1984"/>
                <a:gd name="T19" fmla="*/ 279 h 2651"/>
                <a:gd name="T20" fmla="*/ 315 w 1984"/>
                <a:gd name="T21" fmla="*/ 279 h 2651"/>
                <a:gd name="T22" fmla="*/ 0 w 1984"/>
                <a:gd name="T23" fmla="*/ 522 h 2651"/>
                <a:gd name="T24" fmla="*/ 161 w 1984"/>
                <a:gd name="T25" fmla="*/ 0 h 2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6169" name="Freeform 25"/>
            <p:cNvSpPr>
              <a:spLocks/>
            </p:cNvSpPr>
            <p:nvPr userDrawn="1"/>
          </p:nvSpPr>
          <p:spPr bwMode="gray">
            <a:xfrm>
              <a:off x="5558" y="200"/>
              <a:ext cx="88" cy="107"/>
            </a:xfrm>
            <a:custGeom>
              <a:avLst/>
              <a:gdLst>
                <a:gd name="T0" fmla="*/ 1420 w 2219"/>
                <a:gd name="T1" fmla="*/ 0 h 2693"/>
                <a:gd name="T2" fmla="*/ 2219 w 2219"/>
                <a:gd name="T3" fmla="*/ 0 h 2693"/>
                <a:gd name="T4" fmla="*/ 2048 w 2219"/>
                <a:gd name="T5" fmla="*/ 234 h 2693"/>
                <a:gd name="T6" fmla="*/ 2048 w 2219"/>
                <a:gd name="T7" fmla="*/ 1840 h 2693"/>
                <a:gd name="T8" fmla="*/ 1131 w 2219"/>
                <a:gd name="T9" fmla="*/ 2693 h 2693"/>
                <a:gd name="T10" fmla="*/ 176 w 2219"/>
                <a:gd name="T11" fmla="*/ 1840 h 2693"/>
                <a:gd name="T12" fmla="*/ 176 w 2219"/>
                <a:gd name="T13" fmla="*/ 234 h 2693"/>
                <a:gd name="T14" fmla="*/ 0 w 2219"/>
                <a:gd name="T15" fmla="*/ 0 h 2693"/>
                <a:gd name="T16" fmla="*/ 821 w 2219"/>
                <a:gd name="T17" fmla="*/ 0 h 2693"/>
                <a:gd name="T18" fmla="*/ 638 w 2219"/>
                <a:gd name="T19" fmla="*/ 234 h 2693"/>
                <a:gd name="T20" fmla="*/ 638 w 2219"/>
                <a:gd name="T21" fmla="*/ 1840 h 2693"/>
                <a:gd name="T22" fmla="*/ 1131 w 2219"/>
                <a:gd name="T23" fmla="*/ 2406 h 2693"/>
                <a:gd name="T24" fmla="*/ 1601 w 2219"/>
                <a:gd name="T25" fmla="*/ 1840 h 2693"/>
                <a:gd name="T26" fmla="*/ 1601 w 2219"/>
                <a:gd name="T27" fmla="*/ 234 h 2693"/>
                <a:gd name="T28" fmla="*/ 1420 w 2219"/>
                <a:gd name="T29" fmla="*/ 0 h 2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6170" name="Freeform 26"/>
            <p:cNvSpPr>
              <a:spLocks/>
            </p:cNvSpPr>
            <p:nvPr userDrawn="1"/>
          </p:nvSpPr>
          <p:spPr bwMode="gray">
            <a:xfrm>
              <a:off x="5248" y="200"/>
              <a:ext cx="89" cy="108"/>
            </a:xfrm>
            <a:custGeom>
              <a:avLst/>
              <a:gdLst>
                <a:gd name="T0" fmla="*/ 1427 w 2240"/>
                <a:gd name="T1" fmla="*/ 0 h 2700"/>
                <a:gd name="T2" fmla="*/ 2240 w 2240"/>
                <a:gd name="T3" fmla="*/ 0 h 2700"/>
                <a:gd name="T4" fmla="*/ 2068 w 2240"/>
                <a:gd name="T5" fmla="*/ 237 h 2700"/>
                <a:gd name="T6" fmla="*/ 2067 w 2240"/>
                <a:gd name="T7" fmla="*/ 1838 h 2700"/>
                <a:gd name="T8" fmla="*/ 1122 w 2240"/>
                <a:gd name="T9" fmla="*/ 2700 h 2700"/>
                <a:gd name="T10" fmla="*/ 166 w 2240"/>
                <a:gd name="T11" fmla="*/ 1838 h 2700"/>
                <a:gd name="T12" fmla="*/ 166 w 2240"/>
                <a:gd name="T13" fmla="*/ 237 h 2700"/>
                <a:gd name="T14" fmla="*/ 0 w 2240"/>
                <a:gd name="T15" fmla="*/ 0 h 2700"/>
                <a:gd name="T16" fmla="*/ 821 w 2240"/>
                <a:gd name="T17" fmla="*/ 0 h 2700"/>
                <a:gd name="T18" fmla="*/ 631 w 2240"/>
                <a:gd name="T19" fmla="*/ 237 h 2700"/>
                <a:gd name="T20" fmla="*/ 630 w 2240"/>
                <a:gd name="T21" fmla="*/ 1838 h 2700"/>
                <a:gd name="T22" fmla="*/ 1122 w 2240"/>
                <a:gd name="T23" fmla="*/ 2413 h 2700"/>
                <a:gd name="T24" fmla="*/ 1602 w 2240"/>
                <a:gd name="T25" fmla="*/ 1838 h 2700"/>
                <a:gd name="T26" fmla="*/ 1603 w 2240"/>
                <a:gd name="T27" fmla="*/ 237 h 2700"/>
                <a:gd name="T28" fmla="*/ 1427 w 2240"/>
                <a:gd name="T29" fmla="*/ 0 h 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6171" name="Freeform 27"/>
            <p:cNvSpPr>
              <a:spLocks/>
            </p:cNvSpPr>
            <p:nvPr userDrawn="1"/>
          </p:nvSpPr>
          <p:spPr bwMode="gray">
            <a:xfrm>
              <a:off x="5489" y="198"/>
              <a:ext cx="69" cy="110"/>
            </a:xfrm>
            <a:custGeom>
              <a:avLst/>
              <a:gdLst>
                <a:gd name="T0" fmla="*/ 1467 w 1707"/>
                <a:gd name="T1" fmla="*/ 479 h 2755"/>
                <a:gd name="T2" fmla="*/ 1019 w 1707"/>
                <a:gd name="T3" fmla="*/ 276 h 2755"/>
                <a:gd name="T4" fmla="*/ 504 w 1707"/>
                <a:gd name="T5" fmla="*/ 677 h 2755"/>
                <a:gd name="T6" fmla="*/ 995 w 1707"/>
                <a:gd name="T7" fmla="*/ 1174 h 2755"/>
                <a:gd name="T8" fmla="*/ 1705 w 1707"/>
                <a:gd name="T9" fmla="*/ 1974 h 2755"/>
                <a:gd name="T10" fmla="*/ 651 w 1707"/>
                <a:gd name="T11" fmla="*/ 2755 h 2755"/>
                <a:gd name="T12" fmla="*/ 155 w 1707"/>
                <a:gd name="T13" fmla="*/ 2686 h 2755"/>
                <a:gd name="T14" fmla="*/ 0 w 1707"/>
                <a:gd name="T15" fmla="*/ 2177 h 2755"/>
                <a:gd name="T16" fmla="*/ 658 w 1707"/>
                <a:gd name="T17" fmla="*/ 2466 h 2755"/>
                <a:gd name="T18" fmla="*/ 1252 w 1707"/>
                <a:gd name="T19" fmla="*/ 2030 h 2755"/>
                <a:gd name="T20" fmla="*/ 46 w 1707"/>
                <a:gd name="T21" fmla="*/ 731 h 2755"/>
                <a:gd name="T22" fmla="*/ 973 w 1707"/>
                <a:gd name="T23" fmla="*/ 0 h 2755"/>
                <a:gd name="T24" fmla="*/ 1467 w 1707"/>
                <a:gd name="T25" fmla="*/ 69 h 2755"/>
                <a:gd name="T26" fmla="*/ 1467 w 1707"/>
                <a:gd name="T27" fmla="*/ 479 h 2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646173" name="Rectangle 29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658916" y="6653213"/>
            <a:ext cx="584729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fontAlgn="base">
              <a:defRPr kumimoji="0" sz="800">
                <a:solidFill>
                  <a:schemeClr val="tx1"/>
                </a:solidFill>
                <a:latin typeface="+mn-lt"/>
              </a:defRPr>
            </a:lvl1pPr>
          </a:lstStyle>
          <a:p>
            <a:fld id="{E5C4FF1C-8F5E-4BC8-BCAF-207649A9C157}" type="slidenum">
              <a:rPr lang="de-DE" altLang="ja-JP"/>
              <a:pPr/>
              <a:t>‹#›</a:t>
            </a:fld>
            <a:endParaRPr lang="de-DE" altLang="ja-JP"/>
          </a:p>
        </p:txBody>
      </p:sp>
      <p:sp>
        <p:nvSpPr>
          <p:cNvPr id="18" name="바닥글 개체 틀 3"/>
          <p:cNvSpPr txBox="1">
            <a:spLocks/>
          </p:cNvSpPr>
          <p:nvPr userDrawn="1"/>
        </p:nvSpPr>
        <p:spPr>
          <a:xfrm>
            <a:off x="5351993" y="6647555"/>
            <a:ext cx="4357952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/>
            <a:r>
              <a:rPr lang="en-US" altLang="ja-JP" sz="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Copyright 2019 FUJITSU KOREA LIMITED</a:t>
            </a:r>
            <a:endParaRPr lang="de-DE" altLang="ja-JP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576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8" r:id="rId2"/>
    <p:sldLayoutId id="2147483677" r:id="rId3"/>
    <p:sldLayoutId id="2147483679" r:id="rId4"/>
    <p:sldLayoutId id="2147483674" r:id="rId5"/>
    <p:sldLayoutId id="2147483676" r:id="rId6"/>
    <p:sldLayoutId id="2147483669" r:id="rId7"/>
    <p:sldLayoutId id="2147483670" r:id="rId8"/>
    <p:sldLayoutId id="2147483671" r:id="rId9"/>
    <p:sldLayoutId id="2147483672" r:id="rId10"/>
    <p:sldLayoutId id="2147483675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tabLst>
          <a:tab pos="3676650" algn="l"/>
        </a:tabLs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3676650" algn="l"/>
        </a:tabLst>
        <a:defRPr kumimoji="1" sz="32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l" rtl="0" fontAlgn="base">
        <a:spcBef>
          <a:spcPct val="0"/>
        </a:spcBef>
        <a:spcAft>
          <a:spcPct val="0"/>
        </a:spcAft>
        <a:tabLst>
          <a:tab pos="3676650" algn="l"/>
        </a:tabLst>
        <a:defRPr kumimoji="1" sz="32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l" rtl="0" fontAlgn="base">
        <a:spcBef>
          <a:spcPct val="0"/>
        </a:spcBef>
        <a:spcAft>
          <a:spcPct val="0"/>
        </a:spcAft>
        <a:tabLst>
          <a:tab pos="3676650" algn="l"/>
        </a:tabLst>
        <a:defRPr kumimoji="1" sz="32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l" rtl="0" fontAlgn="base">
        <a:spcBef>
          <a:spcPct val="0"/>
        </a:spcBef>
        <a:spcAft>
          <a:spcPct val="0"/>
        </a:spcAft>
        <a:tabLst>
          <a:tab pos="3676650" algn="l"/>
        </a:tabLst>
        <a:defRPr kumimoji="1" sz="32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676650" algn="l"/>
        </a:tabLst>
        <a:defRPr kumimoji="1" sz="32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676650" algn="l"/>
        </a:tabLst>
        <a:defRPr kumimoji="1" sz="32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676650" algn="l"/>
        </a:tabLst>
        <a:defRPr kumimoji="1" sz="32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676650" algn="l"/>
        </a:tabLst>
        <a:defRPr kumimoji="1" sz="32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290513" indent="-290513" algn="l" defTabSz="457200" rtl="0" fontAlgn="base">
        <a:lnSpc>
          <a:spcPct val="95000"/>
        </a:lnSpc>
        <a:spcBef>
          <a:spcPct val="20000"/>
        </a:spcBef>
        <a:spcAft>
          <a:spcPct val="10000"/>
        </a:spcAft>
        <a:buClr>
          <a:srgbClr val="A30B1A"/>
        </a:buClr>
        <a:buFont typeface="Wingdings" pitchFamily="2" charset="2"/>
        <a:buChar char="n"/>
        <a:defRPr kumimoji="1" sz="2400">
          <a:solidFill>
            <a:srgbClr val="000000"/>
          </a:solidFill>
          <a:latin typeface="+mn-lt"/>
          <a:ea typeface="+mn-ea"/>
          <a:cs typeface="+mn-cs"/>
        </a:defRPr>
      </a:lvl1pPr>
      <a:lvl2pPr marL="581025" indent="-242888" algn="l" defTabSz="457200" rtl="0" fontAlgn="base">
        <a:lnSpc>
          <a:spcPct val="95000"/>
        </a:lnSpc>
        <a:spcBef>
          <a:spcPct val="20000"/>
        </a:spcBef>
        <a:spcAft>
          <a:spcPct val="10000"/>
        </a:spcAft>
        <a:buClr>
          <a:srgbClr val="87867E"/>
        </a:buClr>
        <a:buFont typeface="Wingdings" pitchFamily="2" charset="2"/>
        <a:buChar char="n"/>
        <a:defRPr kumimoji="1" sz="2000">
          <a:solidFill>
            <a:srgbClr val="000000"/>
          </a:solidFill>
          <a:latin typeface="+mn-lt"/>
          <a:ea typeface="+mn-ea"/>
          <a:cs typeface="+mn-cs"/>
        </a:defRPr>
      </a:lvl2pPr>
      <a:lvl3pPr marL="795338" indent="-138113" algn="l" defTabSz="457200" rtl="0" fontAlgn="base">
        <a:lnSpc>
          <a:spcPct val="95000"/>
        </a:lnSpc>
        <a:spcBef>
          <a:spcPct val="20000"/>
        </a:spcBef>
        <a:spcAft>
          <a:spcPct val="10000"/>
        </a:spcAft>
        <a:buClr>
          <a:srgbClr val="87867E"/>
        </a:buClr>
        <a:buSzPct val="100000"/>
        <a:buChar char="•"/>
        <a:defRPr kumimoji="1">
          <a:solidFill>
            <a:srgbClr val="000000"/>
          </a:solidFill>
          <a:latin typeface="+mn-lt"/>
          <a:ea typeface="+mn-ea"/>
          <a:cs typeface="+mn-cs"/>
        </a:defRPr>
      </a:lvl3pPr>
      <a:lvl4pPr marL="1014413" indent="-134938" algn="l" defTabSz="457200" rtl="0" fontAlgn="base">
        <a:lnSpc>
          <a:spcPct val="95000"/>
        </a:lnSpc>
        <a:spcBef>
          <a:spcPct val="20000"/>
        </a:spcBef>
        <a:spcAft>
          <a:spcPct val="10000"/>
        </a:spcAft>
        <a:buClr>
          <a:srgbClr val="87867E"/>
        </a:buClr>
        <a:buSzPct val="100000"/>
        <a:buChar char="•"/>
        <a:defRPr kumimoji="1" sz="1600">
          <a:solidFill>
            <a:srgbClr val="000000"/>
          </a:solidFill>
          <a:latin typeface="+mn-lt"/>
          <a:ea typeface="+mn-ea"/>
          <a:cs typeface="+mn-cs"/>
        </a:defRPr>
      </a:lvl4pPr>
      <a:lvl5pPr marL="2305050" indent="365125" algn="l" defTabSz="457200" rtl="0" fontAlgn="base">
        <a:spcBef>
          <a:spcPct val="0"/>
        </a:spcBef>
        <a:spcAft>
          <a:spcPct val="0"/>
        </a:spcAft>
        <a:buBlip>
          <a:blip r:embed="rId14"/>
        </a:buBlip>
        <a:defRPr kumimoji="1" sz="2000">
          <a:solidFill>
            <a:srgbClr val="000000"/>
          </a:solidFill>
          <a:latin typeface="+mn-lt"/>
          <a:ea typeface="+mn-ea"/>
          <a:cs typeface="+mn-cs"/>
        </a:defRPr>
      </a:lvl5pPr>
      <a:lvl6pPr marL="2762250" indent="365125" algn="l" defTabSz="457200" rtl="0" fontAlgn="base">
        <a:spcBef>
          <a:spcPct val="0"/>
        </a:spcBef>
        <a:spcAft>
          <a:spcPct val="0"/>
        </a:spcAft>
        <a:buBlip>
          <a:blip r:embed="rId14"/>
        </a:buBlip>
        <a:defRPr kumimoji="1" sz="2000">
          <a:solidFill>
            <a:srgbClr val="000000"/>
          </a:solidFill>
          <a:latin typeface="+mn-lt"/>
          <a:ea typeface="+mn-ea"/>
          <a:cs typeface="+mn-cs"/>
        </a:defRPr>
      </a:lvl6pPr>
      <a:lvl7pPr marL="3219450" indent="365125" algn="l" defTabSz="457200" rtl="0" fontAlgn="base">
        <a:spcBef>
          <a:spcPct val="0"/>
        </a:spcBef>
        <a:spcAft>
          <a:spcPct val="0"/>
        </a:spcAft>
        <a:buBlip>
          <a:blip r:embed="rId14"/>
        </a:buBlip>
        <a:defRPr kumimoji="1" sz="2000">
          <a:solidFill>
            <a:srgbClr val="000000"/>
          </a:solidFill>
          <a:latin typeface="+mn-lt"/>
          <a:ea typeface="+mn-ea"/>
          <a:cs typeface="+mn-cs"/>
        </a:defRPr>
      </a:lvl7pPr>
      <a:lvl8pPr marL="3676650" indent="365125" algn="l" defTabSz="457200" rtl="0" fontAlgn="base">
        <a:spcBef>
          <a:spcPct val="0"/>
        </a:spcBef>
        <a:spcAft>
          <a:spcPct val="0"/>
        </a:spcAft>
        <a:buBlip>
          <a:blip r:embed="rId14"/>
        </a:buBlip>
        <a:defRPr kumimoji="1" sz="2000">
          <a:solidFill>
            <a:srgbClr val="000000"/>
          </a:solidFill>
          <a:latin typeface="+mn-lt"/>
          <a:ea typeface="+mn-ea"/>
          <a:cs typeface="+mn-cs"/>
        </a:defRPr>
      </a:lvl8pPr>
      <a:lvl9pPr marL="4133850" indent="365125" algn="l" defTabSz="457200" rtl="0" fontAlgn="base">
        <a:spcBef>
          <a:spcPct val="0"/>
        </a:spcBef>
        <a:spcAft>
          <a:spcPct val="0"/>
        </a:spcAft>
        <a:buBlip>
          <a:blip r:embed="rId14"/>
        </a:buBlip>
        <a:defRPr kumimoji="1"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52.jpeg"/><Relationship Id="rId7" Type="http://schemas.openxmlformats.org/officeDocument/2006/relationships/image" Target="../media/image54.jpeg"/><Relationship Id="rId2" Type="http://schemas.openxmlformats.org/officeDocument/2006/relationships/hyperlink" Target="https://mediaportal.ts.fujitsu.com/pages/view.php?ref=42834&amp;search=rx2530&amp;offset=0&amp;order_by=resourceid&amp;sort=DESC&amp;archive=0&amp;k=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mediaportal.ts.fujitsu.com/pages/view.php?ref=42830&amp;search=rx2530&amp;offset=0&amp;order_by=resourceid&amp;sort=DESC&amp;archive=0&amp;k=" TargetMode="External"/><Relationship Id="rId5" Type="http://schemas.openxmlformats.org/officeDocument/2006/relationships/image" Target="../media/image53.jpeg"/><Relationship Id="rId4" Type="http://schemas.openxmlformats.org/officeDocument/2006/relationships/hyperlink" Target="https://mediaportal.ts.fujitsu.com/pages/view.php?ref=42821&amp;search=rx2530&amp;offset=0&amp;order_by=resourceid&amp;sort=DESC&amp;archive=0&amp;k=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hyperlink" Target="https://mediaportal.ts.fujitsu.com/pages/view.php?ref=42844&amp;search=rx2540&amp;offset=0&amp;order_by=resourceid&amp;sort=DESC&amp;archive=0&amp;k=" TargetMode="External"/><Relationship Id="rId7" Type="http://schemas.openxmlformats.org/officeDocument/2006/relationships/hyperlink" Target="https://mediaportal.ts.fujitsu.com/pages/view.php?ref=42838&amp;search=rx2540&amp;offset=0&amp;order_by=resourceid&amp;sort=DESC&amp;archive=0&amp;k=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0.jpeg"/><Relationship Id="rId5" Type="http://schemas.openxmlformats.org/officeDocument/2006/relationships/hyperlink" Target="https://mediaportal.ts.fujitsu.com/pages/view.php?ref=42847&amp;search=rx2540&amp;offset=0&amp;order_by=resourceid&amp;sort=DESC&amp;archive=0&amp;k=" TargetMode="External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tags" Target="../tags/tag17.xml"/><Relationship Id="rId7" Type="http://schemas.openxmlformats.org/officeDocument/2006/relationships/image" Target="../media/image70.jpe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69.png"/><Relationship Id="rId5" Type="http://schemas.openxmlformats.org/officeDocument/2006/relationships/image" Target="../media/image2.jpeg"/><Relationship Id="rId10" Type="http://schemas.openxmlformats.org/officeDocument/2006/relationships/image" Target="../media/image73.jpe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7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6.png"/><Relationship Id="rId4" Type="http://schemas.openxmlformats.org/officeDocument/2006/relationships/image" Target="../media/image7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81.png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80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79.gif"/><Relationship Id="rId5" Type="http://schemas.openxmlformats.org/officeDocument/2006/relationships/tags" Target="../tags/tag23.xml"/><Relationship Id="rId10" Type="http://schemas.openxmlformats.org/officeDocument/2006/relationships/image" Target="../media/image78.jpeg"/><Relationship Id="rId4" Type="http://schemas.openxmlformats.org/officeDocument/2006/relationships/tags" Target="../tags/tag22.xml"/><Relationship Id="rId9" Type="http://schemas.openxmlformats.org/officeDocument/2006/relationships/image" Target="../media/image77.jpeg"/><Relationship Id="rId14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image" Target="../media/image87.png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image" Target="../media/image86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85.jpeg"/><Relationship Id="rId5" Type="http://schemas.openxmlformats.org/officeDocument/2006/relationships/tags" Target="../tags/tag29.xml"/><Relationship Id="rId15" Type="http://schemas.openxmlformats.org/officeDocument/2006/relationships/image" Target="../media/image89.png"/><Relationship Id="rId10" Type="http://schemas.openxmlformats.org/officeDocument/2006/relationships/image" Target="../media/image2.jpeg"/><Relationship Id="rId4" Type="http://schemas.openxmlformats.org/officeDocument/2006/relationships/tags" Target="../tags/tag28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88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3.jpeg"/><Relationship Id="rId11" Type="http://schemas.openxmlformats.org/officeDocument/2006/relationships/image" Target="../media/image98.jpeg"/><Relationship Id="rId5" Type="http://schemas.openxmlformats.org/officeDocument/2006/relationships/image" Target="../media/image92.jpeg"/><Relationship Id="rId10" Type="http://schemas.openxmlformats.org/officeDocument/2006/relationships/image" Target="../media/image97.jpeg"/><Relationship Id="rId4" Type="http://schemas.openxmlformats.org/officeDocument/2006/relationships/image" Target="../media/image91.jpeg"/><Relationship Id="rId9" Type="http://schemas.openxmlformats.org/officeDocument/2006/relationships/image" Target="../media/image96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3" Type="http://schemas.openxmlformats.org/officeDocument/2006/relationships/image" Target="../media/image99.jpeg"/><Relationship Id="rId7" Type="http://schemas.openxmlformats.org/officeDocument/2006/relationships/image" Target="../media/image102.jpeg"/><Relationship Id="rId12" Type="http://schemas.openxmlformats.org/officeDocument/2006/relationships/image" Target="../media/image10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1.jpeg"/><Relationship Id="rId11" Type="http://schemas.openxmlformats.org/officeDocument/2006/relationships/image" Target="../media/image106.jpeg"/><Relationship Id="rId5" Type="http://schemas.openxmlformats.org/officeDocument/2006/relationships/hyperlink" Target="http://www.droid-life.com/2011/03/24/google-not-releasing-honeycomb-source-for-a-while/" TargetMode="External"/><Relationship Id="rId10" Type="http://schemas.openxmlformats.org/officeDocument/2006/relationships/image" Target="../media/image105.jpeg"/><Relationship Id="rId4" Type="http://schemas.openxmlformats.org/officeDocument/2006/relationships/image" Target="../media/image100.png"/><Relationship Id="rId9" Type="http://schemas.openxmlformats.org/officeDocument/2006/relationships/image" Target="../media/image10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kr/url?sa=i&amp;rct=j&amp;q=&amp;esrc=s&amp;source=images&amp;cd=&amp;cad=rja&amp;uact=8&amp;ved=0ahUKEwjeg8GOw5XQAhWEW7wKHcgkDlsQjRwIBw&amp;url=https://flashdba.com/tag/oracle-vm/&amp;psig=AFQjCNHqN7LRNzGfDMB7KQ7ZONjjEsj_NA&amp;ust=1478569595858189" TargetMode="External"/><Relationship Id="rId3" Type="http://schemas.openxmlformats.org/officeDocument/2006/relationships/image" Target="../media/image114.png"/><Relationship Id="rId7" Type="http://schemas.openxmlformats.org/officeDocument/2006/relationships/image" Target="../media/image117.gif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google.co.kr/url?sa=i&amp;rct=j&amp;q=&amp;esrc=s&amp;source=images&amp;cd=&amp;cad=rja&amp;uact=8&amp;ved=0ahUKEwjJy8jGjtzOAhWBKJQKHfzKCKoQjRwIBw&amp;url=https://twitter.com/orcl_linux&amp;psig=AFQjCNHzYb423wQpw23EuQGwmCNuM-wUwg&amp;ust=1472198934880478" TargetMode="External"/><Relationship Id="rId5" Type="http://schemas.openxmlformats.org/officeDocument/2006/relationships/image" Target="../media/image116.png"/><Relationship Id="rId10" Type="http://schemas.openxmlformats.org/officeDocument/2006/relationships/image" Target="../media/image2.jpeg"/><Relationship Id="rId4" Type="http://schemas.openxmlformats.org/officeDocument/2006/relationships/image" Target="../media/image115.png"/><Relationship Id="rId9" Type="http://schemas.openxmlformats.org/officeDocument/2006/relationships/image" Target="../media/image1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3.xml"/><Relationship Id="rId4" Type="http://schemas.openxmlformats.org/officeDocument/2006/relationships/image" Target="../media/image12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7" Type="http://schemas.openxmlformats.org/officeDocument/2006/relationships/image" Target="../media/image12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jpe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vmware.com/products/vmmark/results.1.html" TargetMode="External"/><Relationship Id="rId4" Type="http://schemas.openxmlformats.org/officeDocument/2006/relationships/image" Target="../media/image12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0.jpe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4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jpeg"/><Relationship Id="rId13" Type="http://schemas.openxmlformats.org/officeDocument/2006/relationships/image" Target="../media/image143.png"/><Relationship Id="rId18" Type="http://schemas.openxmlformats.org/officeDocument/2006/relationships/image" Target="../media/image148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37.png"/><Relationship Id="rId12" Type="http://schemas.openxmlformats.org/officeDocument/2006/relationships/image" Target="../media/image142.png"/><Relationship Id="rId17" Type="http://schemas.openxmlformats.org/officeDocument/2006/relationships/image" Target="../media/image147.png"/><Relationship Id="rId2" Type="http://schemas.openxmlformats.org/officeDocument/2006/relationships/tags" Target="../tags/tag35.xml"/><Relationship Id="rId16" Type="http://schemas.openxmlformats.org/officeDocument/2006/relationships/image" Target="../media/image146.png"/><Relationship Id="rId20" Type="http://schemas.openxmlformats.org/officeDocument/2006/relationships/image" Target="../media/image150.png"/><Relationship Id="rId1" Type="http://schemas.openxmlformats.org/officeDocument/2006/relationships/tags" Target="../tags/tag34.xml"/><Relationship Id="rId6" Type="http://schemas.openxmlformats.org/officeDocument/2006/relationships/image" Target="../media/image136.png"/><Relationship Id="rId11" Type="http://schemas.openxmlformats.org/officeDocument/2006/relationships/image" Target="../media/image141.png"/><Relationship Id="rId5" Type="http://schemas.openxmlformats.org/officeDocument/2006/relationships/image" Target="../media/image135.png"/><Relationship Id="rId15" Type="http://schemas.openxmlformats.org/officeDocument/2006/relationships/image" Target="../media/image145.png"/><Relationship Id="rId10" Type="http://schemas.openxmlformats.org/officeDocument/2006/relationships/image" Target="../media/image140.png"/><Relationship Id="rId19" Type="http://schemas.openxmlformats.org/officeDocument/2006/relationships/image" Target="../media/image149.png"/><Relationship Id="rId4" Type="http://schemas.openxmlformats.org/officeDocument/2006/relationships/image" Target="../media/image2.jpeg"/><Relationship Id="rId9" Type="http://schemas.openxmlformats.org/officeDocument/2006/relationships/image" Target="../media/image139.png"/><Relationship Id="rId14" Type="http://schemas.openxmlformats.org/officeDocument/2006/relationships/image" Target="../media/image1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tags" Target="../tags/tag3.xml"/><Relationship Id="rId7" Type="http://schemas.openxmlformats.org/officeDocument/2006/relationships/image" Target="../media/image23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2.jpe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2.jpe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6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openxmlformats.org/officeDocument/2006/relationships/image" Target="../media/image152.png"/><Relationship Id="rId10" Type="http://schemas.openxmlformats.org/officeDocument/2006/relationships/image" Target="../media/image157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tags" Target="../tags/tag39.xml"/><Relationship Id="rId7" Type="http://schemas.openxmlformats.org/officeDocument/2006/relationships/image" Target="../media/image161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60.jpe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image" Target="../media/image17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jpeg"/><Relationship Id="rId13" Type="http://schemas.openxmlformats.org/officeDocument/2006/relationships/image" Target="../media/image183.png"/><Relationship Id="rId3" Type="http://schemas.openxmlformats.org/officeDocument/2006/relationships/image" Target="../media/image175.png"/><Relationship Id="rId7" Type="http://schemas.openxmlformats.org/officeDocument/2006/relationships/image" Target="../media/image178.png"/><Relationship Id="rId12" Type="http://schemas.openxmlformats.org/officeDocument/2006/relationships/image" Target="../media/image18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0.xml"/><Relationship Id="rId6" Type="http://schemas.openxmlformats.org/officeDocument/2006/relationships/image" Target="../media/image177.png"/><Relationship Id="rId11" Type="http://schemas.microsoft.com/office/2007/relationships/hdphoto" Target="../media/hdphoto1.wdp"/><Relationship Id="rId5" Type="http://schemas.openxmlformats.org/officeDocument/2006/relationships/image" Target="../media/image176.png"/><Relationship Id="rId10" Type="http://schemas.openxmlformats.org/officeDocument/2006/relationships/image" Target="../media/image181.png"/><Relationship Id="rId4" Type="http://schemas.openxmlformats.org/officeDocument/2006/relationships/image" Target="../media/image2.jpeg"/><Relationship Id="rId9" Type="http://schemas.openxmlformats.org/officeDocument/2006/relationships/image" Target="../media/image180.png"/><Relationship Id="rId14" Type="http://schemas.openxmlformats.org/officeDocument/2006/relationships/image" Target="../media/image18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1.xml"/><Relationship Id="rId6" Type="http://schemas.openxmlformats.org/officeDocument/2006/relationships/image" Target="../media/image188.jpeg"/><Relationship Id="rId5" Type="http://schemas.openxmlformats.org/officeDocument/2006/relationships/image" Target="../media/image187.jpeg"/><Relationship Id="rId4" Type="http://schemas.openxmlformats.org/officeDocument/2006/relationships/image" Target="../media/image18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2.xml"/><Relationship Id="rId6" Type="http://schemas.openxmlformats.org/officeDocument/2006/relationships/image" Target="../media/image192.png"/><Relationship Id="rId5" Type="http://schemas.openxmlformats.org/officeDocument/2006/relationships/image" Target="../media/image191.jpeg"/><Relationship Id="rId4" Type="http://schemas.openxmlformats.org/officeDocument/2006/relationships/image" Target="../media/image190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3.xml"/><Relationship Id="rId6" Type="http://schemas.openxmlformats.org/officeDocument/2006/relationships/image" Target="../media/image196.png"/><Relationship Id="rId5" Type="http://schemas.openxmlformats.org/officeDocument/2006/relationships/image" Target="../media/image195.jpeg"/><Relationship Id="rId4" Type="http://schemas.openxmlformats.org/officeDocument/2006/relationships/image" Target="../media/image19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26.png"/><Relationship Id="rId18" Type="http://schemas.openxmlformats.org/officeDocument/2006/relationships/image" Target="../media/image31.jpeg"/><Relationship Id="rId26" Type="http://schemas.openxmlformats.org/officeDocument/2006/relationships/image" Target="../media/image38.png"/><Relationship Id="rId3" Type="http://schemas.openxmlformats.org/officeDocument/2006/relationships/tags" Target="../tags/tag6.xml"/><Relationship Id="rId21" Type="http://schemas.openxmlformats.org/officeDocument/2006/relationships/image" Target="../media/image34.png"/><Relationship Id="rId7" Type="http://schemas.openxmlformats.org/officeDocument/2006/relationships/tags" Target="../tags/tag10.xml"/><Relationship Id="rId12" Type="http://schemas.openxmlformats.org/officeDocument/2006/relationships/image" Target="../media/image25.png"/><Relationship Id="rId17" Type="http://schemas.openxmlformats.org/officeDocument/2006/relationships/image" Target="../media/image30.jpeg"/><Relationship Id="rId25" Type="http://schemas.openxmlformats.org/officeDocument/2006/relationships/image" Target="../media/image2.jpeg"/><Relationship Id="rId2" Type="http://schemas.openxmlformats.org/officeDocument/2006/relationships/tags" Target="../tags/tag5.xml"/><Relationship Id="rId16" Type="http://schemas.openxmlformats.org/officeDocument/2006/relationships/image" Target="../media/image29.jpeg"/><Relationship Id="rId20" Type="http://schemas.openxmlformats.org/officeDocument/2006/relationships/image" Target="../media/image33.png"/><Relationship Id="rId29" Type="http://schemas.openxmlformats.org/officeDocument/2006/relationships/image" Target="../media/image41.jpe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notesSlide" Target="../notesSlides/notesSlide2.xml"/><Relationship Id="rId24" Type="http://schemas.openxmlformats.org/officeDocument/2006/relationships/image" Target="../media/image37.jpeg"/><Relationship Id="rId5" Type="http://schemas.openxmlformats.org/officeDocument/2006/relationships/tags" Target="../tags/tag8.xml"/><Relationship Id="rId15" Type="http://schemas.openxmlformats.org/officeDocument/2006/relationships/image" Target="../media/image28.jpeg"/><Relationship Id="rId23" Type="http://schemas.openxmlformats.org/officeDocument/2006/relationships/image" Target="../media/image36.jpeg"/><Relationship Id="rId28" Type="http://schemas.openxmlformats.org/officeDocument/2006/relationships/image" Target="../media/image40.png"/><Relationship Id="rId10" Type="http://schemas.openxmlformats.org/officeDocument/2006/relationships/slideLayout" Target="../slideLayouts/slideLayout9.xml"/><Relationship Id="rId19" Type="http://schemas.openxmlformats.org/officeDocument/2006/relationships/image" Target="../media/image32.jpe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27.png"/><Relationship Id="rId22" Type="http://schemas.openxmlformats.org/officeDocument/2006/relationships/image" Target="../media/image35.jpeg"/><Relationship Id="rId27" Type="http://schemas.openxmlformats.org/officeDocument/2006/relationships/image" Target="../media/image39.png"/><Relationship Id="rId30" Type="http://schemas.openxmlformats.org/officeDocument/2006/relationships/image" Target="../media/image42.png"/></Relationships>
</file>

<file path=ppt/slides/_rels/slide6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17.png"/><Relationship Id="rId21" Type="http://schemas.openxmlformats.org/officeDocument/2006/relationships/image" Target="../media/image214.gif"/><Relationship Id="rId42" Type="http://schemas.openxmlformats.org/officeDocument/2006/relationships/image" Target="../media/image233.png"/><Relationship Id="rId47" Type="http://schemas.openxmlformats.org/officeDocument/2006/relationships/image" Target="../media/image238.png"/><Relationship Id="rId63" Type="http://schemas.openxmlformats.org/officeDocument/2006/relationships/image" Target="../media/image253.png"/><Relationship Id="rId68" Type="http://schemas.openxmlformats.org/officeDocument/2006/relationships/image" Target="../media/image258.png"/><Relationship Id="rId84" Type="http://schemas.openxmlformats.org/officeDocument/2006/relationships/image" Target="../media/image274.png"/><Relationship Id="rId89" Type="http://schemas.openxmlformats.org/officeDocument/2006/relationships/image" Target="../media/image279.png"/><Relationship Id="rId112" Type="http://schemas.openxmlformats.org/officeDocument/2006/relationships/image" Target="../media/image300.png"/><Relationship Id="rId2" Type="http://schemas.openxmlformats.org/officeDocument/2006/relationships/image" Target="../media/image2.jpeg"/><Relationship Id="rId16" Type="http://schemas.openxmlformats.org/officeDocument/2006/relationships/hyperlink" Target="https://www.kbstar.com/" TargetMode="External"/><Relationship Id="rId29" Type="http://schemas.openxmlformats.org/officeDocument/2006/relationships/image" Target="../media/image220.png"/><Relationship Id="rId107" Type="http://schemas.openxmlformats.org/officeDocument/2006/relationships/image" Target="../media/image295.png"/><Relationship Id="rId11" Type="http://schemas.openxmlformats.org/officeDocument/2006/relationships/image" Target="../media/image205.png"/><Relationship Id="rId24" Type="http://schemas.openxmlformats.org/officeDocument/2006/relationships/image" Target="../media/image216.gif"/><Relationship Id="rId32" Type="http://schemas.openxmlformats.org/officeDocument/2006/relationships/image" Target="../media/image223.png"/><Relationship Id="rId37" Type="http://schemas.openxmlformats.org/officeDocument/2006/relationships/image" Target="../media/image228.png"/><Relationship Id="rId40" Type="http://schemas.openxmlformats.org/officeDocument/2006/relationships/image" Target="../media/image231.png"/><Relationship Id="rId45" Type="http://schemas.openxmlformats.org/officeDocument/2006/relationships/image" Target="../media/image236.jpeg"/><Relationship Id="rId53" Type="http://schemas.openxmlformats.org/officeDocument/2006/relationships/image" Target="../media/image244.jpeg"/><Relationship Id="rId58" Type="http://schemas.openxmlformats.org/officeDocument/2006/relationships/image" Target="../media/image249.png"/><Relationship Id="rId66" Type="http://schemas.openxmlformats.org/officeDocument/2006/relationships/image" Target="../media/image256.png"/><Relationship Id="rId74" Type="http://schemas.openxmlformats.org/officeDocument/2006/relationships/image" Target="../media/image264.jpeg"/><Relationship Id="rId79" Type="http://schemas.openxmlformats.org/officeDocument/2006/relationships/image" Target="../media/image269.png"/><Relationship Id="rId87" Type="http://schemas.openxmlformats.org/officeDocument/2006/relationships/image" Target="../media/image277.png"/><Relationship Id="rId102" Type="http://schemas.openxmlformats.org/officeDocument/2006/relationships/image" Target="../media/image290.png"/><Relationship Id="rId110" Type="http://schemas.openxmlformats.org/officeDocument/2006/relationships/image" Target="../media/image298.png"/><Relationship Id="rId5" Type="http://schemas.openxmlformats.org/officeDocument/2006/relationships/image" Target="../media/image199.png"/><Relationship Id="rId61" Type="http://schemas.openxmlformats.org/officeDocument/2006/relationships/hyperlink" Target="http://www.nts.go.kr/" TargetMode="External"/><Relationship Id="rId82" Type="http://schemas.openxmlformats.org/officeDocument/2006/relationships/image" Target="../media/image272.png"/><Relationship Id="rId90" Type="http://schemas.openxmlformats.org/officeDocument/2006/relationships/image" Target="../media/image280.png"/><Relationship Id="rId95" Type="http://schemas.openxmlformats.org/officeDocument/2006/relationships/image" Target="../media/image285.jpeg"/><Relationship Id="rId19" Type="http://schemas.openxmlformats.org/officeDocument/2006/relationships/image" Target="../media/image212.png"/><Relationship Id="rId14" Type="http://schemas.openxmlformats.org/officeDocument/2006/relationships/image" Target="../media/image208.png"/><Relationship Id="rId22" Type="http://schemas.openxmlformats.org/officeDocument/2006/relationships/image" Target="../media/image215.png"/><Relationship Id="rId27" Type="http://schemas.openxmlformats.org/officeDocument/2006/relationships/image" Target="../media/image218.gif"/><Relationship Id="rId30" Type="http://schemas.openxmlformats.org/officeDocument/2006/relationships/image" Target="../media/image221.png"/><Relationship Id="rId35" Type="http://schemas.openxmlformats.org/officeDocument/2006/relationships/image" Target="../media/image226.png"/><Relationship Id="rId43" Type="http://schemas.openxmlformats.org/officeDocument/2006/relationships/image" Target="../media/image234.png"/><Relationship Id="rId48" Type="http://schemas.openxmlformats.org/officeDocument/2006/relationships/image" Target="../media/image239.gif"/><Relationship Id="rId56" Type="http://schemas.openxmlformats.org/officeDocument/2006/relationships/image" Target="../media/image247.png"/><Relationship Id="rId64" Type="http://schemas.openxmlformats.org/officeDocument/2006/relationships/image" Target="../media/image254.png"/><Relationship Id="rId69" Type="http://schemas.openxmlformats.org/officeDocument/2006/relationships/image" Target="../media/image259.png"/><Relationship Id="rId77" Type="http://schemas.openxmlformats.org/officeDocument/2006/relationships/image" Target="../media/image267.png"/><Relationship Id="rId100" Type="http://schemas.openxmlformats.org/officeDocument/2006/relationships/image" Target="../media/image288.gif"/><Relationship Id="rId105" Type="http://schemas.openxmlformats.org/officeDocument/2006/relationships/image" Target="../media/image293.png"/><Relationship Id="rId8" Type="http://schemas.openxmlformats.org/officeDocument/2006/relationships/image" Target="../media/image202.jpeg"/><Relationship Id="rId51" Type="http://schemas.openxmlformats.org/officeDocument/2006/relationships/image" Target="../media/image242.jpeg"/><Relationship Id="rId72" Type="http://schemas.openxmlformats.org/officeDocument/2006/relationships/image" Target="../media/image262.jpeg"/><Relationship Id="rId80" Type="http://schemas.openxmlformats.org/officeDocument/2006/relationships/image" Target="../media/image270.png"/><Relationship Id="rId85" Type="http://schemas.openxmlformats.org/officeDocument/2006/relationships/image" Target="../media/image275.png"/><Relationship Id="rId93" Type="http://schemas.openxmlformats.org/officeDocument/2006/relationships/image" Target="../media/image283.jpeg"/><Relationship Id="rId98" Type="http://schemas.openxmlformats.org/officeDocument/2006/relationships/image" Target="../media/image287.png"/><Relationship Id="rId3" Type="http://schemas.openxmlformats.org/officeDocument/2006/relationships/image" Target="../media/image197.png"/><Relationship Id="rId12" Type="http://schemas.openxmlformats.org/officeDocument/2006/relationships/image" Target="../media/image206.png"/><Relationship Id="rId17" Type="http://schemas.openxmlformats.org/officeDocument/2006/relationships/image" Target="../media/image210.gif"/><Relationship Id="rId25" Type="http://schemas.openxmlformats.org/officeDocument/2006/relationships/hyperlink" Target="http://www.kftc.or.kr/index.jsp" TargetMode="External"/><Relationship Id="rId33" Type="http://schemas.openxmlformats.org/officeDocument/2006/relationships/image" Target="../media/image224.png"/><Relationship Id="rId38" Type="http://schemas.openxmlformats.org/officeDocument/2006/relationships/image" Target="../media/image229.jpeg"/><Relationship Id="rId46" Type="http://schemas.openxmlformats.org/officeDocument/2006/relationships/image" Target="../media/image237.png"/><Relationship Id="rId59" Type="http://schemas.openxmlformats.org/officeDocument/2006/relationships/image" Target="../media/image250.png"/><Relationship Id="rId67" Type="http://schemas.openxmlformats.org/officeDocument/2006/relationships/image" Target="../media/image257.png"/><Relationship Id="rId103" Type="http://schemas.openxmlformats.org/officeDocument/2006/relationships/image" Target="../media/image291.jpeg"/><Relationship Id="rId108" Type="http://schemas.openxmlformats.org/officeDocument/2006/relationships/image" Target="../media/image296.png"/><Relationship Id="rId20" Type="http://schemas.openxmlformats.org/officeDocument/2006/relationships/image" Target="../media/image213.png"/><Relationship Id="rId41" Type="http://schemas.openxmlformats.org/officeDocument/2006/relationships/image" Target="../media/image232.png"/><Relationship Id="rId54" Type="http://schemas.openxmlformats.org/officeDocument/2006/relationships/image" Target="../media/image245.png"/><Relationship Id="rId62" Type="http://schemas.openxmlformats.org/officeDocument/2006/relationships/image" Target="../media/image252.gif"/><Relationship Id="rId70" Type="http://schemas.openxmlformats.org/officeDocument/2006/relationships/image" Target="../media/image260.png"/><Relationship Id="rId75" Type="http://schemas.openxmlformats.org/officeDocument/2006/relationships/image" Target="../media/image265.png"/><Relationship Id="rId83" Type="http://schemas.openxmlformats.org/officeDocument/2006/relationships/image" Target="../media/image273.png"/><Relationship Id="rId88" Type="http://schemas.openxmlformats.org/officeDocument/2006/relationships/image" Target="../media/image278.jpeg"/><Relationship Id="rId91" Type="http://schemas.openxmlformats.org/officeDocument/2006/relationships/image" Target="../media/image281.jpeg"/><Relationship Id="rId96" Type="http://schemas.openxmlformats.org/officeDocument/2006/relationships/hyperlink" Target="https://www.hist.co.kr/" TargetMode="External"/><Relationship Id="rId111" Type="http://schemas.openxmlformats.org/officeDocument/2006/relationships/image" Target="../media/image29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0.png"/><Relationship Id="rId15" Type="http://schemas.openxmlformats.org/officeDocument/2006/relationships/image" Target="../media/image209.png"/><Relationship Id="rId23" Type="http://schemas.openxmlformats.org/officeDocument/2006/relationships/hyperlink" Target="http://www.fss.or.kr/" TargetMode="External"/><Relationship Id="rId28" Type="http://schemas.openxmlformats.org/officeDocument/2006/relationships/image" Target="../media/image219.png"/><Relationship Id="rId36" Type="http://schemas.openxmlformats.org/officeDocument/2006/relationships/image" Target="../media/image227.png"/><Relationship Id="rId49" Type="http://schemas.openxmlformats.org/officeDocument/2006/relationships/image" Target="../media/image240.png"/><Relationship Id="rId57" Type="http://schemas.openxmlformats.org/officeDocument/2006/relationships/image" Target="../media/image248.png"/><Relationship Id="rId106" Type="http://schemas.openxmlformats.org/officeDocument/2006/relationships/image" Target="../media/image294.png"/><Relationship Id="rId10" Type="http://schemas.openxmlformats.org/officeDocument/2006/relationships/image" Target="../media/image204.png"/><Relationship Id="rId31" Type="http://schemas.openxmlformats.org/officeDocument/2006/relationships/image" Target="../media/image222.png"/><Relationship Id="rId44" Type="http://schemas.openxmlformats.org/officeDocument/2006/relationships/image" Target="../media/image235.png"/><Relationship Id="rId52" Type="http://schemas.openxmlformats.org/officeDocument/2006/relationships/image" Target="../media/image243.png"/><Relationship Id="rId60" Type="http://schemas.openxmlformats.org/officeDocument/2006/relationships/image" Target="../media/image251.png"/><Relationship Id="rId65" Type="http://schemas.openxmlformats.org/officeDocument/2006/relationships/image" Target="../media/image255.png"/><Relationship Id="rId73" Type="http://schemas.openxmlformats.org/officeDocument/2006/relationships/image" Target="../media/image263.png"/><Relationship Id="rId78" Type="http://schemas.openxmlformats.org/officeDocument/2006/relationships/image" Target="../media/image268.jpeg"/><Relationship Id="rId81" Type="http://schemas.openxmlformats.org/officeDocument/2006/relationships/image" Target="../media/image271.png"/><Relationship Id="rId86" Type="http://schemas.openxmlformats.org/officeDocument/2006/relationships/image" Target="../media/image276.jpeg"/><Relationship Id="rId94" Type="http://schemas.openxmlformats.org/officeDocument/2006/relationships/image" Target="../media/image284.png"/><Relationship Id="rId99" Type="http://schemas.openxmlformats.org/officeDocument/2006/relationships/hyperlink" Target="http://www.bgfcu.com/" TargetMode="External"/><Relationship Id="rId101" Type="http://schemas.openxmlformats.org/officeDocument/2006/relationships/image" Target="../media/image289.jpeg"/><Relationship Id="rId4" Type="http://schemas.openxmlformats.org/officeDocument/2006/relationships/image" Target="../media/image198.png"/><Relationship Id="rId9" Type="http://schemas.openxmlformats.org/officeDocument/2006/relationships/image" Target="../media/image203.png"/><Relationship Id="rId13" Type="http://schemas.openxmlformats.org/officeDocument/2006/relationships/image" Target="../media/image207.gif"/><Relationship Id="rId18" Type="http://schemas.openxmlformats.org/officeDocument/2006/relationships/image" Target="../media/image211.png"/><Relationship Id="rId39" Type="http://schemas.openxmlformats.org/officeDocument/2006/relationships/image" Target="../media/image230.png"/><Relationship Id="rId109" Type="http://schemas.openxmlformats.org/officeDocument/2006/relationships/image" Target="../media/image297.png"/><Relationship Id="rId34" Type="http://schemas.openxmlformats.org/officeDocument/2006/relationships/image" Target="../media/image225.png"/><Relationship Id="rId50" Type="http://schemas.openxmlformats.org/officeDocument/2006/relationships/image" Target="../media/image241.png"/><Relationship Id="rId55" Type="http://schemas.openxmlformats.org/officeDocument/2006/relationships/image" Target="../media/image246.png"/><Relationship Id="rId76" Type="http://schemas.openxmlformats.org/officeDocument/2006/relationships/image" Target="../media/image266.png"/><Relationship Id="rId97" Type="http://schemas.openxmlformats.org/officeDocument/2006/relationships/image" Target="../media/image286.jpeg"/><Relationship Id="rId104" Type="http://schemas.openxmlformats.org/officeDocument/2006/relationships/image" Target="../media/image292.jpeg"/><Relationship Id="rId7" Type="http://schemas.openxmlformats.org/officeDocument/2006/relationships/image" Target="../media/image201.jpeg"/><Relationship Id="rId71" Type="http://schemas.openxmlformats.org/officeDocument/2006/relationships/image" Target="../media/image261.png"/><Relationship Id="rId92" Type="http://schemas.openxmlformats.org/officeDocument/2006/relationships/image" Target="../media/image28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2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8.png"/><Relationship Id="rId3" Type="http://schemas.openxmlformats.org/officeDocument/2006/relationships/image" Target="../media/image303.png"/><Relationship Id="rId7" Type="http://schemas.openxmlformats.org/officeDocument/2006/relationships/image" Target="../media/image30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6.png"/><Relationship Id="rId11" Type="http://schemas.openxmlformats.org/officeDocument/2006/relationships/image" Target="../media/image311.png"/><Relationship Id="rId5" Type="http://schemas.openxmlformats.org/officeDocument/2006/relationships/image" Target="../media/image305.png"/><Relationship Id="rId10" Type="http://schemas.openxmlformats.org/officeDocument/2006/relationships/image" Target="../media/image310.png"/><Relationship Id="rId4" Type="http://schemas.openxmlformats.org/officeDocument/2006/relationships/image" Target="../media/image304.png"/><Relationship Id="rId9" Type="http://schemas.openxmlformats.org/officeDocument/2006/relationships/image" Target="../media/image309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4.xml"/><Relationship Id="rId4" Type="http://schemas.openxmlformats.org/officeDocument/2006/relationships/image" Target="../media/image312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3.jpeg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6" Type="http://schemas.openxmlformats.org/officeDocument/2006/relationships/image" Target="../media/image45.jpeg"/><Relationship Id="rId5" Type="http://schemas.openxmlformats.org/officeDocument/2006/relationships/image" Target="../media/image2.jpeg"/><Relationship Id="rId4" Type="http://schemas.openxmlformats.org/officeDocument/2006/relationships/image" Target="../media/image44.jpeg"/><Relationship Id="rId9" Type="http://schemas.openxmlformats.org/officeDocument/2006/relationships/image" Target="../media/image48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10"/>
          <p:cNvSpPr txBox="1"/>
          <p:nvPr/>
        </p:nvSpPr>
        <p:spPr>
          <a:xfrm>
            <a:off x="428497" y="5661251"/>
            <a:ext cx="4992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400" b="1" dirty="0">
                <a:solidFill>
                  <a:srgbClr val="FFFF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2016. 11</a:t>
            </a:r>
          </a:p>
          <a:p>
            <a:pPr algn="l"/>
            <a:r>
              <a:rPr lang="en-US" altLang="ja-JP" sz="2400" b="1" dirty="0">
                <a:solidFill>
                  <a:srgbClr val="FFFF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FUJITSU KOREA LIMITED</a:t>
            </a: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altLang="ja-JP" b="1" dirty="0"/>
              <a:t>PRIMERGY RX Server</a:t>
            </a:r>
            <a:br>
              <a:rPr lang="en-US" altLang="ja-JP" b="1" dirty="0"/>
            </a:br>
            <a:r>
              <a:rPr lang="ko-KR" altLang="en-US" b="1" dirty="0"/>
              <a:t>표준제안서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err="1"/>
              <a:t>한국후지쯔</a:t>
            </a:r>
            <a:r>
              <a:rPr lang="ko-KR" altLang="en-US" dirty="0"/>
              <a:t>㈜</a:t>
            </a:r>
            <a:endParaRPr lang="en-US" altLang="ko-KR" dirty="0"/>
          </a:p>
          <a:p>
            <a:r>
              <a:rPr lang="ko-KR" altLang="en-US" sz="1600" dirty="0"/>
              <a:t>플랫폼사업부</a:t>
            </a:r>
            <a:endParaRPr lang="en-US" altLang="ko-KR" sz="1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C4FF1C-8F5E-4BC8-BCAF-207649A9C157}" type="slidenum">
              <a:rPr lang="de-DE" altLang="ja-JP" smtClean="0"/>
              <a:pPr/>
              <a:t>0</a:t>
            </a:fld>
            <a:endParaRPr lang="de-DE" altLang="ja-JP"/>
          </a:p>
        </p:txBody>
      </p:sp>
    </p:spTree>
    <p:extLst>
      <p:ext uri="{BB962C8B-B14F-4D97-AF65-F5344CB8AC3E}">
        <p14:creationId xmlns:p14="http://schemas.microsoft.com/office/powerpoint/2010/main" val="1060861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RX2530 M5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개요</a:t>
            </a: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buClr>
                <a:srgbClr val="A30B1A"/>
              </a:buClr>
              <a:defRPr/>
            </a:pPr>
            <a:r>
              <a:rPr kumimoji="0"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제품</a:t>
            </a:r>
            <a:r>
              <a:rPr kumimoji="0"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개요</a:t>
            </a:r>
            <a:endParaRPr kumimoji="0" lang="en-US" altLang="ko-KR" sz="1100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3" name="직선 연결선 22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텍스트 개체 틀 5"/>
          <p:cNvSpPr txBox="1">
            <a:spLocks/>
          </p:cNvSpPr>
          <p:nvPr/>
        </p:nvSpPr>
        <p:spPr>
          <a:xfrm>
            <a:off x="348525" y="1237675"/>
            <a:ext cx="9212988" cy="549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PRIMERGY RX2530 M5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제품은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Mid-range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급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2way x86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서버로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Intel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Xeon Scalable Processor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채용하였으며 고밀도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집적도 및 강력한 성능을 제공하는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1U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서버입니다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graphicFrame>
        <p:nvGraphicFramePr>
          <p:cNvPr id="12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962074"/>
              </p:ext>
            </p:extLst>
          </p:nvPr>
        </p:nvGraphicFramePr>
        <p:xfrm>
          <a:off x="4025698" y="1989121"/>
          <a:ext cx="5535815" cy="4444930"/>
        </p:xfrm>
        <a:graphic>
          <a:graphicData uri="http://schemas.openxmlformats.org/drawingml/2006/table">
            <a:tbl>
              <a:tblPr/>
              <a:tblGrid>
                <a:gridCol w="1145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0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94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9pPr>
                    </a:lstStyle>
                    <a:p>
                      <a:pPr marL="0" marR="0" lvl="0" indent="0" algn="ctr" defTabSz="914400" rtl="0" eaLnBrk="0" fontAlgn="base" latinLnBrk="1" hangingPunct="0">
                        <a:lnSpc>
                          <a:spcPct val="7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주요 기능</a:t>
                      </a:r>
                    </a:p>
                  </a:txBody>
                  <a:tcPr marL="46800" marR="0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9pPr>
                    </a:lstStyle>
                    <a:p>
                      <a:pPr marL="0" marR="0" lvl="0" indent="0" algn="ctr" defTabSz="914400" rtl="0" eaLnBrk="0" fontAlgn="base" latinLnBrk="1" hangingPunct="0">
                        <a:lnSpc>
                          <a:spcPct val="7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     용</a:t>
                      </a:r>
                    </a:p>
                  </a:txBody>
                  <a:tcPr marL="46800" marR="0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34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고성능 시스템</a:t>
                      </a:r>
                    </a:p>
                  </a:txBody>
                  <a:tcPr marL="46800" marR="0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9pPr>
                    </a:lstStyle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최신 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Intel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Cascade Lake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아키텍처 적용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 CPU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탑재 </a:t>
                      </a:r>
                      <a:endParaRPr kumimoji="1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HY울릉도M"/>
                      </a:endParaRPr>
                    </a:p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최대 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DDR4 2,933MHz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고속 메모리 채용</a:t>
                      </a:r>
                    </a:p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NVDIMMs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,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NVMe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 SSD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디스크를 지원하여 데이터 처리 성능 향상</a:t>
                      </a:r>
                    </a:p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3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세대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PCI-Express I/O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슬롯 채용으로 주변기기와의 빠른 액세스</a:t>
                      </a:r>
                    </a:p>
                  </a:txBody>
                  <a:tcPr marL="46800" marR="0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600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고신뢰성 시스템</a:t>
                      </a:r>
                    </a:p>
                  </a:txBody>
                  <a:tcPr marL="46800" marR="0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9pPr>
                    </a:lstStyle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Advanced ECC, Memory Scrubbing, SDDC(Chipkill)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메모리 기능 </a:t>
                      </a:r>
                      <a:b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</a:b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채용으로 메모리 및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data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 오류 대응 </a:t>
                      </a:r>
                    </a:p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Memory Mirroring, Hot-Spare Memory, </a:t>
                      </a:r>
                      <a:r>
                        <a:rPr lang="en-US" altLang="ko-KR" sz="1000" kern="12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Rank Sparing Memory </a:t>
                      </a:r>
                      <a:br>
                        <a:rPr lang="en-US" altLang="ko-KR" sz="1000" kern="12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</a:b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기능으로 메모리 가용성 증대  </a:t>
                      </a:r>
                    </a:p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하드웨어 타입의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RAID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컨트롤러를 탑재함으로써 하드디스크 가용성 제공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HY울릉도M"/>
                      </a:endParaRPr>
                    </a:p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2x Power Supply : Hot-plug, Redundant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지원</a:t>
                      </a:r>
                    </a:p>
                  </a:txBody>
                  <a:tcPr marL="46800" marR="0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3827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뛰어난 확장성</a:t>
                      </a:r>
                    </a:p>
                  </a:txBody>
                  <a:tcPr marL="46800" marR="0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9pPr>
                    </a:lstStyle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최대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2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개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Processor, 56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코어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, 112Thread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까지 확장 가능 </a:t>
                      </a:r>
                    </a:p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대용량 메모리 장착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(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최대 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3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  <a:sym typeface="Wingdings" panose="05000000000000000000" pitchFamily="2" charset="2"/>
                        </a:rPr>
                        <a:t>,072GB RDIMM, 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  <a:sym typeface="Wingdings" panose="05000000000000000000" pitchFamily="2" charset="2"/>
                        </a:rPr>
                        <a:t>최대 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  <a:sym typeface="Wingdings" panose="05000000000000000000" pitchFamily="2" charset="2"/>
                        </a:rPr>
                        <a:t>7,680GB RDIMM + DCPMM)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HY울릉도M"/>
                      </a:endParaRPr>
                    </a:p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최대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10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개의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2.5” HDD or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4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개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3.5” HDD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 탑재 가능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HY울릉도M"/>
                      </a:endParaRPr>
                    </a:p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최대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4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개의 고속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3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세대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PCI-Express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확장 슬롯 제공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HY울릉도M"/>
                      </a:endParaRPr>
                    </a:p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Onboard NIC : 1GE UTP x 2port + Dynamic LoM</a:t>
                      </a:r>
                      <a:b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</a:b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(1GE x 4port,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 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10Gb UTP x 2Port, 10Gb SFP+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 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x 2Port/4Port</a:t>
                      </a:r>
                      <a:r>
                        <a:rPr kumimoji="0" lang="en-US" altLang="ko-KR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marL="46800" marR="0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81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시스템 관리</a:t>
                      </a:r>
                      <a:r>
                        <a:rPr kumimoji="0" lang="en-US" altLang="ko-K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kumimoji="0" lang="ko-KR" alt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기능</a:t>
                      </a:r>
                    </a:p>
                  </a:txBody>
                  <a:tcPr marL="9359" marR="9359" marT="16675" marB="16675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9pPr>
                    </a:lstStyle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원격관리 컨트롤러</a:t>
                      </a: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(</a:t>
                      </a:r>
                      <a:r>
                        <a:rPr kumimoji="0" lang="en-US" altLang="ko-KR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iRMC</a:t>
                      </a: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 S5)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를</a:t>
                      </a: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 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통한 서버 원격 관리 지원</a:t>
                      </a:r>
                      <a:endParaRPr kumimoji="0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HY울릉도M"/>
                      </a:endParaRPr>
                    </a:p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표준화된 </a:t>
                      </a:r>
                      <a:r>
                        <a:rPr kumimoji="0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관리툴을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 통한 사전 장애 경고 기능</a:t>
                      </a: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(PFA) 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제공</a:t>
                      </a:r>
                      <a:endParaRPr kumimoji="0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HY울릉도M"/>
                      </a:endParaRPr>
                    </a:p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시스템 관리 소프트웨어 무상 제공</a:t>
                      </a: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(FUJITSU </a:t>
                      </a:r>
                      <a:r>
                        <a:rPr kumimoji="0" lang="en-US" altLang="ko-KR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ServerView</a:t>
                      </a: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)</a:t>
                      </a:r>
                    </a:p>
                  </a:txBody>
                  <a:tcPr marL="86968" marR="86968" marT="16675" marB="16675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직사각형 18"/>
          <p:cNvSpPr/>
          <p:nvPr/>
        </p:nvSpPr>
        <p:spPr>
          <a:xfrm>
            <a:off x="602235" y="2469831"/>
            <a:ext cx="3118026" cy="3489473"/>
          </a:xfrm>
          <a:prstGeom prst="rect">
            <a:avLst/>
          </a:prstGeom>
          <a:solidFill>
            <a:schemeClr val="bg1"/>
          </a:solidFill>
          <a:ln w="12700" cap="rnd" cmpd="sng">
            <a:noFill/>
            <a:prstDash val="solid"/>
            <a:headEnd type="none" w="lg" len="med"/>
            <a:tailEnd type="none" w="lg" len="med"/>
          </a:ln>
          <a:effectLst>
            <a:outerShdw blurRad="127000" dist="38100" dir="2700000" algn="ctr" rotWithShape="0">
              <a:prstClr val="black">
                <a:alpha val="25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 anchorCtr="0"/>
          <a:lstStyle/>
          <a:p>
            <a:pPr algn="ctr" latinLnBrk="0">
              <a:spcBef>
                <a:spcPts val="100"/>
              </a:spcBef>
              <a:spcAft>
                <a:spcPts val="100"/>
              </a:spcAft>
            </a:pPr>
            <a:endParaRPr lang="ko-KR" altLang="en-US" sz="100" spc="-100">
              <a:gradFill flip="none" rotWithShape="1"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이등변 삼각형 19"/>
          <p:cNvSpPr/>
          <p:nvPr/>
        </p:nvSpPr>
        <p:spPr>
          <a:xfrm rot="16200000">
            <a:off x="386211" y="2529222"/>
            <a:ext cx="288032" cy="144016"/>
          </a:xfrm>
          <a:prstGeom prst="triangle">
            <a:avLst>
              <a:gd name="adj" fmla="val 30985"/>
            </a:avLst>
          </a:prstGeom>
          <a:solidFill>
            <a:schemeClr val="accent1"/>
          </a:solidFill>
          <a:ln w="12700" cap="rnd" cmpd="sng">
            <a:noFill/>
            <a:prstDash val="solid"/>
            <a:headEnd type="none" w="lg" len="med"/>
            <a:tailEnd type="none" w="lg" len="med"/>
          </a:ln>
          <a:effectLst>
            <a:outerShdw blurRad="38100" dist="25400" dir="5400000" algn="t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 anchorCtr="0"/>
          <a:lstStyle/>
          <a:p>
            <a:pPr algn="ctr" latinLnBrk="0">
              <a:spcBef>
                <a:spcPts val="200"/>
              </a:spcBef>
              <a:spcAft>
                <a:spcPts val="600"/>
              </a:spcAft>
            </a:pPr>
            <a:endParaRPr lang="ko-KR" altLang="en-US" sz="1700">
              <a:ln w="0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5" name="Picture 2" descr="C:\Users\FKL\AppData\Local\Microsoft\Windows\Temporary Internet Files\Content.IE5\UUBGRNAA\42834_FUJITSU_Server_PRIMERGY_RX2530_M4_10x_2.5__rear_sc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778" y="3887123"/>
            <a:ext cx="2688303" cy="166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FKL\AppData\Local\Microsoft\Windows\Temporary Internet Files\Content.IE5\SC2S6VU2\42830_FUJITSU_Server_PRIMERGY_RX2530_M4_10x_2.5__front_3D_sc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529" y="2820516"/>
            <a:ext cx="2590800" cy="160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27992" y="2745246"/>
            <a:ext cx="2426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PRIMERGY RX2530 M5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9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2907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b="1">
                <a:latin typeface="맑은 고딕" panose="020B0503020000020004" pitchFamily="50" charset="-127"/>
                <a:ea typeface="맑은 고딕" panose="020B0503020000020004" pitchFamily="50" charset="-127"/>
              </a:rPr>
              <a:t>RX2530 M5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사양</a:t>
            </a: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683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ja-JP"/>
            </a:defPPr>
            <a:lvl1pPr marL="0" marR="0" lvl="0" indent="0" algn="l" defTabSz="914400" eaLnBrk="1" fontAlgn="base" latinLnBrk="0" hangingPunct="1">
              <a:lnSpc>
                <a:spcPct val="100000"/>
              </a:lnSpc>
              <a:spcAft>
                <a:spcPct val="30000"/>
              </a:spcAft>
              <a:buClr>
                <a:srgbClr val="A30B1A"/>
              </a:buClr>
              <a:buSzTx/>
              <a:buFont typeface="Wingdings" pitchFamily="2" charset="2"/>
              <a:buNone/>
              <a:tabLst/>
              <a:defRPr kumimoji="0" sz="1400" b="1" kern="0">
                <a:latin typeface="나눔고딕" pitchFamily="50" charset="-127"/>
                <a:ea typeface="나눔고딕" pitchFamily="50" charset="-127"/>
              </a:defRPr>
            </a:lvl1pPr>
            <a:lvl2pPr marL="533400" indent="-268288" algn="l" eaLnBrk="1" fontAlgn="base" hangingPunct="1"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eaLnBrk="1" fontAlgn="base" hangingPunct="1"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eaLnBrk="1" fontAlgn="base" hangingPunct="1"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eaLnBrk="1" fontAlgn="base" hangingPunct="1"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fontAlgn="base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fontAlgn="base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fontAlgn="base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fontAlgn="base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RX2530 M5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상세 사양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8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474267"/>
              </p:ext>
            </p:extLst>
          </p:nvPr>
        </p:nvGraphicFramePr>
        <p:xfrm>
          <a:off x="316980" y="1979083"/>
          <a:ext cx="9275984" cy="4544464"/>
        </p:xfrm>
        <a:graphic>
          <a:graphicData uri="http://schemas.openxmlformats.org/drawingml/2006/table">
            <a:tbl>
              <a:tblPr/>
              <a:tblGrid>
                <a:gridCol w="1437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9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58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92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7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구분</a:t>
                      </a:r>
                    </a:p>
                  </a:txBody>
                  <a:tcPr marL="43200" marR="0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7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상세사양</a:t>
                      </a:r>
                    </a:p>
                  </a:txBody>
                  <a:tcPr marL="43200" marR="0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Type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Rack (1U)</a:t>
                      </a: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(W)483mm(Bezel)/435mm(Body</a:t>
                      </a: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x (D)770.7mm x (H)43mm, 16kg</a:t>
                      </a: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PSU</a:t>
                      </a:r>
                      <a:r>
                        <a:rPr kumimoji="1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450W / 800W / 1200W x 2</a:t>
                      </a:r>
                      <a:r>
                        <a:rPr kumimoji="1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</a:t>
                      </a: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Hot-plug</a:t>
                      </a: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Processor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 2ea(Max)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en-US" altLang="ko-KR" sz="8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Bronze </a:t>
                      </a:r>
                    </a:p>
                    <a:p>
                      <a:pPr marL="180000"/>
                      <a:r>
                        <a:rPr kumimoji="1" lang="en-US" altLang="ko-KR" sz="800" kern="1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3204(6C/1.90GHz)</a:t>
                      </a:r>
                    </a:p>
                    <a:p>
                      <a:r>
                        <a:rPr kumimoji="1" lang="en-US" altLang="ko-KR" sz="800" kern="1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Silver </a:t>
                      </a:r>
                    </a:p>
                    <a:p>
                      <a:pPr marL="180000"/>
                      <a:r>
                        <a:rPr kumimoji="1" lang="en-US" altLang="ko-KR" sz="800" kern="1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4208(8C/2.10GHz), 4210(10C/2.20GHz), 4214(12C/2.20GHz), 4214Y(12C/2.20GHz), 4215(8C/2.50GHz), 4216(16C/2.10GHz</a:t>
                      </a:r>
                      <a:r>
                        <a:rPr kumimoji="1" lang="en-US" altLang="ko-KR" sz="8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  <a:p>
                      <a:r>
                        <a:rPr kumimoji="1" lang="en-US" altLang="ko-KR" sz="8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Gold </a:t>
                      </a:r>
                    </a:p>
                    <a:p>
                      <a:pPr marL="180000"/>
                      <a:r>
                        <a:rPr kumimoji="1" lang="en-US" altLang="ko-KR" sz="800" kern="1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5215(10C/2.50GHz), 5215L(10C/2.50GHz), 5215M(10C/2.50GHz), 5217(8C/3.00GHz), 5218(16C/2.30GHz), 5220(18C/2.20GHz), 5222(4C/3.80GHz), 6230(20C/2.10GHz), 6240(18C/2.60GHz), 6240Y(18C/2.60GHz), 6242(16C/2.80GHz), 6244(8C/3.60GHz), 6248(20C/2.50GHz), </a:t>
                      </a:r>
                      <a:r>
                        <a:rPr kumimoji="1" lang="de-DE" altLang="ko-KR" sz="800" kern="1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6252(24C/2.10GHz), 6254(18C/3.10GHz</a:t>
                      </a:r>
                      <a:r>
                        <a:rPr kumimoji="1" lang="de-DE" altLang="ko-KR" sz="8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kumimoji="1" lang="en-US" altLang="ko-KR" sz="80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r>
                        <a:rPr kumimoji="1" lang="en-US" altLang="ko-KR" sz="8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Platinum </a:t>
                      </a:r>
                    </a:p>
                    <a:p>
                      <a:pPr marL="180000"/>
                      <a:r>
                        <a:rPr kumimoji="1" lang="en-US" altLang="ko-KR" sz="800" kern="1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8260(24C/2.40GHz), 8260L(24C/2.40GHz), 8260M(24C/2.40GHz), 8260Y(24C/2.40GHz), 8268(24C/2.90GHz), 8270(26C/2.70GHz), 8276(28C/2.20GHz), 8276L(28C/2.20GHz), 8276M(28C/2.20GHz), 8280(28C/2.70GHz), 8280L(28C/2.70GHz), 8280M(28C/2.70GHz)</a:t>
                      </a:r>
                      <a:endParaRPr kumimoji="1" lang="en-US" altLang="ko-KR" sz="80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Memory(Max)</a:t>
                      </a: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nl-NL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8GB </a:t>
                      </a:r>
                      <a:r>
                        <a:rPr kumimoji="1" lang="nl-NL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– 7.5TB </a:t>
                      </a:r>
                      <a:r>
                        <a:rPr kumimoji="1" lang="nl-NL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(24 DIMM</a:t>
                      </a:r>
                      <a:r>
                        <a:rPr kumimoji="1" lang="nl-NL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Standard DDR4-2933 MT/s &amp; DCPMM Combination)</a:t>
                      </a:r>
                      <a:endParaRPr kumimoji="1" lang="nl-NL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메모리 보호 기능</a:t>
                      </a: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altLang="ko-KR" sz="900" kern="12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Advanced ECC, Memory Scrubbing, SDDC (</a:t>
                      </a:r>
                      <a:r>
                        <a:rPr lang="en-US" altLang="ko-KR" sz="900" kern="1200" baseline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Chipkill</a:t>
                      </a:r>
                      <a:r>
                        <a:rPr lang="en-US" altLang="ko-KR" sz="900" kern="12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), Rank sparing, Memory Mirroring</a:t>
                      </a: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OS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부트 전용 모듈</a:t>
                      </a:r>
                      <a:endParaRPr kumimoji="1" lang="ja-JP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나눔고딕" pitchFamily="50" charset="-127"/>
                      </a:endParaRP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2x M.2 devices e.g.</a:t>
                      </a: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HDD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SAS, SATA, SSD, PCIe SSD, SED </a:t>
                      </a: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</a:t>
                      </a:r>
                      <a:endParaRPr kumimoji="0" lang="sv-S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RAID Controller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CP400i(no cache), EP400i(1GB cache), EP420i(2GB cache), EP420i for SafeStore(2GB cache), EP520i(2GB cache) EP540i(4GB cache),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EP580i(8GB cache) </a:t>
                      </a: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</a:t>
                      </a:r>
                      <a:endParaRPr kumimoji="0" lang="sv-SE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I/O Slot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PCIe</a:t>
                      </a:r>
                      <a:r>
                        <a:rPr kumimoji="0" lang="en-US" altLang="ko-KR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3.0 x  4 (Riser Card opt., RAID controller</a:t>
                      </a:r>
                      <a:r>
                        <a:rPr kumimoji="0" lang="ko-KR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전용 </a:t>
                      </a:r>
                      <a:r>
                        <a:rPr kumimoji="0" lang="en-US" altLang="ko-KR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slot </a:t>
                      </a:r>
                      <a:r>
                        <a:rPr kumimoji="0" lang="ko-KR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포함</a:t>
                      </a:r>
                      <a:r>
                        <a:rPr kumimoji="0" lang="en-US" altLang="ko-KR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NIC(onboard)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1Gb + 2port(UTP) + Dynamic </a:t>
                      </a:r>
                      <a:r>
                        <a:rPr kumimoji="0" lang="en-US" altLang="ko-KR" sz="9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LoM</a:t>
                      </a:r>
                      <a:r>
                        <a:rPr kumimoji="0" lang="en-US" altLang="ko-KR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(Intel OCP) : 1Gb x </a:t>
                      </a:r>
                      <a:r>
                        <a:rPr kumimoji="0" lang="en-US" altLang="ko-KR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4port(UTP),</a:t>
                      </a:r>
                      <a:r>
                        <a:rPr kumimoji="0" lang="ko-KR" altLang="en-US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kumimoji="0" lang="en-US" altLang="ko-KR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10Gb x 2port(SFP</a:t>
                      </a:r>
                      <a:r>
                        <a:rPr kumimoji="0" lang="en-US" altLang="ko-KR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+, UTP), 10Gb </a:t>
                      </a:r>
                      <a:r>
                        <a:rPr kumimoji="0" lang="en-US" altLang="ko-KR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x </a:t>
                      </a:r>
                      <a:r>
                        <a:rPr kumimoji="0" lang="en-US" altLang="ko-KR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4port(SFP+)</a:t>
                      </a:r>
                      <a:endParaRPr kumimoji="0" lang="en-US" altLang="ko-KR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NIC(</a:t>
                      </a:r>
                      <a:r>
                        <a:rPr kumimoji="1" lang="en-US" altLang="ko-K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Mgmt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LAN)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10/100/1000Mbit Ethernet * 1</a:t>
                      </a: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5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원격관리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Controller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iRMC S5 (</a:t>
                      </a:r>
                      <a:r>
                        <a:rPr kumimoji="1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제공</a:t>
                      </a:r>
                      <a:r>
                        <a:rPr kumimoji="1" lang="en-US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 512MB Memory, Graphic Controller </a:t>
                      </a:r>
                      <a:r>
                        <a:rPr kumimoji="1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포함</a:t>
                      </a: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FAN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3+1 fan modules for 1 CPU configuration; 7+1 fan modules for 2 CPU configuration</a:t>
                      </a: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5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Operating System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Windows 2019/2016, Linux(SUSE 12/11, Redhat 7/6, Oracle Linux 7/6), VMware vSphere(6.7/6.5/6.0)</a:t>
                      </a: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cxnSp>
        <p:nvCxnSpPr>
          <p:cNvPr id="9" name="직선 연결선 8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텍스트 개체 틀 5"/>
          <p:cNvSpPr txBox="1">
            <a:spLocks/>
          </p:cNvSpPr>
          <p:nvPr/>
        </p:nvSpPr>
        <p:spPr>
          <a:xfrm>
            <a:off x="348525" y="1237675"/>
            <a:ext cx="9212988" cy="549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PRIMERGY </a:t>
            </a:r>
            <a:r>
              <a:rPr lang="en-US" altLang="ko-KR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RX2530 M5</a:t>
            </a:r>
            <a:r>
              <a:rPr lang="ko-KR" altLang="en-US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개의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CPU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장착할 수 있는 소켓과 최대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24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DIMM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으로 구성되어있으며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최대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개의 </a:t>
            </a:r>
            <a:r>
              <a:rPr lang="en-US" altLang="ko-KR" sz="12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PCIe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3.0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슬롯을 제공하는 고성능 컴퓨팅 업무에 적합한 서버입니다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10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0324" y="6310408"/>
            <a:ext cx="1151750" cy="178683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100" b="1">
                <a:solidFill>
                  <a:schemeClr val="tx1"/>
                </a:solidFill>
                <a:latin typeface="Fujitsu Sans" panose="020B0404060202020204" pitchFamily="34" charset="0"/>
              </a:rPr>
              <a:t>To be updated</a:t>
            </a:r>
          </a:p>
        </p:txBody>
      </p:sp>
    </p:spTree>
    <p:extLst>
      <p:ext uri="{BB962C8B-B14F-4D97-AF65-F5344CB8AC3E}">
        <p14:creationId xmlns:p14="http://schemas.microsoft.com/office/powerpoint/2010/main" val="1708158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b="1">
                <a:latin typeface="맑은 고딕" panose="020B0503020000020004" pitchFamily="50" charset="-127"/>
                <a:ea typeface="맑은 고딕" panose="020B0503020000020004" pitchFamily="50" charset="-127"/>
              </a:rPr>
              <a:t>RX2530 M5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시스템 외관</a:t>
            </a: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buClr>
                <a:srgbClr val="A30B1A"/>
              </a:buClr>
              <a:defRPr/>
            </a:pPr>
            <a:r>
              <a:rPr kumimoji="0" lang="en-US" altLang="ko-KR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RX2530 M5 </a:t>
            </a:r>
            <a:r>
              <a:rPr kumimoji="0"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시스템 외관</a:t>
            </a:r>
          </a:p>
        </p:txBody>
      </p:sp>
      <p:cxnSp>
        <p:nvCxnSpPr>
          <p:cNvPr id="23" name="직선 연결선 22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5" name="Eine Ecke des Rechtecks abrunden 32"/>
          <p:cNvSpPr/>
          <p:nvPr/>
        </p:nvSpPr>
        <p:spPr bwMode="gray">
          <a:xfrm>
            <a:off x="344488" y="1946886"/>
            <a:ext cx="9217025" cy="360040"/>
          </a:xfrm>
          <a:prstGeom prst="roundRect">
            <a:avLst/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r>
              <a:rPr lang="en-US" altLang="ko-KR" sz="16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1U </a:t>
            </a:r>
            <a:r>
              <a:rPr lang="ko-KR" altLang="en-US" sz="16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시스템 최대의 생산성을 위한 디자인</a:t>
            </a:r>
          </a:p>
        </p:txBody>
      </p:sp>
      <p:grpSp>
        <p:nvGrpSpPr>
          <p:cNvPr id="32" name="그룹 31"/>
          <p:cNvGrpSpPr/>
          <p:nvPr/>
        </p:nvGrpSpPr>
        <p:grpSpPr>
          <a:xfrm>
            <a:off x="901826" y="2488188"/>
            <a:ext cx="8263728" cy="4121660"/>
            <a:chOff x="1149410" y="2548376"/>
            <a:chExt cx="7512480" cy="3746962"/>
          </a:xfrm>
        </p:grpSpPr>
        <p:pic>
          <p:nvPicPr>
            <p:cNvPr id="33" name="Picture 2" descr="https://mediaportal.ts.fujitsu.com/filestore/4/2/8/3/4_ac40bf5a3e8f509/42834scr_6dbb92590e3fb73.jpg?v=2017-04-21+14%3A49%3A31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40364" y="4813068"/>
              <a:ext cx="3600000" cy="1255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4" name="그룹 33"/>
            <p:cNvGrpSpPr/>
            <p:nvPr/>
          </p:nvGrpSpPr>
          <p:grpSpPr>
            <a:xfrm>
              <a:off x="1149410" y="2548376"/>
              <a:ext cx="7512480" cy="2255189"/>
              <a:chOff x="1113643" y="2057889"/>
              <a:chExt cx="7512480" cy="2255189"/>
            </a:xfrm>
          </p:grpSpPr>
          <p:pic>
            <p:nvPicPr>
              <p:cNvPr id="66" name="Picture 4" descr="https://mediaportal.ts.fujitsu.com/filestore/4/2/8/2/1_6f8ce667dc3fc3e/42821scr_68d35c0f8ce8b8b.jpg?v=2017-04-21+14%3A19%3A52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3643" y="2081078"/>
                <a:ext cx="3600000" cy="22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6" descr="https://mediaportal.ts.fujitsu.com/filestore/4/2/8/3/0_ff773841858769b/42830scr_55293b204ca969c.jpg?v=2017-04-21+14%3A37%3A25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6123" y="2057889"/>
                <a:ext cx="3600000" cy="22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5" name="TextBox 34"/>
            <p:cNvSpPr txBox="1"/>
            <p:nvPr/>
          </p:nvSpPr>
          <p:spPr>
            <a:xfrm>
              <a:off x="2021068" y="3949968"/>
              <a:ext cx="1788642" cy="31330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69875" indent="-269875">
                <a:lnSpc>
                  <a:spcPct val="110000"/>
                </a:lnSpc>
                <a:spcBef>
                  <a:spcPts val="300"/>
                </a:spcBef>
                <a:spcAft>
                  <a:spcPts val="200"/>
                </a:spcAft>
                <a:buClr>
                  <a:schemeClr val="accent2"/>
                </a:buClr>
                <a:buFont typeface="Wingdings" pitchFamily="2" charset="2"/>
                <a:buChar char=""/>
                <a:defRPr sz="2000" b="0"/>
              </a:lvl1pPr>
              <a:lvl2pPr marL="269875" lvl="1" indent="0">
                <a:lnSpc>
                  <a:spcPct val="110000"/>
                </a:lnSpc>
                <a:spcBef>
                  <a:spcPts val="300"/>
                </a:spcBef>
                <a:spcAft>
                  <a:spcPts val="200"/>
                </a:spcAft>
                <a:buClr>
                  <a:schemeClr val="tx2"/>
                </a:buClr>
                <a:buFont typeface="Wingdings" pitchFamily="2" charset="2"/>
                <a:buNone/>
              </a:lvl2pPr>
              <a:lvl3pPr marL="714375" indent="-174625">
                <a:lnSpc>
                  <a:spcPct val="110000"/>
                </a:lnSpc>
                <a:spcBef>
                  <a:spcPts val="300"/>
                </a:spcBef>
                <a:spcAft>
                  <a:spcPts val="200"/>
                </a:spcAft>
                <a:buClr>
                  <a:schemeClr val="tx2"/>
                </a:buClr>
                <a:buFont typeface="Arial" pitchFamily="34" charset="0"/>
                <a:buChar char="•"/>
                <a:tabLst/>
                <a:defRPr sz="1600"/>
              </a:lvl3pPr>
              <a:lvl4pPr marL="896938" indent="-182563" defTabSz="896938">
                <a:lnSpc>
                  <a:spcPct val="110000"/>
                </a:lnSpc>
                <a:spcBef>
                  <a:spcPts val="300"/>
                </a:spcBef>
                <a:spcAft>
                  <a:spcPts val="200"/>
                </a:spcAft>
                <a:buClr>
                  <a:schemeClr val="tx2"/>
                </a:buClr>
                <a:buFont typeface="Arial" pitchFamily="34" charset="0"/>
                <a:buChar char="•"/>
                <a:defRPr sz="1400"/>
              </a:lvl4pPr>
              <a:lvl5pPr marL="1079500" indent="-182563">
                <a:lnSpc>
                  <a:spcPct val="110000"/>
                </a:lnSpc>
                <a:spcBef>
                  <a:spcPts val="300"/>
                </a:spcBef>
                <a:spcAft>
                  <a:spcPts val="200"/>
                </a:spcAft>
                <a:buClr>
                  <a:schemeClr val="tx2"/>
                </a:buClr>
                <a:buFont typeface="Arial" pitchFamily="34" charset="0"/>
                <a:buChar char="•"/>
                <a:defRPr sz="12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marL="144000" indent="-144000" algn="ctr" defTabSz="1071645">
                <a:buClr>
                  <a:prstClr val="white">
                    <a:lumMod val="50000"/>
                  </a:prstClr>
                </a:buClr>
              </a:pPr>
              <a:r>
                <a:rPr lang="en-US" altLang="ko-KR" sz="12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2.5” x 8bay </a:t>
              </a:r>
              <a:r>
                <a:rPr lang="ko-KR" altLang="en-US" sz="120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전면부</a:t>
              </a:r>
              <a:endParaRPr lang="de-DE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964196" y="3944421"/>
              <a:ext cx="1788642" cy="31330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69875" indent="-269875">
                <a:lnSpc>
                  <a:spcPct val="110000"/>
                </a:lnSpc>
                <a:spcBef>
                  <a:spcPts val="300"/>
                </a:spcBef>
                <a:spcAft>
                  <a:spcPts val="200"/>
                </a:spcAft>
                <a:buClr>
                  <a:schemeClr val="accent2"/>
                </a:buClr>
                <a:buFont typeface="Wingdings" pitchFamily="2" charset="2"/>
                <a:buChar char=""/>
                <a:defRPr sz="2000" b="0"/>
              </a:lvl1pPr>
              <a:lvl2pPr marL="269875" lvl="1" indent="0">
                <a:lnSpc>
                  <a:spcPct val="110000"/>
                </a:lnSpc>
                <a:spcBef>
                  <a:spcPts val="300"/>
                </a:spcBef>
                <a:spcAft>
                  <a:spcPts val="200"/>
                </a:spcAft>
                <a:buClr>
                  <a:schemeClr val="tx2"/>
                </a:buClr>
                <a:buFont typeface="Wingdings" pitchFamily="2" charset="2"/>
                <a:buNone/>
              </a:lvl2pPr>
              <a:lvl3pPr marL="714375" indent="-174625">
                <a:lnSpc>
                  <a:spcPct val="110000"/>
                </a:lnSpc>
                <a:spcBef>
                  <a:spcPts val="300"/>
                </a:spcBef>
                <a:spcAft>
                  <a:spcPts val="200"/>
                </a:spcAft>
                <a:buClr>
                  <a:schemeClr val="tx2"/>
                </a:buClr>
                <a:buFont typeface="Arial" pitchFamily="34" charset="0"/>
                <a:buChar char="•"/>
                <a:tabLst/>
                <a:defRPr sz="1600"/>
              </a:lvl3pPr>
              <a:lvl4pPr marL="896938" indent="-182563" defTabSz="896938">
                <a:lnSpc>
                  <a:spcPct val="110000"/>
                </a:lnSpc>
                <a:spcBef>
                  <a:spcPts val="300"/>
                </a:spcBef>
                <a:spcAft>
                  <a:spcPts val="200"/>
                </a:spcAft>
                <a:buClr>
                  <a:schemeClr val="tx2"/>
                </a:buClr>
                <a:buFont typeface="Arial" pitchFamily="34" charset="0"/>
                <a:buChar char="•"/>
                <a:defRPr sz="1400"/>
              </a:lvl4pPr>
              <a:lvl5pPr marL="1079500" indent="-182563">
                <a:lnSpc>
                  <a:spcPct val="110000"/>
                </a:lnSpc>
                <a:spcBef>
                  <a:spcPts val="300"/>
                </a:spcBef>
                <a:spcAft>
                  <a:spcPts val="200"/>
                </a:spcAft>
                <a:buClr>
                  <a:schemeClr val="tx2"/>
                </a:buClr>
                <a:buFont typeface="Arial" pitchFamily="34" charset="0"/>
                <a:buChar char="•"/>
                <a:defRPr sz="12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marL="144000" indent="-144000" algn="ctr" defTabSz="1071645">
                <a:buClr>
                  <a:prstClr val="white">
                    <a:lumMod val="50000"/>
                  </a:prstClr>
                </a:buClr>
              </a:pPr>
              <a:r>
                <a:rPr lang="en-US" altLang="ko-KR" sz="12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2.5” x 10bay </a:t>
              </a:r>
              <a:r>
                <a:rPr lang="ko-KR" altLang="en-US" sz="120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전면부</a:t>
              </a:r>
              <a:endParaRPr lang="de-DE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033285" y="5982036"/>
              <a:ext cx="1788642" cy="31330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69875" indent="-269875">
                <a:lnSpc>
                  <a:spcPct val="110000"/>
                </a:lnSpc>
                <a:spcBef>
                  <a:spcPts val="300"/>
                </a:spcBef>
                <a:spcAft>
                  <a:spcPts val="200"/>
                </a:spcAft>
                <a:buClr>
                  <a:schemeClr val="accent2"/>
                </a:buClr>
                <a:buFont typeface="Wingdings" pitchFamily="2" charset="2"/>
                <a:buChar char=""/>
                <a:defRPr sz="2000" b="0"/>
              </a:lvl1pPr>
              <a:lvl2pPr marL="269875" lvl="1" indent="0">
                <a:lnSpc>
                  <a:spcPct val="110000"/>
                </a:lnSpc>
                <a:spcBef>
                  <a:spcPts val="300"/>
                </a:spcBef>
                <a:spcAft>
                  <a:spcPts val="200"/>
                </a:spcAft>
                <a:buClr>
                  <a:schemeClr val="tx2"/>
                </a:buClr>
                <a:buFont typeface="Wingdings" pitchFamily="2" charset="2"/>
                <a:buNone/>
              </a:lvl2pPr>
              <a:lvl3pPr marL="714375" indent="-174625">
                <a:lnSpc>
                  <a:spcPct val="110000"/>
                </a:lnSpc>
                <a:spcBef>
                  <a:spcPts val="300"/>
                </a:spcBef>
                <a:spcAft>
                  <a:spcPts val="200"/>
                </a:spcAft>
                <a:buClr>
                  <a:schemeClr val="tx2"/>
                </a:buClr>
                <a:buFont typeface="Arial" pitchFamily="34" charset="0"/>
                <a:buChar char="•"/>
                <a:tabLst/>
                <a:defRPr sz="1600"/>
              </a:lvl3pPr>
              <a:lvl4pPr marL="896938" indent="-182563" defTabSz="896938">
                <a:lnSpc>
                  <a:spcPct val="110000"/>
                </a:lnSpc>
                <a:spcBef>
                  <a:spcPts val="300"/>
                </a:spcBef>
                <a:spcAft>
                  <a:spcPts val="200"/>
                </a:spcAft>
                <a:buClr>
                  <a:schemeClr val="tx2"/>
                </a:buClr>
                <a:buFont typeface="Arial" pitchFamily="34" charset="0"/>
                <a:buChar char="•"/>
                <a:defRPr sz="1400"/>
              </a:lvl4pPr>
              <a:lvl5pPr marL="1079500" indent="-182563">
                <a:lnSpc>
                  <a:spcPct val="110000"/>
                </a:lnSpc>
                <a:spcBef>
                  <a:spcPts val="300"/>
                </a:spcBef>
                <a:spcAft>
                  <a:spcPts val="200"/>
                </a:spcAft>
                <a:buClr>
                  <a:schemeClr val="tx2"/>
                </a:buClr>
                <a:buFont typeface="Arial" pitchFamily="34" charset="0"/>
                <a:buChar char="•"/>
                <a:defRPr sz="12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marL="144000" indent="-144000" algn="ctr" defTabSz="1071645">
                <a:buClr>
                  <a:prstClr val="white">
                    <a:lumMod val="50000"/>
                  </a:prstClr>
                </a:buClr>
              </a:pPr>
              <a:r>
                <a:rPr lang="ko-KR" altLang="en-US" sz="120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후면부</a:t>
              </a:r>
              <a:endParaRPr lang="de-DE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402539" y="2359184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</a:t>
            </a:r>
            <a:r>
              <a:rPr kumimoji="1" lang="en-US" altLang="ko-KR" sz="1600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ront option</a:t>
            </a:r>
            <a:endParaRPr kumimoji="1" lang="ko-KR" altLang="en-US" sz="1600" b="1" dirty="0">
              <a:solidFill>
                <a:schemeClr val="accent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02539" y="4628576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</a:t>
            </a:r>
            <a:r>
              <a:rPr kumimoji="1" lang="en-US" altLang="ko-KR" sz="1600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ear option</a:t>
            </a:r>
            <a:endParaRPr kumimoji="1" lang="ko-KR" altLang="en-US" sz="1600" b="1" dirty="0">
              <a:solidFill>
                <a:schemeClr val="accent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" name="텍스트 개체 틀 5"/>
          <p:cNvSpPr txBox="1">
            <a:spLocks/>
          </p:cNvSpPr>
          <p:nvPr/>
        </p:nvSpPr>
        <p:spPr>
          <a:xfrm>
            <a:off x="348525" y="1297514"/>
            <a:ext cx="9212988" cy="549273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ja-JP"/>
            </a:defPPr>
            <a:lvl1pPr marL="290513" indent="-290513" algn="l" defTabSz="457200" fontAlgn="base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sz="125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defRPr>
            </a:lvl1pPr>
            <a:lvl2pPr marL="581025" indent="-242888" algn="l" defTabSz="45720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sz="20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sz="16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fontAlgn="base">
              <a:buBlip>
                <a:blip r:embed="rId8"/>
              </a:buBlip>
              <a:defRPr sz="2000">
                <a:latin typeface="+mn-lt"/>
                <a:ea typeface="+mn-ea"/>
              </a:defRPr>
            </a:lvl5pPr>
            <a:lvl6pPr marL="2762250" indent="365125" defTabSz="457200" fontAlgn="base">
              <a:spcBef>
                <a:spcPct val="0"/>
              </a:spcBef>
              <a:spcAft>
                <a:spcPct val="0"/>
              </a:spcAft>
              <a:buBlip>
                <a:blip r:embed="rId8"/>
              </a:buBlip>
              <a:defRPr sz="2000">
                <a:latin typeface="+mn-lt"/>
                <a:ea typeface="+mn-ea"/>
              </a:defRPr>
            </a:lvl6pPr>
            <a:lvl7pPr marL="3219450" indent="365125" defTabSz="457200" fontAlgn="base">
              <a:spcBef>
                <a:spcPct val="0"/>
              </a:spcBef>
              <a:spcAft>
                <a:spcPct val="0"/>
              </a:spcAft>
              <a:buBlip>
                <a:blip r:embed="rId8"/>
              </a:buBlip>
              <a:defRPr sz="2000">
                <a:latin typeface="+mn-lt"/>
                <a:ea typeface="+mn-ea"/>
              </a:defRPr>
            </a:lvl7pPr>
            <a:lvl8pPr marL="3676650" indent="365125" defTabSz="457200" fontAlgn="base">
              <a:spcBef>
                <a:spcPct val="0"/>
              </a:spcBef>
              <a:spcAft>
                <a:spcPct val="0"/>
              </a:spcAft>
              <a:buBlip>
                <a:blip r:embed="rId8"/>
              </a:buBlip>
              <a:defRPr sz="2000">
                <a:latin typeface="+mn-lt"/>
                <a:ea typeface="+mn-ea"/>
              </a:defRPr>
            </a:lvl8pPr>
            <a:lvl9pPr marL="4133850" indent="365125" defTabSz="457200" fontAlgn="base">
              <a:spcBef>
                <a:spcPct val="0"/>
              </a:spcBef>
              <a:spcAft>
                <a:spcPct val="0"/>
              </a:spcAft>
              <a:buBlip>
                <a:blip r:embed="rId8"/>
              </a:buBlip>
              <a:defRPr sz="2000">
                <a:latin typeface="+mn-lt"/>
                <a:ea typeface="+mn-ea"/>
              </a:defRPr>
            </a:lvl9pPr>
          </a:lstStyle>
          <a:p>
            <a:r>
              <a:rPr lang="en-US" altLang="ko-KR" dirty="0"/>
              <a:t>PRIMERGY </a:t>
            </a:r>
            <a:r>
              <a:rPr lang="en-US" altLang="ko-KR"/>
              <a:t>RX2530 M5</a:t>
            </a:r>
            <a:r>
              <a:rPr lang="ko-KR" altLang="en-US"/>
              <a:t>는 </a:t>
            </a:r>
            <a:r>
              <a:rPr lang="en-US" altLang="ko-KR" dirty="0"/>
              <a:t>2.5</a:t>
            </a:r>
            <a:r>
              <a:rPr lang="ko-KR" altLang="en-US" dirty="0"/>
              <a:t>인치 디스크를 최대 </a:t>
            </a:r>
            <a:r>
              <a:rPr lang="en-US" altLang="ko-KR" dirty="0"/>
              <a:t>10</a:t>
            </a:r>
            <a:r>
              <a:rPr lang="ko-KR" altLang="en-US" dirty="0"/>
              <a:t>개까지</a:t>
            </a:r>
            <a:r>
              <a:rPr lang="en-US" altLang="ko-KR" dirty="0"/>
              <a:t>, 3.5</a:t>
            </a:r>
            <a:r>
              <a:rPr lang="ko-KR" altLang="en-US" dirty="0"/>
              <a:t>인치 디스크는 최대 </a:t>
            </a:r>
            <a:r>
              <a:rPr lang="en-US" altLang="ko-KR" dirty="0"/>
              <a:t>4</a:t>
            </a:r>
            <a:r>
              <a:rPr lang="ko-KR" altLang="en-US" dirty="0"/>
              <a:t>개까지 장착 가능한 </a:t>
            </a:r>
            <a:r>
              <a:rPr lang="ko-KR" altLang="en-US"/>
              <a:t>서버입니다</a:t>
            </a:r>
            <a:r>
              <a:rPr lang="en-US" altLang="ko-KR"/>
              <a:t>.             </a:t>
            </a:r>
            <a:endParaRPr lang="en-US" altLang="ko-KR" dirty="0"/>
          </a:p>
          <a:p>
            <a:endParaRPr lang="en-US" altLang="ko-KR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11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>
            <a:off x="1158623" y="3186865"/>
            <a:ext cx="992658" cy="45411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37615" y="2872933"/>
            <a:ext cx="1578177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900" b="1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Up to 2.5” 8x </a:t>
            </a:r>
          </a:p>
          <a:p>
            <a:pPr>
              <a:lnSpc>
                <a:spcPct val="80000"/>
              </a:lnSpc>
              <a:defRPr/>
            </a:pPr>
            <a:r>
              <a:rPr lang="en-US" altLang="ko-KR" sz="900" b="1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SAS HDD/SSD/PCIe SSD</a:t>
            </a:r>
            <a:endParaRPr lang="en-US" altLang="ko-KR" sz="900" b="1" kern="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504659" y="2872933"/>
            <a:ext cx="582211" cy="2100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900" b="1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ID card</a:t>
            </a:r>
            <a:endParaRPr lang="en-US" altLang="ko-KR" sz="900" b="1" kern="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>
            <a:off x="2833471" y="3117273"/>
            <a:ext cx="63183" cy="52370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 flipH="1">
            <a:off x="4074088" y="3116379"/>
            <a:ext cx="26426" cy="65775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3480792" y="2872933"/>
            <a:ext cx="1239442" cy="2100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900" b="1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Optional Slim ODD</a:t>
            </a:r>
            <a:endParaRPr lang="en-US" altLang="ko-KR" sz="900" b="1" kern="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" name="Line 10"/>
          <p:cNvSpPr>
            <a:spLocks noChangeShapeType="1"/>
          </p:cNvSpPr>
          <p:nvPr/>
        </p:nvSpPr>
        <p:spPr bwMode="auto">
          <a:xfrm>
            <a:off x="5849044" y="3186865"/>
            <a:ext cx="719549" cy="58721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4976209" y="2872933"/>
            <a:ext cx="1578177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900" b="1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Up to 2.5” 10x </a:t>
            </a:r>
          </a:p>
          <a:p>
            <a:pPr>
              <a:lnSpc>
                <a:spcPct val="80000"/>
              </a:lnSpc>
              <a:defRPr/>
            </a:pPr>
            <a:r>
              <a:rPr lang="en-US" altLang="ko-KR" sz="900" b="1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SAS HDD/SSD/PCIe SSD</a:t>
            </a:r>
            <a:endParaRPr lang="en-US" altLang="ko-KR" sz="900" b="1" kern="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>
            <a:off x="8673703" y="3094532"/>
            <a:ext cx="395481" cy="62125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8053982" y="2872933"/>
            <a:ext cx="1239442" cy="210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900" b="1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Operating Panel</a:t>
            </a:r>
            <a:endParaRPr lang="en-US" altLang="ko-KR" sz="900" b="1" kern="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8" name="Line 10"/>
          <p:cNvSpPr>
            <a:spLocks noChangeShapeType="1"/>
          </p:cNvSpPr>
          <p:nvPr/>
        </p:nvSpPr>
        <p:spPr bwMode="auto">
          <a:xfrm>
            <a:off x="7798008" y="3094533"/>
            <a:ext cx="1130092" cy="65356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7178287" y="2872933"/>
            <a:ext cx="1239442" cy="210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900" b="1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USB3.0</a:t>
            </a:r>
            <a:endParaRPr lang="en-US" altLang="ko-KR" sz="900" b="1" kern="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 flipH="1">
            <a:off x="3733799" y="5175667"/>
            <a:ext cx="340287" cy="4873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" name="Line 10"/>
          <p:cNvSpPr>
            <a:spLocks noChangeShapeType="1"/>
          </p:cNvSpPr>
          <p:nvPr/>
        </p:nvSpPr>
        <p:spPr bwMode="auto">
          <a:xfrm>
            <a:off x="4074088" y="5175667"/>
            <a:ext cx="250261" cy="4873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3535055" y="4885770"/>
            <a:ext cx="1128834" cy="3208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900" b="1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2x PSU hot-plug,</a:t>
            </a:r>
          </a:p>
          <a:p>
            <a:pPr>
              <a:lnSpc>
                <a:spcPct val="80000"/>
              </a:lnSpc>
              <a:defRPr/>
            </a:pPr>
            <a:r>
              <a:rPr lang="en-US" altLang="ko-KR" sz="900" b="1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redundant</a:t>
            </a:r>
            <a:endParaRPr lang="en-US" altLang="ko-KR" sz="900" b="1" kern="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3" name="Line 10"/>
          <p:cNvSpPr>
            <a:spLocks noChangeShapeType="1"/>
          </p:cNvSpPr>
          <p:nvPr/>
        </p:nvSpPr>
        <p:spPr bwMode="auto">
          <a:xfrm>
            <a:off x="4990416" y="5286376"/>
            <a:ext cx="109785" cy="71500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4155809" y="5070638"/>
            <a:ext cx="1578177" cy="210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900" b="1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DynamicLoM</a:t>
            </a:r>
          </a:p>
        </p:txBody>
      </p:sp>
      <p:sp>
        <p:nvSpPr>
          <p:cNvPr id="55" name="Line 10"/>
          <p:cNvSpPr>
            <a:spLocks noChangeShapeType="1"/>
          </p:cNvSpPr>
          <p:nvPr/>
        </p:nvSpPr>
        <p:spPr bwMode="auto">
          <a:xfrm flipH="1">
            <a:off x="5542119" y="5051588"/>
            <a:ext cx="0" cy="88277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4731682" y="4852161"/>
            <a:ext cx="1578177" cy="210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900" b="1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2x USB 3.0</a:t>
            </a:r>
          </a:p>
        </p:txBody>
      </p:sp>
      <p:sp>
        <p:nvSpPr>
          <p:cNvPr id="57" name="Line 10"/>
          <p:cNvSpPr>
            <a:spLocks noChangeShapeType="1"/>
          </p:cNvSpPr>
          <p:nvPr/>
        </p:nvSpPr>
        <p:spPr bwMode="auto">
          <a:xfrm flipH="1" flipV="1">
            <a:off x="5895973" y="6036347"/>
            <a:ext cx="302117" cy="20677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5741404" y="6214289"/>
            <a:ext cx="1578177" cy="320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900" b="1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2x onboard LAN +</a:t>
            </a:r>
          </a:p>
          <a:p>
            <a:pPr>
              <a:lnSpc>
                <a:spcPct val="80000"/>
              </a:lnSpc>
              <a:defRPr/>
            </a:pPr>
            <a:r>
              <a:rPr lang="en-US" altLang="ko-KR" sz="900" b="1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Service LAN</a:t>
            </a:r>
          </a:p>
        </p:txBody>
      </p:sp>
      <p:sp>
        <p:nvSpPr>
          <p:cNvPr id="59" name="Line 10"/>
          <p:cNvSpPr>
            <a:spLocks noChangeShapeType="1"/>
          </p:cNvSpPr>
          <p:nvPr/>
        </p:nvSpPr>
        <p:spPr bwMode="auto">
          <a:xfrm flipH="1" flipV="1">
            <a:off x="6352658" y="6036347"/>
            <a:ext cx="581541" cy="8462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6523712" y="6044513"/>
            <a:ext cx="1578177" cy="210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900" b="1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VGA Port</a:t>
            </a:r>
          </a:p>
        </p:txBody>
      </p:sp>
    </p:spTree>
    <p:extLst>
      <p:ext uri="{BB962C8B-B14F-4D97-AF65-F5344CB8AC3E}">
        <p14:creationId xmlns:p14="http://schemas.microsoft.com/office/powerpoint/2010/main" val="2478253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913" y="2365703"/>
            <a:ext cx="6162735" cy="3809917"/>
          </a:xfrm>
          <a:prstGeom prst="rect">
            <a:avLst/>
          </a:prstGeom>
        </p:spPr>
      </p:pic>
      <p:sp>
        <p:nvSpPr>
          <p:cNvPr id="61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b="1">
                <a:latin typeface="맑은 고딕" panose="020B0503020000020004" pitchFamily="50" charset="-127"/>
                <a:ea typeface="맑은 고딕" panose="020B0503020000020004" pitchFamily="50" charset="-127"/>
              </a:rPr>
              <a:t>RX2530 M5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시스템 내부</a:t>
            </a: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buClr>
                <a:srgbClr val="A30B1A"/>
              </a:buClr>
              <a:defRPr/>
            </a:pPr>
            <a:r>
              <a:rPr kumimoji="0" lang="en-US" altLang="ko-KR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RX2530 M5 </a:t>
            </a:r>
            <a:r>
              <a:rPr kumimoji="0"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시스템 내부</a:t>
            </a:r>
          </a:p>
        </p:txBody>
      </p:sp>
      <p:cxnSp>
        <p:nvCxnSpPr>
          <p:cNvPr id="23" name="직선 연결선 22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텍스트 개체 틀 5"/>
          <p:cNvSpPr txBox="1">
            <a:spLocks/>
          </p:cNvSpPr>
          <p:nvPr/>
        </p:nvSpPr>
        <p:spPr>
          <a:xfrm>
            <a:off x="348525" y="1235136"/>
            <a:ext cx="9212988" cy="3635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RX2530 M5</a:t>
            </a:r>
            <a:r>
              <a:rPr lang="ko-KR" altLang="en-US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최대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개의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CPU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장착할 수 있으며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24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개의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DIMM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슬롯을 제공합니다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1458630" y="5643618"/>
            <a:ext cx="184731" cy="2539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/>
            <a:endParaRPr lang="en-US" sz="105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 flipV="1">
            <a:off x="2025690" y="4320166"/>
            <a:ext cx="945997" cy="60425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 flipH="1" flipV="1">
            <a:off x="2971688" y="3239658"/>
            <a:ext cx="1031034" cy="281197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Line 14"/>
          <p:cNvSpPr>
            <a:spLocks noChangeShapeType="1"/>
          </p:cNvSpPr>
          <p:nvPr/>
        </p:nvSpPr>
        <p:spPr bwMode="auto">
          <a:xfrm>
            <a:off x="2025690" y="4924422"/>
            <a:ext cx="1108035" cy="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" name="Line 12"/>
          <p:cNvSpPr>
            <a:spLocks noChangeShapeType="1"/>
          </p:cNvSpPr>
          <p:nvPr/>
        </p:nvSpPr>
        <p:spPr bwMode="auto">
          <a:xfrm flipH="1" flipV="1">
            <a:off x="5639161" y="4606709"/>
            <a:ext cx="128621" cy="144492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Text Box 76"/>
          <p:cNvSpPr txBox="1">
            <a:spLocks noChangeArrowheads="1"/>
          </p:cNvSpPr>
          <p:nvPr/>
        </p:nvSpPr>
        <p:spPr bwMode="auto">
          <a:xfrm>
            <a:off x="6816732" y="2142708"/>
            <a:ext cx="164194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-88900" algn="l">
              <a:buSzPct val="120000"/>
            </a:pPr>
            <a:r>
              <a:rPr lang="en-US" altLang="zh-TW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Intel Xeon Scalable </a:t>
            </a:r>
          </a:p>
          <a:p>
            <a:pPr marL="88900" indent="-88900" algn="l">
              <a:buSzPct val="120000"/>
            </a:pPr>
            <a:r>
              <a:rPr lang="en-US" altLang="zh-TW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Family Processors</a:t>
            </a: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7609534" y="5450577"/>
            <a:ext cx="15636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88900" indent="-88900" algn="l"/>
            <a:r>
              <a:rPr lang="en-US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8x 2.5” HDD/SSD or </a:t>
            </a:r>
          </a:p>
          <a:p>
            <a:pPr marL="88900" indent="-88900" algn="l"/>
            <a:r>
              <a:rPr lang="en-US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10x 2.5” HDD/SSD or</a:t>
            </a:r>
          </a:p>
          <a:p>
            <a:pPr marL="88900" indent="-88900" algn="l"/>
            <a:r>
              <a:rPr lang="en-US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4x 3.5” HDD/SSD</a:t>
            </a:r>
            <a:endParaRPr lang="en-US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8" name="Text Box 18"/>
          <p:cNvSpPr txBox="1">
            <a:spLocks noChangeArrowheads="1"/>
          </p:cNvSpPr>
          <p:nvPr/>
        </p:nvSpPr>
        <p:spPr bwMode="auto">
          <a:xfrm>
            <a:off x="1500387" y="4796178"/>
            <a:ext cx="13974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88900" indent="-88900" algn="l"/>
            <a:r>
              <a:rPr lang="en-US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4x PCIe</a:t>
            </a:r>
          </a:p>
          <a:p>
            <a:pPr marL="88900" indent="-88900" algn="l"/>
            <a:r>
              <a:rPr lang="en-US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slots</a:t>
            </a:r>
            <a:endParaRPr lang="en-US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Text Box 28"/>
          <p:cNvSpPr txBox="1">
            <a:spLocks noChangeArrowheads="1"/>
          </p:cNvSpPr>
          <p:nvPr/>
        </p:nvSpPr>
        <p:spPr bwMode="auto">
          <a:xfrm>
            <a:off x="5384003" y="6051632"/>
            <a:ext cx="15203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88900" indent="-88900" algn="l"/>
            <a:r>
              <a:rPr lang="en-US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8x redundant</a:t>
            </a:r>
          </a:p>
          <a:p>
            <a:pPr marL="88900" indent="-88900" algn="l"/>
            <a:r>
              <a:rPr lang="en-US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Hot-plug fans</a:t>
            </a:r>
            <a:endParaRPr lang="en-US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" name="Line 5"/>
          <p:cNvSpPr>
            <a:spLocks noChangeShapeType="1"/>
          </p:cNvSpPr>
          <p:nvPr/>
        </p:nvSpPr>
        <p:spPr bwMode="auto">
          <a:xfrm flipH="1">
            <a:off x="4731685" y="2535824"/>
            <a:ext cx="2046569" cy="102652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2" name="Line 5"/>
          <p:cNvSpPr>
            <a:spLocks noChangeShapeType="1"/>
          </p:cNvSpPr>
          <p:nvPr/>
        </p:nvSpPr>
        <p:spPr bwMode="auto">
          <a:xfrm flipH="1" flipV="1">
            <a:off x="6896099" y="4073659"/>
            <a:ext cx="664713" cy="160775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12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H="1">
            <a:off x="4770163" y="2538881"/>
            <a:ext cx="2008092" cy="231886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 flipV="1">
            <a:off x="3406971" y="3724979"/>
            <a:ext cx="595751" cy="232665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3610336" y="6051632"/>
            <a:ext cx="15203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88900" indent="-88900" algn="l"/>
            <a:r>
              <a:rPr lang="en-US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2x hot-plug</a:t>
            </a:r>
          </a:p>
          <a:p>
            <a:pPr marL="88900" indent="-88900" algn="l"/>
            <a:r>
              <a:rPr lang="en-US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redundant PSU</a:t>
            </a:r>
            <a:endParaRPr lang="en-US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Text Box 76"/>
          <p:cNvSpPr txBox="1">
            <a:spLocks noChangeArrowheads="1"/>
          </p:cNvSpPr>
          <p:nvPr/>
        </p:nvSpPr>
        <p:spPr bwMode="auto">
          <a:xfrm>
            <a:off x="3281127" y="2242020"/>
            <a:ext cx="164194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-88900" algn="l">
              <a:buSzPct val="120000"/>
            </a:pPr>
            <a:r>
              <a:rPr lang="en-US" altLang="zh-TW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24x DIMM slots</a:t>
            </a:r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>
            <a:off x="3940233" y="2472681"/>
            <a:ext cx="712085" cy="62950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6557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b="1">
                <a:latin typeface="맑은 고딕" panose="020B0503020000020004" pitchFamily="50" charset="-127"/>
                <a:ea typeface="맑은 고딕" panose="020B0503020000020004" pitchFamily="50" charset="-127"/>
              </a:rPr>
              <a:t>RX2530 M5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아키텍처</a:t>
            </a: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buClr>
                <a:srgbClr val="A30B1A"/>
              </a:buClr>
              <a:defRPr/>
            </a:pPr>
            <a:r>
              <a:rPr kumimoji="0"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시스템 아키텍처</a:t>
            </a:r>
          </a:p>
        </p:txBody>
      </p:sp>
      <p:cxnSp>
        <p:nvCxnSpPr>
          <p:cNvPr id="23" name="직선 연결선 22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 bwMode="gray">
          <a:xfrm>
            <a:off x="4658916" y="2708920"/>
            <a:ext cx="1014164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dirty="0" err="1">
              <a:ln>
                <a:noFill/>
              </a:ln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Eine Ecke des Rechtecks abrunden 32"/>
          <p:cNvSpPr/>
          <p:nvPr/>
        </p:nvSpPr>
        <p:spPr bwMode="gray">
          <a:xfrm>
            <a:off x="344488" y="1957046"/>
            <a:ext cx="9217025" cy="360040"/>
          </a:xfrm>
          <a:prstGeom prst="roundRect">
            <a:avLst/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r>
              <a:rPr lang="en-US" altLang="ko-KR" sz="1600" b="1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RX2530 M5 </a:t>
            </a:r>
            <a:r>
              <a:rPr lang="en-US" altLang="ko-KR" sz="16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System Architecture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34722" y="4026733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C624</a:t>
            </a:r>
            <a:endParaRPr kumimoji="1" lang="ko-KR" altLang="en-US" sz="14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텍스트 개체 틀 5"/>
          <p:cNvSpPr txBox="1">
            <a:spLocks/>
          </p:cNvSpPr>
          <p:nvPr/>
        </p:nvSpPr>
        <p:spPr>
          <a:xfrm>
            <a:off x="348525" y="1235136"/>
            <a:ext cx="9212988" cy="3635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RX2530 M5</a:t>
            </a:r>
            <a:r>
              <a:rPr lang="ko-KR" altLang="en-US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System Architecture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다이어그램입니다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13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6456" y="2339696"/>
            <a:ext cx="6669647" cy="415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80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C4FF1C-8F5E-4BC8-BCAF-207649A9C157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14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425393" y="4754879"/>
            <a:ext cx="8642356" cy="84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457200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  <a:buClr>
                <a:srgbClr val="A30B1A"/>
              </a:buClr>
            </a:pPr>
            <a:r>
              <a:rPr lang="en-GB" altLang="ko-KR" sz="2000" dirty="0">
                <a:latin typeface="Fujitsu Sans" panose="020B0404060202020204" pitchFamily="34" charset="0"/>
                <a:ea typeface="MS PGothic" pitchFamily="34" charset="-128"/>
                <a:cs typeface="+mn-cs"/>
              </a:rPr>
              <a:t>FUJITSU Server PRIMERGY RX2540 M5</a:t>
            </a:r>
            <a:endParaRPr lang="en-US" altLang="ko-KR" sz="2000" dirty="0">
              <a:latin typeface="Fujitsu Sans" panose="020B0404060202020204" pitchFamily="34" charset="0"/>
              <a:ea typeface="MS PGothic" pitchFamily="34" charset="-128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altLang="ko-KR" sz="2800" dirty="0">
                <a:latin typeface="Fujitsu Sans" panose="020B0404060202020204" pitchFamily="34" charset="0"/>
                <a:ea typeface="MS PGothic" pitchFamily="34" charset="-128"/>
              </a:rPr>
              <a:t>The Data Center Standard Without Compromise</a:t>
            </a:r>
            <a:endParaRPr lang="en-GB" altLang="ja-JP" sz="2800" dirty="0">
              <a:latin typeface="Fujitsu Sans" panose="020B0404060202020204" pitchFamily="34" charset="0"/>
              <a:ea typeface="MS PGothic" pitchFamily="34" charset="-128"/>
            </a:endParaRPr>
          </a:p>
        </p:txBody>
      </p:sp>
      <p:pic>
        <p:nvPicPr>
          <p:cNvPr id="8" name="Grafi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9583" y="4799059"/>
            <a:ext cx="90083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98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b="1">
                <a:latin typeface="맑은 고딕" panose="020B0503020000020004" pitchFamily="50" charset="-127"/>
                <a:ea typeface="맑은 고딕" panose="020B0503020000020004" pitchFamily="50" charset="-127"/>
              </a:rPr>
              <a:t>RX2540 M5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개요</a:t>
            </a: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A30B1A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제품</a:t>
            </a:r>
            <a:r>
              <a:rPr kumimoji="0"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개요</a:t>
            </a:r>
            <a:endParaRPr kumimoji="0" lang="en-US" altLang="ko-KR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3" name="직선 연결선 22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텍스트 개체 틀 5"/>
          <p:cNvSpPr txBox="1">
            <a:spLocks/>
          </p:cNvSpPr>
          <p:nvPr/>
        </p:nvSpPr>
        <p:spPr>
          <a:xfrm>
            <a:off x="348525" y="1238401"/>
            <a:ext cx="9212988" cy="549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PRIMERGY </a:t>
            </a:r>
            <a:r>
              <a:rPr lang="en-US" altLang="ko-KR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RX2540 M5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제품은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Mid-range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급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2 way x86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서버로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Intel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Xeon Scalable Processor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채용하였으며 우수한 내부 </a:t>
            </a:r>
            <a:r>
              <a:rPr lang="ko-KR" altLang="en-US" sz="12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확장성을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제공하는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2U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서버입니다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graphicFrame>
        <p:nvGraphicFramePr>
          <p:cNvPr id="27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787243"/>
              </p:ext>
            </p:extLst>
          </p:nvPr>
        </p:nvGraphicFramePr>
        <p:xfrm>
          <a:off x="4023360" y="2001520"/>
          <a:ext cx="5558473" cy="4496795"/>
        </p:xfrm>
        <a:graphic>
          <a:graphicData uri="http://schemas.openxmlformats.org/drawingml/2006/table">
            <a:tbl>
              <a:tblPr/>
              <a:tblGrid>
                <a:gridCol w="1209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9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8677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9pPr>
                    </a:lstStyle>
                    <a:p>
                      <a:pPr marL="0" marR="0" lvl="0" indent="0" algn="ctr" defTabSz="914400" rtl="0" eaLnBrk="0" fontAlgn="base" latinLnBrk="1" hangingPunct="0">
                        <a:lnSpc>
                          <a:spcPct val="7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주요 기능</a:t>
                      </a:r>
                    </a:p>
                  </a:txBody>
                  <a:tcPr marL="46800" marR="0" marT="36000" marB="360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9pPr>
                    </a:lstStyle>
                    <a:p>
                      <a:pPr marL="0" marR="0" lvl="0" indent="0" algn="ctr" defTabSz="914400" rtl="0" eaLnBrk="0" fontAlgn="base" latinLnBrk="1" hangingPunct="0">
                        <a:lnSpc>
                          <a:spcPct val="7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     용</a:t>
                      </a:r>
                    </a:p>
                  </a:txBody>
                  <a:tcPr marL="46800" marR="0" marT="36000" marB="360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93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고성능 시스템</a:t>
                      </a:r>
                    </a:p>
                  </a:txBody>
                  <a:tcPr marL="46800" marR="0" marT="36000" marB="360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9pPr>
                    </a:lstStyle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최신 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Intel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Cascade Lake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아키텍처 적용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 CPU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탑재 </a:t>
                      </a:r>
                      <a:endParaRPr kumimoji="1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HY울릉도M"/>
                      </a:endParaRPr>
                    </a:p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최대 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DDR4 2,933MHz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고속 메모리 채용</a:t>
                      </a:r>
                    </a:p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NVDIMMs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,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NVMe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 SSD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디스크를 지원하여 데이터 처리 성능 향상</a:t>
                      </a:r>
                    </a:p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3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세대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PCI-Express I/O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슬롯 채용으로 주변기기와의 빠른 액세스</a:t>
                      </a:r>
                    </a:p>
                  </a:txBody>
                  <a:tcPr marL="46800" marR="0" marT="36000" marB="360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966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고신뢰성 시스템</a:t>
                      </a:r>
                    </a:p>
                  </a:txBody>
                  <a:tcPr marL="46800" marR="0" marT="36000" marB="360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9pPr>
                    </a:lstStyle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Advanced ECC, Memory Scrubbing, SDDC(</a:t>
                      </a:r>
                      <a:r>
                        <a:rPr kumimoji="0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Chipkill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)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메모리 기능 </a:t>
                      </a:r>
                      <a:b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</a:b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채용으로 메모리 및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data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 오류 대응 </a:t>
                      </a:r>
                    </a:p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Memory Mirroring, Hot-Spare Memory, </a:t>
                      </a:r>
                      <a:r>
                        <a:rPr lang="en-US" altLang="ko-KR" sz="1000" kern="12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Rank Sparing Memory </a:t>
                      </a:r>
                      <a:br>
                        <a:rPr lang="en-US" altLang="ko-KR" sz="1000" kern="12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</a:b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기능으로 메모리 가용성 증대  </a:t>
                      </a:r>
                    </a:p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하드웨어 타입의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RAID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컨트롤러를 탑재함으로써 하드디스크 가용성 제공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HY울릉도M"/>
                      </a:endParaRPr>
                    </a:p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2x Power Supply : Hot-plug, Redundant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지원</a:t>
                      </a:r>
                    </a:p>
                  </a:txBody>
                  <a:tcPr marL="46800" marR="0" marT="36000" marB="360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3249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뛰어난 확장성</a:t>
                      </a:r>
                    </a:p>
                  </a:txBody>
                  <a:tcPr marL="46800" marR="0" marT="36000" marB="360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9pPr>
                    </a:lstStyle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최대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2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개 </a:t>
                      </a: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Processor,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 56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코어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, 112Thread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까지 확장 가능 </a:t>
                      </a:r>
                    </a:p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대용량 메모리 장착 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(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최대 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3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  <a:sym typeface="Wingdings" panose="05000000000000000000" pitchFamily="2" charset="2"/>
                        </a:rPr>
                        <a:t>,072GB RDIMM, 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  <a:sym typeface="Wingdings" panose="05000000000000000000" pitchFamily="2" charset="2"/>
                        </a:rPr>
                        <a:t>최대 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  <a:sym typeface="Wingdings" panose="05000000000000000000" pitchFamily="2" charset="2"/>
                        </a:rPr>
                        <a:t>7,680GB RDIMM + DCPMM)</a:t>
                      </a: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HY울릉도M"/>
                      </a:endParaRPr>
                    </a:p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최대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28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개의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2.5” SAS/SATA HDD/SSD or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12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개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3.5” SAS/SATA HDD/SSD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 탑재 가능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HY울릉도M"/>
                      </a:endParaRPr>
                    </a:p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최대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8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개의 고속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3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세대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PCI-Express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확장 슬롯 제공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HY울릉도M"/>
                      </a:endParaRPr>
                    </a:p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Onboard NIC : 1GE UTP x 2port + Dynamic LoM</a:t>
                      </a:r>
                      <a:b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</a:b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(1GE x 4port,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 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10Gb UTP x 2Port, 10Gb SFP+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 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x 2Port/4Port</a:t>
                      </a:r>
                      <a:r>
                        <a:rPr kumimoji="0" lang="en-US" altLang="ko-KR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marL="46800" marR="0" marT="36000" marB="360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069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시스템 관리</a:t>
                      </a:r>
                      <a:r>
                        <a:rPr kumimoji="0" lang="en-US" altLang="ko-KR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kumimoji="0" lang="ko-KR" alt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기능</a:t>
                      </a:r>
                    </a:p>
                  </a:txBody>
                  <a:tcPr marL="9359" marR="9359" marT="16675" marB="1667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9pPr>
                    </a:lstStyle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원격관리 컨트롤러</a:t>
                      </a: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(</a:t>
                      </a:r>
                      <a:r>
                        <a:rPr kumimoji="0" lang="en-US" altLang="ko-KR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iRMC</a:t>
                      </a: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 S5)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를</a:t>
                      </a: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 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통한 서버 원격 관리 지원</a:t>
                      </a:r>
                      <a:endParaRPr kumimoji="0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HY울릉도M"/>
                      </a:endParaRPr>
                    </a:p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표준화된 </a:t>
                      </a:r>
                      <a:r>
                        <a:rPr kumimoji="0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관리툴을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 통한 사전 장애 경고 기능</a:t>
                      </a: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(PFA) 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제공</a:t>
                      </a:r>
                      <a:endParaRPr kumimoji="0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HY울릉도M"/>
                      </a:endParaRPr>
                    </a:p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시스템 관리 소프트웨어 무상 제공</a:t>
                      </a: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(FUJITSU </a:t>
                      </a:r>
                      <a:r>
                        <a:rPr kumimoji="0" lang="en-US" altLang="ko-KR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ServerView</a:t>
                      </a: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)</a:t>
                      </a:r>
                    </a:p>
                  </a:txBody>
                  <a:tcPr marL="86968" marR="86968" marT="16675" marB="1667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직사각형 18"/>
          <p:cNvSpPr/>
          <p:nvPr/>
        </p:nvSpPr>
        <p:spPr>
          <a:xfrm>
            <a:off x="602235" y="2469831"/>
            <a:ext cx="3118026" cy="3489473"/>
          </a:xfrm>
          <a:prstGeom prst="rect">
            <a:avLst/>
          </a:prstGeom>
          <a:solidFill>
            <a:schemeClr val="bg1"/>
          </a:solidFill>
          <a:ln w="12700" cap="rnd" cmpd="sng">
            <a:noFill/>
            <a:prstDash val="solid"/>
            <a:headEnd type="none" w="lg" len="med"/>
            <a:tailEnd type="none" w="lg" len="med"/>
          </a:ln>
          <a:effectLst>
            <a:outerShdw blurRad="127000" dist="38100" dir="2700000" algn="ctr" rotWithShape="0">
              <a:prstClr val="black">
                <a:alpha val="25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 anchorCtr="0"/>
          <a:lstStyle/>
          <a:p>
            <a:pPr algn="ctr" latinLnBrk="0">
              <a:spcBef>
                <a:spcPts val="100"/>
              </a:spcBef>
              <a:spcAft>
                <a:spcPts val="100"/>
              </a:spcAft>
            </a:pPr>
            <a:endParaRPr lang="ko-KR" altLang="en-US" sz="100" spc="-100">
              <a:gradFill flip="none" rotWithShape="1"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이등변 삼각형 19"/>
          <p:cNvSpPr/>
          <p:nvPr/>
        </p:nvSpPr>
        <p:spPr>
          <a:xfrm rot="16200000">
            <a:off x="386211" y="2529222"/>
            <a:ext cx="288032" cy="144016"/>
          </a:xfrm>
          <a:prstGeom prst="triangle">
            <a:avLst>
              <a:gd name="adj" fmla="val 30985"/>
            </a:avLst>
          </a:prstGeom>
          <a:solidFill>
            <a:schemeClr val="accent1"/>
          </a:solidFill>
          <a:ln w="12700" cap="rnd" cmpd="sng">
            <a:noFill/>
            <a:prstDash val="solid"/>
            <a:headEnd type="none" w="lg" len="med"/>
            <a:tailEnd type="none" w="lg" len="med"/>
          </a:ln>
          <a:effectLst>
            <a:outerShdw blurRad="38100" dist="25400" dir="5400000" algn="t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 anchorCtr="0"/>
          <a:lstStyle/>
          <a:p>
            <a:pPr algn="ctr" latinLnBrk="0">
              <a:spcBef>
                <a:spcPts val="200"/>
              </a:spcBef>
              <a:spcAft>
                <a:spcPts val="600"/>
              </a:spcAft>
            </a:pPr>
            <a:endParaRPr lang="ko-KR" altLang="en-US" sz="1700">
              <a:ln w="0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1" name="Picture 3" descr="C:\Users\FKL\AppData\Local\Microsoft\Windows\Temporary Internet Files\Content.IE5\HMWLILHP\42844_FUJITSU_Server_PRIMERGY_RX2540_M4_2.5__rear_sc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798" y="3923612"/>
            <a:ext cx="2590800" cy="160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FKL\AppData\Local\Microsoft\Windows\Temporary Internet Files\Content.IE5\1K2DXOET\42838_FUJITSU_Server_PRIMERGY_RX2540_M4_2.5__front_3D_sc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798" y="2778951"/>
            <a:ext cx="2590800" cy="160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27992" y="2745246"/>
            <a:ext cx="2426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PRIMERGY </a:t>
            </a:r>
            <a:r>
              <a:rPr lang="en-US" altLang="ko-KR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RX2540 M5</a:t>
            </a:r>
            <a:endParaRPr lang="en-US" altLang="ko-KR" sz="16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15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1580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b="1">
                <a:latin typeface="맑은 고딕" panose="020B0503020000020004" pitchFamily="50" charset="-127"/>
                <a:ea typeface="맑은 고딕" panose="020B0503020000020004" pitchFamily="50" charset="-127"/>
              </a:rPr>
              <a:t>RX2540 M5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사양</a:t>
            </a: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683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ja-JP"/>
            </a:defPPr>
            <a:lvl1pPr marL="0" marR="0" lvl="0" indent="0" algn="l" defTabSz="914400" eaLnBrk="1" fontAlgn="base" latinLnBrk="0" hangingPunct="1">
              <a:lnSpc>
                <a:spcPct val="100000"/>
              </a:lnSpc>
              <a:spcAft>
                <a:spcPct val="30000"/>
              </a:spcAft>
              <a:buClr>
                <a:srgbClr val="A30B1A"/>
              </a:buClr>
              <a:buSzTx/>
              <a:buFont typeface="Wingdings" pitchFamily="2" charset="2"/>
              <a:buNone/>
              <a:tabLst/>
              <a:defRPr kumimoji="0" sz="1400" b="1" kern="0">
                <a:latin typeface="나눔고딕" pitchFamily="50" charset="-127"/>
                <a:ea typeface="나눔고딕" pitchFamily="50" charset="-127"/>
              </a:defRPr>
            </a:lvl1pPr>
            <a:lvl2pPr marL="533400" indent="-268288" algn="l" eaLnBrk="1" fontAlgn="base" hangingPunct="1"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eaLnBrk="1" fontAlgn="base" hangingPunct="1"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eaLnBrk="1" fontAlgn="base" hangingPunct="1"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eaLnBrk="1" fontAlgn="base" hangingPunct="1"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fontAlgn="base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fontAlgn="base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fontAlgn="base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fontAlgn="base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RX2540 M5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상세 사양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9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250099"/>
              </p:ext>
            </p:extLst>
          </p:nvPr>
        </p:nvGraphicFramePr>
        <p:xfrm>
          <a:off x="316168" y="1971998"/>
          <a:ext cx="9275984" cy="4546717"/>
        </p:xfrm>
        <a:graphic>
          <a:graphicData uri="http://schemas.openxmlformats.org/drawingml/2006/table">
            <a:tbl>
              <a:tblPr/>
              <a:tblGrid>
                <a:gridCol w="1462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58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7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  <a:endParaRPr kumimoji="0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3200" marR="0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7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상세사양</a:t>
                      </a:r>
                      <a:endParaRPr kumimoji="0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3200" marR="0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Type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Rack (2U)</a:t>
                      </a: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(W)482.4mm(Bezel)/445mm(Body) x (D)770mm x (H)86.6mm, 25kg</a:t>
                      </a: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PSU</a:t>
                      </a:r>
                      <a:r>
                        <a:rPr kumimoji="1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450W / 800W / 1200W x 2</a:t>
                      </a:r>
                      <a:r>
                        <a:rPr kumimoji="1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</a:t>
                      </a: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Hot-plug</a:t>
                      </a: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6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Processor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 2ea(Max)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en-US" altLang="ko-KR" sz="800" kern="1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Bronze </a:t>
                      </a:r>
                    </a:p>
                    <a:p>
                      <a:pPr marL="180000"/>
                      <a:r>
                        <a:rPr kumimoji="1" lang="en-US" altLang="ko-KR" sz="800" kern="1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3204(6C/1.90GHz)</a:t>
                      </a:r>
                    </a:p>
                    <a:p>
                      <a:r>
                        <a:rPr kumimoji="1" lang="en-US" altLang="ko-KR" sz="800" kern="1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Silver </a:t>
                      </a:r>
                    </a:p>
                    <a:p>
                      <a:pPr marL="180000"/>
                      <a:r>
                        <a:rPr kumimoji="1" lang="en-US" altLang="ko-KR" sz="800" kern="1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4208(8C/2.10GHz), 4210(10C/2.20GHz), 4214(12C/2.20GHz), 4214Y(12C/2.20GHz), 4215(8C/2.50GHz), 4216(16C/2.10GHz)</a:t>
                      </a:r>
                    </a:p>
                    <a:p>
                      <a:r>
                        <a:rPr kumimoji="1" lang="en-US" altLang="ko-KR" sz="800" kern="1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Gold </a:t>
                      </a:r>
                    </a:p>
                    <a:p>
                      <a:pPr marL="180000"/>
                      <a:r>
                        <a:rPr kumimoji="1" lang="en-US" altLang="ko-KR" sz="800" kern="1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5215(10C/2.50GHz), 5215L(10C/2.50GHz), 5215M(10C/2.50GHz), 5217(8C/3.00GHz), 5218(16C/2.30GHz), 5220(18C/2.20GHz), 5222(4C/3.80GHz), 6230(20C/2.10GHz), 6240(18C/2.60GHz), 6240Y(18C/2.60GHz), 6242(16C/2.80GHz), 6244(8C/3.60GHz), 6248(20C/2.50GHz), </a:t>
                      </a:r>
                      <a:r>
                        <a:rPr kumimoji="1" lang="de-DE" altLang="ko-KR" sz="800" kern="1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6252(24C/2.10GHz), 6254(18C/3.10GHz)</a:t>
                      </a:r>
                      <a:endParaRPr kumimoji="1" lang="en-US" altLang="ko-KR" sz="800" kern="12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r>
                        <a:rPr kumimoji="1" lang="en-US" altLang="ko-KR" sz="800" kern="1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Platinum </a:t>
                      </a:r>
                    </a:p>
                    <a:p>
                      <a:pPr marL="180000"/>
                      <a:r>
                        <a:rPr kumimoji="1" lang="en-US" altLang="ko-KR" sz="800" kern="1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8260(24C/2.40GHz), 8260L(24C/2.40GHz), 8260M(24C/2.40GHz), 8260Y(24C/2.40GHz), 8268(24C/2.90GHz), 8270(26C/2.70GHz), 8276(28C/2.20GHz), 8276L(28C/2.20GHz), 8276M(28C/2.20GHz), 8280(28C/2.70GHz), 8280L(28C/2.70GHz), 8280M(28C/2.70GHz)</a:t>
                      </a:r>
                      <a:endParaRPr kumimoji="1" lang="en-US" altLang="ko-KR" sz="80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Memory(Max)</a:t>
                      </a: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nl-NL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8GB – 7.5TB (24 DIMM, Standard DDR4-2933 MT/s &amp; DCPMM Combination)</a:t>
                      </a:r>
                      <a:endParaRPr kumimoji="1" lang="nl-NL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메모리 보호 기능</a:t>
                      </a: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altLang="ko-KR" sz="900" kern="12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Advanced ECC, Memory Scrubbing, SDDC (</a:t>
                      </a:r>
                      <a:r>
                        <a:rPr lang="en-US" altLang="ko-KR" sz="900" kern="1200" baseline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Chipkill</a:t>
                      </a:r>
                      <a:r>
                        <a:rPr lang="en-US" altLang="ko-KR" sz="900" kern="12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), Rank sparing, Memory Mirroring</a:t>
                      </a: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OS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부트 전용 모듈</a:t>
                      </a:r>
                      <a:endParaRPr kumimoji="1" lang="ja-JP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나눔고딕" pitchFamily="50" charset="-127"/>
                      </a:endParaRP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2x M.2 devices e.g.</a:t>
                      </a: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HDD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SAS, SATA, SSD, PCIe SSD, SED </a:t>
                      </a: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</a:t>
                      </a:r>
                      <a:endParaRPr kumimoji="0" lang="sv-S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RAID Controller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CP400i(no cache), EP400i(1GB cache), EP420i(2GB cache), EP420i for SafeStore(2GB cache), EP520i(2GB cache) EP540i(4GB </a:t>
                      </a:r>
                      <a:r>
                        <a:rPr kumimoji="0" lang="sv-SE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cache),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EP580i(8GB cache) </a:t>
                      </a:r>
                      <a:r>
                        <a:rPr kumimoji="0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</a:t>
                      </a:r>
                      <a:endParaRPr kumimoji="0" lang="sv-SE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I/O Slot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PCIe</a:t>
                      </a:r>
                      <a:r>
                        <a:rPr kumimoji="0" lang="en-US" altLang="ko-KR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3.0 x  8 (Riser Card opt.)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altLang="ko-KR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PCI-Express 3.0 16-lane </a:t>
                      </a:r>
                      <a:r>
                        <a:rPr kumimoji="0" lang="en-US" altLang="ko-KR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x 3ea, PCI-Express 3.0 8-lane x 3ea</a:t>
                      </a:r>
                      <a:r>
                        <a:rPr kumimoji="0" lang="ko-KR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kumimoji="0" lang="en-US" altLang="ko-KR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(LP) </a:t>
                      </a:r>
                      <a:r>
                        <a:rPr kumimoji="0" lang="en-US" altLang="ko-KR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  <a:sym typeface="Wingdings" panose="05000000000000000000" pitchFamily="2" charset="2"/>
                        </a:rPr>
                        <a:t> Riser card </a:t>
                      </a:r>
                      <a:r>
                        <a:rPr kumimoji="0" lang="ko-KR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  <a:sym typeface="Wingdings" panose="05000000000000000000" pitchFamily="2" charset="2"/>
                        </a:rPr>
                        <a:t>사용시 </a:t>
                      </a:r>
                      <a:r>
                        <a:rPr kumimoji="0" lang="en-US" altLang="ko-KR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  <a:sym typeface="Wingdings" panose="05000000000000000000" pitchFamily="2" charset="2"/>
                        </a:rPr>
                        <a:t>LP * 4ea</a:t>
                      </a:r>
                      <a:r>
                        <a:rPr kumimoji="0" lang="ko-KR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altLang="ko-KR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  <a:sym typeface="Wingdings" panose="05000000000000000000" pitchFamily="2" charset="2"/>
                        </a:rPr>
                        <a:t>+ FH * 4ea</a:t>
                      </a:r>
                      <a:endParaRPr kumimoji="0" lang="en-US" altLang="ko-KR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2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NIC(onboard)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1Gb + 2port(UTP) + Dynamic LoM(Intel OCP) : 1Gb x 4port(UTP),</a:t>
                      </a:r>
                      <a:r>
                        <a:rPr kumimoji="0" lang="ko-KR" altLang="en-US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kumimoji="0" lang="en-US" altLang="ko-KR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10Gb x 2port(SFP+, UTP), 10Gb x 4port(SFP+)</a:t>
                      </a:r>
                      <a:endParaRPr kumimoji="0" lang="en-US" altLang="ko-KR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2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NIC(</a:t>
                      </a:r>
                      <a:r>
                        <a:rPr kumimoji="1" lang="en-US" altLang="ko-K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Mgmt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LAN)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10/100/1000Mbit Ethernet * 1</a:t>
                      </a: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2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원격관리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Controller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iRMC</a:t>
                      </a: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S5 (</a:t>
                      </a:r>
                      <a:r>
                        <a:rPr kumimoji="1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제공</a:t>
                      </a:r>
                      <a:r>
                        <a:rPr kumimoji="1" lang="en-US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 512MB </a:t>
                      </a: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Memory, Graphic Controller </a:t>
                      </a:r>
                      <a:r>
                        <a:rPr kumimoji="1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포함</a:t>
                      </a: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2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FAN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3x2 Redundant, Hot-plug</a:t>
                      </a: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2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Operating System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Windows 2019/2016, Linux(SUSE 12SP4, Redhat 7.6), VMware vSphere(6.7U1)</a:t>
                      </a:r>
                    </a:p>
                  </a:txBody>
                  <a:tcPr marL="83077" marR="83077" marT="36000" marB="36000" anchor="ctr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cxnSp>
        <p:nvCxnSpPr>
          <p:cNvPr id="8" name="직선 연결선 7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텍스트 개체 틀 5"/>
          <p:cNvSpPr txBox="1">
            <a:spLocks/>
          </p:cNvSpPr>
          <p:nvPr/>
        </p:nvSpPr>
        <p:spPr>
          <a:xfrm>
            <a:off x="348525" y="1238401"/>
            <a:ext cx="9212988" cy="549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PRIMERGY </a:t>
            </a:r>
            <a:r>
              <a:rPr lang="en-US" altLang="ko-KR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RX2540 M5</a:t>
            </a:r>
            <a:r>
              <a:rPr lang="ko-KR" altLang="en-US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개의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CPU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장착할 수 있는 소켓과 최대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24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DIMM, 8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개의 </a:t>
            </a:r>
            <a:r>
              <a:rPr lang="en-US" altLang="ko-KR" sz="12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PCIe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3.0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지원으로 다양하고 풍부한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Interface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제공하여 모든 애플리케이션 환경에 적합한 표준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Rack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형 서버입니다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16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9796" y="6310408"/>
            <a:ext cx="1151750" cy="178683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100" b="1">
                <a:solidFill>
                  <a:schemeClr val="tx1"/>
                </a:solidFill>
                <a:latin typeface="Fujitsu Sans" panose="020B0404060202020204" pitchFamily="34" charset="0"/>
              </a:rPr>
              <a:t>To be updated</a:t>
            </a:r>
          </a:p>
        </p:txBody>
      </p:sp>
    </p:spTree>
    <p:extLst>
      <p:ext uri="{BB962C8B-B14F-4D97-AF65-F5344CB8AC3E}">
        <p14:creationId xmlns:p14="http://schemas.microsoft.com/office/powerpoint/2010/main" val="1168304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b="1">
                <a:latin typeface="맑은 고딕" panose="020B0503020000020004" pitchFamily="50" charset="-127"/>
                <a:ea typeface="맑은 고딕" panose="020B0503020000020004" pitchFamily="50" charset="-127"/>
              </a:rPr>
              <a:t>RX2540 M5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소개</a:t>
            </a: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buClr>
                <a:srgbClr val="A30B1A"/>
              </a:buClr>
              <a:defRPr/>
            </a:pPr>
            <a:r>
              <a:rPr kumimoji="0"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시스템 외관</a:t>
            </a:r>
          </a:p>
        </p:txBody>
      </p:sp>
      <p:cxnSp>
        <p:nvCxnSpPr>
          <p:cNvPr id="23" name="직선 연결선 22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텍스트 개체 틀 5"/>
          <p:cNvSpPr txBox="1">
            <a:spLocks/>
          </p:cNvSpPr>
          <p:nvPr/>
        </p:nvSpPr>
        <p:spPr>
          <a:xfrm>
            <a:off x="348525" y="1238401"/>
            <a:ext cx="9212988" cy="549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RX2540 M5</a:t>
            </a:r>
            <a:r>
              <a:rPr lang="ko-KR" altLang="en-US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다양한 종류의 디스크 본체를 구성하는 옵션을 제공하고 있으며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Rear kit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 사용하는 경우 최대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28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개의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2.5”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디스크 구성이 가능합니다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95" name="Eine Ecke des Rechtecks abrunden 32"/>
          <p:cNvSpPr/>
          <p:nvPr/>
        </p:nvSpPr>
        <p:spPr bwMode="gray">
          <a:xfrm>
            <a:off x="344488" y="1946886"/>
            <a:ext cx="9217025" cy="360040"/>
          </a:xfrm>
          <a:prstGeom prst="roundRect">
            <a:avLst/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r>
              <a:rPr lang="en-US" altLang="ko-KR" sz="16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Scalability</a:t>
            </a:r>
            <a:r>
              <a:rPr lang="ko-KR" altLang="en-US" sz="16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를 극대화한 시스템 디자인</a:t>
            </a:r>
          </a:p>
        </p:txBody>
      </p:sp>
      <p:grpSp>
        <p:nvGrpSpPr>
          <p:cNvPr id="44" name="그룹 43"/>
          <p:cNvGrpSpPr/>
          <p:nvPr/>
        </p:nvGrpSpPr>
        <p:grpSpPr>
          <a:xfrm>
            <a:off x="1195793" y="2307032"/>
            <a:ext cx="7831783" cy="4168522"/>
            <a:chOff x="1113643" y="2439323"/>
            <a:chExt cx="7530981" cy="3898177"/>
          </a:xfrm>
        </p:grpSpPr>
        <p:pic>
          <p:nvPicPr>
            <p:cNvPr id="45" name="Picture 2" descr="https://mediaportal.ts.fujitsu.com/filestore/4/2/8/4/4_3bc7a7a7a244f5e/42844scr_6d16ab58cbc3dee.jpg?v=2017-04-21+15%3A33%3A31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14901" y="4813070"/>
              <a:ext cx="3600000" cy="1305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그룹 45"/>
            <p:cNvGrpSpPr/>
            <p:nvPr/>
          </p:nvGrpSpPr>
          <p:grpSpPr>
            <a:xfrm>
              <a:off x="1113643" y="2439323"/>
              <a:ext cx="7530981" cy="1873755"/>
              <a:chOff x="1030513" y="2522453"/>
              <a:chExt cx="7530981" cy="1873755"/>
            </a:xfrm>
          </p:grpSpPr>
          <p:pic>
            <p:nvPicPr>
              <p:cNvPr id="60" name="Picture 4" descr="https://mediaportal.ts.fujitsu.com/filestore/4/2/8/4/7_59677cf0e22bb12/42847scr_c73d474074ac3a0.jpg?v=2017-04-21+15%3A43%3A43">
                <a:hlinkClick r:id="rId5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961494" y="2522453"/>
                <a:ext cx="3600000" cy="1873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6" descr="https://mediaportal.ts.fujitsu.com/filestore/4/2/8/3/8_309de4119ff465c/42838scr_529114c4edded77.jpg?v=2017-04-21+15%3A15%3A09">
                <a:hlinkClick r:id="rId7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030513" y="2522453"/>
                <a:ext cx="3600000" cy="1873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7" name="TextBox 46"/>
            <p:cNvSpPr txBox="1"/>
            <p:nvPr/>
          </p:nvSpPr>
          <p:spPr>
            <a:xfrm>
              <a:off x="1996129" y="4141167"/>
              <a:ext cx="1788642" cy="31330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69875" indent="-269875">
                <a:lnSpc>
                  <a:spcPct val="110000"/>
                </a:lnSpc>
                <a:spcBef>
                  <a:spcPts val="300"/>
                </a:spcBef>
                <a:spcAft>
                  <a:spcPts val="200"/>
                </a:spcAft>
                <a:buClr>
                  <a:schemeClr val="accent2"/>
                </a:buClr>
                <a:buFont typeface="Wingdings" pitchFamily="2" charset="2"/>
                <a:buChar char=""/>
                <a:defRPr sz="2000" b="0"/>
              </a:lvl1pPr>
              <a:lvl2pPr marL="269875" lvl="1" indent="0">
                <a:lnSpc>
                  <a:spcPct val="110000"/>
                </a:lnSpc>
                <a:spcBef>
                  <a:spcPts val="300"/>
                </a:spcBef>
                <a:spcAft>
                  <a:spcPts val="200"/>
                </a:spcAft>
                <a:buClr>
                  <a:schemeClr val="tx2"/>
                </a:buClr>
                <a:buFont typeface="Wingdings" pitchFamily="2" charset="2"/>
                <a:buNone/>
              </a:lvl2pPr>
              <a:lvl3pPr marL="714375" indent="-174625">
                <a:lnSpc>
                  <a:spcPct val="110000"/>
                </a:lnSpc>
                <a:spcBef>
                  <a:spcPts val="300"/>
                </a:spcBef>
                <a:spcAft>
                  <a:spcPts val="200"/>
                </a:spcAft>
                <a:buClr>
                  <a:schemeClr val="tx2"/>
                </a:buClr>
                <a:buFont typeface="Arial" pitchFamily="34" charset="0"/>
                <a:buChar char="•"/>
                <a:tabLst/>
                <a:defRPr sz="1600"/>
              </a:lvl3pPr>
              <a:lvl4pPr marL="896938" indent="-182563" defTabSz="896938">
                <a:lnSpc>
                  <a:spcPct val="110000"/>
                </a:lnSpc>
                <a:spcBef>
                  <a:spcPts val="300"/>
                </a:spcBef>
                <a:spcAft>
                  <a:spcPts val="200"/>
                </a:spcAft>
                <a:buClr>
                  <a:schemeClr val="tx2"/>
                </a:buClr>
                <a:buFont typeface="Arial" pitchFamily="34" charset="0"/>
                <a:buChar char="•"/>
                <a:defRPr sz="1400"/>
              </a:lvl4pPr>
              <a:lvl5pPr marL="1079500" indent="-182563">
                <a:lnSpc>
                  <a:spcPct val="110000"/>
                </a:lnSpc>
                <a:spcBef>
                  <a:spcPts val="300"/>
                </a:spcBef>
                <a:spcAft>
                  <a:spcPts val="200"/>
                </a:spcAft>
                <a:buClr>
                  <a:schemeClr val="tx2"/>
                </a:buClr>
                <a:buFont typeface="Arial" pitchFamily="34" charset="0"/>
                <a:buChar char="•"/>
                <a:defRPr sz="12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marL="144000" indent="-144000" algn="ctr" defTabSz="1071645">
                <a:buClr>
                  <a:prstClr val="white">
                    <a:lumMod val="50000"/>
                  </a:prstClr>
                </a:buClr>
              </a:pPr>
              <a:r>
                <a:rPr lang="en-US" altLang="ko-KR" sz="12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2.5” x 16bay </a:t>
              </a:r>
              <a:r>
                <a:rPr lang="ko-KR" altLang="en-US" sz="120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전면부</a:t>
              </a:r>
              <a:endParaRPr lang="de-DE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947570" y="4135620"/>
              <a:ext cx="1788642" cy="31330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69875" indent="-269875">
                <a:lnSpc>
                  <a:spcPct val="110000"/>
                </a:lnSpc>
                <a:spcBef>
                  <a:spcPts val="300"/>
                </a:spcBef>
                <a:spcAft>
                  <a:spcPts val="200"/>
                </a:spcAft>
                <a:buClr>
                  <a:schemeClr val="accent2"/>
                </a:buClr>
                <a:buFont typeface="Wingdings" pitchFamily="2" charset="2"/>
                <a:buChar char=""/>
                <a:defRPr sz="2000" b="0"/>
              </a:lvl1pPr>
              <a:lvl2pPr marL="269875" lvl="1" indent="0">
                <a:lnSpc>
                  <a:spcPct val="110000"/>
                </a:lnSpc>
                <a:spcBef>
                  <a:spcPts val="300"/>
                </a:spcBef>
                <a:spcAft>
                  <a:spcPts val="200"/>
                </a:spcAft>
                <a:buClr>
                  <a:schemeClr val="tx2"/>
                </a:buClr>
                <a:buFont typeface="Wingdings" pitchFamily="2" charset="2"/>
                <a:buNone/>
              </a:lvl2pPr>
              <a:lvl3pPr marL="714375" indent="-174625">
                <a:lnSpc>
                  <a:spcPct val="110000"/>
                </a:lnSpc>
                <a:spcBef>
                  <a:spcPts val="300"/>
                </a:spcBef>
                <a:spcAft>
                  <a:spcPts val="200"/>
                </a:spcAft>
                <a:buClr>
                  <a:schemeClr val="tx2"/>
                </a:buClr>
                <a:buFont typeface="Arial" pitchFamily="34" charset="0"/>
                <a:buChar char="•"/>
                <a:tabLst/>
                <a:defRPr sz="1600"/>
              </a:lvl3pPr>
              <a:lvl4pPr marL="896938" indent="-182563" defTabSz="896938">
                <a:lnSpc>
                  <a:spcPct val="110000"/>
                </a:lnSpc>
                <a:spcBef>
                  <a:spcPts val="300"/>
                </a:spcBef>
                <a:spcAft>
                  <a:spcPts val="200"/>
                </a:spcAft>
                <a:buClr>
                  <a:schemeClr val="tx2"/>
                </a:buClr>
                <a:buFont typeface="Arial" pitchFamily="34" charset="0"/>
                <a:buChar char="•"/>
                <a:defRPr sz="1400"/>
              </a:lvl4pPr>
              <a:lvl5pPr marL="1079500" indent="-182563">
                <a:lnSpc>
                  <a:spcPct val="110000"/>
                </a:lnSpc>
                <a:spcBef>
                  <a:spcPts val="300"/>
                </a:spcBef>
                <a:spcAft>
                  <a:spcPts val="200"/>
                </a:spcAft>
                <a:buClr>
                  <a:schemeClr val="tx2"/>
                </a:buClr>
                <a:buFont typeface="Arial" pitchFamily="34" charset="0"/>
                <a:buChar char="•"/>
                <a:defRPr sz="12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marL="144000" indent="-144000" algn="ctr" defTabSz="1071645">
                <a:buClr>
                  <a:prstClr val="white">
                    <a:lumMod val="50000"/>
                  </a:prstClr>
                </a:buClr>
              </a:pPr>
              <a:r>
                <a:rPr lang="en-US" altLang="ko-KR" sz="12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3.5” </a:t>
              </a:r>
              <a:r>
                <a:rPr lang="en-US" altLang="ko-KR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x 10bay </a:t>
              </a:r>
              <a:r>
                <a:rPr lang="ko-KR" altLang="en-US" sz="120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전면부</a:t>
              </a:r>
              <a:endParaRPr lang="de-DE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033285" y="6024198"/>
              <a:ext cx="1788642" cy="31330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69875" indent="-269875">
                <a:lnSpc>
                  <a:spcPct val="110000"/>
                </a:lnSpc>
                <a:spcBef>
                  <a:spcPts val="300"/>
                </a:spcBef>
                <a:spcAft>
                  <a:spcPts val="200"/>
                </a:spcAft>
                <a:buClr>
                  <a:schemeClr val="accent2"/>
                </a:buClr>
                <a:buFont typeface="Wingdings" pitchFamily="2" charset="2"/>
                <a:buChar char=""/>
                <a:defRPr sz="2000" b="0"/>
              </a:lvl1pPr>
              <a:lvl2pPr marL="269875" lvl="1" indent="0">
                <a:lnSpc>
                  <a:spcPct val="110000"/>
                </a:lnSpc>
                <a:spcBef>
                  <a:spcPts val="300"/>
                </a:spcBef>
                <a:spcAft>
                  <a:spcPts val="200"/>
                </a:spcAft>
                <a:buClr>
                  <a:schemeClr val="tx2"/>
                </a:buClr>
                <a:buFont typeface="Wingdings" pitchFamily="2" charset="2"/>
                <a:buNone/>
              </a:lvl2pPr>
              <a:lvl3pPr marL="714375" indent="-174625">
                <a:lnSpc>
                  <a:spcPct val="110000"/>
                </a:lnSpc>
                <a:spcBef>
                  <a:spcPts val="300"/>
                </a:spcBef>
                <a:spcAft>
                  <a:spcPts val="200"/>
                </a:spcAft>
                <a:buClr>
                  <a:schemeClr val="tx2"/>
                </a:buClr>
                <a:buFont typeface="Arial" pitchFamily="34" charset="0"/>
                <a:buChar char="•"/>
                <a:tabLst/>
                <a:defRPr sz="1600"/>
              </a:lvl3pPr>
              <a:lvl4pPr marL="896938" indent="-182563" defTabSz="896938">
                <a:lnSpc>
                  <a:spcPct val="110000"/>
                </a:lnSpc>
                <a:spcBef>
                  <a:spcPts val="300"/>
                </a:spcBef>
                <a:spcAft>
                  <a:spcPts val="200"/>
                </a:spcAft>
                <a:buClr>
                  <a:schemeClr val="tx2"/>
                </a:buClr>
                <a:buFont typeface="Arial" pitchFamily="34" charset="0"/>
                <a:buChar char="•"/>
                <a:defRPr sz="1400"/>
              </a:lvl4pPr>
              <a:lvl5pPr marL="1079500" indent="-182563">
                <a:lnSpc>
                  <a:spcPct val="110000"/>
                </a:lnSpc>
                <a:spcBef>
                  <a:spcPts val="300"/>
                </a:spcBef>
                <a:spcAft>
                  <a:spcPts val="200"/>
                </a:spcAft>
                <a:buClr>
                  <a:schemeClr val="tx2"/>
                </a:buClr>
                <a:buFont typeface="Arial" pitchFamily="34" charset="0"/>
                <a:buChar char="•"/>
                <a:defRPr sz="12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marL="144000" indent="-144000" algn="ctr" defTabSz="1071645">
                <a:buClr>
                  <a:prstClr val="white">
                    <a:lumMod val="50000"/>
                  </a:prstClr>
                </a:buClr>
              </a:pPr>
              <a:r>
                <a:rPr lang="ko-KR" altLang="en-US" sz="120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후면부</a:t>
              </a:r>
              <a:endParaRPr lang="de-DE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402539" y="2308384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Front option</a:t>
            </a:r>
            <a:endParaRPr kumimoji="1" lang="ko-KR" altLang="en-US" sz="1600" b="1" dirty="0">
              <a:solidFill>
                <a:schemeClr val="accent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02539" y="4577776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</a:t>
            </a:r>
            <a:r>
              <a:rPr kumimoji="1" lang="en-US" altLang="ko-KR" sz="1600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ear option</a:t>
            </a:r>
            <a:endParaRPr kumimoji="1" lang="ko-KR" altLang="en-US" sz="1600" b="1" dirty="0">
              <a:solidFill>
                <a:schemeClr val="accent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17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3535298" y="2691907"/>
            <a:ext cx="582211" cy="210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900" b="1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ID card</a:t>
            </a:r>
            <a:endParaRPr lang="en-US" altLang="ko-KR" sz="900" b="1" kern="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3864110" y="2909017"/>
            <a:ext cx="479290" cy="62284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>
            <a:off x="2978045" y="2914122"/>
            <a:ext cx="1006358" cy="65775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2358323" y="2692523"/>
            <a:ext cx="1239442" cy="210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900" b="1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Optional Slim ODD</a:t>
            </a:r>
            <a:endParaRPr lang="en-US" altLang="ko-KR" sz="900" b="1" kern="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auto">
          <a:xfrm flipH="1">
            <a:off x="8507044" y="2863976"/>
            <a:ext cx="102377" cy="50036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7989701" y="2642377"/>
            <a:ext cx="1239442" cy="210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900" b="1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Operating Panel</a:t>
            </a:r>
            <a:endParaRPr lang="en-US" altLang="ko-KR" sz="900" b="1" kern="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7562851" y="2883061"/>
            <a:ext cx="520030" cy="48128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6923402" y="2673002"/>
            <a:ext cx="1239442" cy="210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900" b="1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2x USB3.0</a:t>
            </a:r>
            <a:endParaRPr lang="en-US" altLang="ko-KR" sz="900" b="1" kern="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1476668" y="3056327"/>
            <a:ext cx="636859" cy="30801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655660" y="2687176"/>
            <a:ext cx="1578177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900" b="1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Up to 2.5” 16x </a:t>
            </a:r>
          </a:p>
          <a:p>
            <a:pPr>
              <a:lnSpc>
                <a:spcPct val="80000"/>
              </a:lnSpc>
              <a:defRPr/>
            </a:pPr>
            <a:r>
              <a:rPr lang="en-US" altLang="ko-KR" sz="900" b="1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SAS HDD/SSD/PCIe SSD</a:t>
            </a:r>
            <a:endParaRPr lang="en-US" altLang="ko-KR" sz="900" b="1" kern="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Line 10"/>
          <p:cNvSpPr>
            <a:spLocks noChangeShapeType="1"/>
          </p:cNvSpPr>
          <p:nvPr/>
        </p:nvSpPr>
        <p:spPr bwMode="auto">
          <a:xfrm>
            <a:off x="5932981" y="3046685"/>
            <a:ext cx="636859" cy="30801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5111973" y="2677534"/>
            <a:ext cx="1578177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900" b="1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Up to 3.5” 10x </a:t>
            </a:r>
          </a:p>
          <a:p>
            <a:pPr>
              <a:lnSpc>
                <a:spcPct val="80000"/>
              </a:lnSpc>
              <a:defRPr/>
            </a:pPr>
            <a:r>
              <a:rPr lang="en-US" altLang="ko-KR" sz="900" b="1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SAS HDD/SSD/PCIe SSD</a:t>
            </a:r>
            <a:endParaRPr lang="en-US" altLang="ko-KR" sz="900" b="1" kern="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6" name="Line 10"/>
          <p:cNvSpPr>
            <a:spLocks noChangeShapeType="1"/>
          </p:cNvSpPr>
          <p:nvPr/>
        </p:nvSpPr>
        <p:spPr bwMode="auto">
          <a:xfrm flipH="1">
            <a:off x="4156688" y="5043791"/>
            <a:ext cx="249056" cy="44106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1972341" y="5665872"/>
            <a:ext cx="1128834" cy="3208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900" b="1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2x PSU hot-plug,</a:t>
            </a:r>
          </a:p>
          <a:p>
            <a:pPr>
              <a:lnSpc>
                <a:spcPct val="80000"/>
              </a:lnSpc>
              <a:defRPr/>
            </a:pPr>
            <a:r>
              <a:rPr lang="en-US" altLang="ko-KR" sz="900" b="1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redundant</a:t>
            </a:r>
            <a:endParaRPr lang="en-US" altLang="ko-KR" sz="900" b="1" kern="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8" name="Line 10"/>
          <p:cNvSpPr>
            <a:spLocks noChangeShapeType="1"/>
          </p:cNvSpPr>
          <p:nvPr/>
        </p:nvSpPr>
        <p:spPr bwMode="auto">
          <a:xfrm flipH="1">
            <a:off x="5626660" y="5253849"/>
            <a:ext cx="1565170" cy="69281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6402290" y="5043791"/>
            <a:ext cx="1578177" cy="210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900" b="1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DynamicLoM</a:t>
            </a:r>
          </a:p>
        </p:txBody>
      </p:sp>
      <p:sp>
        <p:nvSpPr>
          <p:cNvPr id="70" name="Line 10"/>
          <p:cNvSpPr>
            <a:spLocks noChangeShapeType="1"/>
          </p:cNvSpPr>
          <p:nvPr/>
        </p:nvSpPr>
        <p:spPr bwMode="auto">
          <a:xfrm flipH="1" flipV="1">
            <a:off x="5903643" y="6022307"/>
            <a:ext cx="0" cy="27843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5248921" y="6344049"/>
            <a:ext cx="1304278" cy="210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900" b="1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2x USB 3.0</a:t>
            </a:r>
          </a:p>
        </p:txBody>
      </p:sp>
      <p:sp>
        <p:nvSpPr>
          <p:cNvPr id="72" name="Line 10"/>
          <p:cNvSpPr>
            <a:spLocks noChangeShapeType="1"/>
          </p:cNvSpPr>
          <p:nvPr/>
        </p:nvSpPr>
        <p:spPr bwMode="auto">
          <a:xfrm flipH="1" flipV="1">
            <a:off x="6087550" y="5986729"/>
            <a:ext cx="302117" cy="20677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5932981" y="6164671"/>
            <a:ext cx="1578177" cy="320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900" b="1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2x onboard LAN +</a:t>
            </a:r>
          </a:p>
          <a:p>
            <a:pPr>
              <a:lnSpc>
                <a:spcPct val="80000"/>
              </a:lnSpc>
              <a:defRPr/>
            </a:pPr>
            <a:r>
              <a:rPr lang="en-US" altLang="ko-KR" sz="900" b="1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Service LAN</a:t>
            </a:r>
          </a:p>
        </p:txBody>
      </p:sp>
      <p:sp>
        <p:nvSpPr>
          <p:cNvPr id="74" name="Line 10"/>
          <p:cNvSpPr>
            <a:spLocks noChangeShapeType="1"/>
          </p:cNvSpPr>
          <p:nvPr/>
        </p:nvSpPr>
        <p:spPr bwMode="auto">
          <a:xfrm flipH="1" flipV="1">
            <a:off x="6231236" y="5864188"/>
            <a:ext cx="581541" cy="8462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6402290" y="5872354"/>
            <a:ext cx="1578177" cy="210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900" b="1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VGA Port</a:t>
            </a:r>
          </a:p>
        </p:txBody>
      </p:sp>
      <p:sp>
        <p:nvSpPr>
          <p:cNvPr id="76" name="Line 10"/>
          <p:cNvSpPr>
            <a:spLocks noChangeShapeType="1"/>
          </p:cNvSpPr>
          <p:nvPr/>
        </p:nvSpPr>
        <p:spPr bwMode="auto">
          <a:xfrm flipH="1">
            <a:off x="5111973" y="4845402"/>
            <a:ext cx="791670" cy="68454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7" name="Line 10"/>
          <p:cNvSpPr>
            <a:spLocks noChangeShapeType="1"/>
          </p:cNvSpPr>
          <p:nvPr/>
        </p:nvSpPr>
        <p:spPr bwMode="auto">
          <a:xfrm>
            <a:off x="5903643" y="4835429"/>
            <a:ext cx="498647" cy="67124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5114554" y="4614059"/>
            <a:ext cx="1578177" cy="210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900" b="1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Up to 8x PCI slots</a:t>
            </a:r>
          </a:p>
        </p:txBody>
      </p:sp>
      <p:sp>
        <p:nvSpPr>
          <p:cNvPr id="79" name="Line 10"/>
          <p:cNvSpPr>
            <a:spLocks noChangeShapeType="1"/>
          </p:cNvSpPr>
          <p:nvPr/>
        </p:nvSpPr>
        <p:spPr bwMode="auto">
          <a:xfrm>
            <a:off x="3122310" y="5787534"/>
            <a:ext cx="646421" cy="204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0" name="Line 10"/>
          <p:cNvSpPr>
            <a:spLocks noChangeShapeType="1"/>
          </p:cNvSpPr>
          <p:nvPr/>
        </p:nvSpPr>
        <p:spPr bwMode="auto">
          <a:xfrm>
            <a:off x="3105931" y="5787534"/>
            <a:ext cx="1237469" cy="26525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3640510" y="4824620"/>
            <a:ext cx="1578177" cy="210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900" b="1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4x rear drive cages</a:t>
            </a:r>
          </a:p>
        </p:txBody>
      </p:sp>
    </p:spTree>
    <p:extLst>
      <p:ext uri="{BB962C8B-B14F-4D97-AF65-F5344CB8AC3E}">
        <p14:creationId xmlns:p14="http://schemas.microsoft.com/office/powerpoint/2010/main" val="2209342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b="1">
                <a:latin typeface="맑은 고딕" panose="020B0503020000020004" pitchFamily="50" charset="-127"/>
                <a:ea typeface="맑은 고딕" panose="020B0503020000020004" pitchFamily="50" charset="-127"/>
              </a:rPr>
              <a:t>RX2540 M5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소개</a:t>
            </a: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buClr>
                <a:srgbClr val="A30B1A"/>
              </a:buClr>
              <a:defRPr/>
            </a:pPr>
            <a:r>
              <a:rPr kumimoji="0"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시스템 내부</a:t>
            </a:r>
          </a:p>
        </p:txBody>
      </p:sp>
      <p:cxnSp>
        <p:nvCxnSpPr>
          <p:cNvPr id="23" name="직선 연결선 22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텍스트 개체 틀 5"/>
          <p:cNvSpPr txBox="1">
            <a:spLocks/>
          </p:cNvSpPr>
          <p:nvPr/>
        </p:nvSpPr>
        <p:spPr>
          <a:xfrm>
            <a:off x="348525" y="1238401"/>
            <a:ext cx="9212988" cy="549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RX2540 M5</a:t>
            </a:r>
            <a:r>
              <a:rPr lang="ko-KR" altLang="en-US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최대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개의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CPU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장착할 수 있으며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24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개의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DIMM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슬롯을 제공합니다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Riser Card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옵션을 이용하면 </a:t>
            </a:r>
            <a:r>
              <a:rPr lang="en-US" altLang="ko-KR" sz="12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PCIe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슬롯을 최대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개까지 확장할 수 있습니다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35" name="Eine Ecke des Rechtecks abrunden 32"/>
          <p:cNvSpPr/>
          <p:nvPr/>
        </p:nvSpPr>
        <p:spPr bwMode="gray">
          <a:xfrm>
            <a:off x="344488" y="1946886"/>
            <a:ext cx="9217025" cy="360040"/>
          </a:xfrm>
          <a:prstGeom prst="roundRect">
            <a:avLst/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r>
              <a:rPr lang="en-US" altLang="ko-KR" sz="1600" b="1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RX2540 M5 </a:t>
            </a:r>
            <a:r>
              <a:rPr lang="ko-KR" altLang="en-US" sz="16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시스템 내부 구성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18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912" y="2546248"/>
            <a:ext cx="6162735" cy="3640495"/>
          </a:xfrm>
          <a:prstGeom prst="rect">
            <a:avLst/>
          </a:prstGeom>
        </p:spPr>
      </p:pic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1458630" y="5643618"/>
            <a:ext cx="184731" cy="2539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/>
            <a:endParaRPr lang="en-US" sz="105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auto">
          <a:xfrm flipV="1">
            <a:off x="2025690" y="4320166"/>
            <a:ext cx="945997" cy="60425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Line 11"/>
          <p:cNvSpPr>
            <a:spLocks noChangeShapeType="1"/>
          </p:cNvSpPr>
          <p:nvPr/>
        </p:nvSpPr>
        <p:spPr bwMode="auto">
          <a:xfrm flipH="1" flipV="1">
            <a:off x="6745772" y="5256138"/>
            <a:ext cx="1101775" cy="59679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2025690" y="4924422"/>
            <a:ext cx="1108035" cy="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 flipH="1" flipV="1">
            <a:off x="4158910" y="4924423"/>
            <a:ext cx="860765" cy="92114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Text Box 76"/>
          <p:cNvSpPr txBox="1">
            <a:spLocks noChangeArrowheads="1"/>
          </p:cNvSpPr>
          <p:nvPr/>
        </p:nvSpPr>
        <p:spPr bwMode="auto">
          <a:xfrm>
            <a:off x="6943259" y="2360054"/>
            <a:ext cx="164194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-88900" algn="l">
              <a:buSzPct val="120000"/>
            </a:pPr>
            <a:r>
              <a:rPr lang="en-US" altLang="zh-TW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Intel Xeon Scalable </a:t>
            </a:r>
          </a:p>
          <a:p>
            <a:pPr marL="88900" indent="-88900" algn="l">
              <a:buSzPct val="120000"/>
            </a:pPr>
            <a:r>
              <a:rPr lang="en-US" altLang="zh-TW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Family Processors</a:t>
            </a: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2908326" y="5887910"/>
            <a:ext cx="148896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88900" indent="-88900" algn="l">
              <a:spcBef>
                <a:spcPct val="0"/>
              </a:spcBef>
              <a:buClrTx/>
              <a:buFontTx/>
              <a:buNone/>
            </a:pPr>
            <a:r>
              <a:rPr lang="en-US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up to 8x 3.5”-inch or</a:t>
            </a:r>
          </a:p>
          <a:p>
            <a:pPr marL="88900" indent="-88900" algn="l">
              <a:spcBef>
                <a:spcPct val="0"/>
              </a:spcBef>
              <a:buClrTx/>
              <a:buFontTx/>
              <a:buNone/>
            </a:pPr>
            <a:r>
              <a:rPr lang="en-US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up to 12x 3.5”-inch or </a:t>
            </a:r>
          </a:p>
          <a:p>
            <a:pPr marL="88900" indent="-88900" algn="l">
              <a:spcBef>
                <a:spcPct val="0"/>
              </a:spcBef>
              <a:buClrTx/>
              <a:buFontTx/>
              <a:buNone/>
            </a:pPr>
            <a:r>
              <a:rPr lang="en-US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24x 2.5-inch + 4x rear </a:t>
            </a:r>
          </a:p>
          <a:p>
            <a:pPr marL="88900" indent="-88900" algn="l">
              <a:spcBef>
                <a:spcPct val="0"/>
              </a:spcBef>
              <a:buClrTx/>
              <a:buFontTx/>
              <a:buNone/>
            </a:pPr>
            <a:r>
              <a:rPr lang="en-US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option</a:t>
            </a: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1500387" y="4796178"/>
            <a:ext cx="13974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88900" indent="-88900" algn="l"/>
            <a:r>
              <a:rPr lang="en-US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4xPCIe</a:t>
            </a:r>
          </a:p>
          <a:p>
            <a:pPr marL="88900" indent="-88900" algn="l"/>
            <a:r>
              <a:rPr lang="en-US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slots</a:t>
            </a:r>
            <a:endParaRPr lang="en-US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Text Box 28"/>
          <p:cNvSpPr txBox="1">
            <a:spLocks noChangeArrowheads="1"/>
          </p:cNvSpPr>
          <p:nvPr/>
        </p:nvSpPr>
        <p:spPr bwMode="auto">
          <a:xfrm>
            <a:off x="4623838" y="5912243"/>
            <a:ext cx="15203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88900" indent="-88900" algn="l"/>
            <a:r>
              <a:rPr lang="en-US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6x redundant</a:t>
            </a:r>
          </a:p>
          <a:p>
            <a:pPr marL="88900" indent="-88900" algn="l"/>
            <a:r>
              <a:rPr lang="en-US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Hot-plug fans</a:t>
            </a:r>
            <a:endParaRPr lang="en-US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 flipH="1">
            <a:off x="4731684" y="2546248"/>
            <a:ext cx="2273120" cy="101610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" name="Line 5"/>
          <p:cNvSpPr>
            <a:spLocks noChangeShapeType="1"/>
          </p:cNvSpPr>
          <p:nvPr/>
        </p:nvSpPr>
        <p:spPr bwMode="auto">
          <a:xfrm flipH="1" flipV="1">
            <a:off x="3182593" y="4320164"/>
            <a:ext cx="455933" cy="152540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Line 5"/>
          <p:cNvSpPr>
            <a:spLocks noChangeShapeType="1"/>
          </p:cNvSpPr>
          <p:nvPr/>
        </p:nvSpPr>
        <p:spPr bwMode="auto">
          <a:xfrm flipH="1">
            <a:off x="4770163" y="2546248"/>
            <a:ext cx="2234642" cy="231150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Line 11"/>
          <p:cNvSpPr>
            <a:spLocks noChangeShapeType="1"/>
          </p:cNvSpPr>
          <p:nvPr/>
        </p:nvSpPr>
        <p:spPr bwMode="auto">
          <a:xfrm flipH="1" flipV="1">
            <a:off x="6849903" y="4796178"/>
            <a:ext cx="997645" cy="104939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8" name="Text Box 28"/>
          <p:cNvSpPr txBox="1">
            <a:spLocks noChangeArrowheads="1"/>
          </p:cNvSpPr>
          <p:nvPr/>
        </p:nvSpPr>
        <p:spPr bwMode="auto">
          <a:xfrm>
            <a:off x="7512263" y="5912242"/>
            <a:ext cx="15203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88900" indent="-88900" algn="l"/>
            <a:r>
              <a:rPr lang="en-US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2x hot-plug</a:t>
            </a:r>
          </a:p>
          <a:p>
            <a:pPr marL="88900" indent="-88900" algn="l"/>
            <a:r>
              <a:rPr lang="en-US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redundant PSU</a:t>
            </a:r>
            <a:endParaRPr lang="en-US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9" name="Text Box 76"/>
          <p:cNvSpPr txBox="1">
            <a:spLocks noChangeArrowheads="1"/>
          </p:cNvSpPr>
          <p:nvPr/>
        </p:nvSpPr>
        <p:spPr bwMode="auto">
          <a:xfrm>
            <a:off x="3628847" y="2386466"/>
            <a:ext cx="164194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-88900" algn="l">
              <a:buSzPct val="120000"/>
            </a:pPr>
            <a:r>
              <a:rPr lang="en-US" altLang="zh-TW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24x DIMM slots</a:t>
            </a:r>
          </a:p>
        </p:txBody>
      </p:sp>
      <p:sp>
        <p:nvSpPr>
          <p:cNvPr id="50" name="Line 5"/>
          <p:cNvSpPr>
            <a:spLocks noChangeShapeType="1"/>
          </p:cNvSpPr>
          <p:nvPr/>
        </p:nvSpPr>
        <p:spPr bwMode="auto">
          <a:xfrm>
            <a:off x="4305657" y="2641948"/>
            <a:ext cx="346661" cy="46024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" name="Line 10"/>
          <p:cNvSpPr>
            <a:spLocks noChangeShapeType="1"/>
          </p:cNvSpPr>
          <p:nvPr/>
        </p:nvSpPr>
        <p:spPr bwMode="auto">
          <a:xfrm flipH="1" flipV="1">
            <a:off x="6591301" y="3397698"/>
            <a:ext cx="920962" cy="23132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2" name="Line 14"/>
          <p:cNvSpPr>
            <a:spLocks noChangeShapeType="1"/>
          </p:cNvSpPr>
          <p:nvPr/>
        </p:nvSpPr>
        <p:spPr bwMode="auto">
          <a:xfrm flipH="1">
            <a:off x="6591301" y="3629020"/>
            <a:ext cx="920963" cy="80260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3" name="Text Box 18"/>
          <p:cNvSpPr txBox="1">
            <a:spLocks noChangeArrowheads="1"/>
          </p:cNvSpPr>
          <p:nvPr/>
        </p:nvSpPr>
        <p:spPr bwMode="auto">
          <a:xfrm>
            <a:off x="7512263" y="3464373"/>
            <a:ext cx="13974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88900" indent="-88900" algn="l"/>
            <a:r>
              <a:rPr lang="en-US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4x PCIe</a:t>
            </a:r>
          </a:p>
          <a:p>
            <a:pPr marL="88900" indent="-88900" algn="l"/>
            <a:r>
              <a:rPr lang="en-US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slots</a:t>
            </a:r>
            <a:endParaRPr lang="en-US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7169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Version History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A30B1A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Documentation Version History</a:t>
            </a:r>
          </a:p>
        </p:txBody>
      </p:sp>
      <p:cxnSp>
        <p:nvCxnSpPr>
          <p:cNvPr id="23" name="직선 연결선 22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1" name="텍스트 개체 틀 5"/>
          <p:cNvSpPr txBox="1">
            <a:spLocks/>
          </p:cNvSpPr>
          <p:nvPr/>
        </p:nvSpPr>
        <p:spPr>
          <a:xfrm>
            <a:off x="348525" y="1238401"/>
            <a:ext cx="9212988" cy="549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본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표준 제안서는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FUJITSU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저작권이 있으며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본사의 동의 없이 임의로 내용을 변경하여서는 안됩니다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243323"/>
              </p:ext>
            </p:extLst>
          </p:nvPr>
        </p:nvGraphicFramePr>
        <p:xfrm>
          <a:off x="431797" y="2006306"/>
          <a:ext cx="9078916" cy="44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44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3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9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No.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날짜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작성자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내용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참고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9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2019.5.1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 준화</a:t>
                      </a: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초기 작성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96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965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96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96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96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96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965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965"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965"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965"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8965"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8965"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8965"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8965"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1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2564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b="1">
                <a:latin typeface="맑은 고딕" panose="020B0503020000020004" pitchFamily="50" charset="-127"/>
                <a:ea typeface="맑은 고딕" panose="020B0503020000020004" pitchFamily="50" charset="-127"/>
              </a:rPr>
              <a:t>RX2540 M5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아키텍처</a:t>
            </a: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buClr>
                <a:srgbClr val="A30B1A"/>
              </a:buClr>
              <a:defRPr/>
            </a:pPr>
            <a:r>
              <a:rPr kumimoji="0"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시스템 아키텍처</a:t>
            </a:r>
          </a:p>
        </p:txBody>
      </p:sp>
      <p:cxnSp>
        <p:nvCxnSpPr>
          <p:cNvPr id="23" name="직선 연결선 22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 bwMode="gray">
          <a:xfrm>
            <a:off x="4658916" y="2708920"/>
            <a:ext cx="1014164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dirty="0" err="1">
              <a:ln>
                <a:noFill/>
              </a:ln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34722" y="4026733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C624</a:t>
            </a:r>
            <a:endParaRPr kumimoji="1" lang="ko-KR" altLang="en-US" sz="14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Eine Ecke des Rechtecks abrunden 32"/>
          <p:cNvSpPr/>
          <p:nvPr/>
        </p:nvSpPr>
        <p:spPr bwMode="gray">
          <a:xfrm>
            <a:off x="344488" y="1946886"/>
            <a:ext cx="9217025" cy="360040"/>
          </a:xfrm>
          <a:prstGeom prst="roundRect">
            <a:avLst/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r>
              <a:rPr lang="en-US" altLang="ko-KR" sz="1600" b="1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RX2540 M5 </a:t>
            </a:r>
            <a:r>
              <a:rPr lang="en-US" altLang="ko-KR" sz="16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System Architecture</a:t>
            </a:r>
          </a:p>
        </p:txBody>
      </p:sp>
      <p:sp>
        <p:nvSpPr>
          <p:cNvPr id="13" name="텍스트 개체 틀 5"/>
          <p:cNvSpPr txBox="1">
            <a:spLocks/>
          </p:cNvSpPr>
          <p:nvPr/>
        </p:nvSpPr>
        <p:spPr>
          <a:xfrm>
            <a:off x="348525" y="1238401"/>
            <a:ext cx="9212988" cy="549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RX2540 M5</a:t>
            </a:r>
            <a:r>
              <a:rPr lang="ko-KR" altLang="en-US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System Architecture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다이어그램입니다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b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endParaRPr lang="en-US" altLang="ko-KR" sz="12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19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667" y="2466138"/>
            <a:ext cx="675322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96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gray">
          <a:xfrm>
            <a:off x="425393" y="4754879"/>
            <a:ext cx="8642356" cy="84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457200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  <a:buClr>
                <a:srgbClr val="A30B1A"/>
              </a:buClr>
            </a:pPr>
            <a:r>
              <a:rPr lang="en-GB" altLang="ko-KR" sz="2000" dirty="0">
                <a:latin typeface="Fujitsu Sans" panose="020B0404060202020204" pitchFamily="34" charset="0"/>
                <a:ea typeface="MS PGothic" pitchFamily="34" charset="-128"/>
                <a:cs typeface="+mn-cs"/>
              </a:rPr>
              <a:t>FUJITSU Server </a:t>
            </a:r>
            <a:r>
              <a:rPr lang="en-GB" altLang="ko-KR" sz="2000">
                <a:latin typeface="Fujitsu Sans" panose="020B0404060202020204" pitchFamily="34" charset="0"/>
                <a:ea typeface="MS PGothic" pitchFamily="34" charset="-128"/>
                <a:cs typeface="+mn-cs"/>
              </a:rPr>
              <a:t>PRIMERGY RX4770 </a:t>
            </a:r>
            <a:r>
              <a:rPr lang="en-GB" altLang="ko-KR" sz="2000" dirty="0">
                <a:latin typeface="Fujitsu Sans" panose="020B0404060202020204" pitchFamily="34" charset="0"/>
                <a:ea typeface="MS PGothic" pitchFamily="34" charset="-128"/>
                <a:cs typeface="+mn-cs"/>
              </a:rPr>
              <a:t>M5</a:t>
            </a:r>
            <a:endParaRPr lang="en-US" altLang="ko-KR" sz="2000" dirty="0">
              <a:latin typeface="Fujitsu Sans" panose="020B0404060202020204" pitchFamily="34" charset="0"/>
              <a:ea typeface="MS PGothic" pitchFamily="34" charset="-128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altLang="ko-KR" sz="2800" dirty="0">
                <a:latin typeface="Fujitsu Sans" panose="020B0404060202020204" pitchFamily="34" charset="0"/>
                <a:ea typeface="MS PGothic" pitchFamily="34" charset="-128"/>
              </a:rPr>
              <a:t>Power for the Backend of Digitalization</a:t>
            </a:r>
            <a:endParaRPr lang="en-GB" altLang="ja-JP" sz="2800" dirty="0">
              <a:latin typeface="Fujitsu Sans" panose="020B0404060202020204" pitchFamily="34" charset="0"/>
              <a:ea typeface="MS PGothic" pitchFamily="34" charset="-128"/>
            </a:endParaRPr>
          </a:p>
        </p:txBody>
      </p:sp>
      <p:pic>
        <p:nvPicPr>
          <p:cNvPr id="7" name="Grafi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9583" y="4799059"/>
            <a:ext cx="90083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83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b="1">
                <a:latin typeface="맑은 고딕" panose="020B0503020000020004" pitchFamily="50" charset="-127"/>
                <a:ea typeface="맑은 고딕" panose="020B0503020000020004" pitchFamily="50" charset="-127"/>
              </a:rPr>
              <a:t>RX4770 M5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개요</a:t>
            </a: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A30B1A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제품</a:t>
            </a:r>
            <a:r>
              <a:rPr kumimoji="0"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개요</a:t>
            </a:r>
            <a:endParaRPr kumimoji="0" lang="en-US" altLang="ko-KR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3" name="직선 연결선 22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텍스트 개체 틀 5"/>
          <p:cNvSpPr txBox="1">
            <a:spLocks/>
          </p:cNvSpPr>
          <p:nvPr/>
        </p:nvSpPr>
        <p:spPr>
          <a:xfrm>
            <a:off x="348525" y="1238401"/>
            <a:ext cx="9212988" cy="549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High-end 4 way x86 PRIMERGY </a:t>
            </a:r>
            <a:r>
              <a:rPr lang="en-US" altLang="ko-KR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RX4770 M5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제품은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Intel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Xeon Scalable Processor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채용하였으며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탁월한 성능과 안정성 및 </a:t>
            </a:r>
            <a:r>
              <a:rPr lang="ko-KR" altLang="en-US" sz="12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확장성을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제공하는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2U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서버입니다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523876" y="3009517"/>
            <a:ext cx="3118026" cy="2251949"/>
          </a:xfrm>
          <a:prstGeom prst="rect">
            <a:avLst/>
          </a:prstGeom>
          <a:solidFill>
            <a:schemeClr val="bg1"/>
          </a:solidFill>
          <a:ln w="12700" cap="rnd" cmpd="sng">
            <a:noFill/>
            <a:prstDash val="solid"/>
            <a:headEnd type="none" w="lg" len="med"/>
            <a:tailEnd type="none" w="lg" len="med"/>
          </a:ln>
          <a:effectLst>
            <a:outerShdw blurRad="127000" dist="38100" dir="2700000" algn="ctr" rotWithShape="0">
              <a:prstClr val="black">
                <a:alpha val="25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 anchorCtr="0"/>
          <a:lstStyle/>
          <a:p>
            <a:pPr algn="ctr" latinLnBrk="0">
              <a:spcBef>
                <a:spcPts val="100"/>
              </a:spcBef>
              <a:spcAft>
                <a:spcPts val="100"/>
              </a:spcAft>
            </a:pPr>
            <a:endParaRPr lang="ko-KR" altLang="en-US" sz="100" spc="-100">
              <a:gradFill flip="none" rotWithShape="1"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이등변 삼각형 14"/>
          <p:cNvSpPr/>
          <p:nvPr/>
        </p:nvSpPr>
        <p:spPr>
          <a:xfrm rot="16200000">
            <a:off x="307852" y="3068908"/>
            <a:ext cx="288032" cy="144016"/>
          </a:xfrm>
          <a:prstGeom prst="triangle">
            <a:avLst>
              <a:gd name="adj" fmla="val 30985"/>
            </a:avLst>
          </a:prstGeom>
          <a:solidFill>
            <a:schemeClr val="accent1"/>
          </a:solidFill>
          <a:ln w="12700" cap="rnd" cmpd="sng">
            <a:noFill/>
            <a:prstDash val="solid"/>
            <a:headEnd type="none" w="lg" len="med"/>
            <a:tailEnd type="none" w="lg" len="med"/>
          </a:ln>
          <a:effectLst>
            <a:outerShdw blurRad="38100" dist="25400" dir="5400000" algn="t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 anchorCtr="0"/>
          <a:lstStyle/>
          <a:p>
            <a:pPr algn="ctr" latinLnBrk="0">
              <a:spcBef>
                <a:spcPts val="200"/>
              </a:spcBef>
              <a:spcAft>
                <a:spcPts val="600"/>
              </a:spcAft>
            </a:pPr>
            <a:endParaRPr lang="ko-KR" altLang="en-US" sz="1700" dirty="0">
              <a:ln w="0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7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666482"/>
              </p:ext>
            </p:extLst>
          </p:nvPr>
        </p:nvGraphicFramePr>
        <p:xfrm>
          <a:off x="4069168" y="2006235"/>
          <a:ext cx="5515495" cy="4606000"/>
        </p:xfrm>
        <a:graphic>
          <a:graphicData uri="http://schemas.openxmlformats.org/drawingml/2006/table">
            <a:tbl>
              <a:tblPr/>
              <a:tblGrid>
                <a:gridCol w="1162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2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92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9pPr>
                    </a:lstStyle>
                    <a:p>
                      <a:pPr marL="0" marR="0" lvl="0" indent="0" algn="ctr" defTabSz="914400" rtl="0" eaLnBrk="0" fontAlgn="base" latinLnBrk="1" hangingPunct="0">
                        <a:lnSpc>
                          <a:spcPct val="7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주요 기능</a:t>
                      </a:r>
                    </a:p>
                  </a:txBody>
                  <a:tcPr marL="46800" marR="0" marT="36000" marB="360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9pPr>
                    </a:lstStyle>
                    <a:p>
                      <a:pPr marL="0" marR="0" lvl="0" indent="0" algn="ctr" defTabSz="914400" rtl="0" eaLnBrk="0" fontAlgn="base" latinLnBrk="1" hangingPunct="0">
                        <a:lnSpc>
                          <a:spcPct val="7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     용</a:t>
                      </a:r>
                    </a:p>
                  </a:txBody>
                  <a:tcPr marL="46800" marR="0" marT="36000" marB="360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232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고성능 시스템</a:t>
                      </a:r>
                    </a:p>
                  </a:txBody>
                  <a:tcPr marL="46800" marR="0" marT="36000" marB="360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9pPr>
                    </a:lstStyle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최신 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Intel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Cascade Lake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아키텍처 적용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 CPU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탑재 </a:t>
                      </a:r>
                      <a:endParaRPr kumimoji="1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HY울릉도M"/>
                      </a:endParaRPr>
                    </a:p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최대 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DDR4 2,933MHz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고속 메모리 채용</a:t>
                      </a:r>
                    </a:p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NVDIMMs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, NVMe SSD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디스크를 지원하여 데이터 처리 성능 향상</a:t>
                      </a:r>
                    </a:p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3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세대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PCI-Express I/O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슬롯 채용으로 주변기기와의 빠른 액세스</a:t>
                      </a:r>
                    </a:p>
                  </a:txBody>
                  <a:tcPr marL="46800" marR="0" marT="36000" marB="360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973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고신뢰성 시스템</a:t>
                      </a:r>
                    </a:p>
                  </a:txBody>
                  <a:tcPr marL="46800" marR="0" marT="36000" marB="360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9pPr>
                    </a:lstStyle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Advanced ECC, Memory Scrubbing, SDDC(Chipkill)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메모리 기능 </a:t>
                      </a:r>
                      <a:b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</a:b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채용으로 메모리 및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data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 오류 대응 </a:t>
                      </a:r>
                    </a:p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Memory Mirroring, Hot-Spare Memory, </a:t>
                      </a:r>
                      <a:r>
                        <a:rPr lang="en-US" altLang="ko-KR" sz="1000" kern="12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Rank Sparing Memory </a:t>
                      </a:r>
                      <a:br>
                        <a:rPr lang="en-US" altLang="ko-KR" sz="1000" kern="12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</a:b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기능으로 메모리 가용성 증대  </a:t>
                      </a:r>
                    </a:p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하드웨어 타입의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RAID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컨트롤러를 탑재함으로써 하드디스크 가용성 제공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HY울릉도M"/>
                      </a:endParaRPr>
                    </a:p>
                  </a:txBody>
                  <a:tcPr marL="46800" marR="0" marT="36000" marB="360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162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뛰어난 확장성</a:t>
                      </a:r>
                    </a:p>
                  </a:txBody>
                  <a:tcPr marL="46800" marR="0" marT="36000" marB="360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9pPr>
                    </a:lstStyle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최대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4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개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Processor, 112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코어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, 224Thread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까지 확장 가능 </a:t>
                      </a:r>
                    </a:p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대용량 메모리 장착 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(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최대 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6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  <a:sym typeface="Wingdings" panose="05000000000000000000" pitchFamily="2" charset="2"/>
                        </a:rPr>
                        <a:t>TB RDIMM, 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  <a:sym typeface="Wingdings" panose="05000000000000000000" pitchFamily="2" charset="2"/>
                        </a:rPr>
                        <a:t>최대 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  <a:sym typeface="Wingdings" panose="05000000000000000000" pitchFamily="2" charset="2"/>
                        </a:rPr>
                        <a:t>15TB RDIMM + DCPMM)</a:t>
                      </a: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HY울릉도M"/>
                      </a:endParaRPr>
                    </a:p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최대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16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개의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2.5” HDD or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12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개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2.5” PCIe-SSD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 탑재 가능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HY울릉도M"/>
                      </a:endParaRPr>
                    </a:p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최대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8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개의 고속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3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세대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PCI-Express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확장 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슬롯 제공</a:t>
                      </a: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HY울릉도M"/>
                      </a:endParaRPr>
                    </a:p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Dynamic LoM : (1GE x 4port,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 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10Gb UTP x 2Port, 10Gb SFP+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 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x 2Port/4Port</a:t>
                      </a:r>
                      <a:r>
                        <a:rPr kumimoji="0" lang="en-US" altLang="ko-KR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HY울릉도M"/>
                      </a:endParaRPr>
                    </a:p>
                  </a:txBody>
                  <a:tcPr marL="46800" marR="0" marT="36000" marB="360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273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7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시스템 관리</a:t>
                      </a:r>
                      <a:r>
                        <a:rPr kumimoji="0" lang="en-US" altLang="ko-K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kumimoji="0" lang="ko-KR" alt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기능</a:t>
                      </a:r>
                    </a:p>
                  </a:txBody>
                  <a:tcPr marL="9359" marR="9359" marT="16675" marB="1667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9pPr>
                    </a:lstStyle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원격관리 컨트롤러</a:t>
                      </a:r>
                      <a:r>
                        <a:rPr kumimoji="0" lang="en-US" altLang="ko-KR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(iRMC S5)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를</a:t>
                      </a: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 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통한 서버 원격 관리 지원</a:t>
                      </a:r>
                      <a:endParaRPr kumimoji="0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HY울릉도M"/>
                      </a:endParaRPr>
                    </a:p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표준화된 </a:t>
                      </a:r>
                      <a:r>
                        <a:rPr kumimoji="0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관리툴을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 통한 사전 장애 경고 기능</a:t>
                      </a: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(PFA) 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제공</a:t>
                      </a:r>
                      <a:endParaRPr kumimoji="0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HY울릉도M"/>
                      </a:endParaRPr>
                    </a:p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시스템 관리 소프트웨어 무상 제공</a:t>
                      </a: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(FUJITSU ServerView)</a:t>
                      </a:r>
                    </a:p>
                  </a:txBody>
                  <a:tcPr marL="86968" marR="86968" marT="16675" marB="1667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9" name="그림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91" y="3401837"/>
            <a:ext cx="2652013" cy="16445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4982" y="3271038"/>
            <a:ext cx="2426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PRIMERGY </a:t>
            </a:r>
            <a:r>
              <a:rPr lang="en-US" altLang="ko-KR" sz="16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RX4770 M5</a:t>
            </a:r>
            <a:endParaRPr lang="en-US" altLang="ko-KR" sz="16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21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938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b="1">
                <a:latin typeface="맑은 고딕" panose="020B0503020000020004" pitchFamily="50" charset="-127"/>
                <a:ea typeface="맑은 고딕" panose="020B0503020000020004" pitchFamily="50" charset="-127"/>
              </a:rPr>
              <a:t>RX4770 M5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사양</a:t>
            </a: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ja-JP"/>
            </a:defPPr>
            <a:lvl1pPr marL="0" marR="0" lvl="0" indent="0" algn="l" defTabSz="914400" eaLnBrk="1" fontAlgn="base" latinLnBrk="0" hangingPunct="1">
              <a:lnSpc>
                <a:spcPct val="100000"/>
              </a:lnSpc>
              <a:spcAft>
                <a:spcPct val="30000"/>
              </a:spcAft>
              <a:buClr>
                <a:srgbClr val="A30B1A"/>
              </a:buClr>
              <a:buSzTx/>
              <a:buFont typeface="Wingdings" pitchFamily="2" charset="2"/>
              <a:buNone/>
              <a:tabLst/>
              <a:defRPr kumimoji="0" sz="1400" b="1" kern="0">
                <a:latin typeface="나눔고딕" pitchFamily="50" charset="-127"/>
                <a:ea typeface="나눔고딕" pitchFamily="50" charset="-127"/>
              </a:defRPr>
            </a:lvl1pPr>
            <a:lvl2pPr marL="533400" indent="-268288" algn="l" eaLnBrk="1" fontAlgn="base" hangingPunct="1"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eaLnBrk="1" fontAlgn="base" hangingPunct="1"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eaLnBrk="1" fontAlgn="base" hangingPunct="1"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eaLnBrk="1" fontAlgn="base" hangingPunct="1"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fontAlgn="base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fontAlgn="base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fontAlgn="base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fontAlgn="base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RX4770 M5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상세 사양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9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716293"/>
              </p:ext>
            </p:extLst>
          </p:nvPr>
        </p:nvGraphicFramePr>
        <p:xfrm>
          <a:off x="274296" y="2002419"/>
          <a:ext cx="9361038" cy="4287417"/>
        </p:xfrm>
        <a:graphic>
          <a:graphicData uri="http://schemas.openxmlformats.org/drawingml/2006/table">
            <a:tbl>
              <a:tblPr/>
              <a:tblGrid>
                <a:gridCol w="1548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4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50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87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7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</a:p>
                  </a:txBody>
                  <a:tcPr marL="43200" marR="0" marT="36000" marB="360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7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상세사양</a:t>
                      </a:r>
                    </a:p>
                  </a:txBody>
                  <a:tcPr marL="43200" marR="0" marT="36000" marB="360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2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Type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077" marR="83077" marT="36000" marB="360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Rack (2U)</a:t>
                      </a:r>
                    </a:p>
                  </a:txBody>
                  <a:tcPr marL="83077" marR="83077" marT="36000" marB="360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 482.6 mm (Bezel) / 434.8mm (Body) x 724.8 x 86.9 mm, 30.3kg</a:t>
                      </a:r>
                    </a:p>
                  </a:txBody>
                  <a:tcPr marL="83077" marR="83077" marT="36000" marB="360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PSU : 1600W x 2 </a:t>
                      </a:r>
                      <a:r>
                        <a:rPr kumimoji="1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 </a:t>
                      </a: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Hot-plug</a:t>
                      </a:r>
                    </a:p>
                  </a:txBody>
                  <a:tcPr marL="83077" marR="83077" marT="36000" marB="360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2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Processor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 4ea(Max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077" marR="83077" marT="36000" marB="360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en-US" altLang="ko-KR" sz="900" kern="1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Gold </a:t>
                      </a:r>
                    </a:p>
                    <a:p>
                      <a:pPr marL="180000"/>
                      <a:r>
                        <a:rPr kumimoji="1" lang="en-US" altLang="ko-KR" sz="900" kern="1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5215(10C/2.50GHz), 5215L(10C/2.50GHz), 5215M(10C/2.50GHz), 5217(8C/3.00GHz), 5218(16C/2.30GHz), 5220(18C/2.20GHz), 5222(4C/3.80GHz), 6230(20C/2.10GHz), 6240(18C/2.60GHz), 6240Y(18C/2.60GHz), 6242(16C/2.80GHz), 6244(8C/3.60GHz), 6248(20C/2.50GHz), </a:t>
                      </a:r>
                      <a:r>
                        <a:rPr kumimoji="1" lang="de-DE" altLang="ko-KR" sz="900" kern="1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6252(24C/2.10GHz), 6254(18C/3.10GHz)</a:t>
                      </a:r>
                      <a:endParaRPr kumimoji="1" lang="en-US" altLang="ko-KR" sz="900" kern="12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r>
                        <a:rPr kumimoji="1" lang="en-US" altLang="ko-KR" sz="900" kern="1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Platinum </a:t>
                      </a:r>
                    </a:p>
                    <a:p>
                      <a:pPr marL="180000"/>
                      <a:r>
                        <a:rPr kumimoji="1" lang="en-US" altLang="ko-KR" sz="900" kern="1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8253(16C/2.20GHz), 8256(4C/3.80GHz), 8260(24C/2.40GHz), 8260L(24C/2.40GHz), 8260M(24C/2.40GHz), 8260Y(24C/2.40GHz), 8268(24C/2.90GHz), 8270(26C/2.70GHz), 8276(28C/2.20GHz), 8276L(28C/2.20GHz), 8276M(28C/2.20GHz), 8280(28C/2.70GHz), 8280L(28C/2.70GHz), 8280M(28C/2.70GHz)</a:t>
                      </a:r>
                      <a:endParaRPr kumimoji="1" lang="en-US" altLang="ko-KR" sz="900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83077" marR="83077" marT="36000" marB="360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Memory(Max)</a:t>
                      </a:r>
                    </a:p>
                  </a:txBody>
                  <a:tcPr marL="83077" marR="83077" marT="36000" marB="360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nl-NL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16GB – 15TB (48 DIMM, Standard DDR4-2933 MT/s &amp; DCPMM Combination)</a:t>
                      </a:r>
                      <a:endParaRPr kumimoji="1" lang="nl-NL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077" marR="83077" marT="36000" marB="360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메모리 보호 기능</a:t>
                      </a:r>
                    </a:p>
                  </a:txBody>
                  <a:tcPr marL="83077" marR="83077" marT="36000" marB="360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altLang="ko-KR" sz="900" kern="12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Advanced ECC, Memory Scrubbing, SDDC (Chipkill), Rank sparing, Memory Mirroring, DDDC, Rank Sparing memory support</a:t>
                      </a:r>
                    </a:p>
                  </a:txBody>
                  <a:tcPr marL="83077" marR="83077" marT="36000" marB="360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OS 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부트 전용 모듈</a:t>
                      </a:r>
                      <a:endParaRPr kumimoji="1" lang="ja-JP" alt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나눔고딕" pitchFamily="50" charset="-127"/>
                      </a:endParaRPr>
                    </a:p>
                  </a:txBody>
                  <a:tcPr marL="83077" marR="83077" marT="36000" marB="360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2x M.2 devices e.g.</a:t>
                      </a:r>
                      <a:endParaRPr kumimoji="1" lang="en-US" altLang="ko-KR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077" marR="83077" marT="36000" marB="360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545588"/>
                  </a:ext>
                </a:extLst>
              </a:tr>
              <a:tr h="21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HDD</a:t>
                      </a:r>
                      <a:endParaRPr kumimoji="1" lang="ja-JP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나눔고딕" pitchFamily="50" charset="-127"/>
                      </a:endParaRPr>
                    </a:p>
                  </a:txBody>
                  <a:tcPr marL="83077" marR="83077" marT="36000" marB="360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SAS, SATA, SSD(SAS/SATA), PCIe SSD, SED</a:t>
                      </a: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M.2 SATA </a:t>
                      </a: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</a:t>
                      </a:r>
                    </a:p>
                  </a:txBody>
                  <a:tcPr marL="83077" marR="83077" marT="36000" marB="360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RAID Controller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077" marR="83077" marT="36000" marB="360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CP400i(no cache), EP400i(1GB cache), EP420i(2GB cache), EP420i for SafeStore(2GB cache), EP520i(2GB cache) EP540i(4GB cache),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EP580i(8GB cache) </a:t>
                      </a: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</a:t>
                      </a:r>
                      <a:endParaRPr kumimoji="0" lang="sv-SE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077" marR="83077" marT="36000" marB="360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I/O Slot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077" marR="83077" marT="36000" marB="360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4x </a:t>
                      </a:r>
                      <a:r>
                        <a:rPr kumimoji="0" lang="en-US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PCIe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16</a:t>
                      </a: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배속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(FH), 4x </a:t>
                      </a:r>
                      <a:r>
                        <a:rPr kumimoji="0" lang="en-US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PCIe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16</a:t>
                      </a: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배속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(LP)</a:t>
                      </a: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077" marR="83077" marT="36000" marB="360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NIC(onboard)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077" marR="83077" marT="36000" marB="360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Dynamic </a:t>
                      </a:r>
                      <a:r>
                        <a:rPr kumimoji="0" lang="en-US" altLang="ko-KR" sz="9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LoM</a:t>
                      </a:r>
                      <a:r>
                        <a:rPr kumimoji="0" lang="en-US" altLang="ko-KR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(Intel OCP) : 1Gb x 4port(UTP) </a:t>
                      </a:r>
                      <a:r>
                        <a:rPr kumimoji="0" lang="ko-KR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또는 </a:t>
                      </a:r>
                      <a:r>
                        <a:rPr kumimoji="0" lang="en-US" altLang="ko-KR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10Gb x 2port(SFP+, UTP) </a:t>
                      </a:r>
                      <a:r>
                        <a:rPr kumimoji="0" lang="ko-KR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또는 </a:t>
                      </a:r>
                      <a:r>
                        <a:rPr kumimoji="0" lang="en-US" altLang="ko-KR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10Gb x 4port(SFP+)</a:t>
                      </a:r>
                    </a:p>
                  </a:txBody>
                  <a:tcPr marL="83077" marR="83077" marT="36000" marB="360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NIC(</a:t>
                      </a:r>
                      <a:r>
                        <a:rPr kumimoji="1" lang="en-US" altLang="ko-K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Mgmt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LAN)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077" marR="83077" marT="36000" marB="360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10/100/1000Mbit Ethernet * 1</a:t>
                      </a:r>
                    </a:p>
                  </a:txBody>
                  <a:tcPr marL="83077" marR="83077" marT="36000" marB="360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원격관리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Controller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077" marR="83077" marT="36000" marB="360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iRMC S5 (</a:t>
                      </a:r>
                      <a:r>
                        <a:rPr kumimoji="1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제공</a:t>
                      </a:r>
                      <a:r>
                        <a:rPr kumimoji="1" lang="en-US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 512MB Memory, Graphic Controller </a:t>
                      </a:r>
                      <a:r>
                        <a:rPr kumimoji="1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포함</a:t>
                      </a: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077" marR="83077" marT="36000" marB="360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FAN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077" marR="83077" marT="36000" marB="360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11+1(Redundant / Hot-plug)</a:t>
                      </a:r>
                    </a:p>
                  </a:txBody>
                  <a:tcPr marL="83077" marR="83077" marT="36000" marB="360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Operating System</a:t>
                      </a:r>
                      <a:endParaRPr kumimoji="1" lang="ko-KR" alt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3077" marR="83077" marT="36000" marB="360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Windows 2019/2016, Linux(Redhat 7.6), VMware vSphere(6.7U1) </a:t>
                      </a:r>
                    </a:p>
                  </a:txBody>
                  <a:tcPr marL="83077" marR="83077" marT="36000" marB="360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8" name="직선 연결선 7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텍스트 개체 틀 5"/>
          <p:cNvSpPr txBox="1">
            <a:spLocks/>
          </p:cNvSpPr>
          <p:nvPr/>
        </p:nvSpPr>
        <p:spPr>
          <a:xfrm>
            <a:off x="348525" y="1238401"/>
            <a:ext cx="9212988" cy="549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PRIMERGY </a:t>
            </a:r>
            <a:r>
              <a:rPr lang="en-US" altLang="ko-KR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RX4770 M5</a:t>
            </a:r>
            <a:r>
              <a:rPr lang="ko-KR" altLang="en-US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최대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CPU 4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최대 </a:t>
            </a:r>
            <a:r>
              <a:rPr lang="ko-KR" altLang="en-US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메모리 </a:t>
            </a:r>
            <a:r>
              <a:rPr lang="en-US" altLang="ko-KR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15TB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8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개의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PCIe3.0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지원으로 다양한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Interface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제공하여 대용량 업무 처리에 적합합니다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22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3093" y="6077653"/>
            <a:ext cx="1151750" cy="178683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100" b="1">
                <a:solidFill>
                  <a:schemeClr val="tx1"/>
                </a:solidFill>
                <a:latin typeface="Fujitsu Sans" panose="020B0404060202020204" pitchFamily="34" charset="0"/>
              </a:rPr>
              <a:t>To be updated</a:t>
            </a:r>
          </a:p>
        </p:txBody>
      </p:sp>
    </p:spTree>
    <p:extLst>
      <p:ext uri="{BB962C8B-B14F-4D97-AF65-F5344CB8AC3E}">
        <p14:creationId xmlns:p14="http://schemas.microsoft.com/office/powerpoint/2010/main" val="3272399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b="1">
                <a:latin typeface="맑은 고딕" panose="020B0503020000020004" pitchFamily="50" charset="-127"/>
                <a:ea typeface="맑은 고딕" panose="020B0503020000020004" pitchFamily="50" charset="-127"/>
              </a:rPr>
              <a:t>RX4770 M5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시스템 외관</a:t>
            </a: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buClr>
                <a:srgbClr val="A30B1A"/>
              </a:buClr>
              <a:defRPr/>
            </a:pPr>
            <a:r>
              <a:rPr kumimoji="0" lang="en-US" altLang="ko-KR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RX4770 M5 </a:t>
            </a:r>
            <a:r>
              <a:rPr kumimoji="0"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시스템 외관 </a:t>
            </a:r>
            <a:r>
              <a:rPr kumimoji="0"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(Front View)</a:t>
            </a:r>
            <a:endParaRPr kumimoji="0" lang="ko-KR" altLang="en-US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3" name="직선 연결선 22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그림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7587" y="2284478"/>
            <a:ext cx="5989320" cy="3714048"/>
          </a:xfrm>
          <a:prstGeom prst="rect">
            <a:avLst/>
          </a:prstGeom>
        </p:spPr>
      </p:pic>
      <p:sp>
        <p:nvSpPr>
          <p:cNvPr id="29" name="텍스트 개체 틀 5"/>
          <p:cNvSpPr txBox="1">
            <a:spLocks/>
          </p:cNvSpPr>
          <p:nvPr/>
        </p:nvSpPr>
        <p:spPr>
          <a:xfrm>
            <a:off x="348525" y="1238401"/>
            <a:ext cx="9212988" cy="549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RX4770 M5</a:t>
            </a:r>
            <a:r>
              <a:rPr lang="ko-KR" altLang="en-US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는 최대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16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개의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2.5”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디스크를 장착할 수 있는 디스크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bay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</a:t>
            </a:r>
            <a:r>
              <a:rPr lang="ko-KR" altLang="en-US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제공합니다</a:t>
            </a:r>
            <a:r>
              <a:rPr lang="en-US" altLang="ko-KR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br>
              <a:rPr lang="en-US" altLang="ko-KR" sz="125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endParaRPr lang="en-US" altLang="ko-KR" sz="12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23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 Box 76"/>
          <p:cNvSpPr txBox="1">
            <a:spLocks noChangeArrowheads="1"/>
          </p:cNvSpPr>
          <p:nvPr/>
        </p:nvSpPr>
        <p:spPr bwMode="auto">
          <a:xfrm>
            <a:off x="1324772" y="3032279"/>
            <a:ext cx="1641943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altLang="ko-KR" sz="1200" b="1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Up to 16x </a:t>
            </a:r>
          </a:p>
          <a:p>
            <a:pPr algn="l">
              <a:lnSpc>
                <a:spcPct val="80000"/>
              </a:lnSpc>
              <a:defRPr/>
            </a:pPr>
            <a:r>
              <a:rPr lang="en-US" altLang="ko-KR" sz="1200" b="1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SAS HDD´s/SSD´s</a:t>
            </a:r>
            <a:endParaRPr lang="en-US" altLang="ko-KR" sz="1200" b="1" kern="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2114550" y="3456828"/>
            <a:ext cx="1631950" cy="46024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Text Box 76"/>
          <p:cNvSpPr txBox="1">
            <a:spLocks noChangeArrowheads="1"/>
          </p:cNvSpPr>
          <p:nvPr/>
        </p:nvSpPr>
        <p:spPr bwMode="auto">
          <a:xfrm>
            <a:off x="4951280" y="2801774"/>
            <a:ext cx="1641943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altLang="ko-KR" sz="1200" b="1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2x USB</a:t>
            </a:r>
            <a:br>
              <a:rPr lang="en-US" altLang="ko-KR" sz="1200" b="1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200" b="1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Connector</a:t>
            </a: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5450789" y="3230796"/>
            <a:ext cx="261721" cy="77694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 Box 76"/>
          <p:cNvSpPr txBox="1">
            <a:spLocks noChangeArrowheads="1"/>
          </p:cNvSpPr>
          <p:nvPr/>
        </p:nvSpPr>
        <p:spPr bwMode="auto">
          <a:xfrm>
            <a:off x="5914670" y="2801774"/>
            <a:ext cx="1641943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altLang="ko-KR" sz="1200" b="1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Video </a:t>
            </a:r>
          </a:p>
          <a:p>
            <a:pPr algn="l">
              <a:lnSpc>
                <a:spcPct val="80000"/>
              </a:lnSpc>
              <a:defRPr/>
            </a:pPr>
            <a:r>
              <a:rPr lang="en-US" altLang="ko-KR" sz="1200" b="1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Connector</a:t>
            </a: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 flipH="1">
            <a:off x="6188383" y="3212990"/>
            <a:ext cx="82921" cy="79475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Text Box 76"/>
          <p:cNvSpPr txBox="1">
            <a:spLocks noChangeArrowheads="1"/>
          </p:cNvSpPr>
          <p:nvPr/>
        </p:nvSpPr>
        <p:spPr bwMode="auto">
          <a:xfrm>
            <a:off x="6881983" y="2949507"/>
            <a:ext cx="1641943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altLang="ko-KR" sz="1200" b="1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Control panel</a:t>
            </a:r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 flipH="1">
            <a:off x="6987711" y="3230796"/>
            <a:ext cx="375113" cy="7449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 flipH="1" flipV="1">
            <a:off x="6271304" y="4276725"/>
            <a:ext cx="0" cy="8953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 flipH="1" flipV="1">
            <a:off x="6847617" y="4150991"/>
            <a:ext cx="909289" cy="32159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Text Box 76"/>
          <p:cNvSpPr txBox="1">
            <a:spLocks noChangeArrowheads="1"/>
          </p:cNvSpPr>
          <p:nvPr/>
        </p:nvSpPr>
        <p:spPr bwMode="auto">
          <a:xfrm>
            <a:off x="5450789" y="5210865"/>
            <a:ext cx="1641943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1200" b="1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Optional Slim ODD</a:t>
            </a:r>
            <a:endParaRPr lang="en-US" altLang="ko-KR" sz="1200" b="1" kern="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Text Box 76"/>
          <p:cNvSpPr txBox="1">
            <a:spLocks noChangeArrowheads="1"/>
          </p:cNvSpPr>
          <p:nvPr/>
        </p:nvSpPr>
        <p:spPr bwMode="auto">
          <a:xfrm>
            <a:off x="7092732" y="4497170"/>
            <a:ext cx="1641943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1200" b="1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ID card</a:t>
            </a:r>
            <a:endParaRPr lang="en-US" altLang="ko-KR" sz="1200" b="1" kern="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7978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제목 1"/>
          <p:cNvSpPr>
            <a:spLocks noGrp="1"/>
          </p:cNvSpPr>
          <p:nvPr>
            <p:ph type="title"/>
          </p:nvPr>
        </p:nvSpPr>
        <p:spPr>
          <a:xfrm>
            <a:off x="184019" y="-1588"/>
            <a:ext cx="8512969" cy="69373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b="1">
                <a:latin typeface="맑은 고딕" panose="020B0503020000020004" pitchFamily="50" charset="-127"/>
                <a:ea typeface="맑은 고딕" panose="020B0503020000020004" pitchFamily="50" charset="-127"/>
              </a:rPr>
              <a:t>RX4770 M5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시스템 외관</a:t>
            </a: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buClr>
                <a:srgbClr val="A30B1A"/>
              </a:buClr>
              <a:defRPr/>
            </a:pPr>
            <a:r>
              <a:rPr kumimoji="0" lang="en-US" altLang="ko-KR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RX4770 M5 </a:t>
            </a:r>
            <a:r>
              <a:rPr kumimoji="0" lang="ko-KR" altLang="en-US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시스템 외관 </a:t>
            </a:r>
            <a:r>
              <a:rPr kumimoji="0"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(Rear View)</a:t>
            </a:r>
            <a:endParaRPr kumimoji="0" lang="ko-KR" altLang="en-US" ker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3" name="직선 연결선 22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0708" y="2100942"/>
            <a:ext cx="5881143" cy="3770849"/>
          </a:xfrm>
          <a:prstGeom prst="rect">
            <a:avLst/>
          </a:prstGeom>
        </p:spPr>
      </p:pic>
      <p:sp>
        <p:nvSpPr>
          <p:cNvPr id="24" name="텍스트 개체 틀 5"/>
          <p:cNvSpPr txBox="1">
            <a:spLocks/>
          </p:cNvSpPr>
          <p:nvPr/>
        </p:nvSpPr>
        <p:spPr>
          <a:xfrm>
            <a:off x="348525" y="1238401"/>
            <a:ext cx="9212988" cy="5492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RX4770 M5</a:t>
            </a:r>
            <a:r>
              <a:rPr lang="ko-KR" altLang="en-US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는 후면에는 최대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개의 </a:t>
            </a:r>
            <a:r>
              <a:rPr lang="en-US" altLang="ko-KR" sz="12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PCIe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Gen3 slot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장착이 가능합니다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b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endParaRPr lang="en-US" altLang="ko-KR" sz="12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24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 flipV="1">
            <a:off x="2533650" y="4242625"/>
            <a:ext cx="457200" cy="92944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Text Box 76"/>
          <p:cNvSpPr txBox="1">
            <a:spLocks noChangeArrowheads="1"/>
          </p:cNvSpPr>
          <p:nvPr/>
        </p:nvSpPr>
        <p:spPr bwMode="auto">
          <a:xfrm>
            <a:off x="1787492" y="5198376"/>
            <a:ext cx="16419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-88900" algn="l"/>
            <a:r>
              <a:rPr lang="en-US" altLang="ko-KR" sz="1200" b="1">
                <a:latin typeface="맑은 고딕" panose="020B0503020000020004" pitchFamily="50" charset="-127"/>
                <a:ea typeface="맑은 고딕" panose="020B0503020000020004" pitchFamily="50" charset="-127"/>
              </a:rPr>
              <a:t>2x hot-plug</a:t>
            </a:r>
          </a:p>
          <a:p>
            <a:pPr marL="88900" indent="-88900" algn="l"/>
            <a:r>
              <a:rPr lang="en-US" altLang="ko-KR" sz="1200" b="1">
                <a:latin typeface="맑은 고딕" panose="020B0503020000020004" pitchFamily="50" charset="-127"/>
                <a:ea typeface="맑은 고딕" panose="020B0503020000020004" pitchFamily="50" charset="-127"/>
              </a:rPr>
              <a:t>redundant PSU</a:t>
            </a: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 flipV="1">
            <a:off x="2533650" y="4727344"/>
            <a:ext cx="548596" cy="44472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모서리가 둥근 직사각형 2"/>
          <p:cNvSpPr/>
          <p:nvPr/>
        </p:nvSpPr>
        <p:spPr bwMode="gray">
          <a:xfrm>
            <a:off x="3396183" y="3855026"/>
            <a:ext cx="4176710" cy="748146"/>
          </a:xfrm>
          <a:prstGeom prst="round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dirty="0" err="1">
              <a:ln>
                <a:noFill/>
              </a:ln>
              <a:effectLst/>
              <a:latin typeface="+mj-lt"/>
              <a:ea typeface="+mn-ea"/>
            </a:endParaRPr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 flipV="1">
            <a:off x="4039985" y="4879741"/>
            <a:ext cx="124690" cy="31863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Text Box 76"/>
          <p:cNvSpPr txBox="1">
            <a:spLocks noChangeArrowheads="1"/>
          </p:cNvSpPr>
          <p:nvPr/>
        </p:nvSpPr>
        <p:spPr bwMode="auto">
          <a:xfrm>
            <a:off x="3341100" y="5198376"/>
            <a:ext cx="14288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-88900" algn="l"/>
            <a:r>
              <a:rPr lang="en-US" altLang="ko-KR" sz="1200" b="1">
                <a:latin typeface="맑은 고딕" panose="020B0503020000020004" pitchFamily="50" charset="-127"/>
                <a:ea typeface="맑은 고딕" panose="020B0503020000020004" pitchFamily="50" charset="-127"/>
              </a:rPr>
              <a:t>Serial/VGA port</a:t>
            </a: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5243644" y="4866078"/>
            <a:ext cx="197705" cy="35468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Text Box 76"/>
          <p:cNvSpPr txBox="1">
            <a:spLocks noChangeArrowheads="1"/>
          </p:cNvSpPr>
          <p:nvPr/>
        </p:nvSpPr>
        <p:spPr bwMode="auto">
          <a:xfrm>
            <a:off x="4696835" y="5198376"/>
            <a:ext cx="14288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-88900" algn="l"/>
            <a:r>
              <a:rPr lang="en-US" altLang="ko-KR" sz="1200" b="1">
                <a:latin typeface="맑은 고딕" panose="020B0503020000020004" pitchFamily="50" charset="-127"/>
                <a:ea typeface="맑은 고딕" panose="020B0503020000020004" pitchFamily="50" charset="-127"/>
              </a:rPr>
              <a:t>Service LAN</a:t>
            </a: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 flipH="1" flipV="1">
            <a:off x="5768373" y="4879740"/>
            <a:ext cx="205136" cy="31863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Text Box 76"/>
          <p:cNvSpPr txBox="1">
            <a:spLocks noChangeArrowheads="1"/>
          </p:cNvSpPr>
          <p:nvPr/>
        </p:nvSpPr>
        <p:spPr bwMode="auto">
          <a:xfrm>
            <a:off x="5768373" y="5198376"/>
            <a:ext cx="14288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-88900" algn="l"/>
            <a:r>
              <a:rPr lang="en-US" altLang="ko-KR" sz="1200" b="1">
                <a:latin typeface="맑은 고딕" panose="020B0503020000020004" pitchFamily="50" charset="-127"/>
                <a:ea typeface="맑은 고딕" panose="020B0503020000020004" pitchFamily="50" charset="-127"/>
              </a:rPr>
              <a:t>2x USB3.0</a:t>
            </a: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735159" y="5198376"/>
            <a:ext cx="1578177" cy="24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algn="l">
              <a:lnSpc>
                <a:spcPct val="80000"/>
              </a:lnSpc>
              <a:defRPr/>
            </a:pPr>
            <a:r>
              <a:rPr lang="en-US" altLang="ko-KR" sz="1200" b="1">
                <a:latin typeface="맑은 고딕" panose="020B0503020000020004" pitchFamily="50" charset="-127"/>
                <a:ea typeface="맑은 고딕" panose="020B0503020000020004" pitchFamily="50" charset="-127"/>
              </a:rPr>
              <a:t>DynamicLoM</a:t>
            </a:r>
          </a:p>
        </p:txBody>
      </p:sp>
      <p:sp>
        <p:nvSpPr>
          <p:cNvPr id="34" name="Line 5"/>
          <p:cNvSpPr>
            <a:spLocks noChangeShapeType="1"/>
          </p:cNvSpPr>
          <p:nvPr/>
        </p:nvSpPr>
        <p:spPr bwMode="auto">
          <a:xfrm flipH="1" flipV="1">
            <a:off x="6452710" y="4866078"/>
            <a:ext cx="847082" cy="36019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Line 5"/>
          <p:cNvSpPr>
            <a:spLocks noChangeShapeType="1"/>
          </p:cNvSpPr>
          <p:nvPr/>
        </p:nvSpPr>
        <p:spPr bwMode="auto">
          <a:xfrm flipH="1">
            <a:off x="5619404" y="3072938"/>
            <a:ext cx="257694" cy="78970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5310290" y="2755764"/>
            <a:ext cx="1578177" cy="24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algn="l">
              <a:lnSpc>
                <a:spcPct val="80000"/>
              </a:lnSpc>
              <a:defRPr/>
            </a:pPr>
            <a:r>
              <a:rPr lang="en-US" altLang="ko-KR" sz="1200" b="1">
                <a:latin typeface="맑은 고딕" panose="020B0503020000020004" pitchFamily="50" charset="-127"/>
                <a:ea typeface="맑은 고딕" panose="020B0503020000020004" pitchFamily="50" charset="-127"/>
              </a:rPr>
              <a:t>Up to 8 PCI slots</a:t>
            </a:r>
          </a:p>
        </p:txBody>
      </p:sp>
    </p:spTree>
    <p:extLst>
      <p:ext uri="{BB962C8B-B14F-4D97-AF65-F5344CB8AC3E}">
        <p14:creationId xmlns:p14="http://schemas.microsoft.com/office/powerpoint/2010/main" val="3449918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b="1">
                <a:latin typeface="맑은 고딕" panose="020B0503020000020004" pitchFamily="50" charset="-127"/>
                <a:ea typeface="맑은 고딕" panose="020B0503020000020004" pitchFamily="50" charset="-127"/>
              </a:rPr>
              <a:t>RX4770 M5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시스템 내부</a:t>
            </a: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buClr>
                <a:srgbClr val="A30B1A"/>
              </a:buClr>
              <a:defRPr/>
            </a:pPr>
            <a:r>
              <a:rPr kumimoji="0" lang="en-US" altLang="ko-KR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RX4770 M5 </a:t>
            </a:r>
            <a:r>
              <a:rPr kumimoji="0"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시스템 내부</a:t>
            </a:r>
          </a:p>
        </p:txBody>
      </p:sp>
      <p:cxnSp>
        <p:nvCxnSpPr>
          <p:cNvPr id="23" name="직선 연결선 22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그림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296" y="2357080"/>
            <a:ext cx="5653968" cy="3505564"/>
          </a:xfrm>
          <a:prstGeom prst="rect">
            <a:avLst/>
          </a:pr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25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Text Box 76"/>
          <p:cNvSpPr txBox="1">
            <a:spLocks noChangeArrowheads="1"/>
          </p:cNvSpPr>
          <p:nvPr/>
        </p:nvSpPr>
        <p:spPr bwMode="auto">
          <a:xfrm>
            <a:off x="3658371" y="5808784"/>
            <a:ext cx="164194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-88900" algn="l">
              <a:buSzPct val="120000"/>
            </a:pPr>
            <a:r>
              <a:rPr lang="en-US" altLang="zh-TW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Intel Xeon Scalable </a:t>
            </a:r>
          </a:p>
          <a:p>
            <a:pPr marL="88900" indent="-88900" algn="l">
              <a:buSzPct val="120000"/>
            </a:pPr>
            <a:r>
              <a:rPr lang="en-US" altLang="zh-TW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Family Processors</a:t>
            </a:r>
          </a:p>
        </p:txBody>
      </p:sp>
      <p:sp>
        <p:nvSpPr>
          <p:cNvPr id="43" name="Text Box 76"/>
          <p:cNvSpPr txBox="1">
            <a:spLocks noChangeArrowheads="1"/>
          </p:cNvSpPr>
          <p:nvPr/>
        </p:nvSpPr>
        <p:spPr bwMode="auto">
          <a:xfrm>
            <a:off x="4422673" y="2103164"/>
            <a:ext cx="164194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-88900" algn="l">
              <a:buSzPct val="120000"/>
            </a:pPr>
            <a:r>
              <a:rPr lang="en-US" altLang="zh-TW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Up to 48 DIMMs</a:t>
            </a:r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 flipH="1">
            <a:off x="4876800" y="2358646"/>
            <a:ext cx="222683" cy="46024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" name="Line 5"/>
          <p:cNvSpPr>
            <a:spLocks noChangeShapeType="1"/>
          </p:cNvSpPr>
          <p:nvPr/>
        </p:nvSpPr>
        <p:spPr bwMode="auto">
          <a:xfrm flipH="1" flipV="1">
            <a:off x="7023098" y="4000499"/>
            <a:ext cx="755165" cy="22764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Text Box 76"/>
          <p:cNvSpPr txBox="1">
            <a:spLocks noChangeArrowheads="1"/>
          </p:cNvSpPr>
          <p:nvPr/>
        </p:nvSpPr>
        <p:spPr bwMode="auto">
          <a:xfrm>
            <a:off x="7321549" y="4270156"/>
            <a:ext cx="16419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-88900" algn="l">
              <a:buSzPct val="120000"/>
            </a:pPr>
            <a:r>
              <a:rPr lang="en-US" altLang="zh-TW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Up to 16x 2.5”</a:t>
            </a:r>
          </a:p>
          <a:p>
            <a:pPr marL="88900" indent="-88900" algn="l">
              <a:buSzPct val="120000"/>
            </a:pPr>
            <a:r>
              <a:rPr lang="en-US" altLang="zh-TW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HDDs/SSDs</a:t>
            </a:r>
          </a:p>
        </p:txBody>
      </p:sp>
      <p:sp>
        <p:nvSpPr>
          <p:cNvPr id="49" name="Line 10"/>
          <p:cNvSpPr>
            <a:spLocks noChangeShapeType="1"/>
          </p:cNvSpPr>
          <p:nvPr/>
        </p:nvSpPr>
        <p:spPr bwMode="auto">
          <a:xfrm flipV="1">
            <a:off x="2061027" y="4115191"/>
            <a:ext cx="945997" cy="60425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Line 14"/>
          <p:cNvSpPr>
            <a:spLocks noChangeShapeType="1"/>
          </p:cNvSpPr>
          <p:nvPr/>
        </p:nvSpPr>
        <p:spPr bwMode="auto">
          <a:xfrm>
            <a:off x="2061027" y="4719447"/>
            <a:ext cx="1108035" cy="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1535724" y="4591203"/>
            <a:ext cx="13974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88900" indent="-88900" algn="l"/>
            <a:r>
              <a:rPr lang="en-US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8xPCIe</a:t>
            </a:r>
          </a:p>
          <a:p>
            <a:pPr marL="88900" indent="-88900" algn="l"/>
            <a:r>
              <a:rPr lang="en-US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slots</a:t>
            </a:r>
            <a:endParaRPr lang="en-US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2" name="Line 5"/>
          <p:cNvSpPr>
            <a:spLocks noChangeShapeType="1"/>
          </p:cNvSpPr>
          <p:nvPr/>
        </p:nvSpPr>
        <p:spPr bwMode="auto">
          <a:xfrm flipV="1">
            <a:off x="4419309" y="4900468"/>
            <a:ext cx="506128" cy="87503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3" name="Line 5"/>
          <p:cNvSpPr>
            <a:spLocks noChangeShapeType="1"/>
          </p:cNvSpPr>
          <p:nvPr/>
        </p:nvSpPr>
        <p:spPr bwMode="auto">
          <a:xfrm flipV="1">
            <a:off x="4419308" y="3438795"/>
            <a:ext cx="263602" cy="233671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4" name="Line 12"/>
          <p:cNvSpPr>
            <a:spLocks noChangeShapeType="1"/>
          </p:cNvSpPr>
          <p:nvPr/>
        </p:nvSpPr>
        <p:spPr bwMode="auto">
          <a:xfrm flipH="1" flipV="1">
            <a:off x="5856275" y="4479908"/>
            <a:ext cx="280045" cy="135840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5" name="Text Box 28"/>
          <p:cNvSpPr txBox="1">
            <a:spLocks noChangeArrowheads="1"/>
          </p:cNvSpPr>
          <p:nvPr/>
        </p:nvSpPr>
        <p:spPr bwMode="auto">
          <a:xfrm>
            <a:off x="5908831" y="5860164"/>
            <a:ext cx="10384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88900" indent="-88900" algn="l"/>
            <a:r>
              <a:rPr lang="en-US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Up to 6x </a:t>
            </a:r>
          </a:p>
          <a:p>
            <a:pPr marL="88900" indent="-88900" algn="l"/>
            <a:r>
              <a:rPr lang="en-US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Fan modules</a:t>
            </a:r>
            <a:endParaRPr lang="en-US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텍스트 개체 틀 5"/>
          <p:cNvSpPr txBox="1">
            <a:spLocks/>
          </p:cNvSpPr>
          <p:nvPr/>
        </p:nvSpPr>
        <p:spPr>
          <a:xfrm>
            <a:off x="348525" y="1238401"/>
            <a:ext cx="9212988" cy="5492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RX4770 M5</a:t>
            </a:r>
            <a:r>
              <a:rPr lang="ko-KR" altLang="en-US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는 최대 </a:t>
            </a:r>
            <a:r>
              <a:rPr lang="en-US" altLang="ko-KR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개의 </a:t>
            </a:r>
            <a:r>
              <a:rPr lang="en-US" altLang="ko-KR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Intel Xeon Gold/Platinum Processor</a:t>
            </a:r>
            <a:r>
              <a:rPr lang="ko-KR" altLang="en-US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를 장착할 수 있으며</a:t>
            </a:r>
            <a:r>
              <a:rPr lang="en-US" altLang="ko-KR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최대 </a:t>
            </a:r>
            <a:r>
              <a:rPr lang="en-US" altLang="ko-KR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15TB</a:t>
            </a:r>
            <a:r>
              <a:rPr lang="ko-KR" altLang="en-US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까지 메모리 확장을</a:t>
            </a:r>
            <a:br>
              <a:rPr lang="ko-KR" altLang="en-US" sz="125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지원합니다</a:t>
            </a:r>
          </a:p>
        </p:txBody>
      </p:sp>
    </p:spTree>
    <p:extLst>
      <p:ext uri="{BB962C8B-B14F-4D97-AF65-F5344CB8AC3E}">
        <p14:creationId xmlns:p14="http://schemas.microsoft.com/office/powerpoint/2010/main" val="4233035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b="1">
                <a:latin typeface="맑은 고딕" panose="020B0503020000020004" pitchFamily="50" charset="-127"/>
                <a:ea typeface="맑은 고딕" panose="020B0503020000020004" pitchFamily="50" charset="-127"/>
              </a:rPr>
              <a:t>RX4770 M5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아키텍처</a:t>
            </a: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buClr>
                <a:srgbClr val="A30B1A"/>
              </a:buClr>
              <a:defRPr/>
            </a:pPr>
            <a:r>
              <a:rPr kumimoji="0"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시스템 아키텍처</a:t>
            </a:r>
          </a:p>
        </p:txBody>
      </p:sp>
      <p:cxnSp>
        <p:nvCxnSpPr>
          <p:cNvPr id="23" name="직선 연결선 22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텍스트 개체 틀 5"/>
          <p:cNvSpPr txBox="1">
            <a:spLocks/>
          </p:cNvSpPr>
          <p:nvPr/>
        </p:nvSpPr>
        <p:spPr>
          <a:xfrm>
            <a:off x="348525" y="1258340"/>
            <a:ext cx="9212988" cy="318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RX4770 M5</a:t>
            </a:r>
            <a:r>
              <a:rPr lang="ko-KR" altLang="en-US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System Architecture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다이어그램입니다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7" name="직사각형 6"/>
          <p:cNvSpPr/>
          <p:nvPr/>
        </p:nvSpPr>
        <p:spPr bwMode="gray">
          <a:xfrm>
            <a:off x="4658916" y="2708920"/>
            <a:ext cx="1014164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dirty="0" err="1">
              <a:ln>
                <a:noFill/>
              </a:ln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34722" y="4026733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C624</a:t>
            </a:r>
            <a:endParaRPr kumimoji="1" lang="ko-KR" altLang="en-US" sz="14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1636" y="2297511"/>
            <a:ext cx="6066766" cy="419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Eine Ecke des Rechtecks abrunden 32"/>
          <p:cNvSpPr/>
          <p:nvPr/>
        </p:nvSpPr>
        <p:spPr bwMode="gray">
          <a:xfrm>
            <a:off x="344488" y="1946886"/>
            <a:ext cx="9217025" cy="360040"/>
          </a:xfrm>
          <a:prstGeom prst="roundRect">
            <a:avLst/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r>
              <a:rPr lang="en-US" altLang="ko-KR" sz="1600" b="1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RX4770 M5 </a:t>
            </a:r>
            <a:r>
              <a:rPr lang="en-US" altLang="ko-KR" sz="16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System Architecture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26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 rot="20073589">
            <a:off x="3101321" y="4119066"/>
            <a:ext cx="361468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ko-KR" sz="2400" b="1">
                <a:solidFill>
                  <a:schemeClr val="tx1"/>
                </a:solidFill>
                <a:latin typeface="Fujitsu Sans" panose="020B0404060202020204" pitchFamily="34" charset="0"/>
              </a:rPr>
              <a:t>Page to be updated to M5</a:t>
            </a:r>
            <a:endParaRPr kumimoji="1" lang="ko-KR" altLang="en-US" sz="2400" b="1" dirty="0">
              <a:solidFill>
                <a:schemeClr val="tx1"/>
              </a:solidFill>
              <a:latin typeface="Fujitsu Sans" panose="020B040406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06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atinLnBrk="1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</a:pPr>
            <a:r>
              <a:rPr lang="en-US" altLang="ko-KR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CPU </a:t>
            </a:r>
            <a:r>
              <a:rPr lang="ko-KR" altLang="ko-KR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기술 소개</a:t>
            </a:r>
          </a:p>
          <a:p>
            <a:pPr latinLnBrk="1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</a:pPr>
            <a:r>
              <a:rPr lang="en-US" altLang="ko-KR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Memory </a:t>
            </a:r>
            <a:r>
              <a:rPr lang="ko-KR" altLang="ko-KR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기술 소개</a:t>
            </a:r>
          </a:p>
          <a:p>
            <a:pPr latinLnBrk="1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</a:pPr>
            <a:r>
              <a:rPr lang="en-US" altLang="ko-KR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M.2 SSD </a:t>
            </a:r>
            <a:r>
              <a:rPr lang="ko-KR" altLang="ko-KR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소개</a:t>
            </a:r>
          </a:p>
          <a:p>
            <a:pPr latinLnBrk="1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</a:pPr>
            <a:r>
              <a:rPr lang="en-US" altLang="ko-KR" dirty="0" err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iRMC</a:t>
            </a:r>
            <a:r>
              <a:rPr lang="en-US" altLang="ko-KR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 S5 </a:t>
            </a:r>
            <a:r>
              <a:rPr lang="ko-KR" altLang="ko-KR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소개</a:t>
            </a:r>
          </a:p>
          <a:p>
            <a:pPr latinLnBrk="1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</a:pPr>
            <a:r>
              <a:rPr lang="ko-KR" altLang="ko-KR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특장점 소개</a:t>
            </a:r>
          </a:p>
          <a:p>
            <a:pPr latinLnBrk="1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</a:pPr>
            <a:r>
              <a:rPr lang="en-US" altLang="ko-KR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PRIMERGY </a:t>
            </a:r>
            <a:r>
              <a:rPr lang="ko-KR" altLang="ko-KR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성능</a:t>
            </a: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457200">
              <a:buClr>
                <a:srgbClr val="87867E"/>
              </a:buClr>
            </a:pPr>
            <a:r>
              <a:rPr lang="en-US" altLang="ko-KR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PRIMERGY </a:t>
            </a:r>
            <a:r>
              <a:rPr lang="ko-KR" altLang="en-US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기능 소개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C4FF1C-8F5E-4BC8-BCAF-207649A9C157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27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6283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CPU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기술 소개</a:t>
            </a:r>
          </a:p>
        </p:txBody>
      </p:sp>
      <p:sp>
        <p:nvSpPr>
          <p:cNvPr id="210" name="텍스트 개체 틀 2"/>
          <p:cNvSpPr txBox="1">
            <a:spLocks/>
          </p:cNvSpPr>
          <p:nvPr/>
        </p:nvSpPr>
        <p:spPr bwMode="gray">
          <a:xfrm>
            <a:off x="35571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buClr>
                <a:srgbClr val="A30B1A"/>
              </a:buClr>
              <a:defRPr/>
            </a:pPr>
            <a:r>
              <a:rPr kumimoji="0"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Intel</a:t>
            </a:r>
            <a:r>
              <a:rPr kumimoji="0" lang="en-US" altLang="ko-KR" kern="0" baseline="30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®</a:t>
            </a:r>
            <a:r>
              <a:rPr kumimoji="0"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Xeon</a:t>
            </a:r>
            <a:r>
              <a:rPr kumimoji="0" lang="en-US" altLang="ko-KR" kern="0" baseline="30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®</a:t>
            </a:r>
            <a:r>
              <a:rPr kumimoji="0"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Scalable Processors</a:t>
            </a:r>
            <a:endParaRPr kumimoji="0" lang="ko-KR" altLang="en-US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11" name="직선 연결선 210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5" name="텍스트 개체 틀 5"/>
          <p:cNvSpPr txBox="1">
            <a:spLocks/>
          </p:cNvSpPr>
          <p:nvPr/>
        </p:nvSpPr>
        <p:spPr>
          <a:xfrm>
            <a:off x="348525" y="1238401"/>
            <a:ext cx="9212988" cy="549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Intel Xeon Processor Scalable Family</a:t>
            </a:r>
            <a:r>
              <a:rPr lang="ko-KR" altLang="en-US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의 새로운 제품인 “</a:t>
            </a:r>
            <a:r>
              <a:rPr lang="en-US" altLang="ko-KR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Cascade Lake”</a:t>
            </a:r>
            <a:r>
              <a:rPr lang="ko-KR" altLang="en-US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의 주요 특징은 다음과 같습니다</a:t>
            </a:r>
            <a:r>
              <a:rPr lang="en-US" altLang="ko-KR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br>
              <a:rPr lang="en-US" altLang="ko-KR" sz="125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endParaRPr lang="en-US" altLang="ko-KR" sz="12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28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3" name="Picture 6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703" y="1975994"/>
            <a:ext cx="9368951" cy="457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Rechteck 24"/>
          <p:cNvSpPr/>
          <p:nvPr>
            <p:custDataLst>
              <p:tags r:id="rId1"/>
            </p:custDataLst>
          </p:nvPr>
        </p:nvSpPr>
        <p:spPr bwMode="gray">
          <a:xfrm>
            <a:off x="268703" y="1975994"/>
            <a:ext cx="9444735" cy="457720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6000"/>
                </a:schemeClr>
              </a:gs>
              <a:gs pos="100000">
                <a:schemeClr val="bg1">
                  <a:alpha val="40000"/>
                </a:schemeClr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l-PL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85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071952"/>
              </p:ext>
            </p:extLst>
          </p:nvPr>
        </p:nvGraphicFramePr>
        <p:xfrm>
          <a:off x="4957135" y="2549786"/>
          <a:ext cx="4506043" cy="3557274"/>
        </p:xfrm>
        <a:graphic>
          <a:graphicData uri="http://schemas.openxmlformats.org/drawingml/2006/table">
            <a:tbl>
              <a:tblPr/>
              <a:tblGrid>
                <a:gridCol w="1210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5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245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Intel Clear" panose="020B0604020203020204" pitchFamily="34" charset="0"/>
                        </a:rPr>
                        <a:t>Features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  <a:defRPr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Intel Clear" panose="020B0604020203020204" pitchFamily="34" charset="0"/>
                        </a:rPr>
                        <a:t>Intel® Xeon® Scalable Processor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Intel Clear" panose="020B0604020203020204" pitchFamily="34" charset="0"/>
                        </a:rPr>
                        <a:t>CPU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  <a:defRPr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Intel Clear" panose="020B0604020203020204" pitchFamily="34" charset="0"/>
                        </a:rPr>
                        <a:t>Up to 28 cores with Intel HT technology (70W-205W)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5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04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Intel Clear" panose="020B0604020203020204" pitchFamily="34" charset="0"/>
                        </a:rPr>
                        <a:t>New capabilities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Intel Clear" panose="020B0604020203020204" pitchFamily="34" charset="0"/>
                        </a:rPr>
                        <a:t>Frequency and architecture improvements, Intel® </a:t>
                      </a:r>
                      <a:r>
                        <a:rPr kumimoji="0" 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Intel Clear" panose="020B0604020203020204" pitchFamily="34" charset="0"/>
                        </a:rPr>
                        <a:t>Optane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Intel Clear" panose="020B0604020203020204" pitchFamily="34" charset="0"/>
                        </a:rPr>
                        <a:t>™ DC persistent memory support on selected SKUs, Intel Speed Select Technology on selected SKUs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5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67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Intel Clear" panose="020B0604020203020204" pitchFamily="34" charset="0"/>
                        </a:rPr>
                        <a:t>Socket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Intel Clear" panose="020B0604020203020204" pitchFamily="34" charset="0"/>
                        </a:rPr>
                        <a:t>Socket P</a:t>
                      </a:r>
                      <a:endParaRPr kumimoji="0" 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Intel Clear" panose="020B0604020203020204" pitchFamily="34" charset="0"/>
                      </a:endParaRP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5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67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Intel Clear" panose="020B0604020203020204" pitchFamily="34" charset="0"/>
                        </a:rPr>
                        <a:t>Scalability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2S, 4S, &amp; </a:t>
                      </a:r>
                      <a:r>
                        <a:rPr lang="en-US" sz="10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glueless</a:t>
                      </a:r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8S (&gt;via </a:t>
                      </a:r>
                      <a:r>
                        <a:rPr lang="en-US" sz="10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xNC</a:t>
                      </a:r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support)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5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77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Intel Clear" panose="020B0604020203020204" pitchFamily="34" charset="0"/>
                        </a:rPr>
                        <a:t>Memory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 channels DDR4 per CPU / 12 DIMMS per socket up to 2933 MT/s / 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Intel Clear" panose="020B0604020203020204" pitchFamily="34" charset="0"/>
                        </a:rPr>
                        <a:t>Intel® </a:t>
                      </a:r>
                      <a:r>
                        <a:rPr kumimoji="0" 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Intel Clear" panose="020B0604020203020204" pitchFamily="34" charset="0"/>
                        </a:rPr>
                        <a:t>Optane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Intel Clear" panose="020B0604020203020204" pitchFamily="34" charset="0"/>
                        </a:rPr>
                        <a:t>™ DC persistent memory (up to 512 GB / module)</a:t>
                      </a:r>
                      <a:endParaRPr lang="en-US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5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02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Intel Clear" panose="020B0604020203020204" pitchFamily="34" charset="0"/>
                        </a:rPr>
                        <a:t>UPI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  <a:defRPr/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Up to 3 links per CPU (up to 10.4 GTS)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5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45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Intel Clear" panose="020B0604020203020204" pitchFamily="34" charset="0"/>
                        </a:rPr>
                        <a:t>PCIe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  <a:defRPr/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PCIe Gen 3: 48 lanes per CPU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5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67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Intel Clear" panose="020B0604020203020204" pitchFamily="34" charset="0"/>
                        </a:rPr>
                        <a:t>FPGA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Support of discrete Intel </a:t>
                      </a:r>
                      <a:r>
                        <a:rPr lang="en-US" sz="10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Arria</a:t>
                      </a: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10 FPGA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5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86" name="그룹 85"/>
          <p:cNvGrpSpPr/>
          <p:nvPr/>
        </p:nvGrpSpPr>
        <p:grpSpPr>
          <a:xfrm>
            <a:off x="366669" y="2585966"/>
            <a:ext cx="4073834" cy="3521092"/>
            <a:chOff x="-4764207" y="1975994"/>
            <a:chExt cx="4073834" cy="3521092"/>
          </a:xfrm>
        </p:grpSpPr>
        <p:sp>
          <p:nvSpPr>
            <p:cNvPr id="87" name="Rechteck 80"/>
            <p:cNvSpPr/>
            <p:nvPr>
              <p:custDataLst>
                <p:tags r:id="rId2"/>
              </p:custDataLst>
            </p:nvPr>
          </p:nvSpPr>
          <p:spPr bwMode="gray">
            <a:xfrm>
              <a:off x="-4500360" y="3775873"/>
              <a:ext cx="3809987" cy="1721213"/>
            </a:xfrm>
            <a:prstGeom prst="rect">
              <a:avLst/>
            </a:prstGeom>
            <a:solidFill>
              <a:schemeClr val="bg1">
                <a:alpha val="52000"/>
              </a:schemeClr>
            </a:solidFill>
            <a:ln w="12700" cap="rnd"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 anchorCtr="0"/>
            <a:lstStyle/>
            <a:p>
              <a:pPr marL="85725" algn="ctr">
                <a:buClr>
                  <a:schemeClr val="accent2"/>
                </a:buClr>
              </a:pPr>
              <a:endParaRPr lang="en-GB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8" name="Rectangle 82"/>
            <p:cNvSpPr>
              <a:spLocks noChangeArrowheads="1"/>
            </p:cNvSpPr>
            <p:nvPr/>
          </p:nvSpPr>
          <p:spPr bwMode="auto">
            <a:xfrm>
              <a:off x="-3657869" y="3991035"/>
              <a:ext cx="840055" cy="871770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0000">
                  <a:schemeClr val="bg1">
                    <a:lumMod val="6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headEnd type="none" w="sm" len="sm"/>
              <a:tailEnd type="none" w="sm" len="sm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endParaRPr lang="en-US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9" name="Rectangle 85"/>
            <p:cNvSpPr>
              <a:spLocks noChangeArrowheads="1"/>
            </p:cNvSpPr>
            <p:nvPr/>
          </p:nvSpPr>
          <p:spPr bwMode="auto">
            <a:xfrm>
              <a:off x="-3476543" y="4176333"/>
              <a:ext cx="458780" cy="514350"/>
            </a:xfrm>
            <a:prstGeom prst="rect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8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</a:gradFill>
            <a:ln>
              <a:headEnd type="none" w="sm" len="sm"/>
              <a:tailEnd type="none" w="sm" len="sm"/>
            </a:ln>
            <a:effectLst>
              <a:outerShdw blurRad="40000" dist="23000" dir="5400000" rotWithShape="0">
                <a:schemeClr val="tx1">
                  <a:alpha val="35000"/>
                </a:scheme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sz="1050" b="1" kern="0" dirty="0">
                  <a:solidFill>
                    <a:srgbClr val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CLX</a:t>
              </a:r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-2827155" y="3970924"/>
              <a:ext cx="497252" cy="246221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Intel®</a:t>
              </a:r>
            </a:p>
            <a:p>
              <a:pPr algn="ctr"/>
              <a:r>
                <a:rPr lang="en-US" sz="800" b="1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UPI</a:t>
              </a:r>
            </a:p>
          </p:txBody>
        </p:sp>
        <p:cxnSp>
          <p:nvCxnSpPr>
            <p:cNvPr id="91" name="Straight Arrow Connector 95"/>
            <p:cNvCxnSpPr/>
            <p:nvPr/>
          </p:nvCxnSpPr>
          <p:spPr bwMode="auto">
            <a:xfrm rot="5400000" flipH="1">
              <a:off x="-3456689" y="5020369"/>
              <a:ext cx="205740" cy="0"/>
            </a:xfrm>
            <a:prstGeom prst="straightConnector1">
              <a:avLst/>
            </a:prstGeom>
            <a:solidFill>
              <a:srgbClr val="CCFFFF"/>
            </a:solidFill>
            <a:ln w="15875" cap="flat" cmpd="sng" algn="ctr">
              <a:solidFill>
                <a:srgbClr val="000000"/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cxnSp>
          <p:nvCxnSpPr>
            <p:cNvPr id="92" name="Straight Arrow Connector 96"/>
            <p:cNvCxnSpPr/>
            <p:nvPr/>
          </p:nvCxnSpPr>
          <p:spPr bwMode="auto">
            <a:xfrm rot="5400000" flipH="1">
              <a:off x="-3372852" y="5020369"/>
              <a:ext cx="205740" cy="0"/>
            </a:xfrm>
            <a:prstGeom prst="straightConnector1">
              <a:avLst/>
            </a:prstGeom>
            <a:solidFill>
              <a:srgbClr val="CCFFFF"/>
            </a:solidFill>
            <a:ln w="15875" cap="flat" cmpd="sng" algn="ctr">
              <a:solidFill>
                <a:srgbClr val="000000"/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sp>
          <p:nvSpPr>
            <p:cNvPr id="93" name="TextBox 97"/>
            <p:cNvSpPr txBox="1"/>
            <p:nvPr/>
          </p:nvSpPr>
          <p:spPr>
            <a:xfrm>
              <a:off x="-3624691" y="5094179"/>
              <a:ext cx="593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48 lanes</a:t>
              </a:r>
            </a:p>
            <a:p>
              <a:pPr algn="ctr"/>
              <a:r>
                <a:rPr lang="en-US" sz="800" b="1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PCIe</a:t>
              </a:r>
            </a:p>
          </p:txBody>
        </p:sp>
        <p:cxnSp>
          <p:nvCxnSpPr>
            <p:cNvPr id="96" name="Straight Arrow Connector 98"/>
            <p:cNvCxnSpPr/>
            <p:nvPr/>
          </p:nvCxnSpPr>
          <p:spPr bwMode="auto">
            <a:xfrm rot="5400000" flipH="1">
              <a:off x="-3289016" y="5020369"/>
              <a:ext cx="205740" cy="0"/>
            </a:xfrm>
            <a:prstGeom prst="straightConnector1">
              <a:avLst/>
            </a:prstGeom>
            <a:solidFill>
              <a:srgbClr val="CCFFFF"/>
            </a:solidFill>
            <a:ln w="15875" cap="flat" cmpd="sng" algn="ctr">
              <a:solidFill>
                <a:srgbClr val="000000"/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cxnSp>
          <p:nvCxnSpPr>
            <p:cNvPr id="97" name="Straight Arrow Connector 99"/>
            <p:cNvCxnSpPr/>
            <p:nvPr/>
          </p:nvCxnSpPr>
          <p:spPr bwMode="auto">
            <a:xfrm flipH="1">
              <a:off x="-4020359" y="4088215"/>
              <a:ext cx="274320" cy="0"/>
            </a:xfrm>
            <a:prstGeom prst="straightConnector1">
              <a:avLst/>
            </a:prstGeom>
            <a:solidFill>
              <a:srgbClr val="CCFFFF"/>
            </a:solidFill>
            <a:ln w="158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sp>
          <p:nvSpPr>
            <p:cNvPr id="98" name="Rectangle 85"/>
            <p:cNvSpPr>
              <a:spLocks noChangeArrowheads="1"/>
            </p:cNvSpPr>
            <p:nvPr/>
          </p:nvSpPr>
          <p:spPr bwMode="auto">
            <a:xfrm>
              <a:off x="-4253456" y="4046413"/>
              <a:ext cx="162844" cy="82637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sm" len="sm"/>
              <a:tailEnd type="none" w="sm" len="sm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n-US" sz="700" b="1" kern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0" name="Rectangle 85"/>
            <p:cNvSpPr>
              <a:spLocks noChangeArrowheads="1"/>
            </p:cNvSpPr>
            <p:nvPr/>
          </p:nvSpPr>
          <p:spPr bwMode="auto">
            <a:xfrm>
              <a:off x="-4446361" y="4046413"/>
              <a:ext cx="162844" cy="82637"/>
            </a:xfrm>
            <a:prstGeom prst="rect">
              <a:avLst/>
            </a:prstGeom>
            <a:solidFill>
              <a:schemeClr val="accent2"/>
            </a:solidFill>
            <a:ln w="28575">
              <a:noFill/>
              <a:headEnd type="none" w="sm" len="sm"/>
              <a:tailEnd type="none" w="sm" len="sm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n-US" sz="700" b="1" kern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101" name="Straight Arrow Connector 102"/>
            <p:cNvCxnSpPr/>
            <p:nvPr/>
          </p:nvCxnSpPr>
          <p:spPr bwMode="auto">
            <a:xfrm flipH="1">
              <a:off x="-4020359" y="4230472"/>
              <a:ext cx="274320" cy="0"/>
            </a:xfrm>
            <a:prstGeom prst="straightConnector1">
              <a:avLst/>
            </a:prstGeom>
            <a:solidFill>
              <a:srgbClr val="CCFFFF"/>
            </a:solidFill>
            <a:ln w="158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sp>
          <p:nvSpPr>
            <p:cNvPr id="103" name="Rectangle 85"/>
            <p:cNvSpPr>
              <a:spLocks noChangeArrowheads="1"/>
            </p:cNvSpPr>
            <p:nvPr/>
          </p:nvSpPr>
          <p:spPr bwMode="auto">
            <a:xfrm>
              <a:off x="-4253456" y="4186199"/>
              <a:ext cx="162844" cy="82637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sm" len="sm"/>
              <a:tailEnd type="none" w="sm" len="sm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n-US" sz="700" b="1" kern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4" name="Rectangle 85"/>
            <p:cNvSpPr>
              <a:spLocks noChangeArrowheads="1"/>
            </p:cNvSpPr>
            <p:nvPr/>
          </p:nvSpPr>
          <p:spPr bwMode="auto">
            <a:xfrm>
              <a:off x="-4446361" y="4186199"/>
              <a:ext cx="162844" cy="82637"/>
            </a:xfrm>
            <a:prstGeom prst="rect">
              <a:avLst/>
            </a:prstGeom>
            <a:solidFill>
              <a:schemeClr val="accent2"/>
            </a:solidFill>
            <a:ln w="28575">
              <a:noFill/>
              <a:headEnd type="none" w="sm" len="sm"/>
              <a:tailEnd type="none" w="sm" len="sm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n-US" sz="700" b="1" kern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106" name="Straight Arrow Connector 105"/>
            <p:cNvCxnSpPr/>
            <p:nvPr/>
          </p:nvCxnSpPr>
          <p:spPr bwMode="auto">
            <a:xfrm flipH="1">
              <a:off x="-4020359" y="4372729"/>
              <a:ext cx="274320" cy="0"/>
            </a:xfrm>
            <a:prstGeom prst="straightConnector1">
              <a:avLst/>
            </a:prstGeom>
            <a:solidFill>
              <a:srgbClr val="CCFFFF"/>
            </a:solidFill>
            <a:ln w="158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sp>
          <p:nvSpPr>
            <p:cNvPr id="107" name="Rectangle 85"/>
            <p:cNvSpPr>
              <a:spLocks noChangeArrowheads="1"/>
            </p:cNvSpPr>
            <p:nvPr/>
          </p:nvSpPr>
          <p:spPr bwMode="auto">
            <a:xfrm>
              <a:off x="-4253456" y="4332163"/>
              <a:ext cx="162844" cy="82637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sm" len="sm"/>
              <a:tailEnd type="none" w="sm" len="sm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n-US" sz="700" b="1" kern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9" name="Rectangle 85"/>
            <p:cNvSpPr>
              <a:spLocks noChangeArrowheads="1"/>
            </p:cNvSpPr>
            <p:nvPr/>
          </p:nvSpPr>
          <p:spPr bwMode="auto">
            <a:xfrm>
              <a:off x="-4446361" y="4332163"/>
              <a:ext cx="162844" cy="82637"/>
            </a:xfrm>
            <a:prstGeom prst="rect">
              <a:avLst/>
            </a:prstGeom>
            <a:solidFill>
              <a:schemeClr val="accent2"/>
            </a:solidFill>
            <a:ln w="28575">
              <a:noFill/>
              <a:headEnd type="none" w="sm" len="sm"/>
              <a:tailEnd type="none" w="sm" len="sm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n-US" sz="700" b="1" kern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110" name="Straight Arrow Connector 108"/>
            <p:cNvCxnSpPr/>
            <p:nvPr/>
          </p:nvCxnSpPr>
          <p:spPr bwMode="auto">
            <a:xfrm flipH="1">
              <a:off x="-4020359" y="4514986"/>
              <a:ext cx="274320" cy="0"/>
            </a:xfrm>
            <a:prstGeom prst="straightConnector1">
              <a:avLst/>
            </a:prstGeom>
            <a:solidFill>
              <a:srgbClr val="CCFFFF"/>
            </a:solidFill>
            <a:ln w="158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sp>
          <p:nvSpPr>
            <p:cNvPr id="112" name="Rectangle 85"/>
            <p:cNvSpPr>
              <a:spLocks noChangeArrowheads="1"/>
            </p:cNvSpPr>
            <p:nvPr/>
          </p:nvSpPr>
          <p:spPr bwMode="auto">
            <a:xfrm>
              <a:off x="-4253456" y="4471949"/>
              <a:ext cx="162844" cy="82637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sm" len="sm"/>
              <a:tailEnd type="none" w="sm" len="sm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n-US" sz="700" b="1" kern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3" name="Rectangle 85"/>
            <p:cNvSpPr>
              <a:spLocks noChangeArrowheads="1"/>
            </p:cNvSpPr>
            <p:nvPr/>
          </p:nvSpPr>
          <p:spPr bwMode="auto">
            <a:xfrm>
              <a:off x="-4446361" y="4471949"/>
              <a:ext cx="162844" cy="82637"/>
            </a:xfrm>
            <a:prstGeom prst="rect">
              <a:avLst/>
            </a:prstGeom>
            <a:solidFill>
              <a:schemeClr val="accent2"/>
            </a:solidFill>
            <a:ln w="28575">
              <a:noFill/>
              <a:headEnd type="none" w="sm" len="sm"/>
              <a:tailEnd type="none" w="sm" len="sm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n-US" sz="700" b="1" kern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114" name="Straight Arrow Connector 111"/>
            <p:cNvCxnSpPr/>
            <p:nvPr/>
          </p:nvCxnSpPr>
          <p:spPr bwMode="auto">
            <a:xfrm flipH="1">
              <a:off x="-4020359" y="4657243"/>
              <a:ext cx="274320" cy="0"/>
            </a:xfrm>
            <a:prstGeom prst="straightConnector1">
              <a:avLst/>
            </a:prstGeom>
            <a:solidFill>
              <a:srgbClr val="CCFFFF"/>
            </a:solidFill>
            <a:ln w="158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sp>
          <p:nvSpPr>
            <p:cNvPr id="115" name="Rectangle 85"/>
            <p:cNvSpPr>
              <a:spLocks noChangeArrowheads="1"/>
            </p:cNvSpPr>
            <p:nvPr/>
          </p:nvSpPr>
          <p:spPr bwMode="auto">
            <a:xfrm>
              <a:off x="-4253456" y="4617913"/>
              <a:ext cx="162844" cy="82637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sm" len="sm"/>
              <a:tailEnd type="none" w="sm" len="sm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n-US" sz="700" b="1" kern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6" name="Rectangle 85"/>
            <p:cNvSpPr>
              <a:spLocks noChangeArrowheads="1"/>
            </p:cNvSpPr>
            <p:nvPr/>
          </p:nvSpPr>
          <p:spPr bwMode="auto">
            <a:xfrm>
              <a:off x="-4446361" y="4617913"/>
              <a:ext cx="162844" cy="82637"/>
            </a:xfrm>
            <a:prstGeom prst="rect">
              <a:avLst/>
            </a:prstGeom>
            <a:solidFill>
              <a:schemeClr val="accent2"/>
            </a:solidFill>
            <a:ln w="28575">
              <a:noFill/>
              <a:headEnd type="none" w="sm" len="sm"/>
              <a:tailEnd type="none" w="sm" len="sm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n-US" sz="700" b="1" kern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117" name="Straight Arrow Connector 114"/>
            <p:cNvCxnSpPr/>
            <p:nvPr/>
          </p:nvCxnSpPr>
          <p:spPr bwMode="auto">
            <a:xfrm flipH="1">
              <a:off x="-4020359" y="4799502"/>
              <a:ext cx="274320" cy="0"/>
            </a:xfrm>
            <a:prstGeom prst="straightConnector1">
              <a:avLst/>
            </a:prstGeom>
            <a:solidFill>
              <a:srgbClr val="CCFFFF"/>
            </a:solidFill>
            <a:ln w="158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sp>
          <p:nvSpPr>
            <p:cNvPr id="118" name="Rectangle 85"/>
            <p:cNvSpPr>
              <a:spLocks noChangeArrowheads="1"/>
            </p:cNvSpPr>
            <p:nvPr/>
          </p:nvSpPr>
          <p:spPr bwMode="auto">
            <a:xfrm>
              <a:off x="-4253456" y="4757699"/>
              <a:ext cx="162844" cy="82637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sm" len="sm"/>
              <a:tailEnd type="none" w="sm" len="sm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n-US" sz="700" b="1" kern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9" name="Rectangle 85"/>
            <p:cNvSpPr>
              <a:spLocks noChangeArrowheads="1"/>
            </p:cNvSpPr>
            <p:nvPr/>
          </p:nvSpPr>
          <p:spPr bwMode="auto">
            <a:xfrm>
              <a:off x="-4446361" y="4757699"/>
              <a:ext cx="162844" cy="82637"/>
            </a:xfrm>
            <a:prstGeom prst="rect">
              <a:avLst/>
            </a:prstGeom>
            <a:solidFill>
              <a:schemeClr val="accent2"/>
            </a:solidFill>
            <a:ln w="28575">
              <a:noFill/>
              <a:headEnd type="none" w="sm" len="sm"/>
              <a:tailEnd type="none" w="sm" len="sm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n-US" sz="700" b="1" kern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120" name="Straight Arrow Connector 117"/>
            <p:cNvCxnSpPr/>
            <p:nvPr/>
          </p:nvCxnSpPr>
          <p:spPr bwMode="auto">
            <a:xfrm flipH="1">
              <a:off x="-2747101" y="4450975"/>
              <a:ext cx="320040" cy="0"/>
            </a:xfrm>
            <a:prstGeom prst="straightConnector1">
              <a:avLst/>
            </a:prstGeom>
            <a:solidFill>
              <a:srgbClr val="CCFFFF"/>
            </a:solidFill>
            <a:ln w="2857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sp>
          <p:nvSpPr>
            <p:cNvPr id="121" name="Rectangle 82"/>
            <p:cNvSpPr>
              <a:spLocks noChangeArrowheads="1"/>
            </p:cNvSpPr>
            <p:nvPr/>
          </p:nvSpPr>
          <p:spPr bwMode="auto">
            <a:xfrm>
              <a:off x="-2351248" y="3981168"/>
              <a:ext cx="840055" cy="871770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0000">
                  <a:schemeClr val="bg1">
                    <a:lumMod val="6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headEnd type="none" w="sm" len="sm"/>
              <a:tailEnd type="none" w="sm" len="sm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endParaRPr lang="en-US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122" name="Straight Arrow Connector 123"/>
            <p:cNvCxnSpPr/>
            <p:nvPr/>
          </p:nvCxnSpPr>
          <p:spPr bwMode="auto">
            <a:xfrm rot="5400000" flipH="1">
              <a:off x="-2150068" y="5010502"/>
              <a:ext cx="205740" cy="0"/>
            </a:xfrm>
            <a:prstGeom prst="straightConnector1">
              <a:avLst/>
            </a:prstGeom>
            <a:solidFill>
              <a:srgbClr val="CCFFFF"/>
            </a:solidFill>
            <a:ln w="15875" cap="flat" cmpd="sng" algn="ctr">
              <a:solidFill>
                <a:srgbClr val="000000"/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cxnSp>
          <p:nvCxnSpPr>
            <p:cNvPr id="123" name="Straight Arrow Connector 124"/>
            <p:cNvCxnSpPr/>
            <p:nvPr/>
          </p:nvCxnSpPr>
          <p:spPr bwMode="auto">
            <a:xfrm rot="5400000" flipH="1">
              <a:off x="-2066231" y="5010502"/>
              <a:ext cx="205740" cy="0"/>
            </a:xfrm>
            <a:prstGeom prst="straightConnector1">
              <a:avLst/>
            </a:prstGeom>
            <a:solidFill>
              <a:srgbClr val="CCFFFF"/>
            </a:solidFill>
            <a:ln w="15875" cap="flat" cmpd="sng" algn="ctr">
              <a:solidFill>
                <a:srgbClr val="000000"/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cxnSp>
          <p:nvCxnSpPr>
            <p:cNvPr id="124" name="Straight Arrow Connector 125"/>
            <p:cNvCxnSpPr/>
            <p:nvPr/>
          </p:nvCxnSpPr>
          <p:spPr bwMode="auto">
            <a:xfrm rot="5400000" flipH="1">
              <a:off x="-1982395" y="5010502"/>
              <a:ext cx="205740" cy="0"/>
            </a:xfrm>
            <a:prstGeom prst="straightConnector1">
              <a:avLst/>
            </a:prstGeom>
            <a:solidFill>
              <a:srgbClr val="CCFFFF"/>
            </a:solidFill>
            <a:ln w="15875" cap="flat" cmpd="sng" algn="ctr">
              <a:solidFill>
                <a:srgbClr val="000000"/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cxnSp>
          <p:nvCxnSpPr>
            <p:cNvPr id="126" name="Straight Arrow Connector 126"/>
            <p:cNvCxnSpPr/>
            <p:nvPr/>
          </p:nvCxnSpPr>
          <p:spPr bwMode="auto">
            <a:xfrm flipH="1">
              <a:off x="-1448867" y="4078348"/>
              <a:ext cx="274320" cy="0"/>
            </a:xfrm>
            <a:prstGeom prst="straightConnector1">
              <a:avLst/>
            </a:prstGeom>
            <a:solidFill>
              <a:srgbClr val="CCFFFF"/>
            </a:solidFill>
            <a:ln w="158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sp>
          <p:nvSpPr>
            <p:cNvPr id="127" name="Rectangle 85"/>
            <p:cNvSpPr>
              <a:spLocks noChangeArrowheads="1"/>
            </p:cNvSpPr>
            <p:nvPr/>
          </p:nvSpPr>
          <p:spPr bwMode="auto">
            <a:xfrm>
              <a:off x="-919316" y="4036546"/>
              <a:ext cx="162844" cy="82637"/>
            </a:xfrm>
            <a:prstGeom prst="rect">
              <a:avLst/>
            </a:prstGeom>
            <a:solidFill>
              <a:schemeClr val="accent2"/>
            </a:solidFill>
            <a:ln w="28575">
              <a:noFill/>
              <a:headEnd type="none" w="sm" len="sm"/>
              <a:tailEnd type="none" w="sm" len="sm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n-US" sz="700" b="1" kern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1" name="Rectangle 85"/>
            <p:cNvSpPr>
              <a:spLocks noChangeArrowheads="1"/>
            </p:cNvSpPr>
            <p:nvPr/>
          </p:nvSpPr>
          <p:spPr bwMode="auto">
            <a:xfrm>
              <a:off x="-1112221" y="4036546"/>
              <a:ext cx="162844" cy="82637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sm" len="sm"/>
              <a:tailEnd type="none" w="sm" len="sm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n-US" sz="700" b="1" kern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132" name="Straight Arrow Connector 129"/>
            <p:cNvCxnSpPr/>
            <p:nvPr/>
          </p:nvCxnSpPr>
          <p:spPr bwMode="auto">
            <a:xfrm flipH="1">
              <a:off x="-1448867" y="4220605"/>
              <a:ext cx="274320" cy="0"/>
            </a:xfrm>
            <a:prstGeom prst="straightConnector1">
              <a:avLst/>
            </a:prstGeom>
            <a:solidFill>
              <a:srgbClr val="CCFFFF"/>
            </a:solidFill>
            <a:ln w="158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sp>
          <p:nvSpPr>
            <p:cNvPr id="133" name="Rectangle 85"/>
            <p:cNvSpPr>
              <a:spLocks noChangeArrowheads="1"/>
            </p:cNvSpPr>
            <p:nvPr/>
          </p:nvSpPr>
          <p:spPr bwMode="auto">
            <a:xfrm>
              <a:off x="-919316" y="4176332"/>
              <a:ext cx="162844" cy="82637"/>
            </a:xfrm>
            <a:prstGeom prst="rect">
              <a:avLst/>
            </a:prstGeom>
            <a:solidFill>
              <a:schemeClr val="accent2"/>
            </a:solidFill>
            <a:ln w="28575">
              <a:noFill/>
              <a:headEnd type="none" w="sm" len="sm"/>
              <a:tailEnd type="none" w="sm" len="sm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n-US" sz="700" b="1" kern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4" name="Rectangle 85"/>
            <p:cNvSpPr>
              <a:spLocks noChangeArrowheads="1"/>
            </p:cNvSpPr>
            <p:nvPr/>
          </p:nvSpPr>
          <p:spPr bwMode="auto">
            <a:xfrm>
              <a:off x="-1112221" y="4176332"/>
              <a:ext cx="162844" cy="82637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sm" len="sm"/>
              <a:tailEnd type="none" w="sm" len="sm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n-US" sz="700" b="1" kern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135" name="Straight Arrow Connector 132"/>
            <p:cNvCxnSpPr/>
            <p:nvPr/>
          </p:nvCxnSpPr>
          <p:spPr bwMode="auto">
            <a:xfrm flipH="1">
              <a:off x="-1448867" y="4362862"/>
              <a:ext cx="274320" cy="0"/>
            </a:xfrm>
            <a:prstGeom prst="straightConnector1">
              <a:avLst/>
            </a:prstGeom>
            <a:solidFill>
              <a:srgbClr val="CCFFFF"/>
            </a:solidFill>
            <a:ln w="158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sp>
          <p:nvSpPr>
            <p:cNvPr id="136" name="Rectangle 85"/>
            <p:cNvSpPr>
              <a:spLocks noChangeArrowheads="1"/>
            </p:cNvSpPr>
            <p:nvPr/>
          </p:nvSpPr>
          <p:spPr bwMode="auto">
            <a:xfrm>
              <a:off x="-919316" y="4322296"/>
              <a:ext cx="162844" cy="82637"/>
            </a:xfrm>
            <a:prstGeom prst="rect">
              <a:avLst/>
            </a:prstGeom>
            <a:solidFill>
              <a:schemeClr val="accent2"/>
            </a:solidFill>
            <a:ln w="28575">
              <a:noFill/>
              <a:headEnd type="none" w="sm" len="sm"/>
              <a:tailEnd type="none" w="sm" len="sm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n-US" sz="700" b="1" kern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7" name="Rectangle 85"/>
            <p:cNvSpPr>
              <a:spLocks noChangeArrowheads="1"/>
            </p:cNvSpPr>
            <p:nvPr/>
          </p:nvSpPr>
          <p:spPr bwMode="auto">
            <a:xfrm>
              <a:off x="-1112221" y="4322296"/>
              <a:ext cx="162844" cy="82637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sm" len="sm"/>
              <a:tailEnd type="none" w="sm" len="sm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n-US" sz="700" b="1" kern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138" name="Straight Arrow Connector 135"/>
            <p:cNvCxnSpPr/>
            <p:nvPr/>
          </p:nvCxnSpPr>
          <p:spPr bwMode="auto">
            <a:xfrm flipH="1">
              <a:off x="-1448867" y="4505119"/>
              <a:ext cx="274320" cy="0"/>
            </a:xfrm>
            <a:prstGeom prst="straightConnector1">
              <a:avLst/>
            </a:prstGeom>
            <a:solidFill>
              <a:srgbClr val="CCFFFF"/>
            </a:solidFill>
            <a:ln w="158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sp>
          <p:nvSpPr>
            <p:cNvPr id="139" name="Rectangle 85"/>
            <p:cNvSpPr>
              <a:spLocks noChangeArrowheads="1"/>
            </p:cNvSpPr>
            <p:nvPr/>
          </p:nvSpPr>
          <p:spPr bwMode="auto">
            <a:xfrm>
              <a:off x="-919316" y="4462082"/>
              <a:ext cx="162844" cy="82637"/>
            </a:xfrm>
            <a:prstGeom prst="rect">
              <a:avLst/>
            </a:prstGeom>
            <a:solidFill>
              <a:schemeClr val="accent2"/>
            </a:solidFill>
            <a:ln w="28575">
              <a:noFill/>
              <a:headEnd type="none" w="sm" len="sm"/>
              <a:tailEnd type="none" w="sm" len="sm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n-US" sz="700" b="1" kern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40" name="Rectangle 85"/>
            <p:cNvSpPr>
              <a:spLocks noChangeArrowheads="1"/>
            </p:cNvSpPr>
            <p:nvPr/>
          </p:nvSpPr>
          <p:spPr bwMode="auto">
            <a:xfrm>
              <a:off x="-1112221" y="4462082"/>
              <a:ext cx="162844" cy="82637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sm" len="sm"/>
              <a:tailEnd type="none" w="sm" len="sm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n-US" sz="700" b="1" kern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141" name="Straight Arrow Connector 138"/>
            <p:cNvCxnSpPr/>
            <p:nvPr/>
          </p:nvCxnSpPr>
          <p:spPr bwMode="auto">
            <a:xfrm flipH="1">
              <a:off x="-1448867" y="4647376"/>
              <a:ext cx="274320" cy="0"/>
            </a:xfrm>
            <a:prstGeom prst="straightConnector1">
              <a:avLst/>
            </a:prstGeom>
            <a:solidFill>
              <a:srgbClr val="CCFFFF"/>
            </a:solidFill>
            <a:ln w="158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sp>
          <p:nvSpPr>
            <p:cNvPr id="142" name="Rectangle 85"/>
            <p:cNvSpPr>
              <a:spLocks noChangeArrowheads="1"/>
            </p:cNvSpPr>
            <p:nvPr/>
          </p:nvSpPr>
          <p:spPr bwMode="auto">
            <a:xfrm>
              <a:off x="-919316" y="4608046"/>
              <a:ext cx="162844" cy="82637"/>
            </a:xfrm>
            <a:prstGeom prst="rect">
              <a:avLst/>
            </a:prstGeom>
            <a:solidFill>
              <a:schemeClr val="accent2"/>
            </a:solidFill>
            <a:ln w="28575">
              <a:noFill/>
              <a:headEnd type="none" w="sm" len="sm"/>
              <a:tailEnd type="none" w="sm" len="sm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n-US" sz="700" b="1" kern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43" name="Rectangle 85"/>
            <p:cNvSpPr>
              <a:spLocks noChangeArrowheads="1"/>
            </p:cNvSpPr>
            <p:nvPr/>
          </p:nvSpPr>
          <p:spPr bwMode="auto">
            <a:xfrm>
              <a:off x="-1112221" y="4608046"/>
              <a:ext cx="162844" cy="82637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sm" len="sm"/>
              <a:tailEnd type="none" w="sm" len="sm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n-US" sz="700" b="1" kern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144" name="Straight Arrow Connector 141"/>
            <p:cNvCxnSpPr/>
            <p:nvPr/>
          </p:nvCxnSpPr>
          <p:spPr bwMode="auto">
            <a:xfrm flipH="1">
              <a:off x="-1448867" y="4789635"/>
              <a:ext cx="274320" cy="0"/>
            </a:xfrm>
            <a:prstGeom prst="straightConnector1">
              <a:avLst/>
            </a:prstGeom>
            <a:solidFill>
              <a:srgbClr val="CCFFFF"/>
            </a:solidFill>
            <a:ln w="158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sp>
          <p:nvSpPr>
            <p:cNvPr id="145" name="Rectangle 85"/>
            <p:cNvSpPr>
              <a:spLocks noChangeArrowheads="1"/>
            </p:cNvSpPr>
            <p:nvPr/>
          </p:nvSpPr>
          <p:spPr bwMode="auto">
            <a:xfrm>
              <a:off x="-919316" y="4747832"/>
              <a:ext cx="162844" cy="82637"/>
            </a:xfrm>
            <a:prstGeom prst="rect">
              <a:avLst/>
            </a:prstGeom>
            <a:solidFill>
              <a:schemeClr val="accent2"/>
            </a:solidFill>
            <a:ln w="28575">
              <a:noFill/>
              <a:headEnd type="none" w="sm" len="sm"/>
              <a:tailEnd type="none" w="sm" len="sm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n-US" sz="700" b="1" kern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46" name="Rectangle 85"/>
            <p:cNvSpPr>
              <a:spLocks noChangeArrowheads="1"/>
            </p:cNvSpPr>
            <p:nvPr/>
          </p:nvSpPr>
          <p:spPr bwMode="auto">
            <a:xfrm>
              <a:off x="-1112221" y="4747832"/>
              <a:ext cx="162844" cy="82637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sm" len="sm"/>
              <a:tailEnd type="none" w="sm" len="sm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n-US" sz="700" b="1" kern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-2328547" y="5094179"/>
              <a:ext cx="593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48 lanes</a:t>
              </a:r>
            </a:p>
            <a:p>
              <a:pPr algn="ctr"/>
              <a:r>
                <a:rPr lang="en-US" sz="800" b="1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PCIe</a:t>
              </a:r>
            </a:p>
          </p:txBody>
        </p:sp>
        <p:sp>
          <p:nvSpPr>
            <p:cNvPr id="148" name="Rectangle 85"/>
            <p:cNvSpPr>
              <a:spLocks noChangeArrowheads="1"/>
            </p:cNvSpPr>
            <p:nvPr/>
          </p:nvSpPr>
          <p:spPr bwMode="auto">
            <a:xfrm>
              <a:off x="-2169922" y="4186724"/>
              <a:ext cx="458780" cy="514350"/>
            </a:xfrm>
            <a:prstGeom prst="rect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8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</a:gradFill>
            <a:ln>
              <a:headEnd type="none" w="sm" len="sm"/>
              <a:tailEnd type="none" w="sm" len="sm"/>
            </a:ln>
            <a:effectLst>
              <a:outerShdw blurRad="40000" dist="23000" dir="5400000" rotWithShape="0">
                <a:schemeClr val="tx1">
                  <a:alpha val="35000"/>
                </a:scheme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sz="1050" b="1" kern="0" dirty="0">
                  <a:solidFill>
                    <a:srgbClr val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CLX</a:t>
              </a:r>
            </a:p>
          </p:txBody>
        </p:sp>
        <p:cxnSp>
          <p:nvCxnSpPr>
            <p:cNvPr id="149" name="Straight Arrow Connector 75"/>
            <p:cNvCxnSpPr/>
            <p:nvPr/>
          </p:nvCxnSpPr>
          <p:spPr bwMode="auto">
            <a:xfrm flipH="1">
              <a:off x="-2747101" y="4547573"/>
              <a:ext cx="320040" cy="0"/>
            </a:xfrm>
            <a:prstGeom prst="straightConnector1">
              <a:avLst/>
            </a:prstGeom>
            <a:solidFill>
              <a:srgbClr val="CCFFFF"/>
            </a:solidFill>
            <a:ln w="2857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sp>
          <p:nvSpPr>
            <p:cNvPr id="150" name="Rechteck 153"/>
            <p:cNvSpPr/>
            <p:nvPr>
              <p:custDataLst>
                <p:tags r:id="rId3"/>
              </p:custDataLst>
            </p:nvPr>
          </p:nvSpPr>
          <p:spPr bwMode="gray">
            <a:xfrm>
              <a:off x="-4500360" y="1975994"/>
              <a:ext cx="3809987" cy="1721213"/>
            </a:xfrm>
            <a:prstGeom prst="rect">
              <a:avLst/>
            </a:prstGeom>
            <a:solidFill>
              <a:schemeClr val="bg1">
                <a:alpha val="52000"/>
              </a:schemeClr>
            </a:solidFill>
            <a:ln w="12700" cap="rnd"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 anchorCtr="0"/>
            <a:lstStyle/>
            <a:p>
              <a:pPr marL="85725" algn="ctr">
                <a:buClr>
                  <a:schemeClr val="accent2"/>
                </a:buClr>
              </a:pPr>
              <a:endParaRPr lang="en-GB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1" name="Rounded Rectangle 16"/>
            <p:cNvSpPr/>
            <p:nvPr/>
          </p:nvSpPr>
          <p:spPr>
            <a:xfrm>
              <a:off x="-2904611" y="2185610"/>
              <a:ext cx="2124000" cy="162291"/>
            </a:xfrm>
            <a:prstGeom prst="roundRect">
              <a:avLst/>
            </a:prstGeom>
            <a:solidFill>
              <a:srgbClr val="434343"/>
            </a:solidFill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Intel® Xeon® </a:t>
              </a:r>
              <a:r>
                <a:rPr lang="en-US" sz="700" b="1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Platinum 8200 </a:t>
              </a:r>
              <a:r>
                <a:rPr lang="en-US" sz="7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Processor</a:t>
              </a:r>
            </a:p>
          </p:txBody>
        </p:sp>
        <p:sp>
          <p:nvSpPr>
            <p:cNvPr id="152" name="Rounded Rectangle 21"/>
            <p:cNvSpPr/>
            <p:nvPr/>
          </p:nvSpPr>
          <p:spPr>
            <a:xfrm>
              <a:off x="-2903449" y="2465484"/>
              <a:ext cx="2124000" cy="162291"/>
            </a:xfrm>
            <a:prstGeom prst="roundRect">
              <a:avLst/>
            </a:prstGeom>
            <a:solidFill>
              <a:srgbClr val="E8B330"/>
            </a:solidFill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1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Intel® Xeon® </a:t>
              </a:r>
              <a:r>
                <a:rPr lang="en-US" sz="700" b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Gold 5200/6200 </a:t>
              </a:r>
              <a:r>
                <a:rPr lang="en-US" sz="700" b="1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Processor</a:t>
              </a:r>
            </a:p>
          </p:txBody>
        </p:sp>
        <p:sp>
          <p:nvSpPr>
            <p:cNvPr id="153" name="Rounded Rectangle 30"/>
            <p:cNvSpPr/>
            <p:nvPr/>
          </p:nvSpPr>
          <p:spPr>
            <a:xfrm>
              <a:off x="-2903449" y="2764335"/>
              <a:ext cx="2124000" cy="16229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1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Intel® Xeon® </a:t>
              </a:r>
              <a:r>
                <a:rPr lang="en-US" sz="700" b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Silver 4200 </a:t>
              </a:r>
              <a:r>
                <a:rPr lang="en-US" sz="700" b="1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Processor</a:t>
              </a:r>
            </a:p>
          </p:txBody>
        </p:sp>
        <p:sp>
          <p:nvSpPr>
            <p:cNvPr id="154" name="Rounded Rectangle 35"/>
            <p:cNvSpPr/>
            <p:nvPr/>
          </p:nvSpPr>
          <p:spPr>
            <a:xfrm>
              <a:off x="-2903449" y="3016239"/>
              <a:ext cx="2124000" cy="162291"/>
            </a:xfrm>
            <a:prstGeom prst="roundRect">
              <a:avLst/>
            </a:prstGeom>
            <a:solidFill>
              <a:srgbClr val="E29250"/>
            </a:solidFill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Intel® Xeon® </a:t>
              </a:r>
              <a:r>
                <a:rPr lang="en-US" sz="700" b="1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Bronze 3200 </a:t>
              </a:r>
              <a:r>
                <a:rPr lang="en-US" sz="7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Processor</a:t>
              </a:r>
            </a:p>
          </p:txBody>
        </p:sp>
        <p:sp>
          <p:nvSpPr>
            <p:cNvPr id="155" name="Rectangle 36"/>
            <p:cNvSpPr/>
            <p:nvPr/>
          </p:nvSpPr>
          <p:spPr>
            <a:xfrm>
              <a:off x="-4764207" y="2290914"/>
              <a:ext cx="1687215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sv-SE" sz="7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Intel® Xeon® </a:t>
              </a:r>
              <a:br>
                <a:rPr lang="sv-SE" sz="7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sv-SE" sz="7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Processor E7 Family</a:t>
              </a:r>
              <a:br>
                <a:rPr lang="sv-SE" sz="7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sv-SE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(4S / 8S+)</a:t>
              </a:r>
            </a:p>
            <a:p>
              <a:pPr algn="ctr">
                <a:spcBef>
                  <a:spcPts val="600"/>
                </a:spcBef>
              </a:pPr>
              <a:r>
                <a:rPr lang="sv-SE" sz="7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Intel® Xeon® </a:t>
              </a:r>
              <a:br>
                <a:rPr lang="sv-SE" sz="7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sv-SE" sz="7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Processor E5 Family</a:t>
              </a:r>
              <a:br>
                <a:rPr lang="sv-SE" sz="700" b="1" dirty="0">
                  <a:solidFill>
                    <a:schemeClr val="accent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sv-SE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(2S / 4S)</a:t>
              </a:r>
            </a:p>
          </p:txBody>
        </p:sp>
        <p:sp>
          <p:nvSpPr>
            <p:cNvPr id="156" name="Pentagon 41"/>
            <p:cNvSpPr/>
            <p:nvPr/>
          </p:nvSpPr>
          <p:spPr>
            <a:xfrm>
              <a:off x="-3624691" y="2172224"/>
              <a:ext cx="628651" cy="1059734"/>
            </a:xfrm>
            <a:prstGeom prst="homePlate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157" name="Straight Arrow Connector 117"/>
            <p:cNvCxnSpPr/>
            <p:nvPr/>
          </p:nvCxnSpPr>
          <p:spPr bwMode="auto">
            <a:xfrm flipH="1">
              <a:off x="-2747101" y="4348490"/>
              <a:ext cx="320040" cy="0"/>
            </a:xfrm>
            <a:prstGeom prst="straightConnector1">
              <a:avLst/>
            </a:prstGeom>
            <a:solidFill>
              <a:srgbClr val="CCFFFF"/>
            </a:solidFill>
            <a:ln w="2857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sp>
          <p:nvSpPr>
            <p:cNvPr id="158" name="Rechteck 4"/>
            <p:cNvSpPr/>
            <p:nvPr/>
          </p:nvSpPr>
          <p:spPr>
            <a:xfrm>
              <a:off x="-1448867" y="4928706"/>
              <a:ext cx="69239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800" b="1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DDR4/ DCPMM</a:t>
              </a:r>
            </a:p>
          </p:txBody>
        </p:sp>
        <p:sp>
          <p:nvSpPr>
            <p:cNvPr id="159" name="Rechteck 86"/>
            <p:cNvSpPr/>
            <p:nvPr/>
          </p:nvSpPr>
          <p:spPr>
            <a:xfrm>
              <a:off x="-4500360" y="4907632"/>
              <a:ext cx="69239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800" b="1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DDR4/ DCPMM</a:t>
              </a:r>
            </a:p>
          </p:txBody>
        </p:sp>
        <p:pic>
          <p:nvPicPr>
            <p:cNvPr id="160" name="Picture 77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96032" y="3272625"/>
              <a:ext cx="352637" cy="352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" name="Picture 78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21144" y="3272625"/>
              <a:ext cx="352637" cy="352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" name="Picture 79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63748" y="3272625"/>
              <a:ext cx="352637" cy="352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" name="Picture 80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80064" y="3273181"/>
              <a:ext cx="352637" cy="352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5332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atinLnBrk="1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</a:pPr>
            <a:r>
              <a:rPr lang="en-US" altLang="ko-KR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PRIMERGY </a:t>
            </a:r>
            <a:r>
              <a:rPr lang="ko-KR" altLang="ko-KR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제품 역사</a:t>
            </a:r>
          </a:p>
          <a:p>
            <a:pPr latinLnBrk="1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</a:pPr>
            <a:r>
              <a:rPr lang="en-US" altLang="ko-KR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PRIMERGY </a:t>
            </a:r>
            <a:r>
              <a:rPr lang="ko-KR" altLang="ko-KR" dirty="0" err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제품군</a:t>
            </a:r>
            <a:endParaRPr lang="ko-KR" altLang="ko-KR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  <a:p>
            <a:pPr latinLnBrk="1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</a:pPr>
            <a:r>
              <a:rPr lang="en-US" altLang="ko-KR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PRIMERGY Line-Up</a:t>
            </a:r>
            <a:endParaRPr lang="ko-KR" altLang="ko-KR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  <a:p>
            <a:pPr latinLnBrk="1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</a:pPr>
            <a:r>
              <a:rPr lang="en-US" altLang="ko-KR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PRIMERGY Rack Server </a:t>
            </a:r>
            <a:r>
              <a:rPr lang="ko-KR" altLang="ko-KR" dirty="0" err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총괄표</a:t>
            </a:r>
            <a:endParaRPr lang="ko-KR" altLang="ko-KR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PRIMERGY </a:t>
            </a:r>
            <a:r>
              <a:rPr lang="ko-KR" altLang="en-US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라인업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C4FF1C-8F5E-4BC8-BCAF-207649A9C157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2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3197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b="1">
                <a:latin typeface="맑은 고딕" panose="020B0503020000020004" pitchFamily="50" charset="-127"/>
                <a:ea typeface="맑은 고딕" panose="020B0503020000020004" pitchFamily="50" charset="-127"/>
              </a:rPr>
              <a:t>CPU </a:t>
            </a:r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</a:rPr>
              <a:t>기술 소개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30B1A"/>
              </a:buClr>
              <a:defRPr/>
            </a:pPr>
            <a:r>
              <a:rPr kumimoji="0" lang="en-US" altLang="ko-KR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“Cascade Lake” </a:t>
            </a:r>
            <a:r>
              <a:rPr kumimoji="0" lang="ko-KR" altLang="en-US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소개</a:t>
            </a:r>
            <a:endParaRPr kumimoji="0" lang="en-US" altLang="ko-KR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5" name="직선 연결선 24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텍스트 개체 틀 5"/>
          <p:cNvSpPr txBox="1">
            <a:spLocks/>
          </p:cNvSpPr>
          <p:nvPr/>
        </p:nvSpPr>
        <p:spPr>
          <a:xfrm>
            <a:off x="348525" y="1238401"/>
            <a:ext cx="9212988" cy="549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PRIMERGY RX </a:t>
            </a:r>
            <a:r>
              <a:rPr lang="ko-KR" altLang="en-US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서버모델</a:t>
            </a:r>
            <a:r>
              <a:rPr lang="en-US" altLang="ko-KR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 M5 Series</a:t>
            </a:r>
            <a:r>
              <a:rPr lang="ko-KR" altLang="en-US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에 탑재 가능한 </a:t>
            </a:r>
            <a:r>
              <a:rPr lang="en-US" altLang="ko-KR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Processor</a:t>
            </a:r>
            <a:r>
              <a:rPr lang="ko-KR" altLang="en-US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의 종류는 다음과 같습니다</a:t>
            </a:r>
            <a:r>
              <a:rPr lang="en-US" altLang="ko-KR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br>
              <a:rPr lang="en-US" altLang="ko-KR" sz="125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endParaRPr lang="en-US" altLang="ko-KR" sz="12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solidFill>
                  <a:srgbClr val="000000"/>
                </a:solidFill>
              </a:rPr>
              <a:pPr/>
              <a:t>29</a:t>
            </a:fld>
            <a:endParaRPr lang="de-DE" altLang="ja-JP">
              <a:solidFill>
                <a:srgbClr val="000000"/>
              </a:solidFill>
            </a:endParaRPr>
          </a:p>
        </p:txBody>
      </p:sp>
      <p:pic>
        <p:nvPicPr>
          <p:cNvPr id="185" name="Picture 6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703" y="1975994"/>
            <a:ext cx="9368951" cy="457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6" name="Rechteck 24"/>
          <p:cNvSpPr/>
          <p:nvPr>
            <p:custDataLst>
              <p:tags r:id="rId1"/>
            </p:custDataLst>
          </p:nvPr>
        </p:nvSpPr>
        <p:spPr bwMode="gray">
          <a:xfrm>
            <a:off x="268703" y="1975994"/>
            <a:ext cx="9444735" cy="457720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6000"/>
                </a:schemeClr>
              </a:gs>
              <a:gs pos="100000">
                <a:schemeClr val="bg1">
                  <a:alpha val="40000"/>
                </a:schemeClr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l-PL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77" name="Group 3"/>
          <p:cNvGraphicFramePr>
            <a:graphicFrameLocks/>
          </p:cNvGraphicFramePr>
          <p:nvPr/>
        </p:nvGraphicFramePr>
        <p:xfrm>
          <a:off x="616370" y="2335792"/>
          <a:ext cx="8669819" cy="3838756"/>
        </p:xfrm>
        <a:graphic>
          <a:graphicData uri="http://schemas.openxmlformats.org/drawingml/2006/table">
            <a:tbl>
              <a:tblPr/>
              <a:tblGrid>
                <a:gridCol w="1235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6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6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6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231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Features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  <a:defRPr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82xx (Platinum)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  <a:defRPr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62xx (Gold)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  <a:defRPr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52xx(Gold)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  <a:defRPr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42xx (Silver)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  <a:defRPr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32xx (Bronze)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87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# of UPI links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  <a:defRPr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3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  <a:defRPr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3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  <a:defRPr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2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  <a:defRPr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2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  <a:defRPr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2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52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  <a:defRPr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UPI speed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10.4GT/s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10.4GT/s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10.4GT/s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9.6GT/s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9.6GT/s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12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Node controller support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Yes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Yes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No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No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No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12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# of memory channels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52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DDR4 speed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2933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2933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2666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2400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2133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87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DCPMM support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  <a:defRPr/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  <a:defRPr/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  <a:defRPr/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  <a:defRPr/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  <a:defRPr/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8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RAS capability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  <a:defRPr/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Advanced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  <a:defRPr/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Advanced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  <a:defRPr/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Advanced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  <a:defRPr/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  <a:defRPr/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41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Turbo Boost Technology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  <a:defRPr/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  <a:defRPr/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  <a:defRPr/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  <a:defRPr/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  <a:defRPr/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41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Hyper-Threading Technology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  <a:defRPr/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  <a:defRPr/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  <a:defRPr/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  <a:defRPr/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  <a:defRPr/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78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AVX-512 support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  <a:defRPr/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  <a:defRPr/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  <a:defRPr/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  <a:defRPr/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  <a:defRPr/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787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VNNI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  <a:defRPr/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  <a:defRPr/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  <a:defRPr/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  <a:defRPr/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  <a:defRPr/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52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19413" algn="l"/>
                        </a:tabLst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# of PCIe lanes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51435" marR="51435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6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0068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sz="2800" b="1">
                <a:latin typeface="맑은 고딕" panose="020B0503020000020004" pitchFamily="50" charset="-127"/>
                <a:ea typeface="맑은 고딕" panose="020B0503020000020004" pitchFamily="50" charset="-127"/>
              </a:rPr>
              <a:t>Intel® Optane™ DC persistent memory </a:t>
            </a:r>
            <a:endParaRPr lang="ko-KR" altLang="en-US" sz="2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30B1A"/>
              </a:buClr>
              <a:defRPr/>
            </a:pPr>
            <a:r>
              <a:rPr kumimoji="0" lang="en-US" altLang="ko-KR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Intel® Optane™ DC persistent memory </a:t>
            </a:r>
            <a:r>
              <a:rPr kumimoji="0" lang="ko-KR" altLang="en-US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소개</a:t>
            </a:r>
            <a:endParaRPr kumimoji="0" lang="en-US" altLang="ko-KR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5" name="직선 연결선 24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텍스트 개체 틀 5"/>
          <p:cNvSpPr txBox="1">
            <a:spLocks/>
          </p:cNvSpPr>
          <p:nvPr/>
        </p:nvSpPr>
        <p:spPr>
          <a:xfrm>
            <a:off x="348525" y="1238401"/>
            <a:ext cx="9212988" cy="549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Intel® Optane™ DC persistent memory</a:t>
            </a:r>
            <a:r>
              <a:rPr lang="ko-KR" altLang="en-US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를 통해 전체 데이터센터의 시스템 성능을 개선하고</a:t>
            </a:r>
            <a:r>
              <a:rPr lang="en-US" altLang="ko-KR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 운영의 민첩성과</a:t>
            </a:r>
            <a:r>
              <a:rPr lang="en-US" altLang="ko-KR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서비스 가동 시간 및 비즈니스 연속성의 향상을 구현합니다</a:t>
            </a:r>
            <a:r>
              <a:rPr lang="en-US" altLang="ko-KR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25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solidFill>
                  <a:srgbClr val="000000"/>
                </a:solidFill>
              </a:rPr>
              <a:pPr/>
              <a:t>30</a:t>
            </a:fld>
            <a:endParaRPr lang="de-DE" altLang="ja-JP">
              <a:solidFill>
                <a:srgbClr val="000000"/>
              </a:solidFill>
            </a:endParaRPr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250694" y="1936446"/>
            <a:ext cx="9408650" cy="461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正方形/長方形 7"/>
          <p:cNvSpPr/>
          <p:nvPr/>
        </p:nvSpPr>
        <p:spPr bwMode="gray">
          <a:xfrm>
            <a:off x="250694" y="1936446"/>
            <a:ext cx="9408650" cy="4611429"/>
          </a:xfrm>
          <a:prstGeom prst="rect">
            <a:avLst/>
          </a:prstGeom>
          <a:gradFill>
            <a:gsLst>
              <a:gs pos="25000">
                <a:schemeClr val="bg1"/>
              </a:gs>
              <a:gs pos="89000">
                <a:srgbClr val="FFFFFF">
                  <a:alpha val="50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err="1">
              <a:ln>
                <a:noFill/>
              </a:ln>
              <a:effectLst/>
              <a:latin typeface="+mj-lt"/>
              <a:ea typeface="+mn-ea"/>
            </a:endParaRPr>
          </a:p>
        </p:txBody>
      </p:sp>
      <p:sp>
        <p:nvSpPr>
          <p:cNvPr id="67" name="Textplatzhalter 3"/>
          <p:cNvSpPr txBox="1">
            <a:spLocks/>
          </p:cNvSpPr>
          <p:nvPr/>
        </p:nvSpPr>
        <p:spPr bwMode="gray">
          <a:xfrm>
            <a:off x="396744" y="2473748"/>
            <a:ext cx="5748264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0" sz="800" kern="1200">
                <a:solidFill>
                  <a:schemeClr val="tx1"/>
                </a:solidFill>
                <a:latin typeface="+mn-lt"/>
                <a:ea typeface="ＭＳ Ｐゴシック" pitchFamily="50" charset="-128"/>
                <a:cs typeface="+mn-cs"/>
              </a:defRPr>
            </a:lvl1pPr>
            <a:lvl2pPr marL="457200" algn="ctr" rtl="0" fontAlgn="ctr">
              <a:spcBef>
                <a:spcPct val="0"/>
              </a:spcBef>
              <a:spcAft>
                <a:spcPct val="0"/>
              </a:spcAft>
              <a:defRPr kumimoji="1" kern="120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+mn-cs"/>
              </a:defRPr>
            </a:lvl2pPr>
            <a:lvl3pPr marL="914400" algn="ctr" rtl="0" fontAlgn="ctr">
              <a:spcBef>
                <a:spcPct val="0"/>
              </a:spcBef>
              <a:spcAft>
                <a:spcPct val="0"/>
              </a:spcAft>
              <a:defRPr kumimoji="1" kern="120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+mn-cs"/>
              </a:defRPr>
            </a:lvl3pPr>
            <a:lvl4pPr marL="1371600" algn="ctr" rtl="0" fontAlgn="ctr">
              <a:spcBef>
                <a:spcPct val="0"/>
              </a:spcBef>
              <a:spcAft>
                <a:spcPct val="0"/>
              </a:spcAft>
              <a:defRPr kumimoji="1" kern="120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+mn-cs"/>
              </a:defRPr>
            </a:lvl4pPr>
            <a:lvl5pPr marL="1828800" algn="ctr" rtl="0" fontAlgn="ctr">
              <a:spcBef>
                <a:spcPct val="0"/>
              </a:spcBef>
              <a:spcAft>
                <a:spcPct val="0"/>
              </a:spcAft>
              <a:defRPr kumimoji="1" kern="120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+mn-cs"/>
              </a:defRPr>
            </a:lvl9pPr>
          </a:lstStyle>
          <a:p>
            <a:pPr marL="269875" indent="-269875" algn="l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rgbClr val="C00000"/>
              </a:buClr>
              <a:buFont typeface="Wingdings" pitchFamily="2" charset="2"/>
              <a:buChar char=""/>
            </a:pPr>
            <a:r>
              <a:rPr lang="en-US" sz="1600">
                <a:ea typeface="+mn-ea"/>
              </a:rPr>
              <a:t>Intel® Optane™ DC persistent memory (DCPMM)</a:t>
            </a:r>
            <a:r>
              <a:rPr lang="ko-KR" altLang="en-US" sz="1600">
                <a:ea typeface="+mn-ea"/>
              </a:rPr>
              <a:t>는</a:t>
            </a:r>
            <a:r>
              <a:rPr lang="en-US" sz="1600">
                <a:ea typeface="+mn-ea"/>
              </a:rPr>
              <a:t> </a:t>
            </a:r>
            <a:r>
              <a:rPr lang="ko-KR" altLang="en-US" sz="1600">
                <a:ea typeface="+mn-ea"/>
              </a:rPr>
              <a:t>최신의 </a:t>
            </a:r>
            <a:r>
              <a:rPr lang="en-US" sz="1600">
                <a:ea typeface="+mn-ea"/>
              </a:rPr>
              <a:t>Intel Xeon Scalable CPUs (codename Cascade Lake)</a:t>
            </a:r>
            <a:r>
              <a:rPr lang="ko-KR" altLang="en-US" sz="1600">
                <a:ea typeface="+mn-ea"/>
              </a:rPr>
              <a:t>에서 지원됩니다</a:t>
            </a:r>
            <a:r>
              <a:rPr lang="en-US" altLang="ko-KR" sz="1600">
                <a:ea typeface="+mn-ea"/>
              </a:rPr>
              <a:t>.</a:t>
            </a:r>
            <a:endParaRPr lang="en-US" sz="1600">
              <a:ea typeface="+mn-ea"/>
            </a:endParaRPr>
          </a:p>
          <a:p>
            <a:pPr marL="269875" indent="-269875" algn="l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rgbClr val="C00000"/>
              </a:buClr>
              <a:buFont typeface="Wingdings" pitchFamily="2" charset="2"/>
              <a:buChar char=""/>
            </a:pPr>
            <a:r>
              <a:rPr lang="en-US" sz="1600">
                <a:ea typeface="+mn-ea"/>
              </a:rPr>
              <a:t>Processor</a:t>
            </a:r>
            <a:r>
              <a:rPr lang="ko-KR" altLang="en-US" sz="1600">
                <a:ea typeface="+mn-ea"/>
              </a:rPr>
              <a:t>에서 더 많은 </a:t>
            </a:r>
            <a:r>
              <a:rPr lang="en-US" altLang="ko-KR" sz="1600">
                <a:ea typeface="+mn-ea"/>
              </a:rPr>
              <a:t>Data</a:t>
            </a:r>
            <a:r>
              <a:rPr lang="ko-KR" altLang="en-US" sz="1600">
                <a:ea typeface="+mn-ea"/>
              </a:rPr>
              <a:t>를 처리함으로써 전반적인 데이터센터 시스템의 성능을 개선하고 지연시간을 줄이도록 설계되었습니다</a:t>
            </a:r>
            <a:r>
              <a:rPr lang="en-US" altLang="ko-KR" sz="1600">
                <a:ea typeface="+mn-ea"/>
              </a:rPr>
              <a:t>.</a:t>
            </a:r>
            <a:endParaRPr lang="en-US" sz="1600">
              <a:ea typeface="+mn-ea"/>
            </a:endParaRPr>
          </a:p>
          <a:p>
            <a:pPr marL="269875" indent="-269875" algn="l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rgbClr val="C00000"/>
              </a:buClr>
              <a:buFont typeface="Wingdings" pitchFamily="2" charset="2"/>
              <a:buChar char=""/>
            </a:pPr>
            <a:r>
              <a:rPr lang="en-US" altLang="ko-KR" sz="1600"/>
              <a:t>Persistent memory modules</a:t>
            </a:r>
            <a:r>
              <a:rPr lang="ko-KR" altLang="en-US" sz="1600"/>
              <a:t>은 </a:t>
            </a:r>
            <a:r>
              <a:rPr lang="ko-KR" altLang="en-US" sz="1600">
                <a:ea typeface="+mn-ea"/>
              </a:rPr>
              <a:t>최대 </a:t>
            </a:r>
            <a:r>
              <a:rPr lang="en-US" sz="1600">
                <a:ea typeface="+mn-ea"/>
              </a:rPr>
              <a:t>512GB/module</a:t>
            </a:r>
            <a:r>
              <a:rPr lang="ko-KR" altLang="en-US" sz="1600">
                <a:ea typeface="+mn-ea"/>
              </a:rPr>
              <a:t> 용량을 제공하며</a:t>
            </a:r>
            <a:r>
              <a:rPr lang="en-US" altLang="ko-KR" sz="1600">
                <a:ea typeface="+mn-ea"/>
              </a:rPr>
              <a:t>,</a:t>
            </a:r>
            <a:r>
              <a:rPr lang="en-US" sz="1600">
                <a:ea typeface="+mn-ea"/>
              </a:rPr>
              <a:t> DDR4 </a:t>
            </a:r>
            <a:r>
              <a:rPr lang="ko-KR" altLang="en-US" sz="1600">
                <a:ea typeface="+mn-ea"/>
              </a:rPr>
              <a:t>소켓과 호환됩니다</a:t>
            </a:r>
            <a:r>
              <a:rPr lang="en-US" altLang="ko-KR" sz="1600">
                <a:ea typeface="+mn-ea"/>
              </a:rPr>
              <a:t>.</a:t>
            </a:r>
            <a:r>
              <a:rPr lang="ko-KR" altLang="en-US" sz="1600">
                <a:ea typeface="+mn-ea"/>
              </a:rPr>
              <a:t> 동일한 플랫폼에서 기존의</a:t>
            </a:r>
            <a:r>
              <a:rPr lang="en-US" sz="1600">
                <a:ea typeface="+mn-ea"/>
              </a:rPr>
              <a:t> DRAM DIMMS</a:t>
            </a:r>
            <a:r>
              <a:rPr lang="ko-KR" altLang="en-US" sz="1600">
                <a:ea typeface="+mn-ea"/>
              </a:rPr>
              <a:t>과의 조합을 통해 사용 가능합니다</a:t>
            </a:r>
            <a:r>
              <a:rPr lang="en-US" altLang="ko-KR" sz="1600">
                <a:ea typeface="+mn-ea"/>
              </a:rPr>
              <a:t>.</a:t>
            </a:r>
            <a:r>
              <a:rPr lang="ko-KR" altLang="en-US" sz="1600">
                <a:ea typeface="+mn-ea"/>
              </a:rPr>
              <a:t> </a:t>
            </a:r>
            <a:endParaRPr lang="en-US" altLang="ko-KR" sz="1600">
              <a:ea typeface="+mn-ea"/>
            </a:endParaRPr>
          </a:p>
          <a:p>
            <a:pPr marL="269875" indent="-269875" algn="l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rgbClr val="C00000"/>
              </a:buClr>
              <a:buFont typeface="Wingdings" pitchFamily="2" charset="2"/>
              <a:buChar char=""/>
            </a:pPr>
            <a:r>
              <a:rPr lang="ko-KR" altLang="en-US" sz="1600">
                <a:ea typeface="+mn-ea"/>
              </a:rPr>
              <a:t>더 높은 운영의 민첩성</a:t>
            </a:r>
            <a:r>
              <a:rPr lang="en-US" altLang="ko-KR" sz="1600">
                <a:ea typeface="+mn-ea"/>
              </a:rPr>
              <a:t>, </a:t>
            </a:r>
            <a:r>
              <a:rPr lang="ko-KR" altLang="en-US" sz="1600">
                <a:ea typeface="+mn-ea"/>
              </a:rPr>
              <a:t>서비스 가동 시간 및 비즈니스 연속성 향상을 제공합니다</a:t>
            </a:r>
            <a:r>
              <a:rPr lang="en-US" altLang="ko-KR" sz="1600">
                <a:ea typeface="+mn-ea"/>
              </a:rPr>
              <a:t>.</a:t>
            </a:r>
          </a:p>
          <a:p>
            <a:pPr marL="269875" indent="-269875" algn="l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rgbClr val="C00000"/>
              </a:buClr>
              <a:buFont typeface="Wingdings" pitchFamily="2" charset="2"/>
              <a:buChar char=""/>
            </a:pPr>
            <a:endParaRPr lang="en-US" sz="1600" dirty="0">
              <a:ea typeface="+mn-ea"/>
            </a:endParaRPr>
          </a:p>
        </p:txBody>
      </p:sp>
      <p:pic>
        <p:nvPicPr>
          <p:cNvPr id="77" name="Picture 3" descr="C:\_Timo\Blade-Server\_Launch\PRIMERGY M4-M5 2018-2019\intel-optane-dc-brand-images-aep-product-photos\int-optane-dc-persistent-memory-hrz\int-optane-dc-persistent-memory-hrz\thumbnail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0468" y="2857867"/>
            <a:ext cx="2729880" cy="52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C:\_Timo\Blade-Server\_Launch\PRIMERGY M4-M5 2018-2019\intel-optane-dc-brand-images-aep-product-photos\intel-green-dimm-angl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9783" y="3763311"/>
            <a:ext cx="2903612" cy="179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8097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sz="2800" b="1">
                <a:latin typeface="맑은 고딕" panose="020B0503020000020004" pitchFamily="50" charset="-127"/>
                <a:ea typeface="맑은 고딕" panose="020B0503020000020004" pitchFamily="50" charset="-127"/>
              </a:rPr>
              <a:t>Intel® Optane™ DC persistent memory </a:t>
            </a:r>
            <a:endParaRPr lang="ko-KR" altLang="en-US" sz="2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30B1A"/>
              </a:buClr>
              <a:defRPr/>
            </a:pPr>
            <a:r>
              <a:rPr kumimoji="0" lang="en-US" altLang="ko-KR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Intel® Optane™ DC persistent memory </a:t>
            </a:r>
            <a:r>
              <a:rPr kumimoji="0" lang="ko-KR" altLang="en-US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소개</a:t>
            </a:r>
            <a:endParaRPr kumimoji="0" lang="en-US" altLang="ko-KR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5" name="직선 연결선 24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텍스트 개체 틀 5"/>
          <p:cNvSpPr txBox="1">
            <a:spLocks/>
          </p:cNvSpPr>
          <p:nvPr/>
        </p:nvSpPr>
        <p:spPr>
          <a:xfrm>
            <a:off x="348525" y="1238401"/>
            <a:ext cx="9212988" cy="549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8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8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8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8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8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Intel® Optane™ DC persistent memory</a:t>
            </a:r>
            <a:r>
              <a:rPr lang="ko-KR" altLang="en-US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en-US" altLang="ko-KR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DRAM </a:t>
            </a:r>
            <a:r>
              <a:rPr lang="ko-KR" altLang="en-US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수준의 </a:t>
            </a:r>
            <a:r>
              <a:rPr lang="en-US" altLang="ko-KR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Performance, SSD </a:t>
            </a:r>
            <a:r>
              <a:rPr lang="ko-KR" altLang="en-US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수준의 </a:t>
            </a:r>
            <a:r>
              <a:rPr lang="en-US" altLang="ko-KR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Capacity </a:t>
            </a:r>
            <a:r>
              <a:rPr lang="ko-KR" altLang="en-US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제공합니다</a:t>
            </a:r>
            <a:r>
              <a:rPr lang="en-US" altLang="ko-KR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메모리와 스토리지 계층을 새롭게 재정의하며</a:t>
            </a:r>
            <a:r>
              <a:rPr lang="en-US" altLang="ko-KR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 데이터 접근의 유연한 확장과 안정성을 제공합니다</a:t>
            </a:r>
            <a:r>
              <a:rPr lang="en-US" altLang="ko-KR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solidFill>
                  <a:srgbClr val="000000"/>
                </a:solidFill>
              </a:rPr>
              <a:pPr/>
              <a:t>31</a:t>
            </a:fld>
            <a:endParaRPr lang="de-DE" altLang="ja-JP">
              <a:solidFill>
                <a:srgbClr val="000000"/>
              </a:solidFill>
            </a:endParaRPr>
          </a:p>
        </p:txBody>
      </p:sp>
      <p:sp>
        <p:nvSpPr>
          <p:cNvPr id="19" name="Rechteck 32"/>
          <p:cNvSpPr/>
          <p:nvPr>
            <p:custDataLst>
              <p:tags r:id="rId1"/>
            </p:custDataLst>
          </p:nvPr>
        </p:nvSpPr>
        <p:spPr bwMode="gray">
          <a:xfrm>
            <a:off x="4560772" y="2828526"/>
            <a:ext cx="4762114" cy="254885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rnd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82800" rtlCol="0" anchor="t" anchorCtr="0"/>
          <a:lstStyle/>
          <a:p>
            <a:pPr algn="ctr">
              <a:spcBef>
                <a:spcPts val="600"/>
              </a:spcBef>
              <a:buClr>
                <a:schemeClr val="accent2"/>
              </a:buClr>
            </a:pPr>
            <a:r>
              <a:rPr lang="en-US" dirty="0">
                <a:solidFill>
                  <a:schemeClr val="tx1"/>
                </a:solidFill>
                <a:latin typeface="+mj-lt"/>
              </a:rPr>
              <a:t>STORAGE</a:t>
            </a:r>
          </a:p>
        </p:txBody>
      </p:sp>
      <p:sp>
        <p:nvSpPr>
          <p:cNvPr id="20" name="Rechteck 31"/>
          <p:cNvSpPr/>
          <p:nvPr>
            <p:custDataLst>
              <p:tags r:id="rId2"/>
            </p:custDataLst>
          </p:nvPr>
        </p:nvSpPr>
        <p:spPr bwMode="gray">
          <a:xfrm>
            <a:off x="681233" y="2828526"/>
            <a:ext cx="3818063" cy="254885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82800" rtlCol="0" anchor="t" anchorCtr="0"/>
          <a:lstStyle/>
          <a:p>
            <a:pPr algn="ctr">
              <a:spcBef>
                <a:spcPts val="600"/>
              </a:spcBef>
              <a:buClr>
                <a:schemeClr val="accent2"/>
              </a:buClr>
            </a:pPr>
            <a:r>
              <a:rPr lang="en-US" dirty="0">
                <a:solidFill>
                  <a:schemeClr val="tx1"/>
                </a:solidFill>
                <a:latin typeface="+mj-lt"/>
              </a:rPr>
              <a:t>MEMORY</a:t>
            </a:r>
          </a:p>
        </p:txBody>
      </p:sp>
      <p:cxnSp>
        <p:nvCxnSpPr>
          <p:cNvPr id="21" name="Straight Arrow Connector 113"/>
          <p:cNvCxnSpPr/>
          <p:nvPr/>
        </p:nvCxnSpPr>
        <p:spPr>
          <a:xfrm>
            <a:off x="3256793" y="3985163"/>
            <a:ext cx="0" cy="111413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</p:cxnSp>
      <p:cxnSp>
        <p:nvCxnSpPr>
          <p:cNvPr id="22" name="Straight Arrow Connector 113"/>
          <p:cNvCxnSpPr/>
          <p:nvPr/>
        </p:nvCxnSpPr>
        <p:spPr>
          <a:xfrm>
            <a:off x="5384734" y="3985163"/>
            <a:ext cx="0" cy="111413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</p:cxnSp>
      <p:cxnSp>
        <p:nvCxnSpPr>
          <p:cNvPr id="23" name="Straight Arrow Connector 113"/>
          <p:cNvCxnSpPr/>
          <p:nvPr/>
        </p:nvCxnSpPr>
        <p:spPr>
          <a:xfrm>
            <a:off x="6974359" y="3985163"/>
            <a:ext cx="0" cy="111413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</p:cxnSp>
      <p:cxnSp>
        <p:nvCxnSpPr>
          <p:cNvPr id="27" name="Straight Arrow Connector 113"/>
          <p:cNvCxnSpPr/>
          <p:nvPr/>
        </p:nvCxnSpPr>
        <p:spPr>
          <a:xfrm>
            <a:off x="8564197" y="3985163"/>
            <a:ext cx="0" cy="111413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</p:cxnSp>
      <p:sp>
        <p:nvSpPr>
          <p:cNvPr id="34" name="Rectangle 91"/>
          <p:cNvSpPr/>
          <p:nvPr/>
        </p:nvSpPr>
        <p:spPr>
          <a:xfrm>
            <a:off x="682177" y="5111839"/>
            <a:ext cx="8640709" cy="355954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lvl="0" algn="l"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jitsu Sans" panose="020B0404060202020204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                          Processing with Intel® Xeon® Scalable Processors</a:t>
            </a:r>
            <a:r>
              <a:rPr lang="en-US" sz="1600" kern="0" dirty="0">
                <a:solidFill>
                  <a:prstClr val="white"/>
                </a:solidFill>
                <a:latin typeface="Fujitsu Sans" panose="020B0404060202020204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 (“Cascade Lake”)  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jitsu Sans" panose="020B0404060202020204" pitchFamily="34" charset="0"/>
              <a:ea typeface="Intel Clear Pro" panose="020B0804020202060201" pitchFamily="34" charset="0"/>
              <a:cs typeface="Intel Clear Pro" panose="020B0804020202060201" pitchFamily="34" charset="0"/>
            </a:endParaRPr>
          </a:p>
        </p:txBody>
      </p:sp>
      <p:sp>
        <p:nvSpPr>
          <p:cNvPr id="41" name="Rectangle 98"/>
          <p:cNvSpPr/>
          <p:nvPr/>
        </p:nvSpPr>
        <p:spPr>
          <a:xfrm>
            <a:off x="771533" y="3603065"/>
            <a:ext cx="1207484" cy="382098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jitsu Sans" panose="020B0404060202020204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DRAM</a:t>
            </a:r>
          </a:p>
        </p:txBody>
      </p:sp>
      <p:sp>
        <p:nvSpPr>
          <p:cNvPr id="42" name="Rectangle 100"/>
          <p:cNvSpPr/>
          <p:nvPr/>
        </p:nvSpPr>
        <p:spPr>
          <a:xfrm>
            <a:off x="4619437" y="3607477"/>
            <a:ext cx="1530594" cy="38287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jitsu Sans" panose="020B0404060202020204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PCIe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jitsu Sans" panose="020B0404060202020204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 SSD</a:t>
            </a:r>
          </a:p>
        </p:txBody>
      </p:sp>
      <p:sp>
        <p:nvSpPr>
          <p:cNvPr id="43" name="Rectangle 104"/>
          <p:cNvSpPr/>
          <p:nvPr/>
        </p:nvSpPr>
        <p:spPr>
          <a:xfrm>
            <a:off x="6209062" y="3603920"/>
            <a:ext cx="1530595" cy="3828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ujitsu Sans" panose="020B0404060202020204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SAS &amp; SATA SSD</a:t>
            </a:r>
          </a:p>
        </p:txBody>
      </p:sp>
      <p:sp>
        <p:nvSpPr>
          <p:cNvPr id="44" name="Rectangle 111"/>
          <p:cNvSpPr/>
          <p:nvPr/>
        </p:nvSpPr>
        <p:spPr>
          <a:xfrm>
            <a:off x="7793237" y="3603920"/>
            <a:ext cx="1430539" cy="382871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jitsu Sans" panose="020B0404060202020204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SAS &amp; SATA</a:t>
            </a:r>
            <a:r>
              <a:rPr kumimoji="0" lang="en-US" sz="1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jitsu Sans" panose="020B0404060202020204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jitsu Sans" panose="020B0404060202020204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HDD</a:t>
            </a:r>
            <a:endParaRPr kumimoji="0" lang="en-US" sz="1200" b="1" i="0" u="none" strike="noStrike" kern="0" cap="none" spc="0" normalizeH="0" baseline="6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jitsu Sans" panose="020B0404060202020204" pitchFamily="34" charset="0"/>
            </a:endParaRPr>
          </a:p>
        </p:txBody>
      </p:sp>
      <p:cxnSp>
        <p:nvCxnSpPr>
          <p:cNvPr id="45" name="Straight Arrow Connector 113"/>
          <p:cNvCxnSpPr/>
          <p:nvPr/>
        </p:nvCxnSpPr>
        <p:spPr>
          <a:xfrm>
            <a:off x="1375275" y="3990613"/>
            <a:ext cx="0" cy="111413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</p:cxnSp>
      <p:sp>
        <p:nvSpPr>
          <p:cNvPr id="46" name="Left-Right Arrow 138"/>
          <p:cNvSpPr/>
          <p:nvPr/>
        </p:nvSpPr>
        <p:spPr>
          <a:xfrm>
            <a:off x="681232" y="4259755"/>
            <a:ext cx="8646027" cy="633058"/>
          </a:xfrm>
          <a:prstGeom prst="leftRightArrow">
            <a:avLst>
              <a:gd name="adj1" fmla="val 100000"/>
              <a:gd name="adj2" fmla="val 17843"/>
            </a:avLst>
          </a:prstGeom>
          <a:gradFill flip="none" rotWithShape="1">
            <a:gsLst>
              <a:gs pos="50000">
                <a:schemeClr val="bg1"/>
              </a:gs>
              <a:gs pos="0">
                <a:schemeClr val="bg1">
                  <a:lumMod val="5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jitsu Sans" panose="020B0404060202020204" pitchFamily="34" charset="0"/>
            </a:endParaRPr>
          </a:p>
        </p:txBody>
      </p:sp>
      <p:sp>
        <p:nvSpPr>
          <p:cNvPr id="47" name="TextBox 144"/>
          <p:cNvSpPr txBox="1"/>
          <p:nvPr/>
        </p:nvSpPr>
        <p:spPr>
          <a:xfrm>
            <a:off x="900033" y="4297332"/>
            <a:ext cx="1878160" cy="55399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Fujitsu Sans" panose="020B0404060202020204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HIGHER COST</a:t>
            </a:r>
            <a:br>
              <a:rPr lang="en-US" sz="1200" dirty="0">
                <a:solidFill>
                  <a:prstClr val="black"/>
                </a:solidFill>
                <a:latin typeface="Fujitsu Sans" panose="020B0404060202020204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</a:br>
            <a:r>
              <a:rPr lang="en-US" sz="1200" dirty="0">
                <a:solidFill>
                  <a:prstClr val="black"/>
                </a:solidFill>
                <a:latin typeface="Fujitsu Sans" panose="020B0404060202020204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SMALLER CAPACITY</a:t>
            </a:r>
          </a:p>
          <a:p>
            <a:r>
              <a:rPr lang="en-US" sz="1200" dirty="0">
                <a:solidFill>
                  <a:prstClr val="black"/>
                </a:solidFill>
                <a:latin typeface="Fujitsu Sans" panose="020B0404060202020204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FASTER PERFORMANCE</a:t>
            </a:r>
          </a:p>
        </p:txBody>
      </p:sp>
      <p:sp>
        <p:nvSpPr>
          <p:cNvPr id="48" name="TextBox 145"/>
          <p:cNvSpPr txBox="1"/>
          <p:nvPr/>
        </p:nvSpPr>
        <p:spPr>
          <a:xfrm>
            <a:off x="7063233" y="4297332"/>
            <a:ext cx="2060182" cy="55399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/>
            <a:r>
              <a:rPr lang="en-US" sz="1200" dirty="0">
                <a:solidFill>
                  <a:prstClr val="black"/>
                </a:solidFill>
                <a:latin typeface="Fujitsu Sans" panose="020B0404060202020204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LOWER COST</a:t>
            </a:r>
            <a:br>
              <a:rPr lang="en-US" sz="1200" dirty="0">
                <a:solidFill>
                  <a:prstClr val="black"/>
                </a:solidFill>
                <a:latin typeface="Fujitsu Sans" panose="020B0404060202020204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</a:br>
            <a:r>
              <a:rPr lang="en-US" sz="1200" dirty="0">
                <a:solidFill>
                  <a:prstClr val="black"/>
                </a:solidFill>
                <a:latin typeface="Fujitsu Sans" panose="020B0404060202020204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LARGER CAPACITY</a:t>
            </a:r>
          </a:p>
          <a:p>
            <a:pPr algn="r"/>
            <a:r>
              <a:rPr lang="en-US" sz="1200" dirty="0">
                <a:solidFill>
                  <a:prstClr val="black"/>
                </a:solidFill>
                <a:latin typeface="Fujitsu Sans" panose="020B0404060202020204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SLOWER PERFORMANCE</a:t>
            </a:r>
          </a:p>
        </p:txBody>
      </p:sp>
      <p:sp>
        <p:nvSpPr>
          <p:cNvPr id="49" name="Textfeld 2"/>
          <p:cNvSpPr txBox="1"/>
          <p:nvPr/>
        </p:nvSpPr>
        <p:spPr>
          <a:xfrm>
            <a:off x="610865" y="2284588"/>
            <a:ext cx="3843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Fujitsu Sans" panose="020B0404060202020204" pitchFamily="34" charset="0"/>
              </a:rPr>
              <a:t>… </a:t>
            </a:r>
            <a:r>
              <a:rPr lang="de-DE" dirty="0" err="1">
                <a:latin typeface="Fujitsu Sans" panose="020B0404060202020204" pitchFamily="34" charset="0"/>
              </a:rPr>
              <a:t>with</a:t>
            </a:r>
            <a:r>
              <a:rPr lang="de-DE" dirty="0">
                <a:latin typeface="Fujitsu Sans" panose="020B0404060202020204" pitchFamily="34" charset="0"/>
              </a:rPr>
              <a:t> Data Center Persistent Memory</a:t>
            </a:r>
          </a:p>
        </p:txBody>
      </p:sp>
      <p:grpSp>
        <p:nvGrpSpPr>
          <p:cNvPr id="50" name="Gruppieren 24"/>
          <p:cNvGrpSpPr/>
          <p:nvPr>
            <p:custDataLst>
              <p:tags r:id="rId3"/>
            </p:custDataLst>
          </p:nvPr>
        </p:nvGrpSpPr>
        <p:grpSpPr bwMode="gray">
          <a:xfrm>
            <a:off x="250825" y="5990526"/>
            <a:ext cx="9180000" cy="540004"/>
            <a:chOff x="-180528" y="4264018"/>
            <a:chExt cx="9180000" cy="540004"/>
          </a:xfrm>
        </p:grpSpPr>
        <p:sp>
          <p:nvSpPr>
            <p:cNvPr id="51" name="Parallelogramm 25"/>
            <p:cNvSpPr/>
            <p:nvPr>
              <p:custDataLst>
                <p:tags r:id="rId4"/>
              </p:custDataLst>
            </p:nvPr>
          </p:nvSpPr>
          <p:spPr bwMode="gray">
            <a:xfrm>
              <a:off x="-180528" y="4264018"/>
              <a:ext cx="9180000" cy="504000"/>
            </a:xfrm>
            <a:prstGeom prst="parallelogram">
              <a:avLst>
                <a:gd name="adj" fmla="val 30218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2" name="Parallelogramm 26"/>
            <p:cNvSpPr/>
            <p:nvPr>
              <p:custDataLst>
                <p:tags r:id="rId5"/>
              </p:custDataLst>
            </p:nvPr>
          </p:nvSpPr>
          <p:spPr bwMode="gray">
            <a:xfrm>
              <a:off x="-180528" y="4299998"/>
              <a:ext cx="9072061" cy="504000"/>
            </a:xfrm>
            <a:prstGeom prst="parallelogram">
              <a:avLst>
                <a:gd name="adj" fmla="val 30218"/>
              </a:avLst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3" name="Rechteck 27"/>
            <p:cNvSpPr/>
            <p:nvPr>
              <p:custDataLst>
                <p:tags r:id="rId6"/>
              </p:custDataLst>
            </p:nvPr>
          </p:nvSpPr>
          <p:spPr bwMode="gray">
            <a:xfrm>
              <a:off x="250825" y="4300022"/>
              <a:ext cx="8640708" cy="504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latin typeface="+mj-lt"/>
                </a:rPr>
                <a:t>PERFORMANCE OF MEMORY, PERSISTENCE OF STORAGE. </a:t>
              </a:r>
              <a:br>
                <a:rPr lang="en-US" sz="1400" dirty="0">
                  <a:solidFill>
                    <a:srgbClr val="FFFFFF"/>
                  </a:solidFill>
                  <a:latin typeface="+mj-lt"/>
                </a:rPr>
              </a:br>
              <a:r>
                <a:rPr lang="en-US" sz="1400" dirty="0">
                  <a:solidFill>
                    <a:srgbClr val="FFFFFF"/>
                  </a:solidFill>
                  <a:latin typeface="+mj-lt"/>
                </a:rPr>
                <a:t>FLEXIBLE AND SCALABLE TO ACCELERATE YOUR DATA INSIGHTS.</a:t>
              </a:r>
            </a:p>
          </p:txBody>
        </p:sp>
      </p:grpSp>
      <p:pic>
        <p:nvPicPr>
          <p:cNvPr id="54" name="Picture 7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5108" y="5176929"/>
            <a:ext cx="2520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7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4909" y="5176929"/>
            <a:ext cx="2520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98"/>
          <p:cNvSpPr/>
          <p:nvPr/>
        </p:nvSpPr>
        <p:spPr>
          <a:xfrm>
            <a:off x="2357134" y="3603065"/>
            <a:ext cx="1854131" cy="382098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lvl="0" algn="ctr">
              <a:defRPr/>
            </a:pPr>
            <a:r>
              <a:rPr lang="en-US" sz="1200" b="1" kern="0" dirty="0">
                <a:solidFill>
                  <a:prstClr val="black"/>
                </a:solidFill>
                <a:latin typeface="Fujitsu Sans" panose="020B0404060202020204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PERSISTENT MEMORY</a:t>
            </a:r>
          </a:p>
        </p:txBody>
      </p:sp>
      <p:pic>
        <p:nvPicPr>
          <p:cNvPr id="57" name="Picture 2" descr="C:\Users\PDBTLAMP\Downloads\new.gif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0494" y="2893410"/>
            <a:ext cx="766556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_Timo\Blade-Server\_Launch\PRIMERGY M4-M5 2018-2019\intel-optane-dc-brand-images-aep-product-photos\intel-green-dimm-angle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2550" y="2976403"/>
            <a:ext cx="1062845" cy="6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PDBTLAMP\Downloads\SSD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075" y="2990637"/>
            <a:ext cx="807905" cy="53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99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03" y="2983537"/>
            <a:ext cx="623530" cy="6235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155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M.2 SSD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소개</a:t>
            </a: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5571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buClr>
                <a:srgbClr val="A30B1A"/>
              </a:buClr>
              <a:defRPr/>
            </a:pPr>
            <a:r>
              <a:rPr kumimoji="0" lang="en-US" altLang="ko-KR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M.2 SSD Boot Device </a:t>
            </a:r>
            <a:r>
              <a:rPr kumimoji="0" lang="ko-KR" altLang="en-US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소개</a:t>
            </a:r>
            <a:endParaRPr kumimoji="0" lang="en-US" altLang="ko-KR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9" name="직선 연결선 28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テキスト プレースホルダー 4"/>
          <p:cNvSpPr txBox="1">
            <a:spLocks/>
          </p:cNvSpPr>
          <p:nvPr/>
        </p:nvSpPr>
        <p:spPr>
          <a:xfrm>
            <a:off x="257400" y="1939550"/>
            <a:ext cx="9046805" cy="1838325"/>
          </a:xfrm>
          <a:prstGeom prst="rect">
            <a:avLst/>
          </a:prstGeom>
        </p:spPr>
        <p:txBody>
          <a:bodyPr/>
          <a:lstStyle>
            <a:lvl1pPr marL="263525" indent="-26352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fontAlgn="auto">
              <a:buClr>
                <a:srgbClr val="C00000"/>
              </a:buClr>
              <a:buFont typeface="맑은 고딕" panose="020B0503020000020004" pitchFamily="50" charset="-127"/>
              <a:buChar char="■"/>
              <a:defRPr/>
            </a:pPr>
            <a:r>
              <a:rPr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특징</a:t>
            </a:r>
            <a:endParaRPr lang="en-US" altLang="ko-KR" sz="16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eiryo UI" panose="020B0604030504040204" pitchFamily="50" charset="-128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하이퍼바이저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 및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OS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용 드라이브로 사용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  <a:cs typeface="Meiryo UI" panose="020B0604030504040204" pitchFamily="50" charset="-128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SSD M.2 SATA</a:t>
            </a:r>
            <a:r>
              <a:rPr lang="ja-JP" altLang="en-US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 </a:t>
            </a:r>
            <a:r>
              <a:rPr lang="en-US" altLang="ja-JP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6Gb/s 240GB, 480GB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 모듈 최대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2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개 제공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  <a:cs typeface="Meiryo UI" panose="020B0604030504040204" pitchFamily="50" charset="-128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ServerView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 RAID Manager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를 통한 모니터링 지원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  <a:cs typeface="Meiryo UI" panose="020B0604030504040204" pitchFamily="50" charset="-128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Onboard RAID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컨트롤러를 통한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미러링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 구성 가능</a:t>
            </a:r>
            <a:b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</a:b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(</a:t>
            </a:r>
            <a:r>
              <a:rPr lang="en-US" alt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Redhat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, SUSE, Windows)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  <a:cs typeface="Meiryo UI" panose="020B0604030504040204" pitchFamily="50" charset="-128"/>
            </a:endParaRPr>
          </a:p>
          <a:p>
            <a:pPr marL="263525" lvl="2" indent="-263525" fontAlgn="auto">
              <a:buClr>
                <a:srgbClr val="C00000"/>
              </a:buClr>
              <a:buFont typeface="맑은 고딕" panose="020B0503020000020004" pitchFamily="50" charset="-127"/>
              <a:buChar char="■"/>
              <a:defRPr/>
            </a:pPr>
            <a:endParaRPr lang="en-US" altLang="ko-KR" sz="16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eiryo UI" panose="020B0604030504040204" pitchFamily="50" charset="-128"/>
            </a:endParaRPr>
          </a:p>
          <a:p>
            <a:pPr fontAlgn="auto">
              <a:buClr>
                <a:srgbClr val="C00000"/>
              </a:buClr>
              <a:buFont typeface="맑은 고딕" panose="020B0503020000020004" pitchFamily="50" charset="-127"/>
              <a:buChar char="■"/>
              <a:defRPr/>
            </a:pPr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M.2 SSD</a:t>
            </a:r>
            <a:r>
              <a:rPr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 이미지</a:t>
            </a:r>
            <a:endParaRPr lang="en-US" altLang="ja-JP" sz="16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eiryo UI" panose="020B0604030504040204" pitchFamily="50" charset="-128"/>
            </a:endParaRPr>
          </a:p>
          <a:p>
            <a:pPr fontAlgn="auto">
              <a:buClr>
                <a:srgbClr val="FF0000"/>
              </a:buClr>
              <a:buFont typeface="맑은 고딕" panose="020B0503020000020004" pitchFamily="50" charset="-127"/>
              <a:buChar char="■"/>
              <a:defRPr/>
            </a:pPr>
            <a:endParaRPr kumimoji="0" lang="en-US" altLang="ja-JP" sz="16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eiryo UI" panose="020B0604030504040204" pitchFamily="50" charset="-128"/>
            </a:endParaRPr>
          </a:p>
          <a:p>
            <a:pPr fontAlgn="auto">
              <a:buClr>
                <a:srgbClr val="FF0000"/>
              </a:buClr>
              <a:buFont typeface="맑은 고딕" panose="020B0503020000020004" pitchFamily="50" charset="-127"/>
              <a:buChar char="■"/>
              <a:defRPr/>
            </a:pPr>
            <a:endParaRPr lang="en-US" altLang="ja-JP" sz="1600" b="1" dirty="0">
              <a:latin typeface="맑은 고딕" panose="020B0503020000020004" pitchFamily="50" charset="-127"/>
              <a:ea typeface="맑은 고딕" panose="020B0503020000020004" pitchFamily="50" charset="-127"/>
              <a:cs typeface="Meiryo UI" panose="020B0604030504040204" pitchFamily="50" charset="-128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520" y="4521543"/>
            <a:ext cx="3905250" cy="117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869700" y="2927959"/>
            <a:ext cx="3280918" cy="396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그룹 27"/>
          <p:cNvGrpSpPr/>
          <p:nvPr/>
        </p:nvGrpSpPr>
        <p:grpSpPr>
          <a:xfrm>
            <a:off x="3152800" y="3354527"/>
            <a:ext cx="2998936" cy="962087"/>
            <a:chOff x="3152800" y="3314148"/>
            <a:chExt cx="2998936" cy="962087"/>
          </a:xfrm>
        </p:grpSpPr>
        <p:sp>
          <p:nvSpPr>
            <p:cNvPr id="30" name="모서리가 둥근 직사각형 29"/>
            <p:cNvSpPr/>
            <p:nvPr/>
          </p:nvSpPr>
          <p:spPr bwMode="auto">
            <a:xfrm>
              <a:off x="5719686" y="3314148"/>
              <a:ext cx="432050" cy="962087"/>
            </a:xfrm>
            <a:prstGeom prst="round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334" tIns="45667" rIns="91334" bIns="45667" numCol="1" spcCol="0" rtlCol="0" anchor="ctr" anchorCtr="0" compatLnSpc="1">
              <a:prstTxWarp prst="textNoShape">
                <a:avLst/>
              </a:prstTxWarp>
            </a:bodyPr>
            <a:lstStyle/>
            <a:p>
              <a:pPr algn="ctr" defTabSz="913362"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sz="23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32" name="직선 화살표 연결선 31"/>
            <p:cNvCxnSpPr/>
            <p:nvPr/>
          </p:nvCxnSpPr>
          <p:spPr bwMode="auto">
            <a:xfrm>
              <a:off x="3152800" y="3950455"/>
              <a:ext cx="2543835" cy="1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1" name="직선 연결선 10"/>
          <p:cNvCxnSpPr/>
          <p:nvPr/>
        </p:nvCxnSpPr>
        <p:spPr bwMode="auto">
          <a:xfrm>
            <a:off x="3152800" y="3976389"/>
            <a:ext cx="0" cy="510368"/>
          </a:xfrm>
          <a:prstGeom prst="line">
            <a:avLst/>
          </a:prstGeom>
          <a:gradFill rotWithShape="0">
            <a:gsLst>
              <a:gs pos="0">
                <a:srgbClr val="FFFFFF"/>
              </a:gs>
              <a:gs pos="100000">
                <a:srgbClr val="CACAC7"/>
              </a:gs>
            </a:gsLst>
            <a:lin ang="5400000" scaled="1"/>
          </a:gra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텍스트 개체 틀 5"/>
          <p:cNvSpPr txBox="1">
            <a:spLocks/>
          </p:cNvSpPr>
          <p:nvPr/>
        </p:nvSpPr>
        <p:spPr>
          <a:xfrm>
            <a:off x="348525" y="1238667"/>
            <a:ext cx="9212988" cy="549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시스템 온 보드 전용 슬롯에 장착되는 내부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SSD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OS Boot Device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장치로 이용됩니다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b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endParaRPr lang="en-US" altLang="ko-KR" sz="12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32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86735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iRMC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S5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소개</a:t>
            </a: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30B1A"/>
              </a:buClr>
              <a:defRPr/>
            </a:pPr>
            <a:r>
              <a:rPr kumimoji="0" lang="en-US" altLang="ko-KR" kern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iRMC</a:t>
            </a:r>
            <a:r>
              <a:rPr kumimoji="0" lang="en-US" altLang="ko-KR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S5 (</a:t>
            </a:r>
            <a:r>
              <a:rPr kumimoji="0" lang="ko-KR" altLang="en-US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신기술 적용</a:t>
            </a:r>
            <a:r>
              <a:rPr kumimoji="0" lang="en-US" altLang="ko-KR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</a:p>
        </p:txBody>
      </p:sp>
      <p:cxnSp>
        <p:nvCxnSpPr>
          <p:cNvPr id="23" name="직선 연결선 22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텍스트 개체 틀 5"/>
          <p:cNvSpPr txBox="1">
            <a:spLocks/>
          </p:cNvSpPr>
          <p:nvPr/>
        </p:nvSpPr>
        <p:spPr>
          <a:xfrm>
            <a:off x="348525" y="1238667"/>
            <a:ext cx="9212988" cy="549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10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10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10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10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10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PRIMERGY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제품은 원격으로 서버의 상태를 진단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모니터링 및 관리할 수 있는 </a:t>
            </a:r>
            <a:r>
              <a:rPr lang="en-US" altLang="ko-KR" sz="12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iRMC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제공합니다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보안과 서버 관리 기능이 향상된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iRMC5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 적용되었습니다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600979" y="2372962"/>
            <a:ext cx="8669168" cy="3701072"/>
            <a:chOff x="581198" y="2163626"/>
            <a:chExt cx="8669168" cy="3701072"/>
          </a:xfrm>
        </p:grpSpPr>
        <p:sp>
          <p:nvSpPr>
            <p:cNvPr id="59" name="Ellipse 2"/>
            <p:cNvSpPr/>
            <p:nvPr/>
          </p:nvSpPr>
          <p:spPr>
            <a:xfrm>
              <a:off x="3165382" y="2299622"/>
              <a:ext cx="3454842" cy="345484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5000"/>
                    <a:lumMod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>
              <a:prstTxWarp prst="textArchUp">
                <a:avLst>
                  <a:gd name="adj" fmla="val 10769109"/>
                </a:avLst>
              </a:prstTxWarp>
            </a:bodyPr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Enable safe &amp; </a:t>
              </a:r>
              <a:br>
                <a:rPr lang="de-DE" sz="14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de-DE" sz="14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secure environment</a:t>
              </a:r>
            </a:p>
          </p:txBody>
        </p:sp>
        <p:grpSp>
          <p:nvGrpSpPr>
            <p:cNvPr id="60" name="Gruppieren 25"/>
            <p:cNvGrpSpPr/>
            <p:nvPr>
              <p:custDataLst>
                <p:tags r:id="rId1"/>
              </p:custDataLst>
            </p:nvPr>
          </p:nvGrpSpPr>
          <p:grpSpPr bwMode="gray">
            <a:xfrm rot="5400000" flipV="1">
              <a:off x="3722329" y="2866124"/>
              <a:ext cx="2321838" cy="2321838"/>
              <a:chOff x="467964" y="1059582"/>
              <a:chExt cx="1296264" cy="1296264"/>
            </a:xfrm>
          </p:grpSpPr>
          <p:sp>
            <p:nvSpPr>
              <p:cNvPr id="61" name="Ellipse 26"/>
              <p:cNvSpPr/>
              <p:nvPr>
                <p:custDataLst>
                  <p:tags r:id="rId6"/>
                </p:custDataLst>
              </p:nvPr>
            </p:nvSpPr>
            <p:spPr bwMode="gray">
              <a:xfrm>
                <a:off x="467964" y="1059582"/>
                <a:ext cx="1296264" cy="1296264"/>
              </a:xfrm>
              <a:prstGeom prst="ellipse">
                <a:avLst/>
              </a:prstGeom>
              <a:solidFill>
                <a:schemeClr val="bg1"/>
              </a:solidFill>
              <a:ln w="6350" cap="rnd">
                <a:solidFill>
                  <a:schemeClr val="tx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2" name="Ellipse 27"/>
              <p:cNvSpPr/>
              <p:nvPr/>
            </p:nvSpPr>
            <p:spPr bwMode="gray">
              <a:xfrm>
                <a:off x="503968" y="1095586"/>
                <a:ext cx="1224256" cy="1224256"/>
              </a:xfrm>
              <a:prstGeom prst="ellipse">
                <a:avLst/>
              </a:prstGeom>
              <a:solidFill>
                <a:schemeClr val="bg1"/>
              </a:solidFill>
              <a:ln w="6350" cap="rnd">
                <a:solidFill>
                  <a:schemeClr val="tx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3" name="Ellipse 28"/>
              <p:cNvSpPr/>
              <p:nvPr/>
            </p:nvSpPr>
            <p:spPr bwMode="gray">
              <a:xfrm>
                <a:off x="539972" y="1131590"/>
                <a:ext cx="1152248" cy="1152248"/>
              </a:xfrm>
              <a:prstGeom prst="ellipse">
                <a:avLst/>
              </a:prstGeom>
              <a:solidFill>
                <a:schemeClr val="bg1"/>
              </a:solidFill>
              <a:ln w="6350" cap="rnd">
                <a:solidFill>
                  <a:schemeClr val="tx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4" name="Ellipse 29"/>
              <p:cNvSpPr/>
              <p:nvPr>
                <p:custDataLst>
                  <p:tags r:id="rId7"/>
                </p:custDataLst>
              </p:nvPr>
            </p:nvSpPr>
            <p:spPr bwMode="gray">
              <a:xfrm>
                <a:off x="576096" y="1167714"/>
                <a:ext cx="1080000" cy="108000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0"/>
              <a:lstStyle/>
              <a:p>
                <a:pPr algn="ctr"/>
                <a:endParaRPr lang="en-US" sz="1200">
                  <a:solidFill>
                    <a:srgbClr val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5" name="Ellipse 32"/>
              <p:cNvSpPr/>
              <p:nvPr>
                <p:custDataLst>
                  <p:tags r:id="rId8"/>
                </p:custDataLst>
              </p:nvPr>
            </p:nvSpPr>
            <p:spPr bwMode="gray">
              <a:xfrm rot="5400000" flipV="1">
                <a:off x="578724" y="1167714"/>
                <a:ext cx="1080000" cy="1080000"/>
              </a:xfrm>
              <a:prstGeom prst="ellipse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0"/>
              <a:lstStyle/>
              <a:p>
                <a:pPr algn="ctr"/>
                <a:endParaRPr lang="en-US" sz="1200">
                  <a:solidFill>
                    <a:srgbClr val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66" name="Freihandform 33"/>
            <p:cNvSpPr/>
            <p:nvPr>
              <p:custDataLst>
                <p:tags r:id="rId2"/>
              </p:custDataLst>
            </p:nvPr>
          </p:nvSpPr>
          <p:spPr bwMode="gray">
            <a:xfrm flipV="1">
              <a:off x="5851334" y="4611898"/>
              <a:ext cx="3183007" cy="1252800"/>
            </a:xfrm>
            <a:custGeom>
              <a:avLst/>
              <a:gdLst>
                <a:gd name="connsiteX0" fmla="*/ 0 w 2875822"/>
                <a:gd name="connsiteY0" fmla="*/ 886479 h 886479"/>
                <a:gd name="connsiteX1" fmla="*/ 886479 w 2875822"/>
                <a:gd name="connsiteY1" fmla="*/ 0 h 886479"/>
                <a:gd name="connsiteX2" fmla="*/ 2875822 w 2875822"/>
                <a:gd name="connsiteY2" fmla="*/ 0 h 886479"/>
                <a:gd name="connsiteX0" fmla="*/ 0 w 2977422"/>
                <a:gd name="connsiteY0" fmla="*/ 886479 h 886479"/>
                <a:gd name="connsiteX1" fmla="*/ 886479 w 2977422"/>
                <a:gd name="connsiteY1" fmla="*/ 0 h 886479"/>
                <a:gd name="connsiteX2" fmla="*/ 2977422 w 2977422"/>
                <a:gd name="connsiteY2" fmla="*/ 3258 h 886479"/>
                <a:gd name="connsiteX0" fmla="*/ 0 w 2977422"/>
                <a:gd name="connsiteY0" fmla="*/ 886479 h 886479"/>
                <a:gd name="connsiteX1" fmla="*/ 886479 w 2977422"/>
                <a:gd name="connsiteY1" fmla="*/ 0 h 886479"/>
                <a:gd name="connsiteX2" fmla="*/ 2977422 w 2977422"/>
                <a:gd name="connsiteY2" fmla="*/ 0 h 886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77422" h="886479">
                  <a:moveTo>
                    <a:pt x="0" y="886479"/>
                  </a:moveTo>
                  <a:lnTo>
                    <a:pt x="886479" y="0"/>
                  </a:lnTo>
                  <a:lnTo>
                    <a:pt x="2977422" y="0"/>
                  </a:lnTo>
                </a:path>
              </a:pathLst>
            </a:custGeom>
            <a:ln cap="rnd">
              <a:solidFill>
                <a:schemeClr val="accent1"/>
              </a:solidFill>
              <a:prstDash val="sysDot"/>
              <a:headEnd type="oval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7" name="Rounded Rectangle 3"/>
            <p:cNvSpPr/>
            <p:nvPr/>
          </p:nvSpPr>
          <p:spPr>
            <a:xfrm>
              <a:off x="4152029" y="4323866"/>
              <a:ext cx="1462439" cy="360040"/>
            </a:xfrm>
            <a:prstGeom prst="rect">
              <a:avLst/>
            </a:prstGeom>
            <a:ln w="9525">
              <a:solidFill>
                <a:schemeClr val="accent6"/>
              </a:solidFill>
              <a:prstDash val="sysDot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r>
                <a:rPr lang="en-US" b="1" err="1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iRMC</a:t>
              </a:r>
              <a:r>
                <a:rPr lang="en-US" b="1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S5</a:t>
              </a:r>
            </a:p>
          </p:txBody>
        </p:sp>
        <p:pic>
          <p:nvPicPr>
            <p:cNvPr id="68" name="Picture 2" descr="\\g02.fujitsu.local\dfs\PDBH\Groups2\Pdbjoroe\1_PRIMERGY\Picturemanagement\_PRIMERGY Server\PRIM_Family\2016-01\PY-Family_201603-small_nobackground.jpg"/>
            <p:cNvPicPr>
              <a:picLocks noChangeAspect="1" noChangeArrowheads="1"/>
            </p:cNvPicPr>
            <p:nvPr/>
          </p:nvPicPr>
          <p:blipFill rotWithShape="1"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76145" y="3201627"/>
              <a:ext cx="3814207" cy="1050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TextBox 68"/>
            <p:cNvSpPr txBox="1"/>
            <p:nvPr/>
          </p:nvSpPr>
          <p:spPr>
            <a:xfrm>
              <a:off x="581200" y="2525407"/>
              <a:ext cx="22088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데이터센터 환경에서 </a:t>
              </a:r>
              <a:r>
                <a:rPr lang="ko-KR" altLang="en-US" sz="1200" b="1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이기종간의</a:t>
              </a:r>
              <a:r>
                <a:rPr lang="ko-KR" altLang="en-US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확장 가능한 </a:t>
              </a:r>
              <a:r>
                <a:rPr lang="en-US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Unified API</a:t>
              </a:r>
              <a:endParaRPr 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endParaRPr 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81200" y="2201322"/>
              <a:ext cx="12827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생산성 향상</a:t>
              </a:r>
              <a:endParaRPr lang="en-US" sz="16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81199" y="5184370"/>
              <a:ext cx="23949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휴대용 장치</a:t>
              </a:r>
              <a:r>
                <a:rPr lang="en-US" altLang="ko-KR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200" b="1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태블릿</a:t>
              </a:r>
              <a:r>
                <a:rPr lang="en-US" altLang="ko-KR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를 갖춘 최신의 현대적이고</a:t>
              </a:r>
              <a:r>
                <a:rPr lang="en-US" altLang="ko-KR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직관적이며</a:t>
              </a:r>
              <a:r>
                <a:rPr lang="en-US" altLang="ko-KR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안전한 </a:t>
              </a:r>
              <a:r>
                <a:rPr lang="en-US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user interface</a:t>
              </a:r>
              <a:endParaRPr 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81198" y="4849408"/>
              <a:ext cx="22690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간편한 관리</a:t>
              </a:r>
              <a:endParaRPr lang="en-US" sz="16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852041" y="2412749"/>
              <a:ext cx="23259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HTTPS</a:t>
              </a:r>
              <a:r>
                <a:rPr lang="ko-KR" altLang="en-US" sz="1200" b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를 지원하는 </a:t>
              </a:r>
              <a:r>
                <a:rPr lang="en-US" altLang="ko-KR" sz="1200" b="1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eLCM</a:t>
              </a:r>
              <a:r>
                <a:rPr lang="ko-KR" altLang="en-US" sz="1200" b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으로 </a:t>
              </a:r>
              <a:endParaRPr lang="en-US" sz="1200" b="1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r>
                <a:rPr lang="ko-KR" altLang="en-US" sz="1200" b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신뢰성 보장</a:t>
              </a:r>
              <a:endParaRPr lang="en-US" sz="1200" b="1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852042" y="5099647"/>
              <a:ext cx="23983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새로운 </a:t>
              </a:r>
              <a:r>
                <a:rPr lang="en-US" altLang="ko-KR" sz="1200" b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profile templates </a:t>
              </a:r>
              <a:r>
                <a:rPr lang="ko-KR" altLang="en-US" sz="1200" b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기반으로 신속한 결과와 오류 감소</a:t>
              </a:r>
              <a:endParaRPr lang="en-US" sz="1200" b="1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852042" y="4774073"/>
              <a:ext cx="2182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운영 단순화</a:t>
              </a:r>
              <a:endParaRPr lang="en-US" sz="16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852042" y="2163626"/>
              <a:ext cx="23259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취약성 감소</a:t>
              </a:r>
              <a:endParaRPr lang="en-US" sz="16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92" name="Picture 2" descr="C:\Users\oommenM\Pictures\36102pre_bb85f0160a9431c.jpg"/>
            <p:cNvPicPr>
              <a:picLocks noChangeAspect="1" noChangeArrowheads="1"/>
            </p:cNvPicPr>
            <p:nvPr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4167" y="4971277"/>
              <a:ext cx="616779" cy="616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" name="Freihandform 34"/>
            <p:cNvSpPr/>
            <p:nvPr>
              <p:custDataLst>
                <p:tags r:id="rId3"/>
              </p:custDataLst>
            </p:nvPr>
          </p:nvSpPr>
          <p:spPr bwMode="gray">
            <a:xfrm flipH="1" flipV="1">
              <a:off x="581198" y="4611898"/>
              <a:ext cx="3335665" cy="1252800"/>
            </a:xfrm>
            <a:custGeom>
              <a:avLst/>
              <a:gdLst>
                <a:gd name="connsiteX0" fmla="*/ 0 w 2875822"/>
                <a:gd name="connsiteY0" fmla="*/ 886479 h 886479"/>
                <a:gd name="connsiteX1" fmla="*/ 886479 w 2875822"/>
                <a:gd name="connsiteY1" fmla="*/ 0 h 886479"/>
                <a:gd name="connsiteX2" fmla="*/ 2875822 w 2875822"/>
                <a:gd name="connsiteY2" fmla="*/ 0 h 886479"/>
                <a:gd name="connsiteX0" fmla="*/ 0 w 2977422"/>
                <a:gd name="connsiteY0" fmla="*/ 886479 h 886479"/>
                <a:gd name="connsiteX1" fmla="*/ 886479 w 2977422"/>
                <a:gd name="connsiteY1" fmla="*/ 0 h 886479"/>
                <a:gd name="connsiteX2" fmla="*/ 2977422 w 2977422"/>
                <a:gd name="connsiteY2" fmla="*/ 3258 h 886479"/>
                <a:gd name="connsiteX0" fmla="*/ 0 w 2977422"/>
                <a:gd name="connsiteY0" fmla="*/ 886479 h 886479"/>
                <a:gd name="connsiteX1" fmla="*/ 886479 w 2977422"/>
                <a:gd name="connsiteY1" fmla="*/ 0 h 886479"/>
                <a:gd name="connsiteX2" fmla="*/ 2977422 w 2977422"/>
                <a:gd name="connsiteY2" fmla="*/ 0 h 886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77422" h="886479">
                  <a:moveTo>
                    <a:pt x="0" y="886479"/>
                  </a:moveTo>
                  <a:lnTo>
                    <a:pt x="886479" y="0"/>
                  </a:lnTo>
                  <a:lnTo>
                    <a:pt x="2977422" y="0"/>
                  </a:lnTo>
                </a:path>
              </a:pathLst>
            </a:custGeom>
            <a:ln cap="rnd">
              <a:solidFill>
                <a:schemeClr val="accent1"/>
              </a:solidFill>
              <a:prstDash val="sysDot"/>
              <a:headEnd type="oval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4" name="Freihandform 35"/>
            <p:cNvSpPr/>
            <p:nvPr>
              <p:custDataLst>
                <p:tags r:id="rId4"/>
              </p:custDataLst>
            </p:nvPr>
          </p:nvSpPr>
          <p:spPr bwMode="gray">
            <a:xfrm flipH="1">
              <a:off x="581199" y="2163626"/>
              <a:ext cx="3312000" cy="1252216"/>
            </a:xfrm>
            <a:custGeom>
              <a:avLst/>
              <a:gdLst>
                <a:gd name="connsiteX0" fmla="*/ 0 w 2875822"/>
                <a:gd name="connsiteY0" fmla="*/ 886479 h 886479"/>
                <a:gd name="connsiteX1" fmla="*/ 886479 w 2875822"/>
                <a:gd name="connsiteY1" fmla="*/ 0 h 886479"/>
                <a:gd name="connsiteX2" fmla="*/ 2875822 w 2875822"/>
                <a:gd name="connsiteY2" fmla="*/ 0 h 886479"/>
                <a:gd name="connsiteX0" fmla="*/ 0 w 2977422"/>
                <a:gd name="connsiteY0" fmla="*/ 886479 h 886479"/>
                <a:gd name="connsiteX1" fmla="*/ 886479 w 2977422"/>
                <a:gd name="connsiteY1" fmla="*/ 0 h 886479"/>
                <a:gd name="connsiteX2" fmla="*/ 2977422 w 2977422"/>
                <a:gd name="connsiteY2" fmla="*/ 3258 h 886479"/>
                <a:gd name="connsiteX0" fmla="*/ 0 w 2977422"/>
                <a:gd name="connsiteY0" fmla="*/ 886479 h 886479"/>
                <a:gd name="connsiteX1" fmla="*/ 886479 w 2977422"/>
                <a:gd name="connsiteY1" fmla="*/ 0 h 886479"/>
                <a:gd name="connsiteX2" fmla="*/ 2977422 w 2977422"/>
                <a:gd name="connsiteY2" fmla="*/ 0 h 886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77422" h="886479">
                  <a:moveTo>
                    <a:pt x="0" y="886479"/>
                  </a:moveTo>
                  <a:lnTo>
                    <a:pt x="886479" y="0"/>
                  </a:lnTo>
                  <a:lnTo>
                    <a:pt x="2977422" y="0"/>
                  </a:lnTo>
                </a:path>
              </a:pathLst>
            </a:custGeom>
            <a:ln cap="rnd">
              <a:solidFill>
                <a:schemeClr val="accent1"/>
              </a:solidFill>
              <a:prstDash val="sysDot"/>
              <a:headEnd type="oval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5" name="Freihandform 36"/>
            <p:cNvSpPr/>
            <p:nvPr>
              <p:custDataLst>
                <p:tags r:id="rId5"/>
              </p:custDataLst>
            </p:nvPr>
          </p:nvSpPr>
          <p:spPr bwMode="gray">
            <a:xfrm>
              <a:off x="5865990" y="2163626"/>
              <a:ext cx="3312000" cy="1252216"/>
            </a:xfrm>
            <a:custGeom>
              <a:avLst/>
              <a:gdLst>
                <a:gd name="connsiteX0" fmla="*/ 0 w 2875822"/>
                <a:gd name="connsiteY0" fmla="*/ 886479 h 886479"/>
                <a:gd name="connsiteX1" fmla="*/ 886479 w 2875822"/>
                <a:gd name="connsiteY1" fmla="*/ 0 h 886479"/>
                <a:gd name="connsiteX2" fmla="*/ 2875822 w 2875822"/>
                <a:gd name="connsiteY2" fmla="*/ 0 h 886479"/>
                <a:gd name="connsiteX0" fmla="*/ 0 w 2977422"/>
                <a:gd name="connsiteY0" fmla="*/ 886479 h 886479"/>
                <a:gd name="connsiteX1" fmla="*/ 886479 w 2977422"/>
                <a:gd name="connsiteY1" fmla="*/ 0 h 886479"/>
                <a:gd name="connsiteX2" fmla="*/ 2977422 w 2977422"/>
                <a:gd name="connsiteY2" fmla="*/ 3258 h 886479"/>
                <a:gd name="connsiteX0" fmla="*/ 0 w 2977422"/>
                <a:gd name="connsiteY0" fmla="*/ 886479 h 886479"/>
                <a:gd name="connsiteX1" fmla="*/ 886479 w 2977422"/>
                <a:gd name="connsiteY1" fmla="*/ 0 h 886479"/>
                <a:gd name="connsiteX2" fmla="*/ 2977422 w 2977422"/>
                <a:gd name="connsiteY2" fmla="*/ 0 h 886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77422" h="886479">
                  <a:moveTo>
                    <a:pt x="0" y="886479"/>
                  </a:moveTo>
                  <a:lnTo>
                    <a:pt x="886479" y="0"/>
                  </a:lnTo>
                  <a:lnTo>
                    <a:pt x="2977422" y="0"/>
                  </a:lnTo>
                </a:path>
              </a:pathLst>
            </a:custGeom>
            <a:ln cap="rnd">
              <a:solidFill>
                <a:schemeClr val="accent1"/>
              </a:solidFill>
              <a:prstDash val="sysDot"/>
              <a:headEnd type="oval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96" name="Picture 2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7678" y="5069954"/>
              <a:ext cx="729141" cy="406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" name="Grafik 16" descr="DMTF Redfish Logo"/>
            <p:cNvPicPr/>
            <p:nvPr/>
          </p:nvPicPr>
          <p:blipFill>
            <a:blip r:embed="rId1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7677" y="2597366"/>
              <a:ext cx="729141" cy="49283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8" name="Gruppieren 85"/>
            <p:cNvGrpSpPr/>
            <p:nvPr/>
          </p:nvGrpSpPr>
          <p:grpSpPr>
            <a:xfrm>
              <a:off x="5991930" y="2533839"/>
              <a:ext cx="656870" cy="585838"/>
              <a:chOff x="2951888" y="3548475"/>
              <a:chExt cx="612000" cy="515571"/>
            </a:xfrm>
          </p:grpSpPr>
          <p:pic>
            <p:nvPicPr>
              <p:cNvPr id="99" name="Grafik 97"/>
              <p:cNvPicPr>
                <a:picLocks noChangeAspect="1"/>
              </p:cNvPicPr>
              <p:nvPr/>
            </p:nvPicPr>
            <p:blipFill>
              <a:blip r:embed="rId1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3000102" y="3500261"/>
                <a:ext cx="515571" cy="612000"/>
              </a:xfrm>
              <a:prstGeom prst="rect">
                <a:avLst/>
              </a:prstGeom>
            </p:spPr>
          </p:pic>
          <p:sp>
            <p:nvSpPr>
              <p:cNvPr id="100" name="Textfeld 98"/>
              <p:cNvSpPr txBox="1"/>
              <p:nvPr/>
            </p:nvSpPr>
            <p:spPr>
              <a:xfrm>
                <a:off x="2972093" y="3661182"/>
                <a:ext cx="534495" cy="243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err="1">
                    <a:solidFill>
                      <a:srgbClr val="195D9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eLCM</a:t>
                </a:r>
                <a:endParaRPr lang="en-US" sz="1200">
                  <a:solidFill>
                    <a:srgbClr val="195D9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33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26149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특장점 소개</a:t>
            </a: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30B1A"/>
              </a:buClr>
              <a:defRPr/>
            </a:pPr>
            <a:r>
              <a:rPr kumimoji="0"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FUJITSU PRIMERGY</a:t>
            </a:r>
            <a:r>
              <a:rPr kumimoji="0"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</a:t>
            </a:r>
            <a:r>
              <a:rPr kumimoji="0"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고품질 제품 생산</a:t>
            </a:r>
            <a:endParaRPr kumimoji="0" lang="en-US" altLang="ko-KR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3" name="직선 연결선 22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텍스트 개체 틀 5"/>
          <p:cNvSpPr txBox="1">
            <a:spLocks/>
          </p:cNvSpPr>
          <p:nvPr/>
        </p:nvSpPr>
        <p:spPr>
          <a:xfrm>
            <a:off x="348525" y="1239090"/>
            <a:ext cx="9212988" cy="549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PRIMERGY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는 제조 강국인 독일에서 설계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독일 및 일본에서 생산하고 있으며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High-end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유닉스 수준의 엄격한 품질 시험을 통해 고품질의 제품을 생산하고 있습니다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34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자유형 43"/>
          <p:cNvSpPr/>
          <p:nvPr/>
        </p:nvSpPr>
        <p:spPr>
          <a:xfrm>
            <a:off x="334563" y="3416517"/>
            <a:ext cx="369498" cy="349612"/>
          </a:xfrm>
          <a:custGeom>
            <a:avLst/>
            <a:gdLst>
              <a:gd name="connsiteX0" fmla="*/ 0 w 319596"/>
              <a:gd name="connsiteY0" fmla="*/ 195309 h 470517"/>
              <a:gd name="connsiteX1" fmla="*/ 319596 w 319596"/>
              <a:gd name="connsiteY1" fmla="*/ 470517 h 470517"/>
              <a:gd name="connsiteX2" fmla="*/ 319596 w 319596"/>
              <a:gd name="connsiteY2" fmla="*/ 0 h 470517"/>
              <a:gd name="connsiteX3" fmla="*/ 0 w 319596"/>
              <a:gd name="connsiteY3" fmla="*/ 195309 h 47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596" h="470517">
                <a:moveTo>
                  <a:pt x="0" y="195309"/>
                </a:moveTo>
                <a:lnTo>
                  <a:pt x="319596" y="470517"/>
                </a:lnTo>
                <a:lnTo>
                  <a:pt x="319596" y="0"/>
                </a:lnTo>
                <a:lnTo>
                  <a:pt x="0" y="195309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" name="자유형 44"/>
          <p:cNvSpPr/>
          <p:nvPr/>
        </p:nvSpPr>
        <p:spPr>
          <a:xfrm>
            <a:off x="326528" y="2196886"/>
            <a:ext cx="369498" cy="349612"/>
          </a:xfrm>
          <a:custGeom>
            <a:avLst/>
            <a:gdLst>
              <a:gd name="connsiteX0" fmla="*/ 0 w 319596"/>
              <a:gd name="connsiteY0" fmla="*/ 195309 h 470517"/>
              <a:gd name="connsiteX1" fmla="*/ 319596 w 319596"/>
              <a:gd name="connsiteY1" fmla="*/ 470517 h 470517"/>
              <a:gd name="connsiteX2" fmla="*/ 319596 w 319596"/>
              <a:gd name="connsiteY2" fmla="*/ 0 h 470517"/>
              <a:gd name="connsiteX3" fmla="*/ 0 w 319596"/>
              <a:gd name="connsiteY3" fmla="*/ 195309 h 47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596" h="470517">
                <a:moveTo>
                  <a:pt x="0" y="195309"/>
                </a:moveTo>
                <a:lnTo>
                  <a:pt x="319596" y="470517"/>
                </a:lnTo>
                <a:lnTo>
                  <a:pt x="319596" y="0"/>
                </a:lnTo>
                <a:lnTo>
                  <a:pt x="0" y="195309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Rounded Rectangle 9"/>
          <p:cNvSpPr/>
          <p:nvPr/>
        </p:nvSpPr>
        <p:spPr bwMode="auto">
          <a:xfrm>
            <a:off x="547598" y="3567981"/>
            <a:ext cx="8917068" cy="2691502"/>
          </a:xfrm>
          <a:prstGeom prst="roundRect">
            <a:avLst>
              <a:gd name="adj" fmla="val 3439"/>
            </a:avLst>
          </a:prstGeom>
          <a:solidFill>
            <a:schemeClr val="bg1"/>
          </a:solidFill>
          <a:ln>
            <a:noFill/>
          </a:ln>
          <a:effectLst>
            <a:outerShdw blurRad="63500" dist="12700" sx="101000" sy="101000" algn="ct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 lvl="1" indent="-115888">
              <a:spcBef>
                <a:spcPts val="100"/>
              </a:spcBef>
              <a:spcAft>
                <a:spcPts val="100"/>
              </a:spcAft>
              <a:buClr>
                <a:srgbClr val="333333"/>
              </a:buClr>
              <a:buFont typeface="Wingdings" panose="05000000000000000000" pitchFamily="2" charset="2"/>
              <a:buChar char="§"/>
            </a:pPr>
            <a:endParaRPr lang="en-US" altLang="ko-KR" sz="110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47" name="Rounded Rectangle 9"/>
          <p:cNvSpPr/>
          <p:nvPr/>
        </p:nvSpPr>
        <p:spPr bwMode="auto">
          <a:xfrm>
            <a:off x="547597" y="2319946"/>
            <a:ext cx="4189121" cy="735924"/>
          </a:xfrm>
          <a:prstGeom prst="roundRect">
            <a:avLst>
              <a:gd name="adj" fmla="val 3439"/>
            </a:avLst>
          </a:prstGeom>
          <a:solidFill>
            <a:schemeClr val="bg1"/>
          </a:solidFill>
          <a:ln>
            <a:noFill/>
          </a:ln>
          <a:effectLst>
            <a:outerShdw blurRad="63500" dist="12700" sx="101000" sy="101000" algn="ct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 lvl="1" indent="-115888" algn="l" fontAlgn="base" latinLnBrk="1">
              <a:spcBef>
                <a:spcPts val="100"/>
              </a:spcBef>
              <a:spcAft>
                <a:spcPts val="100"/>
              </a:spcAft>
              <a:buClr>
                <a:srgbClr val="333333"/>
              </a:buClr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독일</a:t>
            </a:r>
            <a: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, </a:t>
            </a:r>
            <a:r>
              <a:rPr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일본 현지에서 설계 및 엔지니어링</a:t>
            </a:r>
            <a:endParaRPr lang="en-US" altLang="ko-KR" sz="12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함초롬돋움" panose="02030504000101010101" pitchFamily="18" charset="-127"/>
            </a:endParaRPr>
          </a:p>
          <a:p>
            <a:pPr marL="115888" lvl="1" indent="-115888" algn="l" fontAlgn="base" latinLnBrk="1">
              <a:spcBef>
                <a:spcPts val="100"/>
              </a:spcBef>
              <a:spcAft>
                <a:spcPts val="100"/>
              </a:spcAft>
              <a:buClr>
                <a:srgbClr val="333333"/>
              </a:buClr>
              <a:buFont typeface="Wingdings" panose="05000000000000000000" pitchFamily="2" charset="2"/>
              <a:buChar char="§"/>
            </a:pPr>
            <a:r>
              <a:rPr lang="en-US" altLang="ko-KR" sz="12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25</a:t>
            </a:r>
            <a:r>
              <a:rPr lang="ko-KR" altLang="en-US" sz="12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년 </a:t>
            </a:r>
            <a:r>
              <a:rPr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이상의 집적된 서버 기술력</a:t>
            </a:r>
            <a:endParaRPr lang="en-US" altLang="ko-KR" sz="12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65" name="Rounded Rectangle 4"/>
          <p:cNvSpPr/>
          <p:nvPr/>
        </p:nvSpPr>
        <p:spPr bwMode="auto">
          <a:xfrm>
            <a:off x="324394" y="2033870"/>
            <a:ext cx="3344468" cy="307587"/>
          </a:xfrm>
          <a:prstGeom prst="rect">
            <a:avLst/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lvl="1" algn="l"/>
            <a:r>
              <a:rPr lang="ko-KR" altLang="en-US" sz="14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독일 설계</a:t>
            </a:r>
            <a:r>
              <a:rPr lang="en-US" altLang="ko-KR" sz="14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독일</a:t>
            </a:r>
            <a:r>
              <a:rPr lang="en-US" altLang="ko-KR" sz="14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4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</a:t>
            </a:r>
            <a:r>
              <a:rPr lang="en-US" altLang="ko-KR" sz="14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생산</a:t>
            </a:r>
            <a:endParaRPr lang="en-US" altLang="ko-KR" sz="14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8" name="자유형 67"/>
          <p:cNvSpPr/>
          <p:nvPr/>
        </p:nvSpPr>
        <p:spPr>
          <a:xfrm>
            <a:off x="5054475" y="2194049"/>
            <a:ext cx="369498" cy="349612"/>
          </a:xfrm>
          <a:custGeom>
            <a:avLst/>
            <a:gdLst>
              <a:gd name="connsiteX0" fmla="*/ 0 w 319596"/>
              <a:gd name="connsiteY0" fmla="*/ 195309 h 470517"/>
              <a:gd name="connsiteX1" fmla="*/ 319596 w 319596"/>
              <a:gd name="connsiteY1" fmla="*/ 470517 h 470517"/>
              <a:gd name="connsiteX2" fmla="*/ 319596 w 319596"/>
              <a:gd name="connsiteY2" fmla="*/ 0 h 470517"/>
              <a:gd name="connsiteX3" fmla="*/ 0 w 319596"/>
              <a:gd name="connsiteY3" fmla="*/ 195309 h 47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596" h="470517">
                <a:moveTo>
                  <a:pt x="0" y="195309"/>
                </a:moveTo>
                <a:lnTo>
                  <a:pt x="319596" y="470517"/>
                </a:lnTo>
                <a:lnTo>
                  <a:pt x="319596" y="0"/>
                </a:lnTo>
                <a:lnTo>
                  <a:pt x="0" y="195309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9" name="Rounded Rectangle 9"/>
          <p:cNvSpPr/>
          <p:nvPr/>
        </p:nvSpPr>
        <p:spPr bwMode="auto">
          <a:xfrm>
            <a:off x="5275544" y="2314729"/>
            <a:ext cx="4189121" cy="741142"/>
          </a:xfrm>
          <a:prstGeom prst="roundRect">
            <a:avLst>
              <a:gd name="adj" fmla="val 3439"/>
            </a:avLst>
          </a:prstGeom>
          <a:solidFill>
            <a:schemeClr val="bg1"/>
          </a:solidFill>
          <a:ln>
            <a:noFill/>
          </a:ln>
          <a:effectLst>
            <a:outerShdw blurRad="63500" dist="12700" sx="101000" sy="101000" algn="ct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 lvl="1" indent="-115888" algn="l" fontAlgn="base" latinLnBrk="1">
              <a:spcBef>
                <a:spcPts val="100"/>
              </a:spcBef>
              <a:spcAft>
                <a:spcPts val="100"/>
              </a:spcAft>
              <a:buClr>
                <a:srgbClr val="333333"/>
              </a:buClr>
              <a:buFont typeface="Wingdings" panose="05000000000000000000" pitchFamily="2" charset="2"/>
              <a:buChar char="§"/>
            </a:pPr>
            <a: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HIGH_END UNIX </a:t>
            </a:r>
            <a:r>
              <a:rPr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수준의 품질 기준</a:t>
            </a:r>
            <a:b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</a:br>
            <a: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  <a:sym typeface="Wingdings" pitchFamily="2" charset="2"/>
              </a:rPr>
              <a:t> </a:t>
            </a:r>
            <a: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AFR* 0.095 </a:t>
            </a:r>
            <a:r>
              <a:rPr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이하 수준</a:t>
            </a:r>
            <a:endParaRPr lang="en-US" altLang="ko-KR" sz="12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함초롬돋움" panose="02030504000101010101" pitchFamily="18" charset="-127"/>
            </a:endParaRPr>
          </a:p>
          <a:p>
            <a:pPr marL="115888" lvl="1" indent="-115888" algn="l" fontAlgn="base" latinLnBrk="1">
              <a:spcBef>
                <a:spcPts val="100"/>
              </a:spcBef>
              <a:spcAft>
                <a:spcPts val="100"/>
              </a:spcAft>
              <a:buClr>
                <a:srgbClr val="333333"/>
              </a:buClr>
              <a:buFont typeface="Wingdings" panose="05000000000000000000" pitchFamily="2" charset="2"/>
              <a:buChar char="§"/>
            </a:pPr>
            <a: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5000</a:t>
            </a:r>
            <a:r>
              <a:rPr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회 이상의 </a:t>
            </a:r>
            <a: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On/Off </a:t>
            </a:r>
            <a:r>
              <a:rPr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30504000101010101" pitchFamily="18" charset="-127"/>
              </a:rPr>
              <a:t>테스트</a:t>
            </a:r>
            <a:endParaRPr lang="en-US" altLang="ko-KR" sz="12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함초롬돋움" panose="02030504000101010101" pitchFamily="18" charset="-127"/>
            </a:endParaRPr>
          </a:p>
        </p:txBody>
      </p:sp>
      <p:sp>
        <p:nvSpPr>
          <p:cNvPr id="70" name="Rounded Rectangle 4"/>
          <p:cNvSpPr/>
          <p:nvPr/>
        </p:nvSpPr>
        <p:spPr bwMode="auto">
          <a:xfrm>
            <a:off x="5052341" y="2028652"/>
            <a:ext cx="3344468" cy="307587"/>
          </a:xfrm>
          <a:prstGeom prst="rect">
            <a:avLst/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lvl="1" algn="l"/>
            <a:r>
              <a:rPr lang="ko-KR" altLang="en-US" sz="14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높은 수준의 품질 시험</a:t>
            </a:r>
            <a:endParaRPr lang="en-US" altLang="ko-KR" sz="14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71" name="Picture 2" descr="https://partners.ts.fujitsu.com/com/products/clients/PublishingImages/tests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2559" y="5019581"/>
            <a:ext cx="1488137" cy="86500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2" name="Picture 8" descr="http://mediaserver.ts.fujitsu.com/mediaserver/media/20123/IMG_070_RT8_pv.jpg">
            <a:hlinkClick r:id="" action="ppaction://noaction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729" y="5007519"/>
            <a:ext cx="1488137" cy="84683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3" name="Picture 70" descr="droptest"/>
          <p:cNvPicPr preferRelativeResize="0"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0899" y="5019582"/>
            <a:ext cx="1518610" cy="86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4" name="Picture 4" descr="自動クリップ試験機"/>
          <p:cNvPicPr preferRelativeResize="0"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5542" y="5019581"/>
            <a:ext cx="1488137" cy="86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2" descr="https://partners.ts.fujitsu.com/com/products/clients/PublishingImages/tests.jpg"/>
          <p:cNvPicPr preferRelativeResize="0"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2345" y="3710883"/>
            <a:ext cx="1488137" cy="8960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6" name="Textfeld 15"/>
          <p:cNvSpPr txBox="1"/>
          <p:nvPr/>
        </p:nvSpPr>
        <p:spPr>
          <a:xfrm>
            <a:off x="3692757" y="4684873"/>
            <a:ext cx="546625" cy="161583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defPPr>
              <a:defRPr lang="de-DE"/>
            </a:defPPr>
            <a:lvl1pPr defTabSz="914400" fontAlgn="auto" latinLnBrk="1">
              <a:spcBef>
                <a:spcPts val="0"/>
              </a:spcBef>
              <a:spcAft>
                <a:spcPts val="0"/>
              </a:spcAft>
              <a:defRPr kumimoji="0" sz="900" kern="0">
                <a:solidFill>
                  <a:srgbClr val="000000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defRPr>
            </a:lvl1pPr>
            <a:lvl2pPr marL="457200" defTabSz="914400" latinLnBrk="1">
              <a:defRPr>
                <a:latin typeface="+mn-lt"/>
              </a:defRPr>
            </a:lvl2pPr>
            <a:lvl3pPr marL="914400" defTabSz="914400" latinLnBrk="1">
              <a:defRPr sz="1800">
                <a:latin typeface="+mn-lt"/>
              </a:defRPr>
            </a:lvl3pPr>
            <a:lvl4pPr marL="1371600" defTabSz="914400" latinLnBrk="1">
              <a:defRPr sz="1800">
                <a:latin typeface="+mn-lt"/>
              </a:defRPr>
            </a:lvl4pPr>
            <a:lvl5pPr marL="1828800" defTabSz="914400" latinLnBrk="1">
              <a:defRPr sz="1800">
                <a:latin typeface="+mn-lt"/>
              </a:defRPr>
            </a:lvl5pPr>
            <a:lvl6pPr marL="2286000" defTabSz="914400" latinLnBrk="1"/>
            <a:lvl7pPr marL="2743200" defTabSz="914400" latinLnBrk="1"/>
            <a:lvl8pPr marL="3200400" defTabSz="914400" latinLnBrk="1"/>
            <a:lvl9pPr marL="3657600" defTabSz="914400" latinLnBrk="1"/>
          </a:lstStyle>
          <a:p>
            <a:pPr algn="ctr"/>
            <a:r>
              <a:rPr lang="en-US" sz="1050">
                <a:latin typeface="맑은 고딕" panose="020B0503020000020004" pitchFamily="50" charset="-127"/>
                <a:ea typeface="맑은 고딕" panose="020B0503020000020004" pitchFamily="50" charset="-127"/>
              </a:rPr>
              <a:t>EMI </a:t>
            </a:r>
            <a:r>
              <a:rPr lang="ko-KR" altLang="en-US" sz="1050">
                <a:latin typeface="맑은 고딕" panose="020B0503020000020004" pitchFamily="50" charset="-127"/>
                <a:ea typeface="맑은 고딕" panose="020B0503020000020004" pitchFamily="50" charset="-127"/>
              </a:rPr>
              <a:t>시험</a:t>
            </a:r>
            <a:endParaRPr lang="en-US" sz="105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77" name="Picture 6" descr="http://mediaserver.ts.fujitsu.com/mediaserver/media/23624/vibration-test-machine_pv.jpg">
            <a:hlinkClick r:id="" action="ppaction://noaction"/>
          </p:cNvPr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30746" y="3710882"/>
            <a:ext cx="1488137" cy="89603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8" name="Textfeld 16"/>
          <p:cNvSpPr txBox="1"/>
          <p:nvPr/>
        </p:nvSpPr>
        <p:spPr>
          <a:xfrm>
            <a:off x="1396932" y="4684873"/>
            <a:ext cx="1086836" cy="161583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05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진동 및 충격 시험</a:t>
            </a:r>
            <a:endParaRPr lang="en-US" sz="1050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79" name="Picture 7" descr="IMG_195_RT8_lo"/>
          <p:cNvPicPr preferRelativeResize="0">
            <a:picLocks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3944" y="3722514"/>
            <a:ext cx="1488137" cy="8960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0" name="Textfeld 17"/>
          <p:cNvSpPr txBox="1"/>
          <p:nvPr/>
        </p:nvSpPr>
        <p:spPr>
          <a:xfrm>
            <a:off x="5650835" y="4684873"/>
            <a:ext cx="905728" cy="161583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de-DE"/>
            </a:defPPr>
            <a:lvl1pPr defTabSz="914400" fontAlgn="auto" latinLnBrk="1">
              <a:spcBef>
                <a:spcPts val="0"/>
              </a:spcBef>
              <a:spcAft>
                <a:spcPts val="0"/>
              </a:spcAft>
              <a:defRPr kumimoji="0" sz="900" kern="0">
                <a:solidFill>
                  <a:srgbClr val="000000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defRPr>
            </a:lvl1pPr>
            <a:lvl2pPr marL="457200" defTabSz="914400" latinLnBrk="1">
              <a:defRPr>
                <a:latin typeface="+mn-lt"/>
              </a:defRPr>
            </a:lvl2pPr>
            <a:lvl3pPr marL="914400" defTabSz="914400" latinLnBrk="1">
              <a:defRPr sz="1800">
                <a:latin typeface="+mn-lt"/>
              </a:defRPr>
            </a:lvl3pPr>
            <a:lvl4pPr marL="1371600" defTabSz="914400" latinLnBrk="1">
              <a:defRPr sz="1800">
                <a:latin typeface="+mn-lt"/>
              </a:defRPr>
            </a:lvl4pPr>
            <a:lvl5pPr marL="1828800" defTabSz="914400" latinLnBrk="1">
              <a:defRPr sz="1800">
                <a:latin typeface="+mn-lt"/>
              </a:defRPr>
            </a:lvl5pPr>
            <a:lvl6pPr marL="2286000" defTabSz="914400" latinLnBrk="1"/>
            <a:lvl7pPr marL="2743200" defTabSz="914400" latinLnBrk="1"/>
            <a:lvl8pPr marL="3200400" defTabSz="914400" latinLnBrk="1"/>
            <a:lvl9pPr marL="3657600" defTabSz="914400" latinLnBrk="1"/>
          </a:lstStyle>
          <a:p>
            <a:pPr algn="ctr"/>
            <a:r>
              <a:rPr lang="ko-KR" altLang="en-US" sz="1050">
                <a:latin typeface="맑은 고딕" panose="020B0503020000020004" pitchFamily="50" charset="-127"/>
                <a:ea typeface="맑은 고딕" panose="020B0503020000020004" pitchFamily="50" charset="-127"/>
              </a:rPr>
              <a:t>음향 방출 시험</a:t>
            </a:r>
            <a:endParaRPr lang="en-US" sz="105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1" name="Picture 2" descr="http://mediaserver.ts.fujitsu.com/mediaserver/media/23619/climatic-cabinet-with-high-temperature_pv.jpg">
            <a:hlinkClick r:id="" action="ppaction://noaction"/>
          </p:cNvPr>
          <p:cNvPicPr preferRelativeResize="0"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85542" y="3730410"/>
            <a:ext cx="1488137" cy="8960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2" name="Textfeld 18"/>
          <p:cNvSpPr txBox="1"/>
          <p:nvPr/>
        </p:nvSpPr>
        <p:spPr>
          <a:xfrm>
            <a:off x="7640528" y="4684873"/>
            <a:ext cx="1115826" cy="161583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de-DE"/>
            </a:defPPr>
            <a:lvl1pPr defTabSz="914400" fontAlgn="auto" latinLnBrk="1">
              <a:spcBef>
                <a:spcPts val="0"/>
              </a:spcBef>
              <a:spcAft>
                <a:spcPts val="0"/>
              </a:spcAft>
              <a:defRPr kumimoji="0" sz="900" kern="0">
                <a:solidFill>
                  <a:srgbClr val="000000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defRPr>
            </a:lvl1pPr>
            <a:lvl2pPr marL="457200" defTabSz="914400" latinLnBrk="1">
              <a:defRPr>
                <a:latin typeface="+mn-lt"/>
              </a:defRPr>
            </a:lvl2pPr>
            <a:lvl3pPr marL="914400" defTabSz="914400" latinLnBrk="1">
              <a:defRPr sz="1800">
                <a:latin typeface="+mn-lt"/>
              </a:defRPr>
            </a:lvl3pPr>
            <a:lvl4pPr marL="1371600" defTabSz="914400" latinLnBrk="1">
              <a:defRPr sz="1800">
                <a:latin typeface="+mn-lt"/>
              </a:defRPr>
            </a:lvl4pPr>
            <a:lvl5pPr marL="1828800" defTabSz="914400" latinLnBrk="1">
              <a:defRPr sz="1800">
                <a:latin typeface="+mn-lt"/>
              </a:defRPr>
            </a:lvl5pPr>
            <a:lvl6pPr marL="2286000" defTabSz="914400" latinLnBrk="1"/>
            <a:lvl7pPr marL="2743200" defTabSz="914400" latinLnBrk="1"/>
            <a:lvl8pPr marL="3200400" defTabSz="914400" latinLnBrk="1"/>
            <a:lvl9pPr marL="3657600" defTabSz="914400" latinLnBrk="1"/>
          </a:lstStyle>
          <a:p>
            <a:pPr algn="ctr"/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기후 환경 시험</a:t>
            </a:r>
            <a:endParaRPr lang="en-US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3" name="Textfeld 22"/>
          <p:cNvSpPr txBox="1"/>
          <p:nvPr/>
        </p:nvSpPr>
        <p:spPr>
          <a:xfrm>
            <a:off x="1699898" y="5985800"/>
            <a:ext cx="586700" cy="161583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defPPr>
              <a:defRPr lang="de-DE"/>
            </a:defPPr>
            <a:lvl1pPr defTabSz="914400" fontAlgn="auto" latinLnBrk="1">
              <a:spcBef>
                <a:spcPts val="0"/>
              </a:spcBef>
              <a:spcAft>
                <a:spcPts val="0"/>
              </a:spcAft>
              <a:defRPr kumimoji="0" sz="900" kern="0">
                <a:solidFill>
                  <a:srgbClr val="000000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defRPr>
            </a:lvl1pPr>
            <a:lvl2pPr marL="457200" defTabSz="914400" latinLnBrk="1">
              <a:defRPr>
                <a:latin typeface="+mn-lt"/>
              </a:defRPr>
            </a:lvl2pPr>
            <a:lvl3pPr marL="914400" defTabSz="914400" latinLnBrk="1">
              <a:defRPr sz="1800">
                <a:latin typeface="+mn-lt"/>
              </a:defRPr>
            </a:lvl3pPr>
            <a:lvl4pPr marL="1371600" defTabSz="914400" latinLnBrk="1">
              <a:defRPr sz="1800">
                <a:latin typeface="+mn-lt"/>
              </a:defRPr>
            </a:lvl4pPr>
            <a:lvl5pPr marL="1828800" defTabSz="914400" latinLnBrk="1">
              <a:defRPr sz="1800">
                <a:latin typeface="+mn-lt"/>
              </a:defRPr>
            </a:lvl5pPr>
            <a:lvl6pPr marL="2286000" defTabSz="914400" latinLnBrk="1"/>
            <a:lvl7pPr marL="2743200" defTabSz="914400" latinLnBrk="1"/>
            <a:lvl8pPr marL="3200400" defTabSz="914400" latinLnBrk="1"/>
            <a:lvl9pPr marL="3657600" defTabSz="914400" latinLnBrk="1"/>
          </a:lstStyle>
          <a:p>
            <a:pPr algn="ctr"/>
            <a:r>
              <a:rPr lang="ko-KR" altLang="en-US" sz="1050">
                <a:latin typeface="맑은 고딕" panose="020B0503020000020004" pitchFamily="50" charset="-127"/>
                <a:ea typeface="맑은 고딕" panose="020B0503020000020004" pitchFamily="50" charset="-127"/>
              </a:rPr>
              <a:t>압력 시험</a:t>
            </a:r>
            <a:endParaRPr lang="en-US" sz="105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4" name="Textfeld 23"/>
          <p:cNvSpPr txBox="1"/>
          <p:nvPr/>
        </p:nvSpPr>
        <p:spPr>
          <a:xfrm>
            <a:off x="3658160" y="5985800"/>
            <a:ext cx="586700" cy="161583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defPPr>
              <a:defRPr lang="de-DE"/>
            </a:defPPr>
            <a:lvl1pPr defTabSz="914400" fontAlgn="auto" latinLnBrk="1">
              <a:spcBef>
                <a:spcPts val="0"/>
              </a:spcBef>
              <a:spcAft>
                <a:spcPts val="0"/>
              </a:spcAft>
              <a:defRPr kumimoji="0" sz="900" kern="0">
                <a:solidFill>
                  <a:srgbClr val="000000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defRPr>
            </a:lvl1pPr>
            <a:lvl2pPr marL="457200" defTabSz="914400" latinLnBrk="1">
              <a:defRPr>
                <a:latin typeface="+mn-lt"/>
              </a:defRPr>
            </a:lvl2pPr>
            <a:lvl3pPr marL="914400" defTabSz="914400" latinLnBrk="1">
              <a:defRPr sz="1800">
                <a:latin typeface="+mn-lt"/>
              </a:defRPr>
            </a:lvl3pPr>
            <a:lvl4pPr marL="1371600" defTabSz="914400" latinLnBrk="1">
              <a:defRPr sz="1800">
                <a:latin typeface="+mn-lt"/>
              </a:defRPr>
            </a:lvl4pPr>
            <a:lvl5pPr marL="1828800" defTabSz="914400" latinLnBrk="1">
              <a:defRPr sz="1800">
                <a:latin typeface="+mn-lt"/>
              </a:defRPr>
            </a:lvl5pPr>
            <a:lvl6pPr marL="2286000" defTabSz="914400" latinLnBrk="1"/>
            <a:lvl7pPr marL="2743200" defTabSz="914400" latinLnBrk="1"/>
            <a:lvl8pPr marL="3200400" defTabSz="914400" latinLnBrk="1"/>
            <a:lvl9pPr marL="3657600" defTabSz="914400" latinLnBrk="1"/>
          </a:lstStyle>
          <a:p>
            <a:pPr algn="ctr"/>
            <a:r>
              <a:rPr lang="ko-KR" altLang="en-US" sz="1050">
                <a:latin typeface="맑은 고딕" panose="020B0503020000020004" pitchFamily="50" charset="-127"/>
                <a:ea typeface="맑은 고딕" panose="020B0503020000020004" pitchFamily="50" charset="-127"/>
              </a:rPr>
              <a:t>온도 시험</a:t>
            </a:r>
            <a:endParaRPr lang="en-US" sz="105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5" name="Textfeld 22"/>
          <p:cNvSpPr txBox="1"/>
          <p:nvPr/>
        </p:nvSpPr>
        <p:spPr>
          <a:xfrm>
            <a:off x="5730722" y="5985800"/>
            <a:ext cx="586700" cy="161583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defPPr>
              <a:defRPr lang="de-DE"/>
            </a:defPPr>
            <a:lvl1pPr defTabSz="914400" fontAlgn="auto" latinLnBrk="1">
              <a:spcBef>
                <a:spcPts val="0"/>
              </a:spcBef>
              <a:spcAft>
                <a:spcPts val="0"/>
              </a:spcAft>
              <a:defRPr kumimoji="0" sz="900" kern="0">
                <a:solidFill>
                  <a:srgbClr val="000000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defRPr>
            </a:lvl1pPr>
            <a:lvl2pPr marL="457200" defTabSz="914400" latinLnBrk="1">
              <a:defRPr>
                <a:latin typeface="+mn-lt"/>
              </a:defRPr>
            </a:lvl2pPr>
            <a:lvl3pPr marL="914400" defTabSz="914400" latinLnBrk="1">
              <a:defRPr sz="1800">
                <a:latin typeface="+mn-lt"/>
              </a:defRPr>
            </a:lvl3pPr>
            <a:lvl4pPr marL="1371600" defTabSz="914400" latinLnBrk="1">
              <a:defRPr sz="1800">
                <a:latin typeface="+mn-lt"/>
              </a:defRPr>
            </a:lvl4pPr>
            <a:lvl5pPr marL="1828800" defTabSz="914400" latinLnBrk="1">
              <a:defRPr sz="1800">
                <a:latin typeface="+mn-lt"/>
              </a:defRPr>
            </a:lvl5pPr>
            <a:lvl6pPr marL="2286000" defTabSz="914400" latinLnBrk="1"/>
            <a:lvl7pPr marL="2743200" defTabSz="914400" latinLnBrk="1"/>
            <a:lvl8pPr marL="3200400" defTabSz="914400" latinLnBrk="1"/>
            <a:lvl9pPr marL="3657600" defTabSz="914400" latinLnBrk="1"/>
          </a:lstStyle>
          <a:p>
            <a:pPr algn="ctr"/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낙하 시험</a:t>
            </a:r>
            <a:endParaRPr lang="en-US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6" name="Textfeld 23"/>
          <p:cNvSpPr txBox="1"/>
          <p:nvPr/>
        </p:nvSpPr>
        <p:spPr>
          <a:xfrm>
            <a:off x="7385542" y="5985800"/>
            <a:ext cx="1488137" cy="161583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de-DE"/>
            </a:defPPr>
            <a:lvl1pPr defTabSz="914400" fontAlgn="auto" latinLnBrk="1">
              <a:spcBef>
                <a:spcPts val="0"/>
              </a:spcBef>
              <a:spcAft>
                <a:spcPts val="0"/>
              </a:spcAft>
              <a:defRPr kumimoji="0" sz="900" kern="0">
                <a:solidFill>
                  <a:srgbClr val="000000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defRPr>
            </a:lvl1pPr>
            <a:lvl2pPr marL="457200" defTabSz="914400" latinLnBrk="1">
              <a:defRPr>
                <a:latin typeface="+mn-lt"/>
              </a:defRPr>
            </a:lvl2pPr>
            <a:lvl3pPr marL="914400" defTabSz="914400" latinLnBrk="1">
              <a:defRPr sz="1800">
                <a:latin typeface="+mn-lt"/>
              </a:defRPr>
            </a:lvl3pPr>
            <a:lvl4pPr marL="1371600" defTabSz="914400" latinLnBrk="1">
              <a:defRPr sz="1800">
                <a:latin typeface="+mn-lt"/>
              </a:defRPr>
            </a:lvl4pPr>
            <a:lvl5pPr marL="1828800" defTabSz="914400" latinLnBrk="1">
              <a:defRPr sz="1800">
                <a:latin typeface="+mn-lt"/>
              </a:defRPr>
            </a:lvl5pPr>
            <a:lvl6pPr marL="2286000" defTabSz="914400" latinLnBrk="1"/>
            <a:lvl7pPr marL="2743200" defTabSz="914400" latinLnBrk="1"/>
            <a:lvl8pPr marL="3200400" defTabSz="914400" latinLnBrk="1"/>
            <a:lvl9pPr marL="3657600" defTabSz="914400" latinLnBrk="1"/>
          </a:lstStyle>
          <a:p>
            <a:pPr algn="ctr"/>
            <a:r>
              <a:rPr 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Power On/Off (5,000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회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7" name="TextBox 80"/>
          <p:cNvSpPr txBox="1"/>
          <p:nvPr/>
        </p:nvSpPr>
        <p:spPr>
          <a:xfrm>
            <a:off x="7790516" y="2862108"/>
            <a:ext cx="1628651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88900" indent="-88900" defTabSz="914400">
              <a:buClr>
                <a:srgbClr val="5F5F5F"/>
              </a:buClr>
              <a:buSzPct val="80000"/>
              <a:buFont typeface="뫼비우스 Regular" panose="02000700060000000000" pitchFamily="2" charset="-127"/>
              <a:buChar char="*"/>
              <a:defRPr kumimoji="1" sz="1000">
                <a:ln w="0"/>
                <a:solidFill>
                  <a:srgbClr val="5F5F5F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742950" indent="-285750" defTabSz="914400" eaLnBrk="0" latinLnBrk="1" hangingPunct="0">
              <a:defRPr kumimoji="1" sz="120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2pPr>
            <a:lvl3pPr marL="1143000" indent="-228600" defTabSz="914400" eaLnBrk="0" latinLnBrk="1" hangingPunct="0">
              <a:defRPr kumimoji="1" sz="120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3pPr>
            <a:lvl4pPr marL="1600200" indent="-228600" defTabSz="914400" eaLnBrk="0" latinLnBrk="1" hangingPunct="0">
              <a:defRPr kumimoji="1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4pPr>
            <a:lvl5pPr marL="2057400" indent="-228600" defTabSz="914400" eaLnBrk="0" latinLnBrk="1" hangingPunct="0">
              <a:defRPr kumimoji="1" sz="120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5pPr>
            <a:lvl6pPr marL="2514600" indent="-228600" algn="ctr" defTabSz="9144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6pPr>
            <a:lvl7pPr marL="2971800" indent="-228600" algn="ctr" defTabSz="9144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7pPr>
            <a:lvl8pPr marL="3429000" indent="-228600" algn="ctr" defTabSz="9144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8pPr>
            <a:lvl9pPr marL="3886200" indent="-228600" algn="ctr" defTabSz="9144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9pPr>
          </a:lstStyle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*AFR : Annual Failure Rate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8" name="Rounded Rectangle 4"/>
          <p:cNvSpPr/>
          <p:nvPr/>
        </p:nvSpPr>
        <p:spPr bwMode="auto">
          <a:xfrm>
            <a:off x="332429" y="3253501"/>
            <a:ext cx="3344468" cy="307587"/>
          </a:xfrm>
          <a:prstGeom prst="rect">
            <a:avLst/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lvl="1" algn="l"/>
            <a:r>
              <a:rPr lang="ko-KR" altLang="en-US" sz="14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엄격한 품질 시험</a:t>
            </a:r>
            <a:endParaRPr lang="en-US" altLang="ko-KR" sz="14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9" name="그림 8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385" y="2021946"/>
            <a:ext cx="610859" cy="61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8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특장점 소개</a:t>
            </a: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30B1A"/>
              </a:buClr>
              <a:defRPr/>
            </a:pPr>
            <a:r>
              <a:rPr kumimoji="0"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Cool-safe Cooling </a:t>
            </a:r>
            <a:r>
              <a:rPr kumimoji="0"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기술</a:t>
            </a:r>
          </a:p>
        </p:txBody>
      </p:sp>
      <p:cxnSp>
        <p:nvCxnSpPr>
          <p:cNvPr id="23" name="직선 연결선 22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텍스트 개체 틀 5"/>
          <p:cNvSpPr txBox="1">
            <a:spLocks/>
          </p:cNvSpPr>
          <p:nvPr/>
        </p:nvSpPr>
        <p:spPr>
          <a:xfrm>
            <a:off x="348525" y="1237243"/>
            <a:ext cx="9212988" cy="549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FUJITSU PRIMERGY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서버는 발열 관련 문제를 최소화하면서 최대의 성능을 발휘할 수 있는 서버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Cooling technologies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개발하였으며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이를 통해 냉각 비용을 획기적으로 감소시켜 </a:t>
            </a:r>
            <a:r>
              <a:rPr lang="en-US" altLang="ko-KR" sz="12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DataCenter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TCO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절감하고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Green IT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구현합니다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96" name="Rectangle 62"/>
          <p:cNvSpPr>
            <a:spLocks noChangeArrowheads="1"/>
          </p:cNvSpPr>
          <p:nvPr/>
        </p:nvSpPr>
        <p:spPr bwMode="auto">
          <a:xfrm>
            <a:off x="344487" y="2060848"/>
            <a:ext cx="2953748" cy="2092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12700" sx="101000" sy="101000" algn="ct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43056"/>
            <a:endParaRPr lang="ko-KR" altLang="en-US" sz="200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9" name="LcS48" descr="어두운 상향 대각선"/>
          <p:cNvSpPr>
            <a:spLocks noChangeArrowheads="1"/>
          </p:cNvSpPr>
          <p:nvPr/>
        </p:nvSpPr>
        <p:spPr bwMode="auto">
          <a:xfrm>
            <a:off x="344492" y="2061754"/>
            <a:ext cx="2953743" cy="346720"/>
          </a:xfrm>
          <a:prstGeom prst="rect">
            <a:avLst/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endParaRPr lang="en-US" altLang="ko-KR" sz="1600" b="1">
              <a:gradFill flip="none" rotWithShape="1">
                <a:gsLst>
                  <a:gs pos="0">
                    <a:prstClr val="white">
                      <a:lumMod val="0"/>
                      <a:lumOff val="100000"/>
                    </a:prstClr>
                  </a:gs>
                  <a:gs pos="100000">
                    <a:prstClr val="white">
                      <a:lumMod val="0"/>
                      <a:lumOff val="100000"/>
                    </a:prstClr>
                  </a:gs>
                </a:gsLst>
                <a:lin ang="6000000" scaled="0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0" name="LcS48" descr="어두운 상향 대각선"/>
          <p:cNvSpPr>
            <a:spLocks noChangeArrowheads="1"/>
          </p:cNvSpPr>
          <p:nvPr/>
        </p:nvSpPr>
        <p:spPr bwMode="auto">
          <a:xfrm>
            <a:off x="344492" y="2061754"/>
            <a:ext cx="1196453" cy="346720"/>
          </a:xfrm>
          <a:custGeom>
            <a:avLst/>
            <a:gdLst>
              <a:gd name="connsiteX0" fmla="*/ 0 w 972108"/>
              <a:gd name="connsiteY0" fmla="*/ 0 h 756084"/>
              <a:gd name="connsiteX1" fmla="*/ 972108 w 972108"/>
              <a:gd name="connsiteY1" fmla="*/ 0 h 756084"/>
              <a:gd name="connsiteX2" fmla="*/ 972108 w 972108"/>
              <a:gd name="connsiteY2" fmla="*/ 756084 h 756084"/>
              <a:gd name="connsiteX3" fmla="*/ 0 w 972108"/>
              <a:gd name="connsiteY3" fmla="*/ 756084 h 756084"/>
              <a:gd name="connsiteX4" fmla="*/ 0 w 972108"/>
              <a:gd name="connsiteY4" fmla="*/ 0 h 756084"/>
              <a:gd name="connsiteX0" fmla="*/ 0 w 972108"/>
              <a:gd name="connsiteY0" fmla="*/ 0 h 756084"/>
              <a:gd name="connsiteX1" fmla="*/ 972108 w 972108"/>
              <a:gd name="connsiteY1" fmla="*/ 756084 h 756084"/>
              <a:gd name="connsiteX2" fmla="*/ 0 w 972108"/>
              <a:gd name="connsiteY2" fmla="*/ 756084 h 756084"/>
              <a:gd name="connsiteX3" fmla="*/ 0 w 972108"/>
              <a:gd name="connsiteY3" fmla="*/ 0 h 75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2108" h="756084">
                <a:moveTo>
                  <a:pt x="0" y="0"/>
                </a:moveTo>
                <a:lnTo>
                  <a:pt x="972108" y="756084"/>
                </a:lnTo>
                <a:lnTo>
                  <a:pt x="0" y="75608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 anchorCtr="0">
            <a:scene3d>
              <a:camera prst="orthographicFront"/>
              <a:lightRig rig="threePt" dir="t"/>
            </a:scene3d>
            <a:sp3d>
              <a:bevelT w="0" h="1270"/>
            </a:sp3d>
          </a:bodyPr>
          <a:lstStyle/>
          <a:p>
            <a:endParaRPr lang="en-US" altLang="ko-KR" sz="1400">
              <a:gradFill flip="none" rotWithShape="1">
                <a:gsLst>
                  <a:gs pos="0">
                    <a:prstClr val="white">
                      <a:lumMod val="0"/>
                      <a:lumOff val="100000"/>
                    </a:prstClr>
                  </a:gs>
                  <a:gs pos="100000">
                    <a:prstClr val="white">
                      <a:lumMod val="0"/>
                      <a:lumOff val="100000"/>
                    </a:prstClr>
                  </a:gs>
                </a:gsLst>
                <a:lin ang="6000000" scaled="0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1" name="LcS48" descr="어두운 상향 대각선"/>
          <p:cNvSpPr>
            <a:spLocks noChangeArrowheads="1"/>
          </p:cNvSpPr>
          <p:nvPr/>
        </p:nvSpPr>
        <p:spPr bwMode="auto">
          <a:xfrm flipV="1">
            <a:off x="344492" y="2061754"/>
            <a:ext cx="598228" cy="346720"/>
          </a:xfrm>
          <a:custGeom>
            <a:avLst/>
            <a:gdLst>
              <a:gd name="connsiteX0" fmla="*/ 0 w 972108"/>
              <a:gd name="connsiteY0" fmla="*/ 0 h 756084"/>
              <a:gd name="connsiteX1" fmla="*/ 972108 w 972108"/>
              <a:gd name="connsiteY1" fmla="*/ 0 h 756084"/>
              <a:gd name="connsiteX2" fmla="*/ 972108 w 972108"/>
              <a:gd name="connsiteY2" fmla="*/ 756084 h 756084"/>
              <a:gd name="connsiteX3" fmla="*/ 0 w 972108"/>
              <a:gd name="connsiteY3" fmla="*/ 756084 h 756084"/>
              <a:gd name="connsiteX4" fmla="*/ 0 w 972108"/>
              <a:gd name="connsiteY4" fmla="*/ 0 h 756084"/>
              <a:gd name="connsiteX0" fmla="*/ 0 w 972108"/>
              <a:gd name="connsiteY0" fmla="*/ 0 h 756084"/>
              <a:gd name="connsiteX1" fmla="*/ 972108 w 972108"/>
              <a:gd name="connsiteY1" fmla="*/ 756084 h 756084"/>
              <a:gd name="connsiteX2" fmla="*/ 0 w 972108"/>
              <a:gd name="connsiteY2" fmla="*/ 756084 h 756084"/>
              <a:gd name="connsiteX3" fmla="*/ 0 w 972108"/>
              <a:gd name="connsiteY3" fmla="*/ 0 h 75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2108" h="756084">
                <a:moveTo>
                  <a:pt x="0" y="0"/>
                </a:moveTo>
                <a:lnTo>
                  <a:pt x="972108" y="756084"/>
                </a:lnTo>
                <a:lnTo>
                  <a:pt x="0" y="75608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 anchorCtr="0">
            <a:scene3d>
              <a:camera prst="orthographicFront"/>
              <a:lightRig rig="threePt" dir="t"/>
            </a:scene3d>
            <a:sp3d>
              <a:bevelT w="0" h="1270"/>
            </a:sp3d>
          </a:bodyPr>
          <a:lstStyle/>
          <a:p>
            <a:endParaRPr lang="en-US" altLang="ko-KR" sz="1400">
              <a:gradFill flip="none" rotWithShape="1">
                <a:gsLst>
                  <a:gs pos="0">
                    <a:prstClr val="white">
                      <a:lumMod val="0"/>
                      <a:lumOff val="100000"/>
                    </a:prstClr>
                  </a:gs>
                  <a:gs pos="100000">
                    <a:prstClr val="white">
                      <a:lumMod val="0"/>
                      <a:lumOff val="100000"/>
                    </a:prstClr>
                  </a:gs>
                </a:gsLst>
                <a:lin ang="6000000" scaled="0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8" name="사다리꼴 157"/>
          <p:cNvSpPr/>
          <p:nvPr/>
        </p:nvSpPr>
        <p:spPr>
          <a:xfrm flipV="1">
            <a:off x="344487" y="2408474"/>
            <a:ext cx="2953741" cy="69336"/>
          </a:xfrm>
          <a:prstGeom prst="trapezoid">
            <a:avLst>
              <a:gd name="adj" fmla="val 275000"/>
            </a:avLst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962189" y="2104492"/>
            <a:ext cx="1800487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Honeycomb design</a:t>
            </a:r>
          </a:p>
        </p:txBody>
      </p:sp>
      <p:sp>
        <p:nvSpPr>
          <p:cNvPr id="99" name="Rt3"/>
          <p:cNvSpPr txBox="1"/>
          <p:nvPr/>
        </p:nvSpPr>
        <p:spPr>
          <a:xfrm>
            <a:off x="464875" y="2556366"/>
            <a:ext cx="283336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>
            <a:defPPr>
              <a:defRPr lang="ko-KR"/>
            </a:defPPr>
            <a:lvl1pPr marL="133350" indent="-133350" defTabSz="914400" eaLnBrk="1" latinLnBrk="0" hangingPunct="1">
              <a:lnSpc>
                <a:spcPts val="1769"/>
              </a:lnSpc>
              <a:spcBef>
                <a:spcPts val="100"/>
              </a:spcBef>
              <a:spcAft>
                <a:spcPts val="100"/>
              </a:spcAft>
              <a:buClr>
                <a:srgbClr val="333333"/>
              </a:buClr>
              <a:buFont typeface="Wingdings" panose="05000000000000000000" pitchFamily="2" charset="2"/>
              <a:buChar char="§"/>
              <a:defRPr sz="1500">
                <a:solidFill>
                  <a:srgbClr val="333333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함초롬돋움" panose="02030504000101010101" pitchFamily="18" charset="-127"/>
              </a:defRPr>
            </a:lvl1pPr>
            <a:lvl2pPr marL="742950" indent="-285750" defTabSz="914400" eaLnBrk="1" hangingPunct="1">
              <a:defRPr sz="1800"/>
            </a:lvl2pPr>
            <a:lvl3pPr marL="1143000" indent="-228600" defTabSz="914400" eaLnBrk="1" hangingPunct="1">
              <a:defRPr sz="1800"/>
            </a:lvl3pPr>
            <a:lvl4pPr marL="1600200" indent="-228600" defTabSz="914400" eaLnBrk="1" hangingPunct="1">
              <a:defRPr sz="1800"/>
            </a:lvl4pPr>
            <a:lvl5pPr marL="2057400" indent="-228600" defTabSz="914400" eaLnBrk="1" hangingPunct="1">
              <a:defRPr sz="1800"/>
            </a:lvl5pPr>
            <a:lvl6pPr marL="2514600" indent="-228600" defTabSz="914400" eaLnBrk="0" fontAlgn="base" hangingPunct="0">
              <a:spcBef>
                <a:spcPct val="0"/>
              </a:spcBef>
              <a:spcAft>
                <a:spcPct val="0"/>
              </a:spcAft>
              <a:defRPr sz="1800"/>
            </a:lvl6pPr>
            <a:lvl7pPr marL="2971800" indent="-228600" defTabSz="914400" eaLnBrk="0" fontAlgn="base" hangingPunct="0">
              <a:spcBef>
                <a:spcPct val="0"/>
              </a:spcBef>
              <a:spcAft>
                <a:spcPct val="0"/>
              </a:spcAft>
              <a:defRPr sz="1800"/>
            </a:lvl7pPr>
            <a:lvl8pPr marL="3429000" indent="-228600" defTabSz="914400" eaLnBrk="0" fontAlgn="base" hangingPunct="0">
              <a:spcBef>
                <a:spcPct val="0"/>
              </a:spcBef>
              <a:spcAft>
                <a:spcPct val="0"/>
              </a:spcAft>
              <a:defRPr sz="1800"/>
            </a:lvl8pPr>
            <a:lvl9pPr marL="3886200" indent="-228600" defTabSz="914400" eaLnBrk="0" fontAlgn="base" hangingPunct="0">
              <a:spcBef>
                <a:spcPct val="0"/>
              </a:spcBef>
              <a:spcAft>
                <a:spcPct val="0"/>
              </a:spcAft>
              <a:defRPr sz="1800"/>
            </a:lvl9pPr>
          </a:lstStyle>
          <a:p>
            <a:pPr marL="115888" indent="-11588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050" spc="-7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벌집모양 구조로 전통적인 원형타공 방식보다 투과성이 높아져 </a:t>
            </a:r>
            <a:r>
              <a:rPr lang="en-US" altLang="ko-KR" sz="1050" spc="-7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40% </a:t>
            </a:r>
            <a:r>
              <a:rPr lang="ko-KR" altLang="en-US" sz="1050" spc="-7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향상된 환기처리량을 제공</a:t>
            </a:r>
          </a:p>
        </p:txBody>
      </p:sp>
      <p:sp>
        <p:nvSpPr>
          <p:cNvPr id="100" name="Rectangle 62"/>
          <p:cNvSpPr>
            <a:spLocks noChangeArrowheads="1"/>
          </p:cNvSpPr>
          <p:nvPr/>
        </p:nvSpPr>
        <p:spPr bwMode="auto">
          <a:xfrm>
            <a:off x="344487" y="4361118"/>
            <a:ext cx="2953748" cy="2092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12700" sx="101000" sy="101000" algn="ct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43056"/>
            <a:endParaRPr lang="ko-KR" altLang="en-US" sz="200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01" name="그룹 100"/>
          <p:cNvGrpSpPr/>
          <p:nvPr/>
        </p:nvGrpSpPr>
        <p:grpSpPr>
          <a:xfrm>
            <a:off x="344487" y="4362024"/>
            <a:ext cx="2953748" cy="416056"/>
            <a:chOff x="3941749" y="2231705"/>
            <a:chExt cx="2844318" cy="431992"/>
          </a:xfrm>
        </p:grpSpPr>
        <p:grpSp>
          <p:nvGrpSpPr>
            <p:cNvPr id="152" name="그룹 151"/>
            <p:cNvGrpSpPr/>
            <p:nvPr/>
          </p:nvGrpSpPr>
          <p:grpSpPr>
            <a:xfrm>
              <a:off x="3941754" y="2231705"/>
              <a:ext cx="2844313" cy="360000"/>
              <a:chOff x="14742950" y="2681715"/>
              <a:chExt cx="1410779" cy="756084"/>
            </a:xfrm>
          </p:grpSpPr>
          <p:sp>
            <p:nvSpPr>
              <p:cNvPr id="154" name="LcS48" descr="어두운 상향 대각선"/>
              <p:cNvSpPr>
                <a:spLocks noChangeArrowheads="1"/>
              </p:cNvSpPr>
              <p:nvPr/>
            </p:nvSpPr>
            <p:spPr bwMode="auto">
              <a:xfrm>
                <a:off x="14742950" y="2681715"/>
                <a:ext cx="1410779" cy="756084"/>
              </a:xfrm>
              <a:prstGeom prst="rect">
                <a:avLst/>
              </a:prstGeom>
              <a:gradFill flip="none" rotWithShape="1">
                <a:gsLst>
                  <a:gs pos="0">
                    <a:srgbClr val="A30716">
                      <a:shade val="30000"/>
                      <a:satMod val="115000"/>
                    </a:srgbClr>
                  </a:gs>
                  <a:gs pos="50000">
                    <a:srgbClr val="A30716">
                      <a:shade val="67500"/>
                      <a:satMod val="115000"/>
                    </a:srgbClr>
                  </a:gs>
                  <a:gs pos="100000">
                    <a:srgbClr val="A30716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endParaRPr lang="en-US" altLang="ko-KR" sz="1600" b="1">
                  <a:gradFill flip="none" rotWithShape="1">
                    <a:gsLst>
                      <a:gs pos="0">
                        <a:prstClr val="white">
                          <a:lumMod val="0"/>
                          <a:lumOff val="100000"/>
                        </a:prstClr>
                      </a:gs>
                      <a:gs pos="100000">
                        <a:prstClr val="white">
                          <a:lumMod val="0"/>
                          <a:lumOff val="100000"/>
                        </a:prstClr>
                      </a:gs>
                    </a:gsLst>
                    <a:lin ang="6000000" scaled="0"/>
                    <a:tileRect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55" name="LcS48" descr="어두운 상향 대각선"/>
              <p:cNvSpPr>
                <a:spLocks noChangeArrowheads="1"/>
              </p:cNvSpPr>
              <p:nvPr/>
            </p:nvSpPr>
            <p:spPr bwMode="auto">
              <a:xfrm>
                <a:off x="14742950" y="2681715"/>
                <a:ext cx="571455" cy="756084"/>
              </a:xfrm>
              <a:custGeom>
                <a:avLst/>
                <a:gdLst>
                  <a:gd name="connsiteX0" fmla="*/ 0 w 972108"/>
                  <a:gd name="connsiteY0" fmla="*/ 0 h 756084"/>
                  <a:gd name="connsiteX1" fmla="*/ 972108 w 972108"/>
                  <a:gd name="connsiteY1" fmla="*/ 0 h 756084"/>
                  <a:gd name="connsiteX2" fmla="*/ 972108 w 972108"/>
                  <a:gd name="connsiteY2" fmla="*/ 756084 h 756084"/>
                  <a:gd name="connsiteX3" fmla="*/ 0 w 972108"/>
                  <a:gd name="connsiteY3" fmla="*/ 756084 h 756084"/>
                  <a:gd name="connsiteX4" fmla="*/ 0 w 972108"/>
                  <a:gd name="connsiteY4" fmla="*/ 0 h 756084"/>
                  <a:gd name="connsiteX0" fmla="*/ 0 w 972108"/>
                  <a:gd name="connsiteY0" fmla="*/ 0 h 756084"/>
                  <a:gd name="connsiteX1" fmla="*/ 972108 w 972108"/>
                  <a:gd name="connsiteY1" fmla="*/ 756084 h 756084"/>
                  <a:gd name="connsiteX2" fmla="*/ 0 w 972108"/>
                  <a:gd name="connsiteY2" fmla="*/ 756084 h 756084"/>
                  <a:gd name="connsiteX3" fmla="*/ 0 w 972108"/>
                  <a:gd name="connsiteY3" fmla="*/ 0 h 756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108" h="756084">
                    <a:moveTo>
                      <a:pt x="0" y="0"/>
                    </a:moveTo>
                    <a:lnTo>
                      <a:pt x="972108" y="756084"/>
                    </a:lnTo>
                    <a:lnTo>
                      <a:pt x="0" y="7560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anchor="ctr" anchorCtr="0">
                <a:scene3d>
                  <a:camera prst="orthographicFront"/>
                  <a:lightRig rig="threePt" dir="t"/>
                </a:scene3d>
                <a:sp3d>
                  <a:bevelT w="0" h="1270"/>
                </a:sp3d>
              </a:bodyPr>
              <a:lstStyle/>
              <a:p>
                <a:endParaRPr lang="en-US" altLang="ko-KR" sz="1400">
                  <a:gradFill flip="none" rotWithShape="1">
                    <a:gsLst>
                      <a:gs pos="0">
                        <a:prstClr val="white">
                          <a:lumMod val="0"/>
                          <a:lumOff val="100000"/>
                        </a:prstClr>
                      </a:gs>
                      <a:gs pos="100000">
                        <a:prstClr val="white">
                          <a:lumMod val="0"/>
                          <a:lumOff val="100000"/>
                        </a:prstClr>
                      </a:gs>
                    </a:gsLst>
                    <a:lin ang="6000000" scaled="0"/>
                    <a:tileRect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56" name="LcS48" descr="어두운 상향 대각선"/>
              <p:cNvSpPr>
                <a:spLocks noChangeArrowheads="1"/>
              </p:cNvSpPr>
              <p:nvPr/>
            </p:nvSpPr>
            <p:spPr bwMode="auto">
              <a:xfrm flipV="1">
                <a:off x="14742950" y="2681715"/>
                <a:ext cx="285728" cy="756084"/>
              </a:xfrm>
              <a:custGeom>
                <a:avLst/>
                <a:gdLst>
                  <a:gd name="connsiteX0" fmla="*/ 0 w 972108"/>
                  <a:gd name="connsiteY0" fmla="*/ 0 h 756084"/>
                  <a:gd name="connsiteX1" fmla="*/ 972108 w 972108"/>
                  <a:gd name="connsiteY1" fmla="*/ 0 h 756084"/>
                  <a:gd name="connsiteX2" fmla="*/ 972108 w 972108"/>
                  <a:gd name="connsiteY2" fmla="*/ 756084 h 756084"/>
                  <a:gd name="connsiteX3" fmla="*/ 0 w 972108"/>
                  <a:gd name="connsiteY3" fmla="*/ 756084 h 756084"/>
                  <a:gd name="connsiteX4" fmla="*/ 0 w 972108"/>
                  <a:gd name="connsiteY4" fmla="*/ 0 h 756084"/>
                  <a:gd name="connsiteX0" fmla="*/ 0 w 972108"/>
                  <a:gd name="connsiteY0" fmla="*/ 0 h 756084"/>
                  <a:gd name="connsiteX1" fmla="*/ 972108 w 972108"/>
                  <a:gd name="connsiteY1" fmla="*/ 756084 h 756084"/>
                  <a:gd name="connsiteX2" fmla="*/ 0 w 972108"/>
                  <a:gd name="connsiteY2" fmla="*/ 756084 h 756084"/>
                  <a:gd name="connsiteX3" fmla="*/ 0 w 972108"/>
                  <a:gd name="connsiteY3" fmla="*/ 0 h 756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108" h="756084">
                    <a:moveTo>
                      <a:pt x="0" y="0"/>
                    </a:moveTo>
                    <a:lnTo>
                      <a:pt x="972108" y="756084"/>
                    </a:lnTo>
                    <a:lnTo>
                      <a:pt x="0" y="7560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anchor="ctr" anchorCtr="0">
                <a:scene3d>
                  <a:camera prst="orthographicFront"/>
                  <a:lightRig rig="threePt" dir="t"/>
                </a:scene3d>
                <a:sp3d>
                  <a:bevelT w="0" h="1270"/>
                </a:sp3d>
              </a:bodyPr>
              <a:lstStyle/>
              <a:p>
                <a:endParaRPr lang="en-US" altLang="ko-KR" sz="1400">
                  <a:gradFill flip="none" rotWithShape="1">
                    <a:gsLst>
                      <a:gs pos="0">
                        <a:prstClr val="white">
                          <a:lumMod val="0"/>
                          <a:lumOff val="100000"/>
                        </a:prstClr>
                      </a:gs>
                      <a:gs pos="100000">
                        <a:prstClr val="white">
                          <a:lumMod val="0"/>
                          <a:lumOff val="100000"/>
                        </a:prstClr>
                      </a:gs>
                    </a:gsLst>
                    <a:lin ang="6000000" scaled="0"/>
                    <a:tileRect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153" name="사다리꼴 152"/>
            <p:cNvSpPr/>
            <p:nvPr/>
          </p:nvSpPr>
          <p:spPr>
            <a:xfrm flipV="1">
              <a:off x="3941749" y="2591705"/>
              <a:ext cx="2844311" cy="71992"/>
            </a:xfrm>
            <a:prstGeom prst="trapezoid">
              <a:avLst>
                <a:gd name="adj" fmla="val 275000"/>
              </a:avLst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962189" y="4415770"/>
            <a:ext cx="1800487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ko-KR" altLang="en-US" sz="1400" b="1" dirty="0" err="1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전원유닛의</a:t>
            </a:r>
            <a:r>
              <a:rPr lang="ko-KR" altLang="en-US" sz="1400" b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 err="1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고효율성</a:t>
            </a:r>
            <a:endParaRPr lang="ko-KR" altLang="en-US" sz="1400" b="1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3" name="Rt3"/>
          <p:cNvSpPr txBox="1"/>
          <p:nvPr/>
        </p:nvSpPr>
        <p:spPr>
          <a:xfrm>
            <a:off x="464875" y="4856636"/>
            <a:ext cx="283336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>
            <a:defPPr>
              <a:defRPr lang="ko-KR"/>
            </a:defPPr>
            <a:lvl1pPr marL="133350" indent="-133350" defTabSz="914400" eaLnBrk="1" latinLnBrk="0" hangingPunct="1">
              <a:lnSpc>
                <a:spcPts val="1769"/>
              </a:lnSpc>
              <a:spcBef>
                <a:spcPts val="100"/>
              </a:spcBef>
              <a:spcAft>
                <a:spcPts val="100"/>
              </a:spcAft>
              <a:buClr>
                <a:srgbClr val="333333"/>
              </a:buClr>
              <a:buFont typeface="Wingdings" panose="05000000000000000000" pitchFamily="2" charset="2"/>
              <a:buChar char="§"/>
              <a:defRPr sz="1500">
                <a:solidFill>
                  <a:srgbClr val="333333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함초롬돋움" panose="02030504000101010101" pitchFamily="18" charset="-127"/>
              </a:defRPr>
            </a:lvl1pPr>
            <a:lvl2pPr marL="742950" indent="-285750" defTabSz="914400" eaLnBrk="1" hangingPunct="1">
              <a:defRPr sz="1800"/>
            </a:lvl2pPr>
            <a:lvl3pPr marL="1143000" indent="-228600" defTabSz="914400" eaLnBrk="1" hangingPunct="1">
              <a:defRPr sz="1800"/>
            </a:lvl3pPr>
            <a:lvl4pPr marL="1600200" indent="-228600" defTabSz="914400" eaLnBrk="1" hangingPunct="1">
              <a:defRPr sz="1800"/>
            </a:lvl4pPr>
            <a:lvl5pPr marL="2057400" indent="-228600" defTabSz="914400" eaLnBrk="1" hangingPunct="1">
              <a:defRPr sz="1800"/>
            </a:lvl5pPr>
            <a:lvl6pPr marL="2514600" indent="-228600" defTabSz="914400" eaLnBrk="0" fontAlgn="base" hangingPunct="0">
              <a:spcBef>
                <a:spcPct val="0"/>
              </a:spcBef>
              <a:spcAft>
                <a:spcPct val="0"/>
              </a:spcAft>
              <a:defRPr sz="1800"/>
            </a:lvl6pPr>
            <a:lvl7pPr marL="2971800" indent="-228600" defTabSz="914400" eaLnBrk="0" fontAlgn="base" hangingPunct="0">
              <a:spcBef>
                <a:spcPct val="0"/>
              </a:spcBef>
              <a:spcAft>
                <a:spcPct val="0"/>
              </a:spcAft>
              <a:defRPr sz="1800"/>
            </a:lvl7pPr>
            <a:lvl8pPr marL="3429000" indent="-228600" defTabSz="914400" eaLnBrk="0" fontAlgn="base" hangingPunct="0">
              <a:spcBef>
                <a:spcPct val="0"/>
              </a:spcBef>
              <a:spcAft>
                <a:spcPct val="0"/>
              </a:spcAft>
              <a:defRPr sz="1800"/>
            </a:lvl8pPr>
            <a:lvl9pPr marL="3886200" indent="-228600" defTabSz="914400" eaLnBrk="0" fontAlgn="base" hangingPunct="0">
              <a:spcBef>
                <a:spcPct val="0"/>
              </a:spcBef>
              <a:spcAft>
                <a:spcPct val="0"/>
              </a:spcAft>
              <a:defRPr sz="1800"/>
            </a:lvl9pPr>
          </a:lstStyle>
          <a:p>
            <a:pPr marL="115888" indent="-11588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050" spc="-7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EPA </a:t>
            </a:r>
            <a:r>
              <a:rPr lang="ko-KR" altLang="en-US" sz="1050" spc="-7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규격의 최대 </a:t>
            </a:r>
            <a:r>
              <a:rPr lang="en-US" altLang="ko-KR" sz="1050" spc="-7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96% </a:t>
            </a:r>
            <a:r>
              <a:rPr lang="ko-KR" altLang="en-US" sz="1050" spc="-7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효율의 고효율 전원 공급 장치 → 에너지손실 최소화</a:t>
            </a:r>
          </a:p>
        </p:txBody>
      </p:sp>
      <p:sp>
        <p:nvSpPr>
          <p:cNvPr id="104" name="Rectangle 62"/>
          <p:cNvSpPr>
            <a:spLocks noChangeArrowheads="1"/>
          </p:cNvSpPr>
          <p:nvPr/>
        </p:nvSpPr>
        <p:spPr bwMode="auto">
          <a:xfrm>
            <a:off x="3486342" y="2060848"/>
            <a:ext cx="2953748" cy="2092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12700" sx="101000" sy="101000" algn="ct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43056"/>
            <a:endParaRPr lang="ko-KR" altLang="en-US" sz="200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05" name="그룹 104"/>
          <p:cNvGrpSpPr/>
          <p:nvPr/>
        </p:nvGrpSpPr>
        <p:grpSpPr>
          <a:xfrm>
            <a:off x="3486342" y="2061754"/>
            <a:ext cx="2953748" cy="416056"/>
            <a:chOff x="3941749" y="2231705"/>
            <a:chExt cx="2844318" cy="431992"/>
          </a:xfrm>
        </p:grpSpPr>
        <p:grpSp>
          <p:nvGrpSpPr>
            <p:cNvPr id="147" name="그룹 146"/>
            <p:cNvGrpSpPr/>
            <p:nvPr/>
          </p:nvGrpSpPr>
          <p:grpSpPr>
            <a:xfrm>
              <a:off x="3941754" y="2231705"/>
              <a:ext cx="2844313" cy="360000"/>
              <a:chOff x="14742950" y="2681715"/>
              <a:chExt cx="1410779" cy="756084"/>
            </a:xfrm>
          </p:grpSpPr>
          <p:sp>
            <p:nvSpPr>
              <p:cNvPr id="149" name="LcS48" descr="어두운 상향 대각선"/>
              <p:cNvSpPr>
                <a:spLocks noChangeArrowheads="1"/>
              </p:cNvSpPr>
              <p:nvPr/>
            </p:nvSpPr>
            <p:spPr bwMode="auto">
              <a:xfrm>
                <a:off x="14742950" y="2681715"/>
                <a:ext cx="1410779" cy="756084"/>
              </a:xfrm>
              <a:prstGeom prst="rect">
                <a:avLst/>
              </a:prstGeom>
              <a:gradFill flip="none" rotWithShape="1">
                <a:gsLst>
                  <a:gs pos="0">
                    <a:srgbClr val="A30716">
                      <a:shade val="30000"/>
                      <a:satMod val="115000"/>
                    </a:srgbClr>
                  </a:gs>
                  <a:gs pos="50000">
                    <a:srgbClr val="A30716">
                      <a:shade val="67500"/>
                      <a:satMod val="115000"/>
                    </a:srgbClr>
                  </a:gs>
                  <a:gs pos="100000">
                    <a:srgbClr val="A30716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endParaRPr lang="en-US" altLang="ko-KR" sz="1600" b="1">
                  <a:gradFill flip="none" rotWithShape="1">
                    <a:gsLst>
                      <a:gs pos="0">
                        <a:prstClr val="white">
                          <a:lumMod val="0"/>
                          <a:lumOff val="100000"/>
                        </a:prstClr>
                      </a:gs>
                      <a:gs pos="100000">
                        <a:prstClr val="white">
                          <a:lumMod val="0"/>
                          <a:lumOff val="100000"/>
                        </a:prstClr>
                      </a:gs>
                    </a:gsLst>
                    <a:lin ang="6000000" scaled="0"/>
                    <a:tileRect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50" name="LcS48" descr="어두운 상향 대각선"/>
              <p:cNvSpPr>
                <a:spLocks noChangeArrowheads="1"/>
              </p:cNvSpPr>
              <p:nvPr/>
            </p:nvSpPr>
            <p:spPr bwMode="auto">
              <a:xfrm>
                <a:off x="14742950" y="2681715"/>
                <a:ext cx="571455" cy="756084"/>
              </a:xfrm>
              <a:custGeom>
                <a:avLst/>
                <a:gdLst>
                  <a:gd name="connsiteX0" fmla="*/ 0 w 972108"/>
                  <a:gd name="connsiteY0" fmla="*/ 0 h 756084"/>
                  <a:gd name="connsiteX1" fmla="*/ 972108 w 972108"/>
                  <a:gd name="connsiteY1" fmla="*/ 0 h 756084"/>
                  <a:gd name="connsiteX2" fmla="*/ 972108 w 972108"/>
                  <a:gd name="connsiteY2" fmla="*/ 756084 h 756084"/>
                  <a:gd name="connsiteX3" fmla="*/ 0 w 972108"/>
                  <a:gd name="connsiteY3" fmla="*/ 756084 h 756084"/>
                  <a:gd name="connsiteX4" fmla="*/ 0 w 972108"/>
                  <a:gd name="connsiteY4" fmla="*/ 0 h 756084"/>
                  <a:gd name="connsiteX0" fmla="*/ 0 w 972108"/>
                  <a:gd name="connsiteY0" fmla="*/ 0 h 756084"/>
                  <a:gd name="connsiteX1" fmla="*/ 972108 w 972108"/>
                  <a:gd name="connsiteY1" fmla="*/ 756084 h 756084"/>
                  <a:gd name="connsiteX2" fmla="*/ 0 w 972108"/>
                  <a:gd name="connsiteY2" fmla="*/ 756084 h 756084"/>
                  <a:gd name="connsiteX3" fmla="*/ 0 w 972108"/>
                  <a:gd name="connsiteY3" fmla="*/ 0 h 756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108" h="756084">
                    <a:moveTo>
                      <a:pt x="0" y="0"/>
                    </a:moveTo>
                    <a:lnTo>
                      <a:pt x="972108" y="756084"/>
                    </a:lnTo>
                    <a:lnTo>
                      <a:pt x="0" y="7560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anchor="ctr" anchorCtr="0">
                <a:scene3d>
                  <a:camera prst="orthographicFront"/>
                  <a:lightRig rig="threePt" dir="t"/>
                </a:scene3d>
                <a:sp3d>
                  <a:bevelT w="0" h="1270"/>
                </a:sp3d>
              </a:bodyPr>
              <a:lstStyle/>
              <a:p>
                <a:endParaRPr lang="en-US" altLang="ko-KR" sz="1400">
                  <a:gradFill flip="none" rotWithShape="1">
                    <a:gsLst>
                      <a:gs pos="0">
                        <a:prstClr val="white">
                          <a:lumMod val="0"/>
                          <a:lumOff val="100000"/>
                        </a:prstClr>
                      </a:gs>
                      <a:gs pos="100000">
                        <a:prstClr val="white">
                          <a:lumMod val="0"/>
                          <a:lumOff val="100000"/>
                        </a:prstClr>
                      </a:gs>
                    </a:gsLst>
                    <a:lin ang="6000000" scaled="0"/>
                    <a:tileRect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51" name="LcS48" descr="어두운 상향 대각선"/>
              <p:cNvSpPr>
                <a:spLocks noChangeArrowheads="1"/>
              </p:cNvSpPr>
              <p:nvPr/>
            </p:nvSpPr>
            <p:spPr bwMode="auto">
              <a:xfrm flipV="1">
                <a:off x="14742950" y="2681715"/>
                <a:ext cx="285728" cy="756084"/>
              </a:xfrm>
              <a:custGeom>
                <a:avLst/>
                <a:gdLst>
                  <a:gd name="connsiteX0" fmla="*/ 0 w 972108"/>
                  <a:gd name="connsiteY0" fmla="*/ 0 h 756084"/>
                  <a:gd name="connsiteX1" fmla="*/ 972108 w 972108"/>
                  <a:gd name="connsiteY1" fmla="*/ 0 h 756084"/>
                  <a:gd name="connsiteX2" fmla="*/ 972108 w 972108"/>
                  <a:gd name="connsiteY2" fmla="*/ 756084 h 756084"/>
                  <a:gd name="connsiteX3" fmla="*/ 0 w 972108"/>
                  <a:gd name="connsiteY3" fmla="*/ 756084 h 756084"/>
                  <a:gd name="connsiteX4" fmla="*/ 0 w 972108"/>
                  <a:gd name="connsiteY4" fmla="*/ 0 h 756084"/>
                  <a:gd name="connsiteX0" fmla="*/ 0 w 972108"/>
                  <a:gd name="connsiteY0" fmla="*/ 0 h 756084"/>
                  <a:gd name="connsiteX1" fmla="*/ 972108 w 972108"/>
                  <a:gd name="connsiteY1" fmla="*/ 756084 h 756084"/>
                  <a:gd name="connsiteX2" fmla="*/ 0 w 972108"/>
                  <a:gd name="connsiteY2" fmla="*/ 756084 h 756084"/>
                  <a:gd name="connsiteX3" fmla="*/ 0 w 972108"/>
                  <a:gd name="connsiteY3" fmla="*/ 0 h 756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108" h="756084">
                    <a:moveTo>
                      <a:pt x="0" y="0"/>
                    </a:moveTo>
                    <a:lnTo>
                      <a:pt x="972108" y="756084"/>
                    </a:lnTo>
                    <a:lnTo>
                      <a:pt x="0" y="7560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anchor="ctr" anchorCtr="0">
                <a:scene3d>
                  <a:camera prst="orthographicFront"/>
                  <a:lightRig rig="threePt" dir="t"/>
                </a:scene3d>
                <a:sp3d>
                  <a:bevelT w="0" h="1270"/>
                </a:sp3d>
              </a:bodyPr>
              <a:lstStyle/>
              <a:p>
                <a:endParaRPr lang="en-US" altLang="ko-KR" sz="1400">
                  <a:gradFill flip="none" rotWithShape="1">
                    <a:gsLst>
                      <a:gs pos="0">
                        <a:prstClr val="white">
                          <a:lumMod val="0"/>
                          <a:lumOff val="100000"/>
                        </a:prstClr>
                      </a:gs>
                      <a:gs pos="100000">
                        <a:prstClr val="white">
                          <a:lumMod val="0"/>
                          <a:lumOff val="100000"/>
                        </a:prstClr>
                      </a:gs>
                    </a:gsLst>
                    <a:lin ang="6000000" scaled="0"/>
                    <a:tileRect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148" name="사다리꼴 147"/>
            <p:cNvSpPr/>
            <p:nvPr/>
          </p:nvSpPr>
          <p:spPr>
            <a:xfrm flipV="1">
              <a:off x="3941749" y="2591705"/>
              <a:ext cx="2844311" cy="71992"/>
            </a:xfrm>
            <a:prstGeom prst="trapezoid">
              <a:avLst>
                <a:gd name="adj" fmla="val 275000"/>
              </a:avLst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4104044" y="2104492"/>
            <a:ext cx="1800487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ko-KR" altLang="en-US" sz="1400" b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최적화된 공기 흐름</a:t>
            </a:r>
          </a:p>
        </p:txBody>
      </p:sp>
      <p:sp>
        <p:nvSpPr>
          <p:cNvPr id="107" name="Rt3"/>
          <p:cNvSpPr txBox="1"/>
          <p:nvPr/>
        </p:nvSpPr>
        <p:spPr>
          <a:xfrm>
            <a:off x="3606730" y="2556366"/>
            <a:ext cx="283336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>
            <a:defPPr>
              <a:defRPr lang="ko-KR"/>
            </a:defPPr>
            <a:lvl1pPr marL="133350" indent="-133350" defTabSz="914400" eaLnBrk="1" latinLnBrk="0" hangingPunct="1">
              <a:lnSpc>
                <a:spcPts val="1769"/>
              </a:lnSpc>
              <a:spcBef>
                <a:spcPts val="100"/>
              </a:spcBef>
              <a:spcAft>
                <a:spcPts val="100"/>
              </a:spcAft>
              <a:buClr>
                <a:srgbClr val="333333"/>
              </a:buClr>
              <a:buFont typeface="Wingdings" panose="05000000000000000000" pitchFamily="2" charset="2"/>
              <a:buChar char="§"/>
              <a:defRPr sz="1500">
                <a:solidFill>
                  <a:srgbClr val="333333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함초롬돋움" panose="02030504000101010101" pitchFamily="18" charset="-127"/>
              </a:defRPr>
            </a:lvl1pPr>
            <a:lvl2pPr marL="742950" indent="-285750" defTabSz="914400" eaLnBrk="1" hangingPunct="1">
              <a:defRPr sz="1800"/>
            </a:lvl2pPr>
            <a:lvl3pPr marL="1143000" indent="-228600" defTabSz="914400" eaLnBrk="1" hangingPunct="1">
              <a:defRPr sz="1800"/>
            </a:lvl3pPr>
            <a:lvl4pPr marL="1600200" indent="-228600" defTabSz="914400" eaLnBrk="1" hangingPunct="1">
              <a:defRPr sz="1800"/>
            </a:lvl4pPr>
            <a:lvl5pPr marL="2057400" indent="-228600" defTabSz="914400" eaLnBrk="1" hangingPunct="1">
              <a:defRPr sz="1800"/>
            </a:lvl5pPr>
            <a:lvl6pPr marL="2514600" indent="-228600" defTabSz="914400" eaLnBrk="0" fontAlgn="base" hangingPunct="0">
              <a:spcBef>
                <a:spcPct val="0"/>
              </a:spcBef>
              <a:spcAft>
                <a:spcPct val="0"/>
              </a:spcAft>
              <a:defRPr sz="1800"/>
            </a:lvl6pPr>
            <a:lvl7pPr marL="2971800" indent="-228600" defTabSz="914400" eaLnBrk="0" fontAlgn="base" hangingPunct="0">
              <a:spcBef>
                <a:spcPct val="0"/>
              </a:spcBef>
              <a:spcAft>
                <a:spcPct val="0"/>
              </a:spcAft>
              <a:defRPr sz="1800"/>
            </a:lvl7pPr>
            <a:lvl8pPr marL="3429000" indent="-228600" defTabSz="914400" eaLnBrk="0" fontAlgn="base" hangingPunct="0">
              <a:spcBef>
                <a:spcPct val="0"/>
              </a:spcBef>
              <a:spcAft>
                <a:spcPct val="0"/>
              </a:spcAft>
              <a:defRPr sz="1800"/>
            </a:lvl8pPr>
            <a:lvl9pPr marL="3886200" indent="-228600" defTabSz="914400" eaLnBrk="0" fontAlgn="base" hangingPunct="0">
              <a:spcBef>
                <a:spcPct val="0"/>
              </a:spcBef>
              <a:spcAft>
                <a:spcPct val="0"/>
              </a:spcAft>
              <a:defRPr sz="1800"/>
            </a:lvl9pPr>
          </a:lstStyle>
          <a:p>
            <a:pPr marL="115888" indent="-11588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050" spc="-7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신선하고 차가운 공기가 발열 </a:t>
            </a:r>
            <a:r>
              <a:rPr lang="en-US" altLang="ko-KR" sz="1050" spc="-7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point</a:t>
            </a:r>
            <a:r>
              <a:rPr lang="ko-KR" altLang="en-US" sz="1050" spc="-7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집중적으로 흐를 수 있도록 내부 구조 디자인</a:t>
            </a:r>
          </a:p>
        </p:txBody>
      </p:sp>
      <p:sp>
        <p:nvSpPr>
          <p:cNvPr id="108" name="Rectangle 62"/>
          <p:cNvSpPr>
            <a:spLocks noChangeArrowheads="1"/>
          </p:cNvSpPr>
          <p:nvPr/>
        </p:nvSpPr>
        <p:spPr bwMode="auto">
          <a:xfrm>
            <a:off x="3486342" y="4361118"/>
            <a:ext cx="2953748" cy="2092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12700" sx="101000" sy="101000" algn="ct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43056"/>
            <a:endParaRPr lang="ko-KR" altLang="en-US" sz="200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09" name="그룹 108"/>
          <p:cNvGrpSpPr/>
          <p:nvPr/>
        </p:nvGrpSpPr>
        <p:grpSpPr>
          <a:xfrm>
            <a:off x="3486342" y="4362024"/>
            <a:ext cx="2953748" cy="416056"/>
            <a:chOff x="3941749" y="2231705"/>
            <a:chExt cx="2844318" cy="431992"/>
          </a:xfrm>
        </p:grpSpPr>
        <p:grpSp>
          <p:nvGrpSpPr>
            <p:cNvPr id="142" name="그룹 141"/>
            <p:cNvGrpSpPr/>
            <p:nvPr/>
          </p:nvGrpSpPr>
          <p:grpSpPr>
            <a:xfrm>
              <a:off x="3941754" y="2231705"/>
              <a:ext cx="2844313" cy="360000"/>
              <a:chOff x="14742950" y="2681715"/>
              <a:chExt cx="1410779" cy="756084"/>
            </a:xfrm>
          </p:grpSpPr>
          <p:sp>
            <p:nvSpPr>
              <p:cNvPr id="144" name="LcS48" descr="어두운 상향 대각선"/>
              <p:cNvSpPr>
                <a:spLocks noChangeArrowheads="1"/>
              </p:cNvSpPr>
              <p:nvPr/>
            </p:nvSpPr>
            <p:spPr bwMode="auto">
              <a:xfrm>
                <a:off x="14742950" y="2681715"/>
                <a:ext cx="1410779" cy="756084"/>
              </a:xfrm>
              <a:prstGeom prst="rect">
                <a:avLst/>
              </a:prstGeom>
              <a:gradFill flip="none" rotWithShape="1">
                <a:gsLst>
                  <a:gs pos="0">
                    <a:srgbClr val="A30716">
                      <a:shade val="30000"/>
                      <a:satMod val="115000"/>
                    </a:srgbClr>
                  </a:gs>
                  <a:gs pos="50000">
                    <a:srgbClr val="A30716">
                      <a:shade val="67500"/>
                      <a:satMod val="115000"/>
                    </a:srgbClr>
                  </a:gs>
                  <a:gs pos="100000">
                    <a:srgbClr val="A30716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endParaRPr lang="en-US" altLang="ko-KR" sz="1600" b="1">
                  <a:gradFill flip="none" rotWithShape="1">
                    <a:gsLst>
                      <a:gs pos="0">
                        <a:prstClr val="white">
                          <a:lumMod val="0"/>
                          <a:lumOff val="100000"/>
                        </a:prstClr>
                      </a:gs>
                      <a:gs pos="100000">
                        <a:prstClr val="white">
                          <a:lumMod val="0"/>
                          <a:lumOff val="100000"/>
                        </a:prstClr>
                      </a:gs>
                    </a:gsLst>
                    <a:lin ang="6000000" scaled="0"/>
                    <a:tileRect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45" name="LcS48" descr="어두운 상향 대각선"/>
              <p:cNvSpPr>
                <a:spLocks noChangeArrowheads="1"/>
              </p:cNvSpPr>
              <p:nvPr/>
            </p:nvSpPr>
            <p:spPr bwMode="auto">
              <a:xfrm>
                <a:off x="14742950" y="2681715"/>
                <a:ext cx="571455" cy="756084"/>
              </a:xfrm>
              <a:custGeom>
                <a:avLst/>
                <a:gdLst>
                  <a:gd name="connsiteX0" fmla="*/ 0 w 972108"/>
                  <a:gd name="connsiteY0" fmla="*/ 0 h 756084"/>
                  <a:gd name="connsiteX1" fmla="*/ 972108 w 972108"/>
                  <a:gd name="connsiteY1" fmla="*/ 0 h 756084"/>
                  <a:gd name="connsiteX2" fmla="*/ 972108 w 972108"/>
                  <a:gd name="connsiteY2" fmla="*/ 756084 h 756084"/>
                  <a:gd name="connsiteX3" fmla="*/ 0 w 972108"/>
                  <a:gd name="connsiteY3" fmla="*/ 756084 h 756084"/>
                  <a:gd name="connsiteX4" fmla="*/ 0 w 972108"/>
                  <a:gd name="connsiteY4" fmla="*/ 0 h 756084"/>
                  <a:gd name="connsiteX0" fmla="*/ 0 w 972108"/>
                  <a:gd name="connsiteY0" fmla="*/ 0 h 756084"/>
                  <a:gd name="connsiteX1" fmla="*/ 972108 w 972108"/>
                  <a:gd name="connsiteY1" fmla="*/ 756084 h 756084"/>
                  <a:gd name="connsiteX2" fmla="*/ 0 w 972108"/>
                  <a:gd name="connsiteY2" fmla="*/ 756084 h 756084"/>
                  <a:gd name="connsiteX3" fmla="*/ 0 w 972108"/>
                  <a:gd name="connsiteY3" fmla="*/ 0 h 756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108" h="756084">
                    <a:moveTo>
                      <a:pt x="0" y="0"/>
                    </a:moveTo>
                    <a:lnTo>
                      <a:pt x="972108" y="756084"/>
                    </a:lnTo>
                    <a:lnTo>
                      <a:pt x="0" y="7560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anchor="ctr" anchorCtr="0">
                <a:scene3d>
                  <a:camera prst="orthographicFront"/>
                  <a:lightRig rig="threePt" dir="t"/>
                </a:scene3d>
                <a:sp3d>
                  <a:bevelT w="0" h="1270"/>
                </a:sp3d>
              </a:bodyPr>
              <a:lstStyle/>
              <a:p>
                <a:endParaRPr lang="en-US" altLang="ko-KR" sz="1400">
                  <a:gradFill flip="none" rotWithShape="1">
                    <a:gsLst>
                      <a:gs pos="0">
                        <a:prstClr val="white">
                          <a:lumMod val="0"/>
                          <a:lumOff val="100000"/>
                        </a:prstClr>
                      </a:gs>
                      <a:gs pos="100000">
                        <a:prstClr val="white">
                          <a:lumMod val="0"/>
                          <a:lumOff val="100000"/>
                        </a:prstClr>
                      </a:gs>
                    </a:gsLst>
                    <a:lin ang="6000000" scaled="0"/>
                    <a:tileRect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46" name="LcS48" descr="어두운 상향 대각선"/>
              <p:cNvSpPr>
                <a:spLocks noChangeArrowheads="1"/>
              </p:cNvSpPr>
              <p:nvPr/>
            </p:nvSpPr>
            <p:spPr bwMode="auto">
              <a:xfrm flipV="1">
                <a:off x="14742950" y="2681715"/>
                <a:ext cx="285728" cy="756084"/>
              </a:xfrm>
              <a:custGeom>
                <a:avLst/>
                <a:gdLst>
                  <a:gd name="connsiteX0" fmla="*/ 0 w 972108"/>
                  <a:gd name="connsiteY0" fmla="*/ 0 h 756084"/>
                  <a:gd name="connsiteX1" fmla="*/ 972108 w 972108"/>
                  <a:gd name="connsiteY1" fmla="*/ 0 h 756084"/>
                  <a:gd name="connsiteX2" fmla="*/ 972108 w 972108"/>
                  <a:gd name="connsiteY2" fmla="*/ 756084 h 756084"/>
                  <a:gd name="connsiteX3" fmla="*/ 0 w 972108"/>
                  <a:gd name="connsiteY3" fmla="*/ 756084 h 756084"/>
                  <a:gd name="connsiteX4" fmla="*/ 0 w 972108"/>
                  <a:gd name="connsiteY4" fmla="*/ 0 h 756084"/>
                  <a:gd name="connsiteX0" fmla="*/ 0 w 972108"/>
                  <a:gd name="connsiteY0" fmla="*/ 0 h 756084"/>
                  <a:gd name="connsiteX1" fmla="*/ 972108 w 972108"/>
                  <a:gd name="connsiteY1" fmla="*/ 756084 h 756084"/>
                  <a:gd name="connsiteX2" fmla="*/ 0 w 972108"/>
                  <a:gd name="connsiteY2" fmla="*/ 756084 h 756084"/>
                  <a:gd name="connsiteX3" fmla="*/ 0 w 972108"/>
                  <a:gd name="connsiteY3" fmla="*/ 0 h 756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108" h="756084">
                    <a:moveTo>
                      <a:pt x="0" y="0"/>
                    </a:moveTo>
                    <a:lnTo>
                      <a:pt x="972108" y="756084"/>
                    </a:lnTo>
                    <a:lnTo>
                      <a:pt x="0" y="7560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anchor="ctr" anchorCtr="0">
                <a:scene3d>
                  <a:camera prst="orthographicFront"/>
                  <a:lightRig rig="threePt" dir="t"/>
                </a:scene3d>
                <a:sp3d>
                  <a:bevelT w="0" h="1270"/>
                </a:sp3d>
              </a:bodyPr>
              <a:lstStyle/>
              <a:p>
                <a:endParaRPr lang="en-US" altLang="ko-KR" sz="1400">
                  <a:gradFill flip="none" rotWithShape="1">
                    <a:gsLst>
                      <a:gs pos="0">
                        <a:prstClr val="white">
                          <a:lumMod val="0"/>
                          <a:lumOff val="100000"/>
                        </a:prstClr>
                      </a:gs>
                      <a:gs pos="100000">
                        <a:prstClr val="white">
                          <a:lumMod val="0"/>
                          <a:lumOff val="100000"/>
                        </a:prstClr>
                      </a:gs>
                    </a:gsLst>
                    <a:lin ang="6000000" scaled="0"/>
                    <a:tileRect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143" name="사다리꼴 142"/>
            <p:cNvSpPr/>
            <p:nvPr/>
          </p:nvSpPr>
          <p:spPr>
            <a:xfrm flipV="1">
              <a:off x="3941749" y="2591705"/>
              <a:ext cx="2844311" cy="71992"/>
            </a:xfrm>
            <a:prstGeom prst="trapezoid">
              <a:avLst>
                <a:gd name="adj" fmla="val 275000"/>
              </a:avLst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4104044" y="4415770"/>
            <a:ext cx="1800487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Cable-less </a:t>
            </a:r>
            <a:r>
              <a:rPr lang="ko-KR" altLang="en-US" sz="1400" b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디자인</a:t>
            </a:r>
          </a:p>
        </p:txBody>
      </p:sp>
      <p:sp>
        <p:nvSpPr>
          <p:cNvPr id="111" name="Rt3"/>
          <p:cNvSpPr txBox="1"/>
          <p:nvPr/>
        </p:nvSpPr>
        <p:spPr>
          <a:xfrm>
            <a:off x="3606730" y="4856636"/>
            <a:ext cx="283336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>
            <a:defPPr>
              <a:defRPr lang="ko-KR"/>
            </a:defPPr>
            <a:lvl1pPr marL="133350" indent="-133350" defTabSz="914400" eaLnBrk="1" latinLnBrk="0" hangingPunct="1">
              <a:lnSpc>
                <a:spcPts val="1769"/>
              </a:lnSpc>
              <a:spcBef>
                <a:spcPts val="100"/>
              </a:spcBef>
              <a:spcAft>
                <a:spcPts val="100"/>
              </a:spcAft>
              <a:buClr>
                <a:srgbClr val="333333"/>
              </a:buClr>
              <a:buFont typeface="Wingdings" panose="05000000000000000000" pitchFamily="2" charset="2"/>
              <a:buChar char="§"/>
              <a:defRPr sz="1500">
                <a:solidFill>
                  <a:srgbClr val="333333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함초롬돋움" panose="02030504000101010101" pitchFamily="18" charset="-127"/>
              </a:defRPr>
            </a:lvl1pPr>
            <a:lvl2pPr marL="742950" indent="-285750" defTabSz="914400" eaLnBrk="1" hangingPunct="1">
              <a:defRPr sz="1800"/>
            </a:lvl2pPr>
            <a:lvl3pPr marL="1143000" indent="-228600" defTabSz="914400" eaLnBrk="1" hangingPunct="1">
              <a:defRPr sz="1800"/>
            </a:lvl3pPr>
            <a:lvl4pPr marL="1600200" indent="-228600" defTabSz="914400" eaLnBrk="1" hangingPunct="1">
              <a:defRPr sz="1800"/>
            </a:lvl4pPr>
            <a:lvl5pPr marL="2057400" indent="-228600" defTabSz="914400" eaLnBrk="1" hangingPunct="1">
              <a:defRPr sz="1800"/>
            </a:lvl5pPr>
            <a:lvl6pPr marL="2514600" indent="-228600" defTabSz="914400" eaLnBrk="0" fontAlgn="base" hangingPunct="0">
              <a:spcBef>
                <a:spcPct val="0"/>
              </a:spcBef>
              <a:spcAft>
                <a:spcPct val="0"/>
              </a:spcAft>
              <a:defRPr sz="1800"/>
            </a:lvl6pPr>
            <a:lvl7pPr marL="2971800" indent="-228600" defTabSz="914400" eaLnBrk="0" fontAlgn="base" hangingPunct="0">
              <a:spcBef>
                <a:spcPct val="0"/>
              </a:spcBef>
              <a:spcAft>
                <a:spcPct val="0"/>
              </a:spcAft>
              <a:defRPr sz="1800"/>
            </a:lvl7pPr>
            <a:lvl8pPr marL="3429000" indent="-228600" defTabSz="914400" eaLnBrk="0" fontAlgn="base" hangingPunct="0">
              <a:spcBef>
                <a:spcPct val="0"/>
              </a:spcBef>
              <a:spcAft>
                <a:spcPct val="0"/>
              </a:spcAft>
              <a:defRPr sz="1800"/>
            </a:lvl8pPr>
            <a:lvl9pPr marL="3886200" indent="-228600" defTabSz="914400" eaLnBrk="0" fontAlgn="base" hangingPunct="0">
              <a:spcBef>
                <a:spcPct val="0"/>
              </a:spcBef>
              <a:spcAft>
                <a:spcPct val="0"/>
              </a:spcAft>
              <a:defRPr sz="1800"/>
            </a:lvl9pPr>
          </a:lstStyle>
          <a:p>
            <a:pPr marL="115888" indent="-11588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050" spc="-7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효율적인 공기의 흐름에 장애가 되는 케이블 </a:t>
            </a:r>
            <a:br>
              <a:rPr lang="en-US" altLang="ko-KR" sz="1050" spc="-7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050" spc="-7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사용을 최소화</a:t>
            </a:r>
          </a:p>
        </p:txBody>
      </p:sp>
      <p:sp>
        <p:nvSpPr>
          <p:cNvPr id="112" name="Rectangle 62"/>
          <p:cNvSpPr>
            <a:spLocks noChangeArrowheads="1"/>
          </p:cNvSpPr>
          <p:nvPr/>
        </p:nvSpPr>
        <p:spPr bwMode="auto">
          <a:xfrm>
            <a:off x="6607764" y="2060848"/>
            <a:ext cx="2953748" cy="2092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12700" sx="101000" sy="101000" algn="ct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43056"/>
            <a:endParaRPr lang="ko-KR" altLang="en-US" sz="200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13" name="그룹 112"/>
          <p:cNvGrpSpPr/>
          <p:nvPr/>
        </p:nvGrpSpPr>
        <p:grpSpPr>
          <a:xfrm>
            <a:off x="6607764" y="2061754"/>
            <a:ext cx="2953748" cy="416056"/>
            <a:chOff x="3941749" y="2231705"/>
            <a:chExt cx="2844318" cy="431992"/>
          </a:xfrm>
        </p:grpSpPr>
        <p:grpSp>
          <p:nvGrpSpPr>
            <p:cNvPr id="137" name="그룹 136"/>
            <p:cNvGrpSpPr/>
            <p:nvPr/>
          </p:nvGrpSpPr>
          <p:grpSpPr>
            <a:xfrm>
              <a:off x="3941754" y="2231705"/>
              <a:ext cx="2844313" cy="360000"/>
              <a:chOff x="14742950" y="2681715"/>
              <a:chExt cx="1410779" cy="756084"/>
            </a:xfrm>
          </p:grpSpPr>
          <p:sp>
            <p:nvSpPr>
              <p:cNvPr id="139" name="LcS48" descr="어두운 상향 대각선"/>
              <p:cNvSpPr>
                <a:spLocks noChangeArrowheads="1"/>
              </p:cNvSpPr>
              <p:nvPr/>
            </p:nvSpPr>
            <p:spPr bwMode="auto">
              <a:xfrm>
                <a:off x="14742950" y="2681715"/>
                <a:ext cx="1410779" cy="756084"/>
              </a:xfrm>
              <a:prstGeom prst="rect">
                <a:avLst/>
              </a:prstGeom>
              <a:gradFill flip="none" rotWithShape="1">
                <a:gsLst>
                  <a:gs pos="0">
                    <a:srgbClr val="A30716">
                      <a:shade val="30000"/>
                      <a:satMod val="115000"/>
                    </a:srgbClr>
                  </a:gs>
                  <a:gs pos="50000">
                    <a:srgbClr val="A30716">
                      <a:shade val="67500"/>
                      <a:satMod val="115000"/>
                    </a:srgbClr>
                  </a:gs>
                  <a:gs pos="100000">
                    <a:srgbClr val="A30716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endParaRPr lang="en-US" altLang="ko-KR" sz="1600" b="1">
                  <a:gradFill flip="none" rotWithShape="1">
                    <a:gsLst>
                      <a:gs pos="0">
                        <a:prstClr val="white">
                          <a:lumMod val="0"/>
                          <a:lumOff val="100000"/>
                        </a:prstClr>
                      </a:gs>
                      <a:gs pos="100000">
                        <a:prstClr val="white">
                          <a:lumMod val="0"/>
                          <a:lumOff val="100000"/>
                        </a:prstClr>
                      </a:gs>
                    </a:gsLst>
                    <a:lin ang="6000000" scaled="0"/>
                    <a:tileRect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40" name="LcS48" descr="어두운 상향 대각선"/>
              <p:cNvSpPr>
                <a:spLocks noChangeArrowheads="1"/>
              </p:cNvSpPr>
              <p:nvPr/>
            </p:nvSpPr>
            <p:spPr bwMode="auto">
              <a:xfrm>
                <a:off x="14742950" y="2681715"/>
                <a:ext cx="571455" cy="756084"/>
              </a:xfrm>
              <a:custGeom>
                <a:avLst/>
                <a:gdLst>
                  <a:gd name="connsiteX0" fmla="*/ 0 w 972108"/>
                  <a:gd name="connsiteY0" fmla="*/ 0 h 756084"/>
                  <a:gd name="connsiteX1" fmla="*/ 972108 w 972108"/>
                  <a:gd name="connsiteY1" fmla="*/ 0 h 756084"/>
                  <a:gd name="connsiteX2" fmla="*/ 972108 w 972108"/>
                  <a:gd name="connsiteY2" fmla="*/ 756084 h 756084"/>
                  <a:gd name="connsiteX3" fmla="*/ 0 w 972108"/>
                  <a:gd name="connsiteY3" fmla="*/ 756084 h 756084"/>
                  <a:gd name="connsiteX4" fmla="*/ 0 w 972108"/>
                  <a:gd name="connsiteY4" fmla="*/ 0 h 756084"/>
                  <a:gd name="connsiteX0" fmla="*/ 0 w 972108"/>
                  <a:gd name="connsiteY0" fmla="*/ 0 h 756084"/>
                  <a:gd name="connsiteX1" fmla="*/ 972108 w 972108"/>
                  <a:gd name="connsiteY1" fmla="*/ 756084 h 756084"/>
                  <a:gd name="connsiteX2" fmla="*/ 0 w 972108"/>
                  <a:gd name="connsiteY2" fmla="*/ 756084 h 756084"/>
                  <a:gd name="connsiteX3" fmla="*/ 0 w 972108"/>
                  <a:gd name="connsiteY3" fmla="*/ 0 h 756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108" h="756084">
                    <a:moveTo>
                      <a:pt x="0" y="0"/>
                    </a:moveTo>
                    <a:lnTo>
                      <a:pt x="972108" y="756084"/>
                    </a:lnTo>
                    <a:lnTo>
                      <a:pt x="0" y="7560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anchor="ctr" anchorCtr="0">
                <a:scene3d>
                  <a:camera prst="orthographicFront"/>
                  <a:lightRig rig="threePt" dir="t"/>
                </a:scene3d>
                <a:sp3d>
                  <a:bevelT w="0" h="1270"/>
                </a:sp3d>
              </a:bodyPr>
              <a:lstStyle/>
              <a:p>
                <a:endParaRPr lang="en-US" altLang="ko-KR" sz="1400">
                  <a:gradFill flip="none" rotWithShape="1">
                    <a:gsLst>
                      <a:gs pos="0">
                        <a:prstClr val="white">
                          <a:lumMod val="0"/>
                          <a:lumOff val="100000"/>
                        </a:prstClr>
                      </a:gs>
                      <a:gs pos="100000">
                        <a:prstClr val="white">
                          <a:lumMod val="0"/>
                          <a:lumOff val="100000"/>
                        </a:prstClr>
                      </a:gs>
                    </a:gsLst>
                    <a:lin ang="6000000" scaled="0"/>
                    <a:tileRect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41" name="LcS48" descr="어두운 상향 대각선"/>
              <p:cNvSpPr>
                <a:spLocks noChangeArrowheads="1"/>
              </p:cNvSpPr>
              <p:nvPr/>
            </p:nvSpPr>
            <p:spPr bwMode="auto">
              <a:xfrm flipV="1">
                <a:off x="14742950" y="2681715"/>
                <a:ext cx="285728" cy="756084"/>
              </a:xfrm>
              <a:custGeom>
                <a:avLst/>
                <a:gdLst>
                  <a:gd name="connsiteX0" fmla="*/ 0 w 972108"/>
                  <a:gd name="connsiteY0" fmla="*/ 0 h 756084"/>
                  <a:gd name="connsiteX1" fmla="*/ 972108 w 972108"/>
                  <a:gd name="connsiteY1" fmla="*/ 0 h 756084"/>
                  <a:gd name="connsiteX2" fmla="*/ 972108 w 972108"/>
                  <a:gd name="connsiteY2" fmla="*/ 756084 h 756084"/>
                  <a:gd name="connsiteX3" fmla="*/ 0 w 972108"/>
                  <a:gd name="connsiteY3" fmla="*/ 756084 h 756084"/>
                  <a:gd name="connsiteX4" fmla="*/ 0 w 972108"/>
                  <a:gd name="connsiteY4" fmla="*/ 0 h 756084"/>
                  <a:gd name="connsiteX0" fmla="*/ 0 w 972108"/>
                  <a:gd name="connsiteY0" fmla="*/ 0 h 756084"/>
                  <a:gd name="connsiteX1" fmla="*/ 972108 w 972108"/>
                  <a:gd name="connsiteY1" fmla="*/ 756084 h 756084"/>
                  <a:gd name="connsiteX2" fmla="*/ 0 w 972108"/>
                  <a:gd name="connsiteY2" fmla="*/ 756084 h 756084"/>
                  <a:gd name="connsiteX3" fmla="*/ 0 w 972108"/>
                  <a:gd name="connsiteY3" fmla="*/ 0 h 756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108" h="756084">
                    <a:moveTo>
                      <a:pt x="0" y="0"/>
                    </a:moveTo>
                    <a:lnTo>
                      <a:pt x="972108" y="756084"/>
                    </a:lnTo>
                    <a:lnTo>
                      <a:pt x="0" y="7560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anchor="ctr" anchorCtr="0">
                <a:scene3d>
                  <a:camera prst="orthographicFront"/>
                  <a:lightRig rig="threePt" dir="t"/>
                </a:scene3d>
                <a:sp3d>
                  <a:bevelT w="0" h="1270"/>
                </a:sp3d>
              </a:bodyPr>
              <a:lstStyle/>
              <a:p>
                <a:endParaRPr lang="en-US" altLang="ko-KR" sz="1400">
                  <a:gradFill flip="none" rotWithShape="1">
                    <a:gsLst>
                      <a:gs pos="0">
                        <a:prstClr val="white">
                          <a:lumMod val="0"/>
                          <a:lumOff val="100000"/>
                        </a:prstClr>
                      </a:gs>
                      <a:gs pos="100000">
                        <a:prstClr val="white">
                          <a:lumMod val="0"/>
                          <a:lumOff val="100000"/>
                        </a:prstClr>
                      </a:gs>
                    </a:gsLst>
                    <a:lin ang="6000000" scaled="0"/>
                    <a:tileRect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138" name="사다리꼴 137"/>
            <p:cNvSpPr/>
            <p:nvPr/>
          </p:nvSpPr>
          <p:spPr>
            <a:xfrm flipV="1">
              <a:off x="3941749" y="2591705"/>
              <a:ext cx="2844311" cy="71992"/>
            </a:xfrm>
            <a:prstGeom prst="trapezoid">
              <a:avLst>
                <a:gd name="adj" fmla="val 275000"/>
              </a:avLst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7225466" y="2104492"/>
            <a:ext cx="1800487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ko-KR" altLang="en-US" sz="1400" b="1" dirty="0" err="1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대구경</a:t>
            </a:r>
            <a:r>
              <a:rPr lang="ko-KR" altLang="en-US" sz="1400" b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b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Fan</a:t>
            </a:r>
          </a:p>
        </p:txBody>
      </p:sp>
      <p:sp>
        <p:nvSpPr>
          <p:cNvPr id="115" name="Rt3"/>
          <p:cNvSpPr txBox="1"/>
          <p:nvPr/>
        </p:nvSpPr>
        <p:spPr>
          <a:xfrm>
            <a:off x="6728152" y="2556366"/>
            <a:ext cx="283336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>
            <a:defPPr>
              <a:defRPr lang="ko-KR"/>
            </a:defPPr>
            <a:lvl1pPr marL="133350" indent="-133350" defTabSz="914400" eaLnBrk="1" latinLnBrk="0" hangingPunct="1">
              <a:lnSpc>
                <a:spcPts val="1769"/>
              </a:lnSpc>
              <a:spcBef>
                <a:spcPts val="100"/>
              </a:spcBef>
              <a:spcAft>
                <a:spcPts val="100"/>
              </a:spcAft>
              <a:buClr>
                <a:srgbClr val="333333"/>
              </a:buClr>
              <a:buFont typeface="Wingdings" panose="05000000000000000000" pitchFamily="2" charset="2"/>
              <a:buChar char="§"/>
              <a:defRPr sz="1500">
                <a:solidFill>
                  <a:srgbClr val="333333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함초롬돋움" panose="02030504000101010101" pitchFamily="18" charset="-127"/>
              </a:defRPr>
            </a:lvl1pPr>
            <a:lvl2pPr marL="742950" indent="-285750" defTabSz="914400" eaLnBrk="1" hangingPunct="1">
              <a:defRPr sz="1800"/>
            </a:lvl2pPr>
            <a:lvl3pPr marL="1143000" indent="-228600" defTabSz="914400" eaLnBrk="1" hangingPunct="1">
              <a:defRPr sz="1800"/>
            </a:lvl3pPr>
            <a:lvl4pPr marL="1600200" indent="-228600" defTabSz="914400" eaLnBrk="1" hangingPunct="1">
              <a:defRPr sz="1800"/>
            </a:lvl4pPr>
            <a:lvl5pPr marL="2057400" indent="-228600" defTabSz="914400" eaLnBrk="1" hangingPunct="1">
              <a:defRPr sz="1800"/>
            </a:lvl5pPr>
            <a:lvl6pPr marL="2514600" indent="-228600" defTabSz="914400" eaLnBrk="0" fontAlgn="base" hangingPunct="0">
              <a:spcBef>
                <a:spcPct val="0"/>
              </a:spcBef>
              <a:spcAft>
                <a:spcPct val="0"/>
              </a:spcAft>
              <a:defRPr sz="1800"/>
            </a:lvl6pPr>
            <a:lvl7pPr marL="2971800" indent="-228600" defTabSz="914400" eaLnBrk="0" fontAlgn="base" hangingPunct="0">
              <a:spcBef>
                <a:spcPct val="0"/>
              </a:spcBef>
              <a:spcAft>
                <a:spcPct val="0"/>
              </a:spcAft>
              <a:defRPr sz="1800"/>
            </a:lvl7pPr>
            <a:lvl8pPr marL="3429000" indent="-228600" defTabSz="914400" eaLnBrk="0" fontAlgn="base" hangingPunct="0">
              <a:spcBef>
                <a:spcPct val="0"/>
              </a:spcBef>
              <a:spcAft>
                <a:spcPct val="0"/>
              </a:spcAft>
              <a:defRPr sz="1800"/>
            </a:lvl8pPr>
            <a:lvl9pPr marL="3886200" indent="-228600" defTabSz="914400" eaLnBrk="0" fontAlgn="base" hangingPunct="0">
              <a:spcBef>
                <a:spcPct val="0"/>
              </a:spcBef>
              <a:spcAft>
                <a:spcPct val="0"/>
              </a:spcAft>
              <a:defRPr sz="1800"/>
            </a:lvl9pPr>
          </a:lstStyle>
          <a:p>
            <a:pPr marL="115888" indent="-11588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050" spc="-7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지능형 고성능 대</a:t>
            </a:r>
            <a:r>
              <a:rPr lang="en-US" altLang="ko-KR" sz="1050" spc="-7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050" spc="-7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구경 팬이 시스템을 정숙</a:t>
            </a:r>
            <a:r>
              <a:rPr lang="en-US" altLang="ko-KR" sz="1050" spc="-7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50" spc="-7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효율적으로 냉각 </a:t>
            </a:r>
          </a:p>
          <a:p>
            <a:pPr marL="115888" indent="-11588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050" spc="-7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FAN</a:t>
            </a:r>
            <a:r>
              <a:rPr lang="ko-KR" altLang="en-US" sz="1050" spc="-7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en-US" altLang="ko-KR" sz="1050" spc="-7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RPM</a:t>
            </a:r>
            <a:r>
              <a:rPr lang="ko-KR" altLang="en-US" sz="1050" spc="-7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온도에 따라 보다 세밀하게 제어</a:t>
            </a:r>
          </a:p>
        </p:txBody>
      </p:sp>
      <p:sp>
        <p:nvSpPr>
          <p:cNvPr id="116" name="Rectangle 62"/>
          <p:cNvSpPr>
            <a:spLocks noChangeArrowheads="1"/>
          </p:cNvSpPr>
          <p:nvPr/>
        </p:nvSpPr>
        <p:spPr bwMode="auto">
          <a:xfrm>
            <a:off x="6607764" y="4361118"/>
            <a:ext cx="2953748" cy="2092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12700" sx="101000" sy="101000" algn="ct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43056"/>
            <a:endParaRPr lang="ko-KR" altLang="en-US" sz="200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17" name="그룹 116"/>
          <p:cNvGrpSpPr/>
          <p:nvPr/>
        </p:nvGrpSpPr>
        <p:grpSpPr>
          <a:xfrm>
            <a:off x="6607764" y="4362024"/>
            <a:ext cx="2953748" cy="416056"/>
            <a:chOff x="3941749" y="2231705"/>
            <a:chExt cx="2844318" cy="431992"/>
          </a:xfrm>
        </p:grpSpPr>
        <p:grpSp>
          <p:nvGrpSpPr>
            <p:cNvPr id="132" name="그룹 131"/>
            <p:cNvGrpSpPr/>
            <p:nvPr/>
          </p:nvGrpSpPr>
          <p:grpSpPr>
            <a:xfrm>
              <a:off x="3941754" y="2231705"/>
              <a:ext cx="2844313" cy="360000"/>
              <a:chOff x="14742950" y="2681715"/>
              <a:chExt cx="1410779" cy="756084"/>
            </a:xfrm>
          </p:grpSpPr>
          <p:sp>
            <p:nvSpPr>
              <p:cNvPr id="134" name="LcS48" descr="어두운 상향 대각선"/>
              <p:cNvSpPr>
                <a:spLocks noChangeArrowheads="1"/>
              </p:cNvSpPr>
              <p:nvPr/>
            </p:nvSpPr>
            <p:spPr bwMode="auto">
              <a:xfrm>
                <a:off x="14742950" y="2681715"/>
                <a:ext cx="1410779" cy="756084"/>
              </a:xfrm>
              <a:prstGeom prst="rect">
                <a:avLst/>
              </a:prstGeom>
              <a:gradFill flip="none" rotWithShape="1">
                <a:gsLst>
                  <a:gs pos="0">
                    <a:srgbClr val="A30716">
                      <a:shade val="30000"/>
                      <a:satMod val="115000"/>
                    </a:srgbClr>
                  </a:gs>
                  <a:gs pos="50000">
                    <a:srgbClr val="A30716">
                      <a:shade val="67500"/>
                      <a:satMod val="115000"/>
                    </a:srgbClr>
                  </a:gs>
                  <a:gs pos="100000">
                    <a:srgbClr val="A30716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endParaRPr lang="en-US" altLang="ko-KR" sz="1600" b="1">
                  <a:gradFill flip="none" rotWithShape="1">
                    <a:gsLst>
                      <a:gs pos="0">
                        <a:prstClr val="white">
                          <a:lumMod val="0"/>
                          <a:lumOff val="100000"/>
                        </a:prstClr>
                      </a:gs>
                      <a:gs pos="100000">
                        <a:prstClr val="white">
                          <a:lumMod val="0"/>
                          <a:lumOff val="100000"/>
                        </a:prstClr>
                      </a:gs>
                    </a:gsLst>
                    <a:lin ang="6000000" scaled="0"/>
                    <a:tileRect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35" name="LcS48" descr="어두운 상향 대각선"/>
              <p:cNvSpPr>
                <a:spLocks noChangeArrowheads="1"/>
              </p:cNvSpPr>
              <p:nvPr/>
            </p:nvSpPr>
            <p:spPr bwMode="auto">
              <a:xfrm>
                <a:off x="14742950" y="2681715"/>
                <a:ext cx="571455" cy="756084"/>
              </a:xfrm>
              <a:custGeom>
                <a:avLst/>
                <a:gdLst>
                  <a:gd name="connsiteX0" fmla="*/ 0 w 972108"/>
                  <a:gd name="connsiteY0" fmla="*/ 0 h 756084"/>
                  <a:gd name="connsiteX1" fmla="*/ 972108 w 972108"/>
                  <a:gd name="connsiteY1" fmla="*/ 0 h 756084"/>
                  <a:gd name="connsiteX2" fmla="*/ 972108 w 972108"/>
                  <a:gd name="connsiteY2" fmla="*/ 756084 h 756084"/>
                  <a:gd name="connsiteX3" fmla="*/ 0 w 972108"/>
                  <a:gd name="connsiteY3" fmla="*/ 756084 h 756084"/>
                  <a:gd name="connsiteX4" fmla="*/ 0 w 972108"/>
                  <a:gd name="connsiteY4" fmla="*/ 0 h 756084"/>
                  <a:gd name="connsiteX0" fmla="*/ 0 w 972108"/>
                  <a:gd name="connsiteY0" fmla="*/ 0 h 756084"/>
                  <a:gd name="connsiteX1" fmla="*/ 972108 w 972108"/>
                  <a:gd name="connsiteY1" fmla="*/ 756084 h 756084"/>
                  <a:gd name="connsiteX2" fmla="*/ 0 w 972108"/>
                  <a:gd name="connsiteY2" fmla="*/ 756084 h 756084"/>
                  <a:gd name="connsiteX3" fmla="*/ 0 w 972108"/>
                  <a:gd name="connsiteY3" fmla="*/ 0 h 756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108" h="756084">
                    <a:moveTo>
                      <a:pt x="0" y="0"/>
                    </a:moveTo>
                    <a:lnTo>
                      <a:pt x="972108" y="756084"/>
                    </a:lnTo>
                    <a:lnTo>
                      <a:pt x="0" y="7560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anchor="ctr" anchorCtr="0">
                <a:scene3d>
                  <a:camera prst="orthographicFront"/>
                  <a:lightRig rig="threePt" dir="t"/>
                </a:scene3d>
                <a:sp3d>
                  <a:bevelT w="0" h="1270"/>
                </a:sp3d>
              </a:bodyPr>
              <a:lstStyle/>
              <a:p>
                <a:endParaRPr lang="en-US" altLang="ko-KR" sz="1400">
                  <a:gradFill flip="none" rotWithShape="1">
                    <a:gsLst>
                      <a:gs pos="0">
                        <a:prstClr val="white">
                          <a:lumMod val="0"/>
                          <a:lumOff val="100000"/>
                        </a:prstClr>
                      </a:gs>
                      <a:gs pos="100000">
                        <a:prstClr val="white">
                          <a:lumMod val="0"/>
                          <a:lumOff val="100000"/>
                        </a:prstClr>
                      </a:gs>
                    </a:gsLst>
                    <a:lin ang="6000000" scaled="0"/>
                    <a:tileRect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36" name="LcS48" descr="어두운 상향 대각선"/>
              <p:cNvSpPr>
                <a:spLocks noChangeArrowheads="1"/>
              </p:cNvSpPr>
              <p:nvPr/>
            </p:nvSpPr>
            <p:spPr bwMode="auto">
              <a:xfrm flipV="1">
                <a:off x="14742950" y="2681715"/>
                <a:ext cx="285728" cy="756084"/>
              </a:xfrm>
              <a:custGeom>
                <a:avLst/>
                <a:gdLst>
                  <a:gd name="connsiteX0" fmla="*/ 0 w 972108"/>
                  <a:gd name="connsiteY0" fmla="*/ 0 h 756084"/>
                  <a:gd name="connsiteX1" fmla="*/ 972108 w 972108"/>
                  <a:gd name="connsiteY1" fmla="*/ 0 h 756084"/>
                  <a:gd name="connsiteX2" fmla="*/ 972108 w 972108"/>
                  <a:gd name="connsiteY2" fmla="*/ 756084 h 756084"/>
                  <a:gd name="connsiteX3" fmla="*/ 0 w 972108"/>
                  <a:gd name="connsiteY3" fmla="*/ 756084 h 756084"/>
                  <a:gd name="connsiteX4" fmla="*/ 0 w 972108"/>
                  <a:gd name="connsiteY4" fmla="*/ 0 h 756084"/>
                  <a:gd name="connsiteX0" fmla="*/ 0 w 972108"/>
                  <a:gd name="connsiteY0" fmla="*/ 0 h 756084"/>
                  <a:gd name="connsiteX1" fmla="*/ 972108 w 972108"/>
                  <a:gd name="connsiteY1" fmla="*/ 756084 h 756084"/>
                  <a:gd name="connsiteX2" fmla="*/ 0 w 972108"/>
                  <a:gd name="connsiteY2" fmla="*/ 756084 h 756084"/>
                  <a:gd name="connsiteX3" fmla="*/ 0 w 972108"/>
                  <a:gd name="connsiteY3" fmla="*/ 0 h 756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108" h="756084">
                    <a:moveTo>
                      <a:pt x="0" y="0"/>
                    </a:moveTo>
                    <a:lnTo>
                      <a:pt x="972108" y="756084"/>
                    </a:lnTo>
                    <a:lnTo>
                      <a:pt x="0" y="7560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anchor="ctr" anchorCtr="0">
                <a:scene3d>
                  <a:camera prst="orthographicFront"/>
                  <a:lightRig rig="threePt" dir="t"/>
                </a:scene3d>
                <a:sp3d>
                  <a:bevelT w="0" h="1270"/>
                </a:sp3d>
              </a:bodyPr>
              <a:lstStyle/>
              <a:p>
                <a:endParaRPr lang="en-US" altLang="ko-KR" sz="1400">
                  <a:gradFill flip="none" rotWithShape="1">
                    <a:gsLst>
                      <a:gs pos="0">
                        <a:prstClr val="white">
                          <a:lumMod val="0"/>
                          <a:lumOff val="100000"/>
                        </a:prstClr>
                      </a:gs>
                      <a:gs pos="100000">
                        <a:prstClr val="white">
                          <a:lumMod val="0"/>
                          <a:lumOff val="100000"/>
                        </a:prstClr>
                      </a:gs>
                    </a:gsLst>
                    <a:lin ang="6000000" scaled="0"/>
                    <a:tileRect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133" name="사다리꼴 132"/>
            <p:cNvSpPr/>
            <p:nvPr/>
          </p:nvSpPr>
          <p:spPr>
            <a:xfrm flipV="1">
              <a:off x="3941749" y="2591705"/>
              <a:ext cx="2844311" cy="71992"/>
            </a:xfrm>
            <a:prstGeom prst="trapezoid">
              <a:avLst>
                <a:gd name="adj" fmla="val 275000"/>
              </a:avLst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7225466" y="4415770"/>
            <a:ext cx="1800487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ko-KR" altLang="en-US" sz="1400" b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강력한 전력 관리</a:t>
            </a:r>
          </a:p>
        </p:txBody>
      </p:sp>
      <p:sp>
        <p:nvSpPr>
          <p:cNvPr id="119" name="Rt3"/>
          <p:cNvSpPr txBox="1"/>
          <p:nvPr/>
        </p:nvSpPr>
        <p:spPr>
          <a:xfrm>
            <a:off x="6728152" y="4856636"/>
            <a:ext cx="283336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>
            <a:defPPr>
              <a:defRPr lang="ko-KR"/>
            </a:defPPr>
            <a:lvl1pPr marL="133350" indent="-133350" defTabSz="914400" eaLnBrk="1" latinLnBrk="0" hangingPunct="1">
              <a:lnSpc>
                <a:spcPts val="1769"/>
              </a:lnSpc>
              <a:spcBef>
                <a:spcPts val="100"/>
              </a:spcBef>
              <a:spcAft>
                <a:spcPts val="100"/>
              </a:spcAft>
              <a:buClr>
                <a:srgbClr val="333333"/>
              </a:buClr>
              <a:buFont typeface="Wingdings" panose="05000000000000000000" pitchFamily="2" charset="2"/>
              <a:buChar char="§"/>
              <a:defRPr sz="1500">
                <a:solidFill>
                  <a:srgbClr val="333333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함초롬돋움" panose="02030504000101010101" pitchFamily="18" charset="-127"/>
              </a:defRPr>
            </a:lvl1pPr>
            <a:lvl2pPr marL="742950" indent="-285750" defTabSz="914400" eaLnBrk="1" hangingPunct="1">
              <a:defRPr sz="1800"/>
            </a:lvl2pPr>
            <a:lvl3pPr marL="1143000" indent="-228600" defTabSz="914400" eaLnBrk="1" hangingPunct="1">
              <a:defRPr sz="1800"/>
            </a:lvl3pPr>
            <a:lvl4pPr marL="1600200" indent="-228600" defTabSz="914400" eaLnBrk="1" hangingPunct="1">
              <a:defRPr sz="1800"/>
            </a:lvl4pPr>
            <a:lvl5pPr marL="2057400" indent="-228600" defTabSz="914400" eaLnBrk="1" hangingPunct="1">
              <a:defRPr sz="1800"/>
            </a:lvl5pPr>
            <a:lvl6pPr marL="2514600" indent="-228600" defTabSz="914400" eaLnBrk="0" fontAlgn="base" hangingPunct="0">
              <a:spcBef>
                <a:spcPct val="0"/>
              </a:spcBef>
              <a:spcAft>
                <a:spcPct val="0"/>
              </a:spcAft>
              <a:defRPr sz="1800"/>
            </a:lvl6pPr>
            <a:lvl7pPr marL="2971800" indent="-228600" defTabSz="914400" eaLnBrk="0" fontAlgn="base" hangingPunct="0">
              <a:spcBef>
                <a:spcPct val="0"/>
              </a:spcBef>
              <a:spcAft>
                <a:spcPct val="0"/>
              </a:spcAft>
              <a:defRPr sz="1800"/>
            </a:lvl7pPr>
            <a:lvl8pPr marL="3429000" indent="-228600" defTabSz="914400" eaLnBrk="0" fontAlgn="base" hangingPunct="0">
              <a:spcBef>
                <a:spcPct val="0"/>
              </a:spcBef>
              <a:spcAft>
                <a:spcPct val="0"/>
              </a:spcAft>
              <a:defRPr sz="1800"/>
            </a:lvl8pPr>
            <a:lvl9pPr marL="3886200" indent="-228600" defTabSz="914400" eaLnBrk="0" fontAlgn="base" hangingPunct="0">
              <a:spcBef>
                <a:spcPct val="0"/>
              </a:spcBef>
              <a:spcAft>
                <a:spcPct val="0"/>
              </a:spcAft>
              <a:defRPr sz="1800"/>
            </a:lvl9pPr>
          </a:lstStyle>
          <a:p>
            <a:pPr marL="115888" indent="-11588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050" spc="-7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ServerView</a:t>
            </a:r>
            <a:r>
              <a:rPr lang="en-US" altLang="ko-KR" sz="1050" spc="-7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50" spc="-7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관리 도구 및 </a:t>
            </a:r>
            <a:r>
              <a:rPr lang="en-US" altLang="ko-KR" sz="1050" spc="-7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Intel</a:t>
            </a:r>
            <a:r>
              <a:rPr lang="ko-KR" altLang="en-US" sz="1050" spc="-7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50" spc="-7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Xeon Processor</a:t>
            </a:r>
            <a:r>
              <a:rPr lang="ko-KR" altLang="en-US" sz="1050" spc="-7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전원 관리 기능을 사용하여 서버 전원상태에 대한 모든 권한을 획득 및 최적화</a:t>
            </a:r>
            <a:r>
              <a:rPr lang="en-US" altLang="ko-KR" sz="1050" spc="-7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050" spc="-7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효율화</a:t>
            </a:r>
          </a:p>
        </p:txBody>
      </p:sp>
      <p:pic>
        <p:nvPicPr>
          <p:cNvPr id="120" name="Picture 42" descr="RX300S6_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7508" y="3018875"/>
            <a:ext cx="1744262" cy="1062952"/>
          </a:xfrm>
          <a:prstGeom prst="rect">
            <a:avLst/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</p:spPr>
      </p:pic>
      <p:pic>
        <p:nvPicPr>
          <p:cNvPr id="121" name="Picture 10" descr="Fence_01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46158" y="3294358"/>
            <a:ext cx="957618" cy="668494"/>
          </a:xfrm>
          <a:prstGeom prst="rect">
            <a:avLst/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</p:spPr>
      </p:pic>
      <p:sp>
        <p:nvSpPr>
          <p:cNvPr id="122" name="AutoShape 33"/>
          <p:cNvSpPr>
            <a:spLocks noChangeArrowheads="1"/>
          </p:cNvSpPr>
          <p:nvPr/>
        </p:nvSpPr>
        <p:spPr bwMode="auto">
          <a:xfrm>
            <a:off x="1391143" y="3396551"/>
            <a:ext cx="909486" cy="464107"/>
          </a:xfrm>
          <a:prstGeom prst="homePlate">
            <a:avLst>
              <a:gd name="adj" fmla="val 54477"/>
            </a:avLst>
          </a:prstGeom>
          <a:solidFill>
            <a:srgbClr val="F3BBBB">
              <a:alpha val="5999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9pPr>
          </a:lstStyle>
          <a:p>
            <a:pPr algn="ctr">
              <a:spcBef>
                <a:spcPct val="50000"/>
              </a:spcBef>
              <a:buClr>
                <a:srgbClr val="99CCBE"/>
              </a:buClr>
              <a:buFont typeface="Wingdings" pitchFamily="2" charset="2"/>
              <a:buNone/>
            </a:pPr>
            <a:r>
              <a:rPr kumimoji="0" lang="en-US" altLang="ja-JP" b="1">
                <a:solidFill>
                  <a:srgbClr val="A30B1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+ 40%</a:t>
            </a:r>
          </a:p>
        </p:txBody>
      </p:sp>
      <p:pic>
        <p:nvPicPr>
          <p:cNvPr id="123" name="Picture 2" descr="http://www.droid-life.com/wp-content/uploads/2010/12/honeycomb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239" y="3389870"/>
            <a:ext cx="872878" cy="477470"/>
          </a:xfrm>
          <a:prstGeom prst="rect">
            <a:avLst/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</p:spPr>
      </p:pic>
      <p:sp>
        <p:nvSpPr>
          <p:cNvPr id="124" name="TextBox 123"/>
          <p:cNvSpPr txBox="1"/>
          <p:nvPr/>
        </p:nvSpPr>
        <p:spPr>
          <a:xfrm>
            <a:off x="3607275" y="3773051"/>
            <a:ext cx="942566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88900" indent="-88900" defTabSz="914400">
              <a:buClr>
                <a:srgbClr val="5F5F5F"/>
              </a:buClr>
              <a:buSzPct val="80000"/>
              <a:buFont typeface="뫼비우스 Regular" panose="02000700060000000000" pitchFamily="2" charset="-127"/>
              <a:buChar char="*"/>
              <a:defRPr kumimoji="1" sz="1000">
                <a:ln w="0"/>
                <a:solidFill>
                  <a:srgbClr val="5F5F5F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742950" indent="-285750" defTabSz="914400" eaLnBrk="0" latinLnBrk="1" hangingPunct="0">
              <a:defRPr kumimoji="1" sz="120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2pPr>
            <a:lvl3pPr marL="1143000" indent="-228600" defTabSz="914400" eaLnBrk="0" latinLnBrk="1" hangingPunct="0">
              <a:defRPr kumimoji="1" sz="120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3pPr>
            <a:lvl4pPr marL="1600200" indent="-228600" defTabSz="914400" eaLnBrk="0" latinLnBrk="1" hangingPunct="0">
              <a:defRPr kumimoji="1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4pPr>
            <a:lvl5pPr marL="2057400" indent="-228600" defTabSz="914400" eaLnBrk="0" latinLnBrk="1" hangingPunct="0">
              <a:defRPr kumimoji="1" sz="120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5pPr>
            <a:lvl6pPr marL="2514600" indent="-228600" algn="ctr" defTabSz="9144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6pPr>
            <a:lvl7pPr marL="2971800" indent="-228600" algn="ctr" defTabSz="9144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7pPr>
            <a:lvl8pPr marL="3429000" indent="-228600" algn="ctr" defTabSz="9144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8pPr>
            <a:lvl9pPr marL="3886200" indent="-228600" algn="ctr" defTabSz="9144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9pPr>
          </a:lstStyle>
          <a:p>
            <a:r>
              <a:rPr lang="en-US" altLang="ko-KR" sz="800">
                <a:latin typeface="맑은 고딕" panose="020B0503020000020004" pitchFamily="50" charset="-127"/>
                <a:ea typeface="맑은 고딕" panose="020B0503020000020004" pitchFamily="50" charset="-127"/>
              </a:rPr>
              <a:t>Cools-Safe Design</a:t>
            </a:r>
            <a:br>
              <a:rPr lang="en-US" altLang="ko-KR" sz="80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800">
                <a:latin typeface="맑은 고딕" panose="020B0503020000020004" pitchFamily="50" charset="-127"/>
                <a:ea typeface="맑은 고딕" panose="020B0503020000020004" pitchFamily="50" charset="-127"/>
              </a:rPr>
              <a:t>+ Air baffle</a:t>
            </a:r>
            <a:endParaRPr lang="ko-KR" altLang="en-US" sz="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5" name="AutoShape 22"/>
          <p:cNvSpPr>
            <a:spLocks noChangeArrowheads="1"/>
          </p:cNvSpPr>
          <p:nvPr/>
        </p:nvSpPr>
        <p:spPr bwMode="gray">
          <a:xfrm rot="10800000">
            <a:off x="4728817" y="3228167"/>
            <a:ext cx="1564599" cy="639173"/>
          </a:xfrm>
          <a:prstGeom prst="rightArrow">
            <a:avLst>
              <a:gd name="adj1" fmla="val 59347"/>
              <a:gd name="adj2" fmla="val 43532"/>
            </a:avLst>
          </a:prstGeom>
          <a:solidFill>
            <a:srgbClr val="CCFFFF">
              <a:alpha val="39999"/>
            </a:srgbClr>
          </a:solidFill>
          <a:ln w="12700" algn="ctr">
            <a:solidFill>
              <a:srgbClr val="CCFFFF"/>
            </a:solidFill>
            <a:miter lim="800000"/>
            <a:headEnd/>
            <a:tailEnd/>
          </a:ln>
        </p:spPr>
        <p:txBody>
          <a:bodyPr rot="10800000" wrap="none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9pPr>
          </a:lstStyle>
          <a:p>
            <a:pPr algn="ctr" fontAlgn="ctr"/>
            <a:endParaRPr lang="ja-JP" altLang="en-US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26" name="Picture 2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572531" y="3237641"/>
            <a:ext cx="897575" cy="802805"/>
          </a:xfrm>
          <a:prstGeom prst="rect">
            <a:avLst/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</p:spPr>
      </p:pic>
      <p:sp>
        <p:nvSpPr>
          <p:cNvPr id="127" name="Rt3"/>
          <p:cNvSpPr txBox="1"/>
          <p:nvPr/>
        </p:nvSpPr>
        <p:spPr>
          <a:xfrm>
            <a:off x="6873849" y="3357753"/>
            <a:ext cx="992267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>
            <a:defPPr>
              <a:defRPr lang="ko-KR"/>
            </a:defPPr>
            <a:lvl1pPr marL="133350" indent="-133350" defTabSz="914400" eaLnBrk="1" latinLnBrk="0" hangingPunct="1">
              <a:lnSpc>
                <a:spcPts val="1769"/>
              </a:lnSpc>
              <a:spcBef>
                <a:spcPts val="100"/>
              </a:spcBef>
              <a:spcAft>
                <a:spcPts val="100"/>
              </a:spcAft>
              <a:buClr>
                <a:srgbClr val="333333"/>
              </a:buClr>
              <a:buFont typeface="Wingdings" panose="05000000000000000000" pitchFamily="2" charset="2"/>
              <a:buChar char="§"/>
              <a:defRPr sz="1500">
                <a:solidFill>
                  <a:srgbClr val="333333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함초롬돋움" panose="02030504000101010101" pitchFamily="18" charset="-127"/>
              </a:defRPr>
            </a:lvl1pPr>
            <a:lvl2pPr marL="742950" indent="-285750" defTabSz="914400" eaLnBrk="1" hangingPunct="1">
              <a:defRPr sz="1800"/>
            </a:lvl2pPr>
            <a:lvl3pPr marL="1143000" indent="-228600" defTabSz="914400" eaLnBrk="1" hangingPunct="1">
              <a:defRPr sz="1800"/>
            </a:lvl3pPr>
            <a:lvl4pPr marL="1600200" indent="-228600" defTabSz="914400" eaLnBrk="1" hangingPunct="1">
              <a:defRPr sz="1800"/>
            </a:lvl4pPr>
            <a:lvl5pPr marL="2057400" indent="-228600" defTabSz="914400" eaLnBrk="1" hangingPunct="1">
              <a:defRPr sz="1800"/>
            </a:lvl5pPr>
            <a:lvl6pPr marL="2514600" indent="-228600" defTabSz="914400" eaLnBrk="0" fontAlgn="base" hangingPunct="0">
              <a:spcBef>
                <a:spcPct val="0"/>
              </a:spcBef>
              <a:spcAft>
                <a:spcPct val="0"/>
              </a:spcAft>
              <a:defRPr sz="1800"/>
            </a:lvl6pPr>
            <a:lvl7pPr marL="2971800" indent="-228600" defTabSz="914400" eaLnBrk="0" fontAlgn="base" hangingPunct="0">
              <a:spcBef>
                <a:spcPct val="0"/>
              </a:spcBef>
              <a:spcAft>
                <a:spcPct val="0"/>
              </a:spcAft>
              <a:defRPr sz="1800"/>
            </a:lvl7pPr>
            <a:lvl8pPr marL="3429000" indent="-228600" defTabSz="914400" eaLnBrk="0" fontAlgn="base" hangingPunct="0">
              <a:spcBef>
                <a:spcPct val="0"/>
              </a:spcBef>
              <a:spcAft>
                <a:spcPct val="0"/>
              </a:spcAft>
              <a:defRPr sz="1800"/>
            </a:lvl8pPr>
            <a:lvl9pPr marL="3886200" indent="-228600" defTabSz="914400" eaLnBrk="0" fontAlgn="base" hangingPunct="0">
              <a:spcBef>
                <a:spcPct val="0"/>
              </a:spcBef>
              <a:spcAft>
                <a:spcPct val="0"/>
              </a:spcAft>
              <a:defRPr sz="1800"/>
            </a:lvl9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altLang="ko-KR" sz="1050" spc="-7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050" spc="-7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냉각효율 향상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altLang="ko-KR" sz="1050" spc="-7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050" spc="-7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저소음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altLang="ko-KR" sz="1050" spc="-7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050" spc="-7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전력효율 향상</a:t>
            </a:r>
          </a:p>
        </p:txBody>
      </p:sp>
      <p:pic>
        <p:nvPicPr>
          <p:cNvPr id="128" name="Picture 1" descr="d:\Profiles\PDBKMEYE\Desktop\RX200_S5_back_PowerSupply.jpg"/>
          <p:cNvPicPr preferRelativeResize="0"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5690" y="5883534"/>
            <a:ext cx="1916988" cy="472448"/>
          </a:xfrm>
          <a:prstGeom prst="rect">
            <a:avLst/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</p:spPr>
      </p:pic>
      <p:pic>
        <p:nvPicPr>
          <p:cNvPr id="129" name="Picture 3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76818" y="5430686"/>
            <a:ext cx="1254731" cy="470011"/>
          </a:xfrm>
          <a:prstGeom prst="rect">
            <a:avLst/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3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4014365" y="5316447"/>
            <a:ext cx="1920663" cy="1000352"/>
          </a:xfrm>
          <a:prstGeom prst="rect">
            <a:avLst/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</p:spPr>
      </p:pic>
      <p:pic>
        <p:nvPicPr>
          <p:cNvPr id="131" name="Picture 20" descr="ServerView"/>
          <p:cNvPicPr preferRelativeResize="0"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gray">
          <a:xfrm>
            <a:off x="8656015" y="5523375"/>
            <a:ext cx="792226" cy="872255"/>
          </a:xfrm>
          <a:prstGeom prst="rect">
            <a:avLst/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027" y="5818612"/>
            <a:ext cx="1746288" cy="43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35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60976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특장점 소개</a:t>
            </a: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30B1A"/>
              </a:buClr>
              <a:defRPr/>
            </a:pPr>
            <a:r>
              <a:rPr kumimoji="0"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Cool-safe ATD </a:t>
            </a:r>
          </a:p>
        </p:txBody>
      </p:sp>
      <p:cxnSp>
        <p:nvCxnSpPr>
          <p:cNvPr id="23" name="직선 연결선 22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텍스트 개체 틀 5"/>
          <p:cNvSpPr txBox="1">
            <a:spLocks/>
          </p:cNvSpPr>
          <p:nvPr/>
        </p:nvSpPr>
        <p:spPr>
          <a:xfrm>
            <a:off x="348525" y="1237243"/>
            <a:ext cx="9212988" cy="549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서버 운영 온도를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5℃~ 45℃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 확장함으로써 시스템 운영에 필요한 냉각비용과 전력비용 등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TCO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최대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27%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절감이 가능한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Cool-Safe ATD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기능을 제공하고 있습니다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230" name="이등변 삼각형 229"/>
          <p:cNvSpPr/>
          <p:nvPr/>
        </p:nvSpPr>
        <p:spPr>
          <a:xfrm rot="16200000">
            <a:off x="3873139" y="2235207"/>
            <a:ext cx="299276" cy="138186"/>
          </a:xfrm>
          <a:prstGeom prst="triangle">
            <a:avLst>
              <a:gd name="adj" fmla="val 30985"/>
            </a:avLst>
          </a:prstGeom>
          <a:solidFill>
            <a:schemeClr val="bg1">
              <a:lumMod val="50000"/>
            </a:schemeClr>
          </a:solidFill>
          <a:ln w="12700" cap="rnd" cmpd="sng">
            <a:noFill/>
            <a:prstDash val="solid"/>
            <a:headEnd type="none" w="lg" len="med"/>
            <a:tailEnd type="none" w="lg" len="med"/>
          </a:ln>
          <a:effectLst>
            <a:outerShdw blurRad="38100" dist="25400" dir="5400000" algn="t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 anchorCtr="0"/>
          <a:lstStyle/>
          <a:p>
            <a:pPr>
              <a:spcBef>
                <a:spcPts val="200"/>
              </a:spcBef>
              <a:spcAft>
                <a:spcPts val="600"/>
              </a:spcAft>
            </a:pPr>
            <a:endParaRPr lang="ko-KR" altLang="en-US" sz="1700">
              <a:ln w="0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1" name="Text Box 358" descr="도식1"/>
          <p:cNvSpPr>
            <a:spLocks noChangeArrowheads="1"/>
          </p:cNvSpPr>
          <p:nvPr/>
        </p:nvSpPr>
        <p:spPr bwMode="auto">
          <a:xfrm>
            <a:off x="659404" y="2352496"/>
            <a:ext cx="4687429" cy="3901872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 w="12700" cap="rnd" cmpd="sng">
            <a:noFill/>
            <a:prstDash val="solid"/>
            <a:headEnd type="none" w="lg" len="med"/>
            <a:tailEnd type="none" w="lg" len="med"/>
          </a:ln>
          <a:effectLst>
            <a:outerShdw blurRad="50800" dist="38100" dir="5400000" algn="t" rotWithShape="0">
              <a:prstClr val="black">
                <a:alpha val="8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 anchorCtr="0"/>
          <a:lstStyle/>
          <a:p>
            <a:pPr>
              <a:spcBef>
                <a:spcPts val="200"/>
              </a:spcBef>
              <a:spcAft>
                <a:spcPts val="600"/>
              </a:spcAft>
            </a:pPr>
            <a:endParaRPr lang="ko-KR" altLang="en-US" sz="1700">
              <a:ln w="0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2" name="직사각형 231"/>
          <p:cNvSpPr/>
          <p:nvPr/>
        </p:nvSpPr>
        <p:spPr>
          <a:xfrm>
            <a:off x="4091870" y="2133123"/>
            <a:ext cx="5347099" cy="4121245"/>
          </a:xfrm>
          <a:prstGeom prst="rect">
            <a:avLst/>
          </a:prstGeom>
          <a:solidFill>
            <a:schemeClr val="bg1"/>
          </a:solidFill>
          <a:ln w="6350" cap="rnd" cmpd="sng">
            <a:solidFill>
              <a:schemeClr val="bg1">
                <a:lumMod val="85000"/>
              </a:schemeClr>
            </a:solidFill>
            <a:prstDash val="solid"/>
            <a:headEnd type="none" w="lg" len="med"/>
            <a:tailEnd type="none" w="lg" len="me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 anchorCtr="0"/>
          <a:lstStyle/>
          <a:p>
            <a:pPr>
              <a:spcBef>
                <a:spcPts val="200"/>
              </a:spcBef>
              <a:spcAft>
                <a:spcPts val="600"/>
              </a:spcAft>
            </a:pPr>
            <a:endParaRPr lang="ko-KR" altLang="en-US" sz="1700">
              <a:ln w="0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3" name="사다리꼴 182"/>
          <p:cNvSpPr/>
          <p:nvPr/>
        </p:nvSpPr>
        <p:spPr>
          <a:xfrm>
            <a:off x="388594" y="2208535"/>
            <a:ext cx="852234" cy="336686"/>
          </a:xfrm>
          <a:custGeom>
            <a:avLst/>
            <a:gdLst>
              <a:gd name="connsiteX0" fmla="*/ 0 w 1044116"/>
              <a:gd name="connsiteY0" fmla="*/ 324036 h 324036"/>
              <a:gd name="connsiteX1" fmla="*/ 155926 w 1044116"/>
              <a:gd name="connsiteY1" fmla="*/ 0 h 324036"/>
              <a:gd name="connsiteX2" fmla="*/ 888190 w 1044116"/>
              <a:gd name="connsiteY2" fmla="*/ 0 h 324036"/>
              <a:gd name="connsiteX3" fmla="*/ 1044116 w 1044116"/>
              <a:gd name="connsiteY3" fmla="*/ 324036 h 324036"/>
              <a:gd name="connsiteX4" fmla="*/ 0 w 1044116"/>
              <a:gd name="connsiteY4" fmla="*/ 324036 h 324036"/>
              <a:gd name="connsiteX0" fmla="*/ 0 w 888190"/>
              <a:gd name="connsiteY0" fmla="*/ 324036 h 324036"/>
              <a:gd name="connsiteX1" fmla="*/ 155926 w 888190"/>
              <a:gd name="connsiteY1" fmla="*/ 0 h 324036"/>
              <a:gd name="connsiteX2" fmla="*/ 888190 w 888190"/>
              <a:gd name="connsiteY2" fmla="*/ 0 h 324036"/>
              <a:gd name="connsiteX3" fmla="*/ 0 w 888190"/>
              <a:gd name="connsiteY3" fmla="*/ 324036 h 32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190" h="324036">
                <a:moveTo>
                  <a:pt x="0" y="324036"/>
                </a:moveTo>
                <a:lnTo>
                  <a:pt x="155926" y="0"/>
                </a:lnTo>
                <a:lnTo>
                  <a:pt x="888190" y="0"/>
                </a:lnTo>
                <a:lnTo>
                  <a:pt x="0" y="324036"/>
                </a:lnTo>
                <a:close/>
              </a:path>
            </a:pathLst>
          </a:custGeom>
          <a:gradFill>
            <a:gsLst>
              <a:gs pos="74000">
                <a:schemeClr val="bg1">
                  <a:alpha val="0"/>
                </a:schemeClr>
              </a:gs>
              <a:gs pos="0">
                <a:schemeClr val="bg1">
                  <a:alpha val="41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46" name="그룹 245"/>
          <p:cNvGrpSpPr/>
          <p:nvPr/>
        </p:nvGrpSpPr>
        <p:grpSpPr>
          <a:xfrm>
            <a:off x="388594" y="2154661"/>
            <a:ext cx="3565090" cy="576064"/>
            <a:chOff x="1522385" y="4571925"/>
            <a:chExt cx="4170489" cy="576064"/>
          </a:xfrm>
        </p:grpSpPr>
        <p:sp>
          <p:nvSpPr>
            <p:cNvPr id="247" name="자유형 246"/>
            <p:cNvSpPr/>
            <p:nvPr/>
          </p:nvSpPr>
          <p:spPr>
            <a:xfrm>
              <a:off x="5057874" y="4878114"/>
              <a:ext cx="635000" cy="269875"/>
            </a:xfrm>
            <a:custGeom>
              <a:avLst/>
              <a:gdLst>
                <a:gd name="connsiteX0" fmla="*/ 0 w 635000"/>
                <a:gd name="connsiteY0" fmla="*/ 269875 h 269875"/>
                <a:gd name="connsiteX1" fmla="*/ 635000 w 635000"/>
                <a:gd name="connsiteY1" fmla="*/ 114300 h 269875"/>
                <a:gd name="connsiteX2" fmla="*/ 307975 w 635000"/>
                <a:gd name="connsiteY2" fmla="*/ 0 h 269875"/>
                <a:gd name="connsiteX3" fmla="*/ 0 w 635000"/>
                <a:gd name="connsiteY3" fmla="*/ 269875 h 26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000" h="269875">
                  <a:moveTo>
                    <a:pt x="0" y="269875"/>
                  </a:moveTo>
                  <a:lnTo>
                    <a:pt x="635000" y="114300"/>
                  </a:lnTo>
                  <a:lnTo>
                    <a:pt x="307975" y="0"/>
                  </a:lnTo>
                  <a:lnTo>
                    <a:pt x="0" y="269875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tx1">
                    <a:alpha val="20000"/>
                  </a:schemeClr>
                </a:gs>
                <a:gs pos="0">
                  <a:schemeClr val="tx1">
                    <a:alpha val="0"/>
                  </a:schemeClr>
                </a:gs>
              </a:gsLst>
              <a:lin ang="8100000" scaled="1"/>
              <a:tileRect/>
            </a:gradFill>
            <a:ln w="12700" cap="rnd" cmpd="sng">
              <a:noFill/>
              <a:prstDash val="solid"/>
              <a:headEnd type="none" w="lg" len="med"/>
              <a:tailEnd type="none" w="lg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anchor="ctr" anchorCtr="0"/>
            <a:lstStyle/>
            <a:p>
              <a:pPr>
                <a:spcBef>
                  <a:spcPts val="200"/>
                </a:spcBef>
                <a:spcAft>
                  <a:spcPts val="600"/>
                </a:spcAft>
              </a:pPr>
              <a:endParaRPr lang="ko-KR" altLang="en-US" sz="160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248" name="그룹 247"/>
            <p:cNvGrpSpPr/>
            <p:nvPr/>
          </p:nvGrpSpPr>
          <p:grpSpPr>
            <a:xfrm>
              <a:off x="1522385" y="4571925"/>
              <a:ext cx="3925227" cy="576064"/>
              <a:chOff x="-811569" y="4571925"/>
              <a:chExt cx="3925227" cy="576064"/>
            </a:xfrm>
          </p:grpSpPr>
          <p:sp>
            <p:nvSpPr>
              <p:cNvPr id="250" name="자유형 249"/>
              <p:cNvSpPr/>
              <p:nvPr/>
            </p:nvSpPr>
            <p:spPr>
              <a:xfrm>
                <a:off x="2713608" y="4852714"/>
                <a:ext cx="400050" cy="295275"/>
              </a:xfrm>
              <a:custGeom>
                <a:avLst/>
                <a:gdLst>
                  <a:gd name="connsiteX0" fmla="*/ 196850 w 400050"/>
                  <a:gd name="connsiteY0" fmla="*/ 0 h 295275"/>
                  <a:gd name="connsiteX1" fmla="*/ 0 w 400050"/>
                  <a:gd name="connsiteY1" fmla="*/ 295275 h 295275"/>
                  <a:gd name="connsiteX2" fmla="*/ 400050 w 400050"/>
                  <a:gd name="connsiteY2" fmla="*/ 41275 h 295275"/>
                  <a:gd name="connsiteX3" fmla="*/ 196850 w 400050"/>
                  <a:gd name="connsiteY3" fmla="*/ 0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050" h="295275">
                    <a:moveTo>
                      <a:pt x="196850" y="0"/>
                    </a:moveTo>
                    <a:lnTo>
                      <a:pt x="0" y="295275"/>
                    </a:lnTo>
                    <a:lnTo>
                      <a:pt x="400050" y="41275"/>
                    </a:lnTo>
                    <a:lnTo>
                      <a:pt x="19685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600">
                  <a:solidFill>
                    <a:srgbClr val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51" name="사다리꼴 250"/>
              <p:cNvSpPr/>
              <p:nvPr/>
            </p:nvSpPr>
            <p:spPr>
              <a:xfrm>
                <a:off x="-811569" y="4571925"/>
                <a:ext cx="3925227" cy="324036"/>
              </a:xfrm>
              <a:prstGeom prst="trapezoid">
                <a:avLst>
                  <a:gd name="adj" fmla="val 48120"/>
                </a:avLst>
              </a:prstGeom>
              <a:gradFill flip="none" rotWithShape="1">
                <a:gsLst>
                  <a:gs pos="0">
                    <a:srgbClr val="A30716">
                      <a:shade val="30000"/>
                      <a:satMod val="115000"/>
                    </a:srgbClr>
                  </a:gs>
                  <a:gs pos="50000">
                    <a:srgbClr val="A30716">
                      <a:shade val="67500"/>
                      <a:satMod val="115000"/>
                    </a:srgbClr>
                  </a:gs>
                  <a:gs pos="100000">
                    <a:srgbClr val="A30716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endParaRPr lang="ko-KR" altLang="en-US" sz="1400" b="1">
                  <a:gradFill flip="none" rotWithShape="1">
                    <a:gsLst>
                      <a:gs pos="0">
                        <a:prstClr val="white">
                          <a:lumMod val="0"/>
                          <a:lumOff val="100000"/>
                        </a:prstClr>
                      </a:gs>
                      <a:gs pos="100000">
                        <a:prstClr val="white">
                          <a:lumMod val="0"/>
                          <a:lumOff val="100000"/>
                        </a:prstClr>
                      </a:gs>
                    </a:gsLst>
                    <a:lin ang="6000000" scaled="0"/>
                    <a:tileRect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52" name="사다리꼴 182"/>
              <p:cNvSpPr/>
              <p:nvPr/>
            </p:nvSpPr>
            <p:spPr>
              <a:xfrm>
                <a:off x="-807871" y="4571925"/>
                <a:ext cx="888190" cy="324036"/>
              </a:xfrm>
              <a:custGeom>
                <a:avLst/>
                <a:gdLst>
                  <a:gd name="connsiteX0" fmla="*/ 0 w 1044116"/>
                  <a:gd name="connsiteY0" fmla="*/ 324036 h 324036"/>
                  <a:gd name="connsiteX1" fmla="*/ 155926 w 1044116"/>
                  <a:gd name="connsiteY1" fmla="*/ 0 h 324036"/>
                  <a:gd name="connsiteX2" fmla="*/ 888190 w 1044116"/>
                  <a:gd name="connsiteY2" fmla="*/ 0 h 324036"/>
                  <a:gd name="connsiteX3" fmla="*/ 1044116 w 1044116"/>
                  <a:gd name="connsiteY3" fmla="*/ 324036 h 324036"/>
                  <a:gd name="connsiteX4" fmla="*/ 0 w 1044116"/>
                  <a:gd name="connsiteY4" fmla="*/ 324036 h 324036"/>
                  <a:gd name="connsiteX0" fmla="*/ 0 w 888190"/>
                  <a:gd name="connsiteY0" fmla="*/ 324036 h 324036"/>
                  <a:gd name="connsiteX1" fmla="*/ 155926 w 888190"/>
                  <a:gd name="connsiteY1" fmla="*/ 0 h 324036"/>
                  <a:gd name="connsiteX2" fmla="*/ 888190 w 888190"/>
                  <a:gd name="connsiteY2" fmla="*/ 0 h 324036"/>
                  <a:gd name="connsiteX3" fmla="*/ 0 w 888190"/>
                  <a:gd name="connsiteY3" fmla="*/ 324036 h 324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8190" h="324036">
                    <a:moveTo>
                      <a:pt x="0" y="324036"/>
                    </a:moveTo>
                    <a:lnTo>
                      <a:pt x="155926" y="0"/>
                    </a:lnTo>
                    <a:lnTo>
                      <a:pt x="888190" y="0"/>
                    </a:lnTo>
                    <a:lnTo>
                      <a:pt x="0" y="324036"/>
                    </a:lnTo>
                    <a:close/>
                  </a:path>
                </a:pathLst>
              </a:custGeom>
              <a:gradFill>
                <a:gsLst>
                  <a:gs pos="74000">
                    <a:schemeClr val="bg1">
                      <a:alpha val="0"/>
                    </a:schemeClr>
                  </a:gs>
                  <a:gs pos="0">
                    <a:schemeClr val="bg1">
                      <a:alpha val="41000"/>
                    </a:schemeClr>
                  </a:gs>
                </a:gsLst>
                <a:lin ang="1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600">
                  <a:solidFill>
                    <a:srgbClr val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249" name="TextBox 248"/>
            <p:cNvSpPr txBox="1"/>
            <p:nvPr/>
          </p:nvSpPr>
          <p:spPr>
            <a:xfrm>
              <a:off x="1882108" y="4636239"/>
              <a:ext cx="3205791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r>
                <a:rPr lang="en-US" altLang="ko-KR" sz="1200" b="1" spc="-70" dirty="0">
                  <a:solidFill>
                    <a:srgbClr val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Cool-safe ATD(Advanced Thermal Design)</a:t>
              </a:r>
            </a:p>
          </p:txBody>
        </p:sp>
      </p:grpSp>
      <p:sp>
        <p:nvSpPr>
          <p:cNvPr id="254" name="Rt47"/>
          <p:cNvSpPr>
            <a:spLocks noChangeAspect="1" noChangeArrowheads="1"/>
          </p:cNvSpPr>
          <p:nvPr/>
        </p:nvSpPr>
        <p:spPr bwMode="auto">
          <a:xfrm>
            <a:off x="1007067" y="3760180"/>
            <a:ext cx="30098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98425" indent="-98425" algn="just" eaLnBrk="0" hangingPunct="0">
              <a:lnSpc>
                <a:spcPct val="110000"/>
              </a:lnSpc>
              <a:spcBef>
                <a:spcPct val="25000"/>
              </a:spcBef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1pPr>
            <a:lvl2pPr marL="742950" indent="-285750" algn="just" eaLnBrk="0" hangingPunct="0">
              <a:lnSpc>
                <a:spcPct val="110000"/>
              </a:lnSpc>
              <a:spcBef>
                <a:spcPct val="25000"/>
              </a:spcBef>
              <a:buChar char="–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2pPr>
            <a:lvl3pPr marL="1143000" indent="-228600" algn="just" eaLnBrk="0" hangingPunct="0">
              <a:lnSpc>
                <a:spcPct val="110000"/>
              </a:lnSpc>
              <a:spcBef>
                <a:spcPct val="25000"/>
              </a:spcBef>
              <a:buChar char="•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3pPr>
            <a:lvl4pPr marL="1600200" indent="-228600" algn="just" eaLnBrk="0" hangingPunct="0">
              <a:lnSpc>
                <a:spcPct val="110000"/>
              </a:lnSpc>
              <a:spcBef>
                <a:spcPct val="25000"/>
              </a:spcBef>
              <a:buChar char="–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4pPr>
            <a:lvl5pPr marL="2057400" indent="-228600" algn="just" eaLnBrk="0" hangingPunct="0">
              <a:lnSpc>
                <a:spcPct val="110000"/>
              </a:lnSpc>
              <a:spcBef>
                <a:spcPct val="25000"/>
              </a:spcBef>
              <a:buChar char="»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5pPr>
            <a:lvl6pPr marL="2514600" indent="-228600" algn="just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har char="»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6pPr>
            <a:lvl7pPr marL="2971800" indent="-228600" algn="just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har char="»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7pPr>
            <a:lvl8pPr marL="3429000" indent="-228600" algn="just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har char="»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8pPr>
            <a:lvl9pPr marL="3886200" indent="-228600" algn="just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har char="»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9pPr>
          </a:lstStyle>
          <a:p>
            <a:pPr marL="0" lvl="1" indent="0" algn="l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SzPct val="90000"/>
              <a:buFontTx/>
              <a:buNone/>
            </a:pPr>
            <a:r>
              <a:rPr lang="en-US" altLang="ko-KR" sz="1300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Cool-Safe ATD </a:t>
            </a:r>
            <a:r>
              <a:rPr lang="ko-KR" altLang="en-US" sz="1300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기능을 통한 고객의 가치 증대</a:t>
            </a:r>
          </a:p>
        </p:txBody>
      </p:sp>
      <p:grpSp>
        <p:nvGrpSpPr>
          <p:cNvPr id="255" name="Rt57"/>
          <p:cNvGrpSpPr/>
          <p:nvPr/>
        </p:nvGrpSpPr>
        <p:grpSpPr>
          <a:xfrm>
            <a:off x="749163" y="3743226"/>
            <a:ext cx="206152" cy="180000"/>
            <a:chOff x="5686425" y="3581400"/>
            <a:chExt cx="207169" cy="180000"/>
          </a:xfrm>
        </p:grpSpPr>
        <p:sp>
          <p:nvSpPr>
            <p:cNvPr id="257" name="자유형 256"/>
            <p:cNvSpPr/>
            <p:nvPr/>
          </p:nvSpPr>
          <p:spPr>
            <a:xfrm>
              <a:off x="5721350" y="3591942"/>
              <a:ext cx="172244" cy="108744"/>
            </a:xfrm>
            <a:custGeom>
              <a:avLst/>
              <a:gdLst>
                <a:gd name="connsiteX0" fmla="*/ 0 w 146050"/>
                <a:gd name="connsiteY0" fmla="*/ 19050 h 82550"/>
                <a:gd name="connsiteX1" fmla="*/ 63500 w 146050"/>
                <a:gd name="connsiteY1" fmla="*/ 82550 h 82550"/>
                <a:gd name="connsiteX2" fmla="*/ 146050 w 146050"/>
                <a:gd name="connsiteY2" fmla="*/ 0 h 82550"/>
                <a:gd name="connsiteX0" fmla="*/ 0 w 172244"/>
                <a:gd name="connsiteY0" fmla="*/ 45244 h 108744"/>
                <a:gd name="connsiteX1" fmla="*/ 63500 w 172244"/>
                <a:gd name="connsiteY1" fmla="*/ 108744 h 108744"/>
                <a:gd name="connsiteX2" fmla="*/ 172244 w 172244"/>
                <a:gd name="connsiteY2" fmla="*/ 0 h 108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244" h="108744">
                  <a:moveTo>
                    <a:pt x="0" y="45244"/>
                  </a:moveTo>
                  <a:lnTo>
                    <a:pt x="63500" y="108744"/>
                  </a:lnTo>
                  <a:lnTo>
                    <a:pt x="172244" y="0"/>
                  </a:lnTo>
                </a:path>
              </a:pathLst>
            </a:cu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58" name="자유형 257"/>
            <p:cNvSpPr/>
            <p:nvPr/>
          </p:nvSpPr>
          <p:spPr>
            <a:xfrm>
              <a:off x="5686425" y="3581400"/>
              <a:ext cx="180000" cy="180000"/>
            </a:xfrm>
            <a:custGeom>
              <a:avLst/>
              <a:gdLst>
                <a:gd name="connsiteX0" fmla="*/ 121444 w 190500"/>
                <a:gd name="connsiteY0" fmla="*/ 0 h 183356"/>
                <a:gd name="connsiteX1" fmla="*/ 0 w 190500"/>
                <a:gd name="connsiteY1" fmla="*/ 0 h 183356"/>
                <a:gd name="connsiteX2" fmla="*/ 0 w 190500"/>
                <a:gd name="connsiteY2" fmla="*/ 183356 h 183356"/>
                <a:gd name="connsiteX3" fmla="*/ 190500 w 190500"/>
                <a:gd name="connsiteY3" fmla="*/ 183356 h 183356"/>
                <a:gd name="connsiteX4" fmla="*/ 190500 w 190500"/>
                <a:gd name="connsiteY4" fmla="*/ 97631 h 18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83356">
                  <a:moveTo>
                    <a:pt x="121444" y="0"/>
                  </a:moveTo>
                  <a:lnTo>
                    <a:pt x="0" y="0"/>
                  </a:lnTo>
                  <a:lnTo>
                    <a:pt x="0" y="183356"/>
                  </a:lnTo>
                  <a:lnTo>
                    <a:pt x="190500" y="183356"/>
                  </a:lnTo>
                  <a:lnTo>
                    <a:pt x="190500" y="97631"/>
                  </a:lnTo>
                </a:path>
              </a:pathLst>
            </a:cu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60" name="Rt47"/>
          <p:cNvSpPr>
            <a:spLocks noChangeAspect="1" noChangeArrowheads="1"/>
          </p:cNvSpPr>
          <p:nvPr/>
        </p:nvSpPr>
        <p:spPr bwMode="auto">
          <a:xfrm>
            <a:off x="1007068" y="2797882"/>
            <a:ext cx="258708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98425" indent="-98425" algn="just" eaLnBrk="0" hangingPunct="0">
              <a:lnSpc>
                <a:spcPct val="110000"/>
              </a:lnSpc>
              <a:spcBef>
                <a:spcPct val="25000"/>
              </a:spcBef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1pPr>
            <a:lvl2pPr marL="742950" indent="-285750" algn="just" eaLnBrk="0" hangingPunct="0">
              <a:lnSpc>
                <a:spcPct val="110000"/>
              </a:lnSpc>
              <a:spcBef>
                <a:spcPct val="25000"/>
              </a:spcBef>
              <a:buChar char="–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2pPr>
            <a:lvl3pPr marL="1143000" indent="-228600" algn="just" eaLnBrk="0" hangingPunct="0">
              <a:lnSpc>
                <a:spcPct val="110000"/>
              </a:lnSpc>
              <a:spcBef>
                <a:spcPct val="25000"/>
              </a:spcBef>
              <a:buChar char="•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3pPr>
            <a:lvl4pPr marL="1600200" indent="-228600" algn="just" eaLnBrk="0" hangingPunct="0">
              <a:lnSpc>
                <a:spcPct val="110000"/>
              </a:lnSpc>
              <a:spcBef>
                <a:spcPct val="25000"/>
              </a:spcBef>
              <a:buChar char="–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4pPr>
            <a:lvl5pPr marL="2057400" indent="-228600" algn="just" eaLnBrk="0" hangingPunct="0">
              <a:lnSpc>
                <a:spcPct val="110000"/>
              </a:lnSpc>
              <a:spcBef>
                <a:spcPct val="25000"/>
              </a:spcBef>
              <a:buChar char="»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5pPr>
            <a:lvl6pPr marL="2514600" indent="-228600" algn="just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har char="»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6pPr>
            <a:lvl7pPr marL="2971800" indent="-228600" algn="just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har char="»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7pPr>
            <a:lvl8pPr marL="3429000" indent="-228600" algn="just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har char="»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8pPr>
            <a:lvl9pPr marL="3886200" indent="-228600" algn="just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har char="»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9pPr>
          </a:lstStyle>
          <a:p>
            <a:pPr marL="0" lvl="1" indent="0" algn="l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SzPct val="90000"/>
              <a:buFontTx/>
              <a:buNone/>
            </a:pPr>
            <a:r>
              <a:rPr lang="ko-KR" altLang="en-US" sz="1300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권장 온도 범위 향상</a:t>
            </a:r>
          </a:p>
        </p:txBody>
      </p:sp>
      <p:grpSp>
        <p:nvGrpSpPr>
          <p:cNvPr id="261" name="Rt57"/>
          <p:cNvGrpSpPr/>
          <p:nvPr/>
        </p:nvGrpSpPr>
        <p:grpSpPr>
          <a:xfrm>
            <a:off x="749163" y="2780928"/>
            <a:ext cx="206152" cy="180000"/>
            <a:chOff x="5686425" y="3581400"/>
            <a:chExt cx="207169" cy="180000"/>
          </a:xfrm>
        </p:grpSpPr>
        <p:sp>
          <p:nvSpPr>
            <p:cNvPr id="263" name="자유형 262"/>
            <p:cNvSpPr/>
            <p:nvPr/>
          </p:nvSpPr>
          <p:spPr>
            <a:xfrm>
              <a:off x="5721350" y="3591942"/>
              <a:ext cx="172244" cy="108744"/>
            </a:xfrm>
            <a:custGeom>
              <a:avLst/>
              <a:gdLst>
                <a:gd name="connsiteX0" fmla="*/ 0 w 146050"/>
                <a:gd name="connsiteY0" fmla="*/ 19050 h 82550"/>
                <a:gd name="connsiteX1" fmla="*/ 63500 w 146050"/>
                <a:gd name="connsiteY1" fmla="*/ 82550 h 82550"/>
                <a:gd name="connsiteX2" fmla="*/ 146050 w 146050"/>
                <a:gd name="connsiteY2" fmla="*/ 0 h 82550"/>
                <a:gd name="connsiteX0" fmla="*/ 0 w 172244"/>
                <a:gd name="connsiteY0" fmla="*/ 45244 h 108744"/>
                <a:gd name="connsiteX1" fmla="*/ 63500 w 172244"/>
                <a:gd name="connsiteY1" fmla="*/ 108744 h 108744"/>
                <a:gd name="connsiteX2" fmla="*/ 172244 w 172244"/>
                <a:gd name="connsiteY2" fmla="*/ 0 h 108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244" h="108744">
                  <a:moveTo>
                    <a:pt x="0" y="45244"/>
                  </a:moveTo>
                  <a:lnTo>
                    <a:pt x="63500" y="108744"/>
                  </a:lnTo>
                  <a:lnTo>
                    <a:pt x="172244" y="0"/>
                  </a:lnTo>
                </a:path>
              </a:pathLst>
            </a:cu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64" name="자유형 263"/>
            <p:cNvSpPr/>
            <p:nvPr/>
          </p:nvSpPr>
          <p:spPr>
            <a:xfrm>
              <a:off x="5686425" y="3581400"/>
              <a:ext cx="180000" cy="180000"/>
            </a:xfrm>
            <a:custGeom>
              <a:avLst/>
              <a:gdLst>
                <a:gd name="connsiteX0" fmla="*/ 121444 w 190500"/>
                <a:gd name="connsiteY0" fmla="*/ 0 h 183356"/>
                <a:gd name="connsiteX1" fmla="*/ 0 w 190500"/>
                <a:gd name="connsiteY1" fmla="*/ 0 h 183356"/>
                <a:gd name="connsiteX2" fmla="*/ 0 w 190500"/>
                <a:gd name="connsiteY2" fmla="*/ 183356 h 183356"/>
                <a:gd name="connsiteX3" fmla="*/ 190500 w 190500"/>
                <a:gd name="connsiteY3" fmla="*/ 183356 h 183356"/>
                <a:gd name="connsiteX4" fmla="*/ 190500 w 190500"/>
                <a:gd name="connsiteY4" fmla="*/ 97631 h 18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83356">
                  <a:moveTo>
                    <a:pt x="121444" y="0"/>
                  </a:moveTo>
                  <a:lnTo>
                    <a:pt x="0" y="0"/>
                  </a:lnTo>
                  <a:lnTo>
                    <a:pt x="0" y="183356"/>
                  </a:lnTo>
                  <a:lnTo>
                    <a:pt x="190500" y="183356"/>
                  </a:lnTo>
                  <a:lnTo>
                    <a:pt x="190500" y="97631"/>
                  </a:lnTo>
                </a:path>
              </a:pathLst>
            </a:cu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62" name="Rt3"/>
          <p:cNvSpPr txBox="1"/>
          <p:nvPr/>
        </p:nvSpPr>
        <p:spPr>
          <a:xfrm>
            <a:off x="909860" y="3096845"/>
            <a:ext cx="268428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>
            <a:defPPr>
              <a:defRPr lang="ko-KR"/>
            </a:defPPr>
            <a:lvl1pPr marL="133350" indent="-133350" defTabSz="914400" eaLnBrk="1" latinLnBrk="0" hangingPunct="1">
              <a:lnSpc>
                <a:spcPts val="1769"/>
              </a:lnSpc>
              <a:spcBef>
                <a:spcPts val="100"/>
              </a:spcBef>
              <a:spcAft>
                <a:spcPts val="100"/>
              </a:spcAft>
              <a:buClr>
                <a:srgbClr val="333333"/>
              </a:buClr>
              <a:buFont typeface="Wingdings" panose="05000000000000000000" pitchFamily="2" charset="2"/>
              <a:buChar char="§"/>
              <a:defRPr sz="1500">
                <a:solidFill>
                  <a:srgbClr val="333333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함초롬돋움" panose="02030504000101010101" pitchFamily="18" charset="-127"/>
              </a:defRPr>
            </a:lvl1pPr>
            <a:lvl2pPr marL="742950" indent="-285750" defTabSz="914400" eaLnBrk="1" hangingPunct="1">
              <a:defRPr sz="1800"/>
            </a:lvl2pPr>
            <a:lvl3pPr marL="1143000" indent="-228600" defTabSz="914400" eaLnBrk="1" hangingPunct="1">
              <a:defRPr sz="1800"/>
            </a:lvl3pPr>
            <a:lvl4pPr marL="1600200" indent="-228600" defTabSz="914400" eaLnBrk="1" hangingPunct="1">
              <a:defRPr sz="1800"/>
            </a:lvl4pPr>
            <a:lvl5pPr marL="2057400" indent="-228600" defTabSz="914400" eaLnBrk="1" hangingPunct="1">
              <a:defRPr sz="1800"/>
            </a:lvl5pPr>
            <a:lvl6pPr marL="2514600" indent="-228600" defTabSz="914400" eaLnBrk="0" fontAlgn="base" hangingPunct="0">
              <a:spcBef>
                <a:spcPct val="0"/>
              </a:spcBef>
              <a:spcAft>
                <a:spcPct val="0"/>
              </a:spcAft>
              <a:defRPr sz="1800"/>
            </a:lvl6pPr>
            <a:lvl7pPr marL="2971800" indent="-228600" defTabSz="914400" eaLnBrk="0" fontAlgn="base" hangingPunct="0">
              <a:spcBef>
                <a:spcPct val="0"/>
              </a:spcBef>
              <a:spcAft>
                <a:spcPct val="0"/>
              </a:spcAft>
              <a:defRPr sz="1800"/>
            </a:lvl7pPr>
            <a:lvl8pPr marL="3429000" indent="-228600" defTabSz="914400" eaLnBrk="0" fontAlgn="base" hangingPunct="0">
              <a:spcBef>
                <a:spcPct val="0"/>
              </a:spcBef>
              <a:spcAft>
                <a:spcPct val="0"/>
              </a:spcAft>
              <a:defRPr sz="1800"/>
            </a:lvl8pPr>
            <a:lvl9pPr marL="3886200" indent="-228600" defTabSz="914400" eaLnBrk="0" fontAlgn="base" hangingPunct="0">
              <a:spcBef>
                <a:spcPct val="0"/>
              </a:spcBef>
              <a:spcAft>
                <a:spcPct val="0"/>
              </a:spcAft>
              <a:defRPr sz="1800"/>
            </a:lvl9pPr>
          </a:lstStyle>
          <a:p>
            <a:pPr marL="0" lvl="1" indent="0" algn="l"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SzPct val="90000"/>
            </a:pPr>
            <a:r>
              <a:rPr lang="ko-KR" altLang="en-US" sz="1300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  기존 </a:t>
            </a:r>
            <a:r>
              <a:rPr lang="en-US" altLang="ko-KR" sz="1300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: </a:t>
            </a:r>
            <a:r>
              <a:rPr lang="ko-KR" altLang="en-US" sz="1300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섭씨 </a:t>
            </a:r>
            <a:r>
              <a:rPr lang="en-US" altLang="ko-KR" sz="1300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10℃ ~ 35℃ </a:t>
            </a:r>
            <a:r>
              <a:rPr lang="ko-KR" altLang="en-US" sz="1300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권장</a:t>
            </a:r>
          </a:p>
          <a:p>
            <a:pPr marL="0" lvl="1" indent="0" algn="l"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SzPct val="90000"/>
            </a:pPr>
            <a:r>
              <a:rPr lang="ko-KR" altLang="en-US" sz="1300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  변경 </a:t>
            </a:r>
            <a:r>
              <a:rPr lang="en-US" altLang="ko-KR" sz="1300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: </a:t>
            </a:r>
            <a:r>
              <a:rPr lang="ko-KR" altLang="en-US" sz="1300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섭씨 </a:t>
            </a:r>
            <a:r>
              <a:rPr lang="en-US" altLang="ko-KR" sz="1300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5℃ ~ 45℃ </a:t>
            </a:r>
            <a:r>
              <a:rPr lang="ko-KR" altLang="en-US" sz="1300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까지 권장</a:t>
            </a:r>
          </a:p>
        </p:txBody>
      </p:sp>
      <p:sp>
        <p:nvSpPr>
          <p:cNvPr id="266" name="Rt47"/>
          <p:cNvSpPr>
            <a:spLocks noChangeAspect="1" noChangeArrowheads="1"/>
          </p:cNvSpPr>
          <p:nvPr/>
        </p:nvSpPr>
        <p:spPr bwMode="auto">
          <a:xfrm>
            <a:off x="1007067" y="4354460"/>
            <a:ext cx="300982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98425" indent="-98425" algn="just" eaLnBrk="0" hangingPunct="0">
              <a:lnSpc>
                <a:spcPct val="110000"/>
              </a:lnSpc>
              <a:spcBef>
                <a:spcPct val="25000"/>
              </a:spcBef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1pPr>
            <a:lvl2pPr marL="742950" indent="-285750" algn="just" eaLnBrk="0" hangingPunct="0">
              <a:lnSpc>
                <a:spcPct val="110000"/>
              </a:lnSpc>
              <a:spcBef>
                <a:spcPct val="25000"/>
              </a:spcBef>
              <a:buChar char="–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2pPr>
            <a:lvl3pPr marL="1143000" indent="-228600" algn="just" eaLnBrk="0" hangingPunct="0">
              <a:lnSpc>
                <a:spcPct val="110000"/>
              </a:lnSpc>
              <a:spcBef>
                <a:spcPct val="25000"/>
              </a:spcBef>
              <a:buChar char="•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3pPr>
            <a:lvl4pPr marL="1600200" indent="-228600" algn="just" eaLnBrk="0" hangingPunct="0">
              <a:lnSpc>
                <a:spcPct val="110000"/>
              </a:lnSpc>
              <a:spcBef>
                <a:spcPct val="25000"/>
              </a:spcBef>
              <a:buChar char="–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4pPr>
            <a:lvl5pPr marL="2057400" indent="-228600" algn="just" eaLnBrk="0" hangingPunct="0">
              <a:lnSpc>
                <a:spcPct val="110000"/>
              </a:lnSpc>
              <a:spcBef>
                <a:spcPct val="25000"/>
              </a:spcBef>
              <a:buChar char="»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5pPr>
            <a:lvl6pPr marL="2514600" indent="-228600" algn="just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har char="»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6pPr>
            <a:lvl7pPr marL="2971800" indent="-228600" algn="just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har char="»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7pPr>
            <a:lvl8pPr marL="3429000" indent="-228600" algn="just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har char="»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8pPr>
            <a:lvl9pPr marL="3886200" indent="-228600" algn="just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har char="»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9pPr>
          </a:lstStyle>
          <a:p>
            <a:pPr marL="0" lvl="1" indent="0" algn="l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SzPct val="90000"/>
              <a:buFontTx/>
              <a:buNone/>
            </a:pPr>
            <a:r>
              <a:rPr lang="ko-KR" altLang="en-US" sz="1300" ker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운영시간에 제약이 없음</a:t>
            </a:r>
          </a:p>
        </p:txBody>
      </p:sp>
      <p:grpSp>
        <p:nvGrpSpPr>
          <p:cNvPr id="267" name="Rt57"/>
          <p:cNvGrpSpPr/>
          <p:nvPr/>
        </p:nvGrpSpPr>
        <p:grpSpPr>
          <a:xfrm>
            <a:off x="749163" y="4367986"/>
            <a:ext cx="206152" cy="180000"/>
            <a:chOff x="5686425" y="3581400"/>
            <a:chExt cx="207169" cy="180000"/>
          </a:xfrm>
        </p:grpSpPr>
        <p:sp>
          <p:nvSpPr>
            <p:cNvPr id="268" name="자유형 267"/>
            <p:cNvSpPr/>
            <p:nvPr/>
          </p:nvSpPr>
          <p:spPr>
            <a:xfrm>
              <a:off x="5721350" y="3591942"/>
              <a:ext cx="172244" cy="108744"/>
            </a:xfrm>
            <a:custGeom>
              <a:avLst/>
              <a:gdLst>
                <a:gd name="connsiteX0" fmla="*/ 0 w 146050"/>
                <a:gd name="connsiteY0" fmla="*/ 19050 h 82550"/>
                <a:gd name="connsiteX1" fmla="*/ 63500 w 146050"/>
                <a:gd name="connsiteY1" fmla="*/ 82550 h 82550"/>
                <a:gd name="connsiteX2" fmla="*/ 146050 w 146050"/>
                <a:gd name="connsiteY2" fmla="*/ 0 h 82550"/>
                <a:gd name="connsiteX0" fmla="*/ 0 w 172244"/>
                <a:gd name="connsiteY0" fmla="*/ 45244 h 108744"/>
                <a:gd name="connsiteX1" fmla="*/ 63500 w 172244"/>
                <a:gd name="connsiteY1" fmla="*/ 108744 h 108744"/>
                <a:gd name="connsiteX2" fmla="*/ 172244 w 172244"/>
                <a:gd name="connsiteY2" fmla="*/ 0 h 108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244" h="108744">
                  <a:moveTo>
                    <a:pt x="0" y="45244"/>
                  </a:moveTo>
                  <a:lnTo>
                    <a:pt x="63500" y="108744"/>
                  </a:lnTo>
                  <a:lnTo>
                    <a:pt x="172244" y="0"/>
                  </a:lnTo>
                </a:path>
              </a:pathLst>
            </a:cu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69" name="자유형 268"/>
            <p:cNvSpPr/>
            <p:nvPr/>
          </p:nvSpPr>
          <p:spPr>
            <a:xfrm>
              <a:off x="5686425" y="3581400"/>
              <a:ext cx="180000" cy="180000"/>
            </a:xfrm>
            <a:custGeom>
              <a:avLst/>
              <a:gdLst>
                <a:gd name="connsiteX0" fmla="*/ 121444 w 190500"/>
                <a:gd name="connsiteY0" fmla="*/ 0 h 183356"/>
                <a:gd name="connsiteX1" fmla="*/ 0 w 190500"/>
                <a:gd name="connsiteY1" fmla="*/ 0 h 183356"/>
                <a:gd name="connsiteX2" fmla="*/ 0 w 190500"/>
                <a:gd name="connsiteY2" fmla="*/ 183356 h 183356"/>
                <a:gd name="connsiteX3" fmla="*/ 190500 w 190500"/>
                <a:gd name="connsiteY3" fmla="*/ 183356 h 183356"/>
                <a:gd name="connsiteX4" fmla="*/ 190500 w 190500"/>
                <a:gd name="connsiteY4" fmla="*/ 97631 h 18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83356">
                  <a:moveTo>
                    <a:pt x="121444" y="0"/>
                  </a:moveTo>
                  <a:lnTo>
                    <a:pt x="0" y="0"/>
                  </a:lnTo>
                  <a:lnTo>
                    <a:pt x="0" y="183356"/>
                  </a:lnTo>
                  <a:lnTo>
                    <a:pt x="190500" y="183356"/>
                  </a:lnTo>
                  <a:lnTo>
                    <a:pt x="190500" y="97631"/>
                  </a:lnTo>
                </a:path>
              </a:pathLst>
            </a:cu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71" name="Rt47"/>
          <p:cNvSpPr>
            <a:spLocks noChangeAspect="1" noChangeArrowheads="1"/>
          </p:cNvSpPr>
          <p:nvPr/>
        </p:nvSpPr>
        <p:spPr bwMode="auto">
          <a:xfrm>
            <a:off x="1007067" y="4832235"/>
            <a:ext cx="30098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98425" indent="-98425" algn="just" eaLnBrk="0" hangingPunct="0">
              <a:lnSpc>
                <a:spcPct val="110000"/>
              </a:lnSpc>
              <a:spcBef>
                <a:spcPct val="25000"/>
              </a:spcBef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1pPr>
            <a:lvl2pPr marL="742950" indent="-285750" algn="just" eaLnBrk="0" hangingPunct="0">
              <a:lnSpc>
                <a:spcPct val="110000"/>
              </a:lnSpc>
              <a:spcBef>
                <a:spcPct val="25000"/>
              </a:spcBef>
              <a:buChar char="–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2pPr>
            <a:lvl3pPr marL="1143000" indent="-228600" algn="just" eaLnBrk="0" hangingPunct="0">
              <a:lnSpc>
                <a:spcPct val="110000"/>
              </a:lnSpc>
              <a:spcBef>
                <a:spcPct val="25000"/>
              </a:spcBef>
              <a:buChar char="•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3pPr>
            <a:lvl4pPr marL="1600200" indent="-228600" algn="just" eaLnBrk="0" hangingPunct="0">
              <a:lnSpc>
                <a:spcPct val="110000"/>
              </a:lnSpc>
              <a:spcBef>
                <a:spcPct val="25000"/>
              </a:spcBef>
              <a:buChar char="–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4pPr>
            <a:lvl5pPr marL="2057400" indent="-228600" algn="just" eaLnBrk="0" hangingPunct="0">
              <a:lnSpc>
                <a:spcPct val="110000"/>
              </a:lnSpc>
              <a:spcBef>
                <a:spcPct val="25000"/>
              </a:spcBef>
              <a:buChar char="»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5pPr>
            <a:lvl6pPr marL="2514600" indent="-228600" algn="just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har char="»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6pPr>
            <a:lvl7pPr marL="2971800" indent="-228600" algn="just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har char="»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7pPr>
            <a:lvl8pPr marL="3429000" indent="-228600" algn="just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har char="»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8pPr>
            <a:lvl9pPr marL="3886200" indent="-228600" algn="just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har char="»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9pPr>
          </a:lstStyle>
          <a:p>
            <a:pPr marL="0" lvl="1" indent="0" algn="l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SzPct val="90000"/>
              <a:buFontTx/>
              <a:buNone/>
            </a:pPr>
            <a:r>
              <a:rPr lang="ko-KR" altLang="en-US" sz="1300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구성 제한 적음</a:t>
            </a:r>
            <a:br>
              <a:rPr lang="en-US" altLang="ko-KR" sz="1300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</a:br>
            <a:r>
              <a:rPr lang="en-US" altLang="ko-KR" sz="1300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(e.g. CPU</a:t>
            </a:r>
            <a:r>
              <a:rPr lang="ko-KR" altLang="en-US" sz="1300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선택</a:t>
            </a:r>
            <a:r>
              <a:rPr lang="en-US" altLang="ko-KR" sz="1300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, tape </a:t>
            </a:r>
            <a:r>
              <a:rPr lang="ko-KR" altLang="en-US" sz="1300" kern="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미지원</a:t>
            </a:r>
            <a:r>
              <a:rPr lang="en-US" altLang="ko-KR" sz="1300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)</a:t>
            </a:r>
          </a:p>
        </p:txBody>
      </p:sp>
      <p:grpSp>
        <p:nvGrpSpPr>
          <p:cNvPr id="272" name="Rt57"/>
          <p:cNvGrpSpPr/>
          <p:nvPr/>
        </p:nvGrpSpPr>
        <p:grpSpPr>
          <a:xfrm>
            <a:off x="749163" y="4845761"/>
            <a:ext cx="206152" cy="180000"/>
            <a:chOff x="5686425" y="3581400"/>
            <a:chExt cx="207169" cy="180000"/>
          </a:xfrm>
        </p:grpSpPr>
        <p:sp>
          <p:nvSpPr>
            <p:cNvPr id="273" name="자유형 272"/>
            <p:cNvSpPr/>
            <p:nvPr/>
          </p:nvSpPr>
          <p:spPr>
            <a:xfrm>
              <a:off x="5721350" y="3591942"/>
              <a:ext cx="172244" cy="108744"/>
            </a:xfrm>
            <a:custGeom>
              <a:avLst/>
              <a:gdLst>
                <a:gd name="connsiteX0" fmla="*/ 0 w 146050"/>
                <a:gd name="connsiteY0" fmla="*/ 19050 h 82550"/>
                <a:gd name="connsiteX1" fmla="*/ 63500 w 146050"/>
                <a:gd name="connsiteY1" fmla="*/ 82550 h 82550"/>
                <a:gd name="connsiteX2" fmla="*/ 146050 w 146050"/>
                <a:gd name="connsiteY2" fmla="*/ 0 h 82550"/>
                <a:gd name="connsiteX0" fmla="*/ 0 w 172244"/>
                <a:gd name="connsiteY0" fmla="*/ 45244 h 108744"/>
                <a:gd name="connsiteX1" fmla="*/ 63500 w 172244"/>
                <a:gd name="connsiteY1" fmla="*/ 108744 h 108744"/>
                <a:gd name="connsiteX2" fmla="*/ 172244 w 172244"/>
                <a:gd name="connsiteY2" fmla="*/ 0 h 108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244" h="108744">
                  <a:moveTo>
                    <a:pt x="0" y="45244"/>
                  </a:moveTo>
                  <a:lnTo>
                    <a:pt x="63500" y="108744"/>
                  </a:lnTo>
                  <a:lnTo>
                    <a:pt x="172244" y="0"/>
                  </a:lnTo>
                </a:path>
              </a:pathLst>
            </a:cu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74" name="자유형 273"/>
            <p:cNvSpPr/>
            <p:nvPr/>
          </p:nvSpPr>
          <p:spPr>
            <a:xfrm>
              <a:off x="5686425" y="3581400"/>
              <a:ext cx="180000" cy="180000"/>
            </a:xfrm>
            <a:custGeom>
              <a:avLst/>
              <a:gdLst>
                <a:gd name="connsiteX0" fmla="*/ 121444 w 190500"/>
                <a:gd name="connsiteY0" fmla="*/ 0 h 183356"/>
                <a:gd name="connsiteX1" fmla="*/ 0 w 190500"/>
                <a:gd name="connsiteY1" fmla="*/ 0 h 183356"/>
                <a:gd name="connsiteX2" fmla="*/ 0 w 190500"/>
                <a:gd name="connsiteY2" fmla="*/ 183356 h 183356"/>
                <a:gd name="connsiteX3" fmla="*/ 190500 w 190500"/>
                <a:gd name="connsiteY3" fmla="*/ 183356 h 183356"/>
                <a:gd name="connsiteX4" fmla="*/ 190500 w 190500"/>
                <a:gd name="connsiteY4" fmla="*/ 97631 h 18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83356">
                  <a:moveTo>
                    <a:pt x="121444" y="0"/>
                  </a:moveTo>
                  <a:lnTo>
                    <a:pt x="0" y="0"/>
                  </a:lnTo>
                  <a:lnTo>
                    <a:pt x="0" y="183356"/>
                  </a:lnTo>
                  <a:lnTo>
                    <a:pt x="190500" y="183356"/>
                  </a:lnTo>
                  <a:lnTo>
                    <a:pt x="190500" y="97631"/>
                  </a:lnTo>
                </a:path>
              </a:pathLst>
            </a:cu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cxnSp>
        <p:nvCxnSpPr>
          <p:cNvPr id="275" name="직선 연결선 274"/>
          <p:cNvCxnSpPr/>
          <p:nvPr/>
        </p:nvCxnSpPr>
        <p:spPr>
          <a:xfrm flipH="1">
            <a:off x="5130618" y="4980724"/>
            <a:ext cx="3566371" cy="81306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rgbClr val="F58026"/>
                </a:gs>
                <a:gs pos="100000">
                  <a:srgbClr val="EF3915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76" name="그림 27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569" y="2420888"/>
            <a:ext cx="3378530" cy="211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47124" y="3560298"/>
            <a:ext cx="2170372" cy="76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" name="LcS4"/>
          <p:cNvSpPr txBox="1"/>
          <p:nvPr/>
        </p:nvSpPr>
        <p:spPr>
          <a:xfrm>
            <a:off x="4842796" y="3792209"/>
            <a:ext cx="110928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latinLnBrk="0">
              <a:lnSpc>
                <a:spcPts val="1700"/>
              </a:lnSpc>
              <a:defRPr sz="1600">
                <a:solidFill>
                  <a:schemeClr val="bg1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sz="1100" spc="-80">
                <a:solidFill>
                  <a:srgbClr val="00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0°</a:t>
            </a:r>
            <a:endParaRPr lang="ko-KR" altLang="en-US" sz="1100" spc="-80">
              <a:solidFill>
                <a:srgbClr val="00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9" name="LcS4"/>
          <p:cNvSpPr txBox="1"/>
          <p:nvPr/>
        </p:nvSpPr>
        <p:spPr>
          <a:xfrm>
            <a:off x="5220655" y="3792209"/>
            <a:ext cx="177613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latinLnBrk="0">
              <a:lnSpc>
                <a:spcPts val="1700"/>
              </a:lnSpc>
              <a:defRPr sz="1600">
                <a:solidFill>
                  <a:schemeClr val="bg1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sz="1100" spc="-80">
                <a:solidFill>
                  <a:srgbClr val="00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10°</a:t>
            </a:r>
            <a:endParaRPr lang="ko-KR" altLang="en-US" sz="1100" spc="-80">
              <a:solidFill>
                <a:srgbClr val="00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0" name="LcS4"/>
          <p:cNvSpPr txBox="1"/>
          <p:nvPr/>
        </p:nvSpPr>
        <p:spPr>
          <a:xfrm>
            <a:off x="5631857" y="3792209"/>
            <a:ext cx="177613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latinLnBrk="0">
              <a:lnSpc>
                <a:spcPts val="1700"/>
              </a:lnSpc>
              <a:defRPr sz="1600">
                <a:solidFill>
                  <a:schemeClr val="bg1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sz="1100" spc="-80">
                <a:solidFill>
                  <a:srgbClr val="00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20°</a:t>
            </a:r>
            <a:endParaRPr lang="ko-KR" altLang="en-US" sz="1100" spc="-80">
              <a:solidFill>
                <a:srgbClr val="00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1" name="LcS4"/>
          <p:cNvSpPr txBox="1"/>
          <p:nvPr/>
        </p:nvSpPr>
        <p:spPr>
          <a:xfrm>
            <a:off x="6043059" y="3792209"/>
            <a:ext cx="177613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latinLnBrk="0">
              <a:lnSpc>
                <a:spcPts val="1700"/>
              </a:lnSpc>
              <a:defRPr sz="1600">
                <a:solidFill>
                  <a:schemeClr val="bg1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sz="1100" spc="-80">
                <a:solidFill>
                  <a:srgbClr val="00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30°</a:t>
            </a:r>
            <a:endParaRPr lang="ko-KR" altLang="en-US" sz="1100" spc="-80">
              <a:solidFill>
                <a:srgbClr val="00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2" name="LcS4"/>
          <p:cNvSpPr txBox="1"/>
          <p:nvPr/>
        </p:nvSpPr>
        <p:spPr>
          <a:xfrm>
            <a:off x="6454261" y="3792209"/>
            <a:ext cx="177613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latinLnBrk="0">
              <a:lnSpc>
                <a:spcPts val="1700"/>
              </a:lnSpc>
              <a:defRPr sz="1600">
                <a:solidFill>
                  <a:schemeClr val="bg1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sz="1100" spc="-80">
                <a:solidFill>
                  <a:srgbClr val="00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40°</a:t>
            </a:r>
            <a:endParaRPr lang="ko-KR" altLang="en-US" sz="1100" spc="-80">
              <a:solidFill>
                <a:srgbClr val="00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3" name="LcS4"/>
          <p:cNvSpPr txBox="1"/>
          <p:nvPr/>
        </p:nvSpPr>
        <p:spPr>
          <a:xfrm>
            <a:off x="6865465" y="3792209"/>
            <a:ext cx="177613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latinLnBrk="0">
              <a:lnSpc>
                <a:spcPts val="1700"/>
              </a:lnSpc>
              <a:defRPr sz="1600">
                <a:solidFill>
                  <a:schemeClr val="bg1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sz="1100" spc="-80">
                <a:solidFill>
                  <a:srgbClr val="00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50°</a:t>
            </a:r>
            <a:endParaRPr lang="ko-KR" altLang="en-US" sz="1100" spc="-80">
              <a:solidFill>
                <a:srgbClr val="00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84" name="그룹 283"/>
          <p:cNvGrpSpPr/>
          <p:nvPr/>
        </p:nvGrpSpPr>
        <p:grpSpPr>
          <a:xfrm>
            <a:off x="4848717" y="2600088"/>
            <a:ext cx="2145312" cy="1120678"/>
            <a:chOff x="5002940" y="2862490"/>
            <a:chExt cx="2145312" cy="1120678"/>
          </a:xfrm>
        </p:grpSpPr>
        <p:cxnSp>
          <p:nvCxnSpPr>
            <p:cNvPr id="285" name="직선 연결선 284"/>
            <p:cNvCxnSpPr/>
            <p:nvPr/>
          </p:nvCxnSpPr>
          <p:spPr>
            <a:xfrm>
              <a:off x="5002940" y="3983168"/>
              <a:ext cx="2140334" cy="0"/>
            </a:xfrm>
            <a:prstGeom prst="line">
              <a:avLst/>
            </a:prstGeom>
            <a:noFill/>
            <a:ln w="25400" cap="sq" cmpd="sng">
              <a:solidFill>
                <a:srgbClr val="00FFFF"/>
              </a:solidFill>
              <a:prstDash val="solid"/>
              <a:round/>
              <a:headEnd type="none" w="lg" len="med"/>
              <a:tailEnd type="none" w="lg" len="med"/>
            </a:ln>
            <a:effectLs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p:spPr>
        </p:cxnSp>
        <p:cxnSp>
          <p:nvCxnSpPr>
            <p:cNvPr id="286" name="직선 연결선 285"/>
            <p:cNvCxnSpPr/>
            <p:nvPr/>
          </p:nvCxnSpPr>
          <p:spPr>
            <a:xfrm flipV="1">
              <a:off x="5002940" y="2862490"/>
              <a:ext cx="0" cy="1120678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직선 연결선 286"/>
            <p:cNvCxnSpPr/>
            <p:nvPr/>
          </p:nvCxnSpPr>
          <p:spPr>
            <a:xfrm flipV="1">
              <a:off x="5432002" y="2862490"/>
              <a:ext cx="0" cy="1120678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직선 연결선 287"/>
            <p:cNvCxnSpPr/>
            <p:nvPr/>
          </p:nvCxnSpPr>
          <p:spPr>
            <a:xfrm flipV="1">
              <a:off x="5861064" y="2862490"/>
              <a:ext cx="0" cy="1120678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직선 연결선 288"/>
            <p:cNvCxnSpPr/>
            <p:nvPr/>
          </p:nvCxnSpPr>
          <p:spPr>
            <a:xfrm flipV="1">
              <a:off x="6290126" y="2862490"/>
              <a:ext cx="0" cy="1120678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직선 연결선 289"/>
            <p:cNvCxnSpPr/>
            <p:nvPr/>
          </p:nvCxnSpPr>
          <p:spPr>
            <a:xfrm flipV="1">
              <a:off x="6719188" y="2862490"/>
              <a:ext cx="0" cy="1120678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직선 연결선 290"/>
            <p:cNvCxnSpPr/>
            <p:nvPr/>
          </p:nvCxnSpPr>
          <p:spPr>
            <a:xfrm flipV="1">
              <a:off x="7148252" y="2862490"/>
              <a:ext cx="0" cy="1120678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2" name="직사각형 291"/>
          <p:cNvSpPr/>
          <p:nvPr/>
        </p:nvSpPr>
        <p:spPr bwMode="gray">
          <a:xfrm>
            <a:off x="5385048" y="2764554"/>
            <a:ext cx="1132243" cy="249644"/>
          </a:xfrm>
          <a:prstGeom prst="rect">
            <a:avLst/>
          </a:prstGeom>
          <a:solidFill>
            <a:srgbClr val="F58026"/>
          </a:solidFill>
          <a:ln w="12700" cap="rnd" cmpd="sng">
            <a:noFill/>
            <a:prstDash val="solid"/>
            <a:headEnd type="none" w="lg" len="med"/>
            <a:tailEnd type="none" w="lg" len="med"/>
          </a:ln>
          <a:effectLst>
            <a:outerShdw blurRad="38100" dist="38100" dir="5460000" algn="t" rotWithShape="0">
              <a:prstClr val="black">
                <a:alpha val="1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 anchorCtr="0"/>
          <a:lstStyle/>
          <a:p>
            <a:pPr>
              <a:spcBef>
                <a:spcPts val="200"/>
              </a:spcBef>
              <a:spcAft>
                <a:spcPts val="600"/>
              </a:spcAft>
            </a:pPr>
            <a:endParaRPr lang="ko-KR" altLang="en-US" sz="1700" err="1">
              <a:ln w="0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3" name="직사각형 292"/>
          <p:cNvSpPr/>
          <p:nvPr/>
        </p:nvSpPr>
        <p:spPr bwMode="gray">
          <a:xfrm>
            <a:off x="5122813" y="3307233"/>
            <a:ext cx="1642606" cy="249644"/>
          </a:xfrm>
          <a:prstGeom prst="rect">
            <a:avLst/>
          </a:prstGeom>
          <a:solidFill>
            <a:srgbClr val="E51A38"/>
          </a:solidFill>
          <a:ln w="12700" cap="rnd" cmpd="sng">
            <a:noFill/>
            <a:prstDash val="solid"/>
            <a:headEnd type="none" w="lg" len="med"/>
            <a:tailEnd type="none" w="lg" len="med"/>
          </a:ln>
          <a:effectLst>
            <a:outerShdw blurRad="38100" dist="12700" dir="5400000" sx="99000" sy="99000" algn="t" rotWithShape="0">
              <a:prstClr val="black">
                <a:alpha val="25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endParaRPr lang="ko-KR" altLang="en-US" err="1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4" name="Textfeld 10"/>
          <p:cNvSpPr txBox="1"/>
          <p:nvPr/>
        </p:nvSpPr>
        <p:spPr>
          <a:xfrm>
            <a:off x="5683468" y="2812432"/>
            <a:ext cx="535403" cy="15388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000" kern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Standard</a:t>
            </a:r>
          </a:p>
        </p:txBody>
      </p:sp>
      <p:sp>
        <p:nvSpPr>
          <p:cNvPr id="295" name="Textfeld 10"/>
          <p:cNvSpPr txBox="1"/>
          <p:nvPr/>
        </p:nvSpPr>
        <p:spPr>
          <a:xfrm>
            <a:off x="5241032" y="3355111"/>
            <a:ext cx="1356140" cy="15388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000" ker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Extended Temperature</a:t>
            </a:r>
          </a:p>
        </p:txBody>
      </p:sp>
      <p:cxnSp>
        <p:nvCxnSpPr>
          <p:cNvPr id="296" name="직선 연결선 295"/>
          <p:cNvCxnSpPr/>
          <p:nvPr/>
        </p:nvCxnSpPr>
        <p:spPr>
          <a:xfrm flipH="1">
            <a:off x="5122814" y="3014198"/>
            <a:ext cx="262234" cy="283682"/>
          </a:xfrm>
          <a:prstGeom prst="line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직선 연결선 296"/>
          <p:cNvCxnSpPr/>
          <p:nvPr/>
        </p:nvCxnSpPr>
        <p:spPr>
          <a:xfrm>
            <a:off x="6517291" y="3014198"/>
            <a:ext cx="248128" cy="321174"/>
          </a:xfrm>
          <a:prstGeom prst="line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Rt1"/>
          <p:cNvSpPr/>
          <p:nvPr/>
        </p:nvSpPr>
        <p:spPr bwMode="auto">
          <a:xfrm rot="5400000">
            <a:off x="4760374" y="4933170"/>
            <a:ext cx="668924" cy="724668"/>
          </a:xfrm>
          <a:prstGeom prst="rightArrow">
            <a:avLst>
              <a:gd name="adj1" fmla="val 64020"/>
              <a:gd name="adj2" fmla="val 38609"/>
            </a:avLst>
          </a:prstGeom>
          <a:gradFill flip="none" rotWithShape="1">
            <a:gsLst>
              <a:gs pos="0">
                <a:srgbClr val="008AD7"/>
              </a:gs>
              <a:gs pos="100000">
                <a:srgbClr val="00449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/>
            <a:endParaRPr lang="ko-KR" altLang="en-US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9" name="Textfeld 37"/>
          <p:cNvSpPr txBox="1"/>
          <p:nvPr/>
        </p:nvSpPr>
        <p:spPr>
          <a:xfrm>
            <a:off x="5832267" y="4706650"/>
            <a:ext cx="1395847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90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최대 </a:t>
            </a:r>
            <a:r>
              <a:rPr lang="en-US" sz="240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27%*</a:t>
            </a:r>
            <a:endParaRPr lang="en-US" sz="2800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kern="0" dirty="0" err="1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쿨링</a:t>
            </a:r>
            <a:r>
              <a:rPr kumimoji="0" lang="ko-KR" altLang="en-US" sz="140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비용 절감</a:t>
            </a:r>
            <a:endParaRPr kumimoji="0" lang="en-US" sz="1400" kern="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00" name="그림 29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618" y="5029072"/>
            <a:ext cx="721044" cy="502200"/>
          </a:xfrm>
          <a:prstGeom prst="rect">
            <a:avLst/>
          </a:prstGeom>
        </p:spPr>
      </p:pic>
      <p:sp>
        <p:nvSpPr>
          <p:cNvPr id="301" name="Rt1"/>
          <p:cNvSpPr/>
          <p:nvPr/>
        </p:nvSpPr>
        <p:spPr bwMode="auto">
          <a:xfrm rot="16200000" flipV="1">
            <a:off x="7947564" y="5118622"/>
            <a:ext cx="668924" cy="724668"/>
          </a:xfrm>
          <a:prstGeom prst="rightArrow">
            <a:avLst>
              <a:gd name="adj1" fmla="val 64020"/>
              <a:gd name="adj2" fmla="val 38609"/>
            </a:avLst>
          </a:prstGeom>
          <a:gradFill flip="none" rotWithShape="1">
            <a:gsLst>
              <a:gs pos="100000">
                <a:srgbClr val="CA106B"/>
              </a:gs>
              <a:gs pos="0">
                <a:srgbClr val="FE007D"/>
              </a:gs>
            </a:gsLst>
            <a:path path="circle">
              <a:fillToRect l="50000" t="50000" r="50000" b="50000"/>
            </a:path>
            <a:tileRect/>
          </a:gradFill>
          <a:ln w="12700" cap="rnd" cmpd="sng">
            <a:noFill/>
            <a:prstDash val="solid"/>
            <a:headEnd type="none" w="lg" len="med"/>
            <a:tailEnd type="none" w="lg" len="med"/>
          </a:ln>
          <a:effectLst/>
        </p:spPr>
        <p:txBody>
          <a:bodyPr wrap="none" lIns="0" tIns="0" rIns="0" bIns="0" anchor="ctr"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>
              <a:lnSpc>
                <a:spcPct val="110000"/>
              </a:lnSpc>
            </a:pPr>
            <a:endParaRPr lang="ko-KR" altLang="en-US" sz="600" spc="-5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2" name="Textfeld 32"/>
          <p:cNvSpPr txBox="1"/>
          <p:nvPr/>
        </p:nvSpPr>
        <p:spPr>
          <a:xfrm>
            <a:off x="8073183" y="5408734"/>
            <a:ext cx="505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000" b="1" kern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°C</a:t>
            </a:r>
          </a:p>
        </p:txBody>
      </p:sp>
      <p:sp>
        <p:nvSpPr>
          <p:cNvPr id="303" name="Textfeld 36"/>
          <p:cNvSpPr txBox="1"/>
          <p:nvPr/>
        </p:nvSpPr>
        <p:spPr>
          <a:xfrm>
            <a:off x="6939173" y="5266483"/>
            <a:ext cx="1196440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E51A3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5~10°</a:t>
            </a:r>
            <a:r>
              <a:rPr kumimoji="0" lang="en-US" sz="2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sz="140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higher</a:t>
            </a:r>
            <a:br>
              <a:rPr kumimoji="0" lang="en-US" sz="140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kumimoji="0" lang="ko-KR" altLang="en-US" sz="140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주변 온도</a:t>
            </a:r>
            <a:endParaRPr kumimoji="0" lang="en-US" sz="1400" kern="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36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26482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특장점 소개</a:t>
            </a: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30B1A"/>
              </a:buClr>
              <a:defRPr/>
            </a:pPr>
            <a:r>
              <a:rPr kumimoji="0"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에너지 효율성</a:t>
            </a:r>
            <a:endParaRPr kumimoji="0" lang="en-US" altLang="ko-KR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3" name="직선 연결선 22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텍스트 개체 틀 5"/>
          <p:cNvSpPr txBox="1">
            <a:spLocks/>
          </p:cNvSpPr>
          <p:nvPr/>
        </p:nvSpPr>
        <p:spPr>
          <a:xfrm>
            <a:off x="348525" y="1237243"/>
            <a:ext cx="9212988" cy="549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PRIMERGY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서버의 에너지 효율성 증가를 위해 지속적으로 노력해왔으며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에너지 효율성 공인 벤치마크에서 지속으로 상위 랭크를 보여주고 있습니다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</p:txBody>
      </p:sp>
      <p:grpSp>
        <p:nvGrpSpPr>
          <p:cNvPr id="75" name="그룹 74"/>
          <p:cNvGrpSpPr/>
          <p:nvPr/>
        </p:nvGrpSpPr>
        <p:grpSpPr>
          <a:xfrm>
            <a:off x="388594" y="2144698"/>
            <a:ext cx="9050375" cy="4121245"/>
            <a:chOff x="223837" y="2367862"/>
            <a:chExt cx="9432218" cy="3966402"/>
          </a:xfrm>
        </p:grpSpPr>
        <p:sp>
          <p:nvSpPr>
            <p:cNvPr id="76" name="이등변 삼각형 75"/>
            <p:cNvSpPr/>
            <p:nvPr/>
          </p:nvSpPr>
          <p:spPr>
            <a:xfrm rot="16200000">
              <a:off x="3867333" y="2449459"/>
              <a:ext cx="288032" cy="144016"/>
            </a:xfrm>
            <a:prstGeom prst="triangle">
              <a:avLst>
                <a:gd name="adj" fmla="val 30985"/>
              </a:avLst>
            </a:prstGeom>
            <a:solidFill>
              <a:schemeClr val="bg1">
                <a:lumMod val="50000"/>
              </a:schemeClr>
            </a:solidFill>
            <a:ln w="12700" cap="rnd" cmpd="sng">
              <a:noFill/>
              <a:prstDash val="solid"/>
              <a:headEnd type="none" w="lg" len="med"/>
              <a:tailEnd type="none" w="lg" len="med"/>
            </a:ln>
            <a:effectLst>
              <a:outerShdw blurRad="38100" dist="25400" dir="5400000" algn="t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anchor="ctr" anchorCtr="0"/>
            <a:lstStyle/>
            <a:p>
              <a:pPr>
                <a:spcBef>
                  <a:spcPts val="200"/>
                </a:spcBef>
                <a:spcAft>
                  <a:spcPts val="600"/>
                </a:spcAft>
              </a:pPr>
              <a:endParaRPr lang="ko-KR" altLang="en-US" sz="170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7" name="Text Box 358" descr="도식1"/>
            <p:cNvSpPr>
              <a:spLocks noChangeArrowheads="1"/>
            </p:cNvSpPr>
            <p:nvPr/>
          </p:nvSpPr>
          <p:spPr bwMode="auto">
            <a:xfrm>
              <a:off x="457624" y="2578992"/>
              <a:ext cx="4885196" cy="3752730"/>
            </a:xfrm>
            <a:prstGeom prst="roundRect">
              <a:avLst>
                <a:gd name="adj" fmla="val 0"/>
              </a:avLst>
            </a:prstGeom>
            <a:solidFill>
              <a:srgbClr val="EAEAEA"/>
            </a:solidFill>
            <a:ln w="12700" cap="rnd" cmpd="sng">
              <a:noFill/>
              <a:prstDash val="solid"/>
              <a:headEnd type="none" w="lg" len="med"/>
              <a:tailEnd type="none" w="lg" len="med"/>
            </a:ln>
            <a:effectLst>
              <a:outerShdw blurRad="76200" dist="38100" dir="5400000" algn="t" rotWithShape="0">
                <a:prstClr val="black">
                  <a:alpha val="37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anchor="ctr" anchorCtr="0"/>
            <a:lstStyle/>
            <a:p>
              <a:pPr>
                <a:spcBef>
                  <a:spcPts val="200"/>
                </a:spcBef>
                <a:spcAft>
                  <a:spcPts val="600"/>
                </a:spcAft>
              </a:pPr>
              <a:endParaRPr lang="ko-KR" altLang="en-US" sz="170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8" name="직사각형 77"/>
            <p:cNvSpPr/>
            <p:nvPr/>
          </p:nvSpPr>
          <p:spPr>
            <a:xfrm>
              <a:off x="4083357" y="2367862"/>
              <a:ext cx="5572698" cy="3966402"/>
            </a:xfrm>
            <a:prstGeom prst="rect">
              <a:avLst/>
            </a:prstGeom>
            <a:solidFill>
              <a:schemeClr val="bg1"/>
            </a:solidFill>
            <a:ln w="6350" cap="rnd" cmpd="sng">
              <a:solidFill>
                <a:schemeClr val="bg1">
                  <a:lumMod val="85000"/>
                </a:schemeClr>
              </a:solidFill>
              <a:prstDash val="solid"/>
              <a:headEnd type="none" w="lg" len="med"/>
              <a:tailEnd type="none" w="lg" len="med"/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anchor="ctr" anchorCtr="0"/>
            <a:lstStyle/>
            <a:p>
              <a:pPr>
                <a:spcBef>
                  <a:spcPts val="200"/>
                </a:spcBef>
                <a:spcAft>
                  <a:spcPts val="600"/>
                </a:spcAft>
              </a:pPr>
              <a:endParaRPr lang="ko-KR" altLang="en-US" sz="170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4" name="사다리꼴 182"/>
            <p:cNvSpPr/>
            <p:nvPr/>
          </p:nvSpPr>
          <p:spPr>
            <a:xfrm>
              <a:off x="223837" y="2429301"/>
              <a:ext cx="888190" cy="324036"/>
            </a:xfrm>
            <a:custGeom>
              <a:avLst/>
              <a:gdLst>
                <a:gd name="connsiteX0" fmla="*/ 0 w 1044116"/>
                <a:gd name="connsiteY0" fmla="*/ 324036 h 324036"/>
                <a:gd name="connsiteX1" fmla="*/ 155926 w 1044116"/>
                <a:gd name="connsiteY1" fmla="*/ 0 h 324036"/>
                <a:gd name="connsiteX2" fmla="*/ 888190 w 1044116"/>
                <a:gd name="connsiteY2" fmla="*/ 0 h 324036"/>
                <a:gd name="connsiteX3" fmla="*/ 1044116 w 1044116"/>
                <a:gd name="connsiteY3" fmla="*/ 324036 h 324036"/>
                <a:gd name="connsiteX4" fmla="*/ 0 w 1044116"/>
                <a:gd name="connsiteY4" fmla="*/ 324036 h 324036"/>
                <a:gd name="connsiteX0" fmla="*/ 0 w 888190"/>
                <a:gd name="connsiteY0" fmla="*/ 324036 h 324036"/>
                <a:gd name="connsiteX1" fmla="*/ 155926 w 888190"/>
                <a:gd name="connsiteY1" fmla="*/ 0 h 324036"/>
                <a:gd name="connsiteX2" fmla="*/ 888190 w 888190"/>
                <a:gd name="connsiteY2" fmla="*/ 0 h 324036"/>
                <a:gd name="connsiteX3" fmla="*/ 0 w 888190"/>
                <a:gd name="connsiteY3" fmla="*/ 324036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190" h="324036">
                  <a:moveTo>
                    <a:pt x="0" y="324036"/>
                  </a:moveTo>
                  <a:lnTo>
                    <a:pt x="155926" y="0"/>
                  </a:lnTo>
                  <a:lnTo>
                    <a:pt x="888190" y="0"/>
                  </a:lnTo>
                  <a:lnTo>
                    <a:pt x="0" y="324036"/>
                  </a:lnTo>
                  <a:close/>
                </a:path>
              </a:pathLst>
            </a:custGeom>
            <a:gradFill>
              <a:gsLst>
                <a:gs pos="74000">
                  <a:schemeClr val="bg1">
                    <a:alpha val="0"/>
                  </a:schemeClr>
                </a:gs>
                <a:gs pos="0">
                  <a:schemeClr val="bg1">
                    <a:alpha val="41000"/>
                  </a:schemeClr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80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201" y="2590765"/>
              <a:ext cx="4809011" cy="2075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" name="Picture 3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151314" y="4866623"/>
              <a:ext cx="5436784" cy="1224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Rt47"/>
            <p:cNvSpPr>
              <a:spLocks noChangeAspect="1" noChangeArrowheads="1"/>
            </p:cNvSpPr>
            <p:nvPr/>
          </p:nvSpPr>
          <p:spPr bwMode="auto">
            <a:xfrm>
              <a:off x="909381" y="3067393"/>
              <a:ext cx="258708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98425" indent="-98425" algn="just" eaLnBrk="0" hangingPunct="0">
                <a:lnSpc>
                  <a:spcPct val="110000"/>
                </a:lnSpc>
                <a:spcBef>
                  <a:spcPct val="25000"/>
                </a:spcBef>
                <a:defRPr kumimoji="1" sz="1100">
                  <a:solidFill>
                    <a:srgbClr val="0D0D0D"/>
                  </a:solidFill>
                  <a:latin typeface="KoPub바탕체 Light" panose="02020603020101020101" pitchFamily="18" charset="-127"/>
                  <a:ea typeface="KoPub바탕체 Light" panose="02020603020101020101" pitchFamily="18" charset="-127"/>
                  <a:cs typeface="굴림" panose="020B0600000101010101" pitchFamily="50" charset="-127"/>
                </a:defRPr>
              </a:lvl1pPr>
              <a:lvl2pPr marL="742950" indent="-285750" algn="just" eaLnBrk="0" hangingPunct="0">
                <a:lnSpc>
                  <a:spcPct val="110000"/>
                </a:lnSpc>
                <a:spcBef>
                  <a:spcPct val="25000"/>
                </a:spcBef>
                <a:buChar char="–"/>
                <a:defRPr kumimoji="1" sz="1100">
                  <a:solidFill>
                    <a:srgbClr val="0D0D0D"/>
                  </a:solidFill>
                  <a:latin typeface="KoPub바탕체 Light" panose="02020603020101020101" pitchFamily="18" charset="-127"/>
                  <a:ea typeface="KoPub바탕체 Light" panose="02020603020101020101" pitchFamily="18" charset="-127"/>
                  <a:cs typeface="굴림" panose="020B0600000101010101" pitchFamily="50" charset="-127"/>
                </a:defRPr>
              </a:lvl2pPr>
              <a:lvl3pPr marL="1143000" indent="-228600" algn="just" eaLnBrk="0" hangingPunct="0">
                <a:lnSpc>
                  <a:spcPct val="110000"/>
                </a:lnSpc>
                <a:spcBef>
                  <a:spcPct val="25000"/>
                </a:spcBef>
                <a:buChar char="•"/>
                <a:defRPr kumimoji="1" sz="1100">
                  <a:solidFill>
                    <a:srgbClr val="0D0D0D"/>
                  </a:solidFill>
                  <a:latin typeface="KoPub바탕체 Light" panose="02020603020101020101" pitchFamily="18" charset="-127"/>
                  <a:ea typeface="KoPub바탕체 Light" panose="02020603020101020101" pitchFamily="18" charset="-127"/>
                  <a:cs typeface="굴림" panose="020B0600000101010101" pitchFamily="50" charset="-127"/>
                </a:defRPr>
              </a:lvl3pPr>
              <a:lvl4pPr marL="1600200" indent="-228600" algn="just" eaLnBrk="0" hangingPunct="0">
                <a:lnSpc>
                  <a:spcPct val="110000"/>
                </a:lnSpc>
                <a:spcBef>
                  <a:spcPct val="25000"/>
                </a:spcBef>
                <a:buChar char="–"/>
                <a:defRPr kumimoji="1" sz="1100">
                  <a:solidFill>
                    <a:srgbClr val="0D0D0D"/>
                  </a:solidFill>
                  <a:latin typeface="KoPub바탕체 Light" panose="02020603020101020101" pitchFamily="18" charset="-127"/>
                  <a:ea typeface="KoPub바탕체 Light" panose="02020603020101020101" pitchFamily="18" charset="-127"/>
                  <a:cs typeface="굴림" panose="020B0600000101010101" pitchFamily="50" charset="-127"/>
                </a:defRPr>
              </a:lvl4pPr>
              <a:lvl5pPr marL="2057400" indent="-228600" algn="just" eaLnBrk="0" hangingPunct="0">
                <a:lnSpc>
                  <a:spcPct val="110000"/>
                </a:lnSpc>
                <a:spcBef>
                  <a:spcPct val="25000"/>
                </a:spcBef>
                <a:buChar char="»"/>
                <a:defRPr kumimoji="1" sz="1100">
                  <a:solidFill>
                    <a:srgbClr val="0D0D0D"/>
                  </a:solidFill>
                  <a:latin typeface="KoPub바탕체 Light" panose="02020603020101020101" pitchFamily="18" charset="-127"/>
                  <a:ea typeface="KoPub바탕체 Light" panose="02020603020101020101" pitchFamily="18" charset="-127"/>
                  <a:cs typeface="굴림" panose="020B0600000101010101" pitchFamily="50" charset="-127"/>
                </a:defRPr>
              </a:lvl5pPr>
              <a:lvl6pPr marL="2514600" indent="-228600" algn="just" eaLnBrk="0" fontAlgn="base" hangingPunct="0">
                <a:lnSpc>
                  <a:spcPct val="110000"/>
                </a:lnSpc>
                <a:spcBef>
                  <a:spcPct val="25000"/>
                </a:spcBef>
                <a:spcAft>
                  <a:spcPct val="0"/>
                </a:spcAft>
                <a:buChar char="»"/>
                <a:defRPr kumimoji="1" sz="1100">
                  <a:solidFill>
                    <a:srgbClr val="0D0D0D"/>
                  </a:solidFill>
                  <a:latin typeface="KoPub바탕체 Light" panose="02020603020101020101" pitchFamily="18" charset="-127"/>
                  <a:ea typeface="KoPub바탕체 Light" panose="02020603020101020101" pitchFamily="18" charset="-127"/>
                  <a:cs typeface="굴림" panose="020B0600000101010101" pitchFamily="50" charset="-127"/>
                </a:defRPr>
              </a:lvl6pPr>
              <a:lvl7pPr marL="2971800" indent="-228600" algn="just" eaLnBrk="0" fontAlgn="base" hangingPunct="0">
                <a:lnSpc>
                  <a:spcPct val="110000"/>
                </a:lnSpc>
                <a:spcBef>
                  <a:spcPct val="25000"/>
                </a:spcBef>
                <a:spcAft>
                  <a:spcPct val="0"/>
                </a:spcAft>
                <a:buChar char="»"/>
                <a:defRPr kumimoji="1" sz="1100">
                  <a:solidFill>
                    <a:srgbClr val="0D0D0D"/>
                  </a:solidFill>
                  <a:latin typeface="KoPub바탕체 Light" panose="02020603020101020101" pitchFamily="18" charset="-127"/>
                  <a:ea typeface="KoPub바탕체 Light" panose="02020603020101020101" pitchFamily="18" charset="-127"/>
                  <a:cs typeface="굴림" panose="020B0600000101010101" pitchFamily="50" charset="-127"/>
                </a:defRPr>
              </a:lvl7pPr>
              <a:lvl8pPr marL="3429000" indent="-228600" algn="just" eaLnBrk="0" fontAlgn="base" hangingPunct="0">
                <a:lnSpc>
                  <a:spcPct val="110000"/>
                </a:lnSpc>
                <a:spcBef>
                  <a:spcPct val="25000"/>
                </a:spcBef>
                <a:spcAft>
                  <a:spcPct val="0"/>
                </a:spcAft>
                <a:buChar char="»"/>
                <a:defRPr kumimoji="1" sz="1100">
                  <a:solidFill>
                    <a:srgbClr val="0D0D0D"/>
                  </a:solidFill>
                  <a:latin typeface="KoPub바탕체 Light" panose="02020603020101020101" pitchFamily="18" charset="-127"/>
                  <a:ea typeface="KoPub바탕체 Light" panose="02020603020101020101" pitchFamily="18" charset="-127"/>
                  <a:cs typeface="굴림" panose="020B0600000101010101" pitchFamily="50" charset="-127"/>
                </a:defRPr>
              </a:lvl8pPr>
              <a:lvl9pPr marL="3886200" indent="-228600" algn="just" eaLnBrk="0" fontAlgn="base" hangingPunct="0">
                <a:lnSpc>
                  <a:spcPct val="110000"/>
                </a:lnSpc>
                <a:spcBef>
                  <a:spcPct val="25000"/>
                </a:spcBef>
                <a:spcAft>
                  <a:spcPct val="0"/>
                </a:spcAft>
                <a:buChar char="»"/>
                <a:defRPr kumimoji="1" sz="1100">
                  <a:solidFill>
                    <a:srgbClr val="0D0D0D"/>
                  </a:solidFill>
                  <a:latin typeface="KoPub바탕체 Light" panose="02020603020101020101" pitchFamily="18" charset="-127"/>
                  <a:ea typeface="KoPub바탕체 Light" panose="02020603020101020101" pitchFamily="18" charset="-127"/>
                  <a:cs typeface="굴림" panose="020B0600000101010101" pitchFamily="50" charset="-127"/>
                </a:defRPr>
              </a:lvl9pPr>
            </a:lstStyle>
            <a:p>
              <a:pPr marL="0" lvl="1" indent="0" algn="l" eaLnBrk="1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333333"/>
                </a:buClr>
                <a:buSzPct val="90000"/>
                <a:buFontTx/>
                <a:buNone/>
              </a:pPr>
              <a:r>
                <a:rPr lang="en-US" altLang="ko-KR" sz="1300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/>
                </a:rPr>
                <a:t>Fact : </a:t>
              </a:r>
              <a:r>
                <a:rPr lang="en-US" altLang="ko-KR" sz="1300" kern="0" dirty="0" err="1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/>
                </a:rPr>
                <a:t>DataCenter</a:t>
              </a:r>
              <a:r>
                <a:rPr lang="en-US" altLang="ko-KR" sz="1300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/>
                </a:rPr>
                <a:t> </a:t>
              </a:r>
              <a:r>
                <a:rPr lang="ko-KR" altLang="en-US" sz="1300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/>
                </a:rPr>
                <a:t>에너지 비용의 </a:t>
              </a:r>
              <a:r>
                <a:rPr lang="en-US" altLang="ko-KR" sz="1300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/>
                </a:rPr>
                <a:t>50%</a:t>
              </a:r>
              <a:r>
                <a:rPr lang="ko-KR" altLang="en-US" sz="1300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/>
                </a:rPr>
                <a:t>가 </a:t>
              </a:r>
              <a:r>
                <a:rPr lang="ko-KR" altLang="en-US" sz="1300" kern="0" dirty="0" err="1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/>
                </a:rPr>
                <a:t>쿨링</a:t>
              </a:r>
              <a:r>
                <a:rPr lang="ko-KR" altLang="en-US" sz="1300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/>
                </a:rPr>
                <a:t> 비용</a:t>
              </a:r>
            </a:p>
          </p:txBody>
        </p:sp>
        <p:grpSp>
          <p:nvGrpSpPr>
            <p:cNvPr id="84" name="Rt57"/>
            <p:cNvGrpSpPr/>
            <p:nvPr/>
          </p:nvGrpSpPr>
          <p:grpSpPr>
            <a:xfrm>
              <a:off x="651476" y="3050439"/>
              <a:ext cx="206152" cy="180000"/>
              <a:chOff x="5686425" y="3581400"/>
              <a:chExt cx="207169" cy="180000"/>
            </a:xfrm>
          </p:grpSpPr>
          <p:sp>
            <p:nvSpPr>
              <p:cNvPr id="90" name="자유형 89"/>
              <p:cNvSpPr/>
              <p:nvPr/>
            </p:nvSpPr>
            <p:spPr>
              <a:xfrm>
                <a:off x="5721350" y="3591942"/>
                <a:ext cx="172244" cy="108744"/>
              </a:xfrm>
              <a:custGeom>
                <a:avLst/>
                <a:gdLst>
                  <a:gd name="connsiteX0" fmla="*/ 0 w 146050"/>
                  <a:gd name="connsiteY0" fmla="*/ 19050 h 82550"/>
                  <a:gd name="connsiteX1" fmla="*/ 63500 w 146050"/>
                  <a:gd name="connsiteY1" fmla="*/ 82550 h 82550"/>
                  <a:gd name="connsiteX2" fmla="*/ 146050 w 146050"/>
                  <a:gd name="connsiteY2" fmla="*/ 0 h 82550"/>
                  <a:gd name="connsiteX0" fmla="*/ 0 w 172244"/>
                  <a:gd name="connsiteY0" fmla="*/ 45244 h 108744"/>
                  <a:gd name="connsiteX1" fmla="*/ 63500 w 172244"/>
                  <a:gd name="connsiteY1" fmla="*/ 108744 h 108744"/>
                  <a:gd name="connsiteX2" fmla="*/ 172244 w 172244"/>
                  <a:gd name="connsiteY2" fmla="*/ 0 h 108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2244" h="108744">
                    <a:moveTo>
                      <a:pt x="0" y="45244"/>
                    </a:moveTo>
                    <a:lnTo>
                      <a:pt x="63500" y="108744"/>
                    </a:lnTo>
                    <a:lnTo>
                      <a:pt x="172244" y="0"/>
                    </a:lnTo>
                  </a:path>
                </a:pathLst>
              </a:custGeom>
              <a:noFill/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91" name="자유형 90"/>
              <p:cNvSpPr/>
              <p:nvPr/>
            </p:nvSpPr>
            <p:spPr>
              <a:xfrm>
                <a:off x="5686425" y="3581400"/>
                <a:ext cx="180000" cy="180000"/>
              </a:xfrm>
              <a:custGeom>
                <a:avLst/>
                <a:gdLst>
                  <a:gd name="connsiteX0" fmla="*/ 121444 w 190500"/>
                  <a:gd name="connsiteY0" fmla="*/ 0 h 183356"/>
                  <a:gd name="connsiteX1" fmla="*/ 0 w 190500"/>
                  <a:gd name="connsiteY1" fmla="*/ 0 h 183356"/>
                  <a:gd name="connsiteX2" fmla="*/ 0 w 190500"/>
                  <a:gd name="connsiteY2" fmla="*/ 183356 h 183356"/>
                  <a:gd name="connsiteX3" fmla="*/ 190500 w 190500"/>
                  <a:gd name="connsiteY3" fmla="*/ 183356 h 183356"/>
                  <a:gd name="connsiteX4" fmla="*/ 190500 w 190500"/>
                  <a:gd name="connsiteY4" fmla="*/ 97631 h 18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0" h="183356">
                    <a:moveTo>
                      <a:pt x="121444" y="0"/>
                    </a:moveTo>
                    <a:lnTo>
                      <a:pt x="0" y="0"/>
                    </a:lnTo>
                    <a:lnTo>
                      <a:pt x="0" y="183356"/>
                    </a:lnTo>
                    <a:lnTo>
                      <a:pt x="190500" y="183356"/>
                    </a:lnTo>
                    <a:lnTo>
                      <a:pt x="190500" y="97631"/>
                    </a:lnTo>
                  </a:path>
                </a:pathLst>
              </a:custGeom>
              <a:noFill/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85" name="Rt47"/>
            <p:cNvSpPr>
              <a:spLocks noChangeAspect="1" noChangeArrowheads="1"/>
            </p:cNvSpPr>
            <p:nvPr/>
          </p:nvSpPr>
          <p:spPr bwMode="auto">
            <a:xfrm>
              <a:off x="909381" y="3866167"/>
              <a:ext cx="258708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98425" indent="-98425" algn="just" eaLnBrk="0" hangingPunct="0">
                <a:lnSpc>
                  <a:spcPct val="110000"/>
                </a:lnSpc>
                <a:spcBef>
                  <a:spcPct val="25000"/>
                </a:spcBef>
                <a:defRPr kumimoji="1" sz="1100">
                  <a:solidFill>
                    <a:srgbClr val="0D0D0D"/>
                  </a:solidFill>
                  <a:latin typeface="KoPub바탕체 Light" panose="02020603020101020101" pitchFamily="18" charset="-127"/>
                  <a:ea typeface="KoPub바탕체 Light" panose="02020603020101020101" pitchFamily="18" charset="-127"/>
                  <a:cs typeface="굴림" panose="020B0600000101010101" pitchFamily="50" charset="-127"/>
                </a:defRPr>
              </a:lvl1pPr>
              <a:lvl2pPr marL="742950" indent="-285750" algn="just" eaLnBrk="0" hangingPunct="0">
                <a:lnSpc>
                  <a:spcPct val="110000"/>
                </a:lnSpc>
                <a:spcBef>
                  <a:spcPct val="25000"/>
                </a:spcBef>
                <a:buChar char="–"/>
                <a:defRPr kumimoji="1" sz="1100">
                  <a:solidFill>
                    <a:srgbClr val="0D0D0D"/>
                  </a:solidFill>
                  <a:latin typeface="KoPub바탕체 Light" panose="02020603020101020101" pitchFamily="18" charset="-127"/>
                  <a:ea typeface="KoPub바탕체 Light" panose="02020603020101020101" pitchFamily="18" charset="-127"/>
                  <a:cs typeface="굴림" panose="020B0600000101010101" pitchFamily="50" charset="-127"/>
                </a:defRPr>
              </a:lvl2pPr>
              <a:lvl3pPr marL="1143000" indent="-228600" algn="just" eaLnBrk="0" hangingPunct="0">
                <a:lnSpc>
                  <a:spcPct val="110000"/>
                </a:lnSpc>
                <a:spcBef>
                  <a:spcPct val="25000"/>
                </a:spcBef>
                <a:buChar char="•"/>
                <a:defRPr kumimoji="1" sz="1100">
                  <a:solidFill>
                    <a:srgbClr val="0D0D0D"/>
                  </a:solidFill>
                  <a:latin typeface="KoPub바탕체 Light" panose="02020603020101020101" pitchFamily="18" charset="-127"/>
                  <a:ea typeface="KoPub바탕체 Light" panose="02020603020101020101" pitchFamily="18" charset="-127"/>
                  <a:cs typeface="굴림" panose="020B0600000101010101" pitchFamily="50" charset="-127"/>
                </a:defRPr>
              </a:lvl3pPr>
              <a:lvl4pPr marL="1600200" indent="-228600" algn="just" eaLnBrk="0" hangingPunct="0">
                <a:lnSpc>
                  <a:spcPct val="110000"/>
                </a:lnSpc>
                <a:spcBef>
                  <a:spcPct val="25000"/>
                </a:spcBef>
                <a:buChar char="–"/>
                <a:defRPr kumimoji="1" sz="1100">
                  <a:solidFill>
                    <a:srgbClr val="0D0D0D"/>
                  </a:solidFill>
                  <a:latin typeface="KoPub바탕체 Light" panose="02020603020101020101" pitchFamily="18" charset="-127"/>
                  <a:ea typeface="KoPub바탕체 Light" panose="02020603020101020101" pitchFamily="18" charset="-127"/>
                  <a:cs typeface="굴림" panose="020B0600000101010101" pitchFamily="50" charset="-127"/>
                </a:defRPr>
              </a:lvl4pPr>
              <a:lvl5pPr marL="2057400" indent="-228600" algn="just" eaLnBrk="0" hangingPunct="0">
                <a:lnSpc>
                  <a:spcPct val="110000"/>
                </a:lnSpc>
                <a:spcBef>
                  <a:spcPct val="25000"/>
                </a:spcBef>
                <a:buChar char="»"/>
                <a:defRPr kumimoji="1" sz="1100">
                  <a:solidFill>
                    <a:srgbClr val="0D0D0D"/>
                  </a:solidFill>
                  <a:latin typeface="KoPub바탕체 Light" panose="02020603020101020101" pitchFamily="18" charset="-127"/>
                  <a:ea typeface="KoPub바탕체 Light" panose="02020603020101020101" pitchFamily="18" charset="-127"/>
                  <a:cs typeface="굴림" panose="020B0600000101010101" pitchFamily="50" charset="-127"/>
                </a:defRPr>
              </a:lvl5pPr>
              <a:lvl6pPr marL="2514600" indent="-228600" algn="just" eaLnBrk="0" fontAlgn="base" hangingPunct="0">
                <a:lnSpc>
                  <a:spcPct val="110000"/>
                </a:lnSpc>
                <a:spcBef>
                  <a:spcPct val="25000"/>
                </a:spcBef>
                <a:spcAft>
                  <a:spcPct val="0"/>
                </a:spcAft>
                <a:buChar char="»"/>
                <a:defRPr kumimoji="1" sz="1100">
                  <a:solidFill>
                    <a:srgbClr val="0D0D0D"/>
                  </a:solidFill>
                  <a:latin typeface="KoPub바탕체 Light" panose="02020603020101020101" pitchFamily="18" charset="-127"/>
                  <a:ea typeface="KoPub바탕체 Light" panose="02020603020101020101" pitchFamily="18" charset="-127"/>
                  <a:cs typeface="굴림" panose="020B0600000101010101" pitchFamily="50" charset="-127"/>
                </a:defRPr>
              </a:lvl6pPr>
              <a:lvl7pPr marL="2971800" indent="-228600" algn="just" eaLnBrk="0" fontAlgn="base" hangingPunct="0">
                <a:lnSpc>
                  <a:spcPct val="110000"/>
                </a:lnSpc>
                <a:spcBef>
                  <a:spcPct val="25000"/>
                </a:spcBef>
                <a:spcAft>
                  <a:spcPct val="0"/>
                </a:spcAft>
                <a:buChar char="»"/>
                <a:defRPr kumimoji="1" sz="1100">
                  <a:solidFill>
                    <a:srgbClr val="0D0D0D"/>
                  </a:solidFill>
                  <a:latin typeface="KoPub바탕체 Light" panose="02020603020101020101" pitchFamily="18" charset="-127"/>
                  <a:ea typeface="KoPub바탕체 Light" panose="02020603020101020101" pitchFamily="18" charset="-127"/>
                  <a:cs typeface="굴림" panose="020B0600000101010101" pitchFamily="50" charset="-127"/>
                </a:defRPr>
              </a:lvl7pPr>
              <a:lvl8pPr marL="3429000" indent="-228600" algn="just" eaLnBrk="0" fontAlgn="base" hangingPunct="0">
                <a:lnSpc>
                  <a:spcPct val="110000"/>
                </a:lnSpc>
                <a:spcBef>
                  <a:spcPct val="25000"/>
                </a:spcBef>
                <a:spcAft>
                  <a:spcPct val="0"/>
                </a:spcAft>
                <a:buChar char="»"/>
                <a:defRPr kumimoji="1" sz="1100">
                  <a:solidFill>
                    <a:srgbClr val="0D0D0D"/>
                  </a:solidFill>
                  <a:latin typeface="KoPub바탕체 Light" panose="02020603020101020101" pitchFamily="18" charset="-127"/>
                  <a:ea typeface="KoPub바탕체 Light" panose="02020603020101020101" pitchFamily="18" charset="-127"/>
                  <a:cs typeface="굴림" panose="020B0600000101010101" pitchFamily="50" charset="-127"/>
                </a:defRPr>
              </a:lvl8pPr>
              <a:lvl9pPr marL="3886200" indent="-228600" algn="just" eaLnBrk="0" fontAlgn="base" hangingPunct="0">
                <a:lnSpc>
                  <a:spcPct val="110000"/>
                </a:lnSpc>
                <a:spcBef>
                  <a:spcPct val="25000"/>
                </a:spcBef>
                <a:spcAft>
                  <a:spcPct val="0"/>
                </a:spcAft>
                <a:buChar char="»"/>
                <a:defRPr kumimoji="1" sz="1100">
                  <a:solidFill>
                    <a:srgbClr val="0D0D0D"/>
                  </a:solidFill>
                  <a:latin typeface="KoPub바탕체 Light" panose="02020603020101020101" pitchFamily="18" charset="-127"/>
                  <a:ea typeface="KoPub바탕체 Light" panose="02020603020101020101" pitchFamily="18" charset="-127"/>
                  <a:cs typeface="굴림" panose="020B0600000101010101" pitchFamily="50" charset="-127"/>
                </a:defRPr>
              </a:lvl9pPr>
            </a:lstStyle>
            <a:p>
              <a:pPr marL="0" lvl="1" indent="0" algn="l" eaLnBrk="1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333333"/>
                </a:buClr>
                <a:buSzPct val="90000"/>
                <a:buFontTx/>
                <a:buNone/>
              </a:pPr>
              <a:r>
                <a:rPr lang="en-US" altLang="ko-KR" sz="1300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/>
                </a:rPr>
                <a:t>FUJITSU Server PRIMERGY :</a:t>
              </a:r>
            </a:p>
          </p:txBody>
        </p:sp>
        <p:grpSp>
          <p:nvGrpSpPr>
            <p:cNvPr id="86" name="Rt57"/>
            <p:cNvGrpSpPr/>
            <p:nvPr/>
          </p:nvGrpSpPr>
          <p:grpSpPr>
            <a:xfrm>
              <a:off x="651476" y="3849213"/>
              <a:ext cx="206152" cy="180000"/>
              <a:chOff x="5686425" y="3581400"/>
              <a:chExt cx="207169" cy="180000"/>
            </a:xfrm>
          </p:grpSpPr>
          <p:sp>
            <p:nvSpPr>
              <p:cNvPr id="88" name="자유형 87"/>
              <p:cNvSpPr/>
              <p:nvPr/>
            </p:nvSpPr>
            <p:spPr>
              <a:xfrm>
                <a:off x="5721350" y="3591942"/>
                <a:ext cx="172244" cy="108744"/>
              </a:xfrm>
              <a:custGeom>
                <a:avLst/>
                <a:gdLst>
                  <a:gd name="connsiteX0" fmla="*/ 0 w 146050"/>
                  <a:gd name="connsiteY0" fmla="*/ 19050 h 82550"/>
                  <a:gd name="connsiteX1" fmla="*/ 63500 w 146050"/>
                  <a:gd name="connsiteY1" fmla="*/ 82550 h 82550"/>
                  <a:gd name="connsiteX2" fmla="*/ 146050 w 146050"/>
                  <a:gd name="connsiteY2" fmla="*/ 0 h 82550"/>
                  <a:gd name="connsiteX0" fmla="*/ 0 w 172244"/>
                  <a:gd name="connsiteY0" fmla="*/ 45244 h 108744"/>
                  <a:gd name="connsiteX1" fmla="*/ 63500 w 172244"/>
                  <a:gd name="connsiteY1" fmla="*/ 108744 h 108744"/>
                  <a:gd name="connsiteX2" fmla="*/ 172244 w 172244"/>
                  <a:gd name="connsiteY2" fmla="*/ 0 h 108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2244" h="108744">
                    <a:moveTo>
                      <a:pt x="0" y="45244"/>
                    </a:moveTo>
                    <a:lnTo>
                      <a:pt x="63500" y="108744"/>
                    </a:lnTo>
                    <a:lnTo>
                      <a:pt x="172244" y="0"/>
                    </a:lnTo>
                  </a:path>
                </a:pathLst>
              </a:custGeom>
              <a:noFill/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89" name="자유형 88"/>
              <p:cNvSpPr/>
              <p:nvPr/>
            </p:nvSpPr>
            <p:spPr>
              <a:xfrm>
                <a:off x="5686425" y="3581400"/>
                <a:ext cx="180000" cy="180000"/>
              </a:xfrm>
              <a:custGeom>
                <a:avLst/>
                <a:gdLst>
                  <a:gd name="connsiteX0" fmla="*/ 121444 w 190500"/>
                  <a:gd name="connsiteY0" fmla="*/ 0 h 183356"/>
                  <a:gd name="connsiteX1" fmla="*/ 0 w 190500"/>
                  <a:gd name="connsiteY1" fmla="*/ 0 h 183356"/>
                  <a:gd name="connsiteX2" fmla="*/ 0 w 190500"/>
                  <a:gd name="connsiteY2" fmla="*/ 183356 h 183356"/>
                  <a:gd name="connsiteX3" fmla="*/ 190500 w 190500"/>
                  <a:gd name="connsiteY3" fmla="*/ 183356 h 183356"/>
                  <a:gd name="connsiteX4" fmla="*/ 190500 w 190500"/>
                  <a:gd name="connsiteY4" fmla="*/ 97631 h 18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0" h="183356">
                    <a:moveTo>
                      <a:pt x="121444" y="0"/>
                    </a:moveTo>
                    <a:lnTo>
                      <a:pt x="0" y="0"/>
                    </a:lnTo>
                    <a:lnTo>
                      <a:pt x="0" y="183356"/>
                    </a:lnTo>
                    <a:lnTo>
                      <a:pt x="190500" y="183356"/>
                    </a:lnTo>
                    <a:lnTo>
                      <a:pt x="190500" y="97631"/>
                    </a:lnTo>
                  </a:path>
                </a:pathLst>
              </a:custGeom>
              <a:noFill/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87" name="Rt3"/>
            <p:cNvSpPr txBox="1"/>
            <p:nvPr/>
          </p:nvSpPr>
          <p:spPr>
            <a:xfrm>
              <a:off x="791880" y="4176700"/>
              <a:ext cx="2864599" cy="844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0"/>
              </a:sp3d>
            </a:bodyPr>
            <a:lstStyle>
              <a:defPPr>
                <a:defRPr lang="ko-KR"/>
              </a:defPPr>
              <a:lvl1pPr marL="133350" indent="-133350" defTabSz="914400" eaLnBrk="1" latinLnBrk="0" hangingPunct="1">
                <a:lnSpc>
                  <a:spcPts val="1769"/>
                </a:lnSpc>
                <a:spcBef>
                  <a:spcPts val="100"/>
                </a:spcBef>
                <a:spcAft>
                  <a:spcPts val="100"/>
                </a:spcAft>
                <a:buClr>
                  <a:srgbClr val="333333"/>
                </a:buClr>
                <a:buFont typeface="Wingdings" panose="05000000000000000000" pitchFamily="2" charset="2"/>
                <a:buChar char="§"/>
                <a:defRPr sz="1500">
                  <a:solidFill>
                    <a:srgbClr val="333333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  <a:cs typeface="함초롬돋움" panose="02030504000101010101" pitchFamily="18" charset="-127"/>
                </a:defRPr>
              </a:lvl1pPr>
              <a:lvl2pPr marL="742950" indent="-285750" defTabSz="914400" eaLnBrk="1" hangingPunct="1">
                <a:defRPr sz="1800"/>
              </a:lvl2pPr>
              <a:lvl3pPr marL="1143000" indent="-228600" defTabSz="914400" eaLnBrk="1" hangingPunct="1">
                <a:defRPr sz="1800"/>
              </a:lvl3pPr>
              <a:lvl4pPr marL="1600200" indent="-228600" defTabSz="914400" eaLnBrk="1" hangingPunct="1">
                <a:defRPr sz="1800"/>
              </a:lvl4pPr>
              <a:lvl5pPr marL="2057400" indent="-228600" defTabSz="914400" eaLnBrk="1" hangingPunct="1">
                <a:defRPr sz="1800"/>
              </a:lvl5pPr>
              <a:lvl6pPr marL="2514600" indent="-228600" defTabSz="914400" eaLnBrk="0" fontAlgn="base" hangingPunct="0">
                <a:spcBef>
                  <a:spcPct val="0"/>
                </a:spcBef>
                <a:spcAft>
                  <a:spcPct val="0"/>
                </a:spcAft>
                <a:defRPr sz="1800"/>
              </a:lvl6pPr>
              <a:lvl7pPr marL="2971800" indent="-228600" defTabSz="914400" eaLnBrk="0" fontAlgn="base" hangingPunct="0">
                <a:spcBef>
                  <a:spcPct val="0"/>
                </a:spcBef>
                <a:spcAft>
                  <a:spcPct val="0"/>
                </a:spcAft>
                <a:defRPr sz="1800"/>
              </a:lvl7pPr>
              <a:lvl8pPr marL="3429000" indent="-228600" defTabSz="914400" eaLnBrk="0" fontAlgn="base" hangingPunct="0">
                <a:spcBef>
                  <a:spcPct val="0"/>
                </a:spcBef>
                <a:spcAft>
                  <a:spcPct val="0"/>
                </a:spcAft>
                <a:defRPr sz="1800"/>
              </a:lvl8pPr>
              <a:lvl9pPr marL="3886200" indent="-228600" defTabSz="914400" eaLnBrk="0" fontAlgn="base" hangingPunct="0">
                <a:spcBef>
                  <a:spcPct val="0"/>
                </a:spcBef>
                <a:spcAft>
                  <a:spcPct val="0"/>
                </a:spcAft>
                <a:defRPr sz="1800"/>
              </a:lvl9pPr>
            </a:lstStyle>
            <a:p>
              <a:pPr marL="115888" indent="-115888" algn="l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ko-KR" altLang="en-US" sz="13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최소의 전력을 소모하면서 최고의 성능을 발휘하는 것을 목표로 함</a:t>
              </a:r>
            </a:p>
            <a:p>
              <a:pPr marL="115888" indent="-115888" algn="l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ko-KR" altLang="en-US" sz="13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고효율 컴포넌트와 고도의 </a:t>
              </a:r>
              <a:r>
                <a:rPr lang="en-US" altLang="ko-KR" sz="13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Cooling</a:t>
              </a:r>
              <a:r>
                <a:rPr lang="ko-KR" altLang="en-US" sz="13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기술</a:t>
              </a:r>
              <a:r>
                <a:rPr lang="en-US" altLang="ko-KR" sz="13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3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고품질의 전력 관리 툴</a:t>
              </a:r>
            </a:p>
          </p:txBody>
        </p:sp>
      </p:grpSp>
      <p:grpSp>
        <p:nvGrpSpPr>
          <p:cNvPr id="165" name="그룹 164"/>
          <p:cNvGrpSpPr/>
          <p:nvPr/>
        </p:nvGrpSpPr>
        <p:grpSpPr>
          <a:xfrm>
            <a:off x="388594" y="2154661"/>
            <a:ext cx="3565090" cy="576064"/>
            <a:chOff x="1522385" y="4571925"/>
            <a:chExt cx="4170489" cy="576064"/>
          </a:xfrm>
        </p:grpSpPr>
        <p:sp>
          <p:nvSpPr>
            <p:cNvPr id="166" name="자유형 165"/>
            <p:cNvSpPr/>
            <p:nvPr/>
          </p:nvSpPr>
          <p:spPr>
            <a:xfrm>
              <a:off x="5057874" y="4878114"/>
              <a:ext cx="635000" cy="269875"/>
            </a:xfrm>
            <a:custGeom>
              <a:avLst/>
              <a:gdLst>
                <a:gd name="connsiteX0" fmla="*/ 0 w 635000"/>
                <a:gd name="connsiteY0" fmla="*/ 269875 h 269875"/>
                <a:gd name="connsiteX1" fmla="*/ 635000 w 635000"/>
                <a:gd name="connsiteY1" fmla="*/ 114300 h 269875"/>
                <a:gd name="connsiteX2" fmla="*/ 307975 w 635000"/>
                <a:gd name="connsiteY2" fmla="*/ 0 h 269875"/>
                <a:gd name="connsiteX3" fmla="*/ 0 w 635000"/>
                <a:gd name="connsiteY3" fmla="*/ 269875 h 26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000" h="269875">
                  <a:moveTo>
                    <a:pt x="0" y="269875"/>
                  </a:moveTo>
                  <a:lnTo>
                    <a:pt x="635000" y="114300"/>
                  </a:lnTo>
                  <a:lnTo>
                    <a:pt x="307975" y="0"/>
                  </a:lnTo>
                  <a:lnTo>
                    <a:pt x="0" y="269875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tx1">
                    <a:alpha val="20000"/>
                  </a:schemeClr>
                </a:gs>
                <a:gs pos="0">
                  <a:schemeClr val="tx1">
                    <a:alpha val="0"/>
                  </a:schemeClr>
                </a:gs>
              </a:gsLst>
              <a:lin ang="8100000" scaled="1"/>
              <a:tileRect/>
            </a:gradFill>
            <a:ln w="12700" cap="rnd" cmpd="sng">
              <a:noFill/>
              <a:prstDash val="solid"/>
              <a:headEnd type="none" w="lg" len="med"/>
              <a:tailEnd type="none" w="lg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anchor="ctr" anchorCtr="0"/>
            <a:lstStyle/>
            <a:p>
              <a:pPr>
                <a:spcBef>
                  <a:spcPts val="200"/>
                </a:spcBef>
                <a:spcAft>
                  <a:spcPts val="600"/>
                </a:spcAft>
              </a:pPr>
              <a:endParaRPr lang="ko-KR" altLang="en-US" sz="170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167" name="그룹 166"/>
            <p:cNvGrpSpPr/>
            <p:nvPr/>
          </p:nvGrpSpPr>
          <p:grpSpPr>
            <a:xfrm>
              <a:off x="1522385" y="4571925"/>
              <a:ext cx="3925227" cy="576064"/>
              <a:chOff x="-811569" y="4571925"/>
              <a:chExt cx="3925227" cy="576064"/>
            </a:xfrm>
          </p:grpSpPr>
          <p:sp>
            <p:nvSpPr>
              <p:cNvPr id="169" name="자유형 168"/>
              <p:cNvSpPr/>
              <p:nvPr/>
            </p:nvSpPr>
            <p:spPr>
              <a:xfrm>
                <a:off x="2713608" y="4852714"/>
                <a:ext cx="400050" cy="295275"/>
              </a:xfrm>
              <a:custGeom>
                <a:avLst/>
                <a:gdLst>
                  <a:gd name="connsiteX0" fmla="*/ 196850 w 400050"/>
                  <a:gd name="connsiteY0" fmla="*/ 0 h 295275"/>
                  <a:gd name="connsiteX1" fmla="*/ 0 w 400050"/>
                  <a:gd name="connsiteY1" fmla="*/ 295275 h 295275"/>
                  <a:gd name="connsiteX2" fmla="*/ 400050 w 400050"/>
                  <a:gd name="connsiteY2" fmla="*/ 41275 h 295275"/>
                  <a:gd name="connsiteX3" fmla="*/ 196850 w 400050"/>
                  <a:gd name="connsiteY3" fmla="*/ 0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050" h="295275">
                    <a:moveTo>
                      <a:pt x="196850" y="0"/>
                    </a:moveTo>
                    <a:lnTo>
                      <a:pt x="0" y="295275"/>
                    </a:lnTo>
                    <a:lnTo>
                      <a:pt x="400050" y="41275"/>
                    </a:lnTo>
                    <a:lnTo>
                      <a:pt x="19685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>
                  <a:solidFill>
                    <a:srgbClr val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70" name="사다리꼴 169"/>
              <p:cNvSpPr/>
              <p:nvPr/>
            </p:nvSpPr>
            <p:spPr>
              <a:xfrm>
                <a:off x="-811569" y="4571925"/>
                <a:ext cx="3925227" cy="324036"/>
              </a:xfrm>
              <a:prstGeom prst="trapezoid">
                <a:avLst>
                  <a:gd name="adj" fmla="val 48120"/>
                </a:avLst>
              </a:prstGeom>
              <a:gradFill flip="none" rotWithShape="1">
                <a:gsLst>
                  <a:gs pos="0">
                    <a:srgbClr val="A30716">
                      <a:shade val="30000"/>
                      <a:satMod val="115000"/>
                    </a:srgbClr>
                  </a:gs>
                  <a:gs pos="50000">
                    <a:srgbClr val="A30716">
                      <a:shade val="67500"/>
                      <a:satMod val="115000"/>
                    </a:srgbClr>
                  </a:gs>
                  <a:gs pos="100000">
                    <a:srgbClr val="A30716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endParaRPr lang="ko-KR" altLang="en-US" sz="1600" b="1">
                  <a:gradFill flip="none" rotWithShape="1">
                    <a:gsLst>
                      <a:gs pos="0">
                        <a:prstClr val="white">
                          <a:lumMod val="0"/>
                          <a:lumOff val="100000"/>
                        </a:prstClr>
                      </a:gs>
                      <a:gs pos="100000">
                        <a:prstClr val="white">
                          <a:lumMod val="0"/>
                          <a:lumOff val="100000"/>
                        </a:prstClr>
                      </a:gs>
                    </a:gsLst>
                    <a:lin ang="6000000" scaled="0"/>
                    <a:tileRect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71" name="사다리꼴 182"/>
              <p:cNvSpPr/>
              <p:nvPr/>
            </p:nvSpPr>
            <p:spPr>
              <a:xfrm>
                <a:off x="-807871" y="4571925"/>
                <a:ext cx="888190" cy="324036"/>
              </a:xfrm>
              <a:custGeom>
                <a:avLst/>
                <a:gdLst>
                  <a:gd name="connsiteX0" fmla="*/ 0 w 1044116"/>
                  <a:gd name="connsiteY0" fmla="*/ 324036 h 324036"/>
                  <a:gd name="connsiteX1" fmla="*/ 155926 w 1044116"/>
                  <a:gd name="connsiteY1" fmla="*/ 0 h 324036"/>
                  <a:gd name="connsiteX2" fmla="*/ 888190 w 1044116"/>
                  <a:gd name="connsiteY2" fmla="*/ 0 h 324036"/>
                  <a:gd name="connsiteX3" fmla="*/ 1044116 w 1044116"/>
                  <a:gd name="connsiteY3" fmla="*/ 324036 h 324036"/>
                  <a:gd name="connsiteX4" fmla="*/ 0 w 1044116"/>
                  <a:gd name="connsiteY4" fmla="*/ 324036 h 324036"/>
                  <a:gd name="connsiteX0" fmla="*/ 0 w 888190"/>
                  <a:gd name="connsiteY0" fmla="*/ 324036 h 324036"/>
                  <a:gd name="connsiteX1" fmla="*/ 155926 w 888190"/>
                  <a:gd name="connsiteY1" fmla="*/ 0 h 324036"/>
                  <a:gd name="connsiteX2" fmla="*/ 888190 w 888190"/>
                  <a:gd name="connsiteY2" fmla="*/ 0 h 324036"/>
                  <a:gd name="connsiteX3" fmla="*/ 0 w 888190"/>
                  <a:gd name="connsiteY3" fmla="*/ 324036 h 324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8190" h="324036">
                    <a:moveTo>
                      <a:pt x="0" y="324036"/>
                    </a:moveTo>
                    <a:lnTo>
                      <a:pt x="155926" y="0"/>
                    </a:lnTo>
                    <a:lnTo>
                      <a:pt x="888190" y="0"/>
                    </a:lnTo>
                    <a:lnTo>
                      <a:pt x="0" y="324036"/>
                    </a:lnTo>
                    <a:close/>
                  </a:path>
                </a:pathLst>
              </a:custGeom>
              <a:gradFill>
                <a:gsLst>
                  <a:gs pos="74000">
                    <a:schemeClr val="bg1">
                      <a:alpha val="0"/>
                    </a:schemeClr>
                  </a:gs>
                  <a:gs pos="0">
                    <a:schemeClr val="bg1">
                      <a:alpha val="41000"/>
                    </a:schemeClr>
                  </a:gs>
                </a:gsLst>
                <a:lin ang="1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>
                  <a:solidFill>
                    <a:srgbClr val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2933766" y="4620850"/>
              <a:ext cx="1102475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r>
                <a:rPr lang="en-US" altLang="ko-KR" sz="1400" b="1" spc="-70" dirty="0">
                  <a:solidFill>
                    <a:srgbClr val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Your benefit</a:t>
              </a:r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37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83970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OS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지원 현황</a:t>
            </a: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30B1A"/>
              </a:buClr>
              <a:defRPr/>
            </a:pPr>
            <a:r>
              <a:rPr kumimoji="0"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Support OS &amp; Hypervisor</a:t>
            </a:r>
          </a:p>
        </p:txBody>
      </p:sp>
      <p:cxnSp>
        <p:nvCxnSpPr>
          <p:cNvPr id="23" name="직선 연결선 22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310027" y="1949780"/>
            <a:ext cx="6724972" cy="46381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C00000"/>
              </a:buClr>
              <a:buFont typeface="Wingdings" pitchFamily="2" charset="2"/>
              <a:buChar char="n"/>
            </a:pPr>
            <a:r>
              <a:rPr lang="en-US" altLang="ja-JP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  <a:sym typeface="맑은 고딕"/>
              </a:rPr>
              <a:t> Certified OS &amp; Hypervisor</a:t>
            </a:r>
          </a:p>
          <a:p>
            <a:pPr marL="742950" lvl="1" indent="-28575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Arial" pitchFamily="34" charset="0"/>
              <a:buChar char="•"/>
            </a:pPr>
            <a:r>
              <a:rPr lang="en-US" altLang="ja-JP" sz="1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/>
              </a:rPr>
              <a:t> Microsoft Hyper-V Server 2016 </a:t>
            </a:r>
          </a:p>
          <a:p>
            <a:pPr marL="742950" lvl="1" indent="-28575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Arial" pitchFamily="34" charset="0"/>
              <a:buChar char="•"/>
            </a:pPr>
            <a:r>
              <a:rPr lang="en-US" altLang="ja-JP" sz="1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/>
              </a:rPr>
              <a:t> Microsoft Windows Server 2016 Datacenter</a:t>
            </a:r>
          </a:p>
          <a:p>
            <a:pPr marL="742950" lvl="1" indent="-28575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Arial" pitchFamily="34" charset="0"/>
              <a:buChar char="•"/>
            </a:pPr>
            <a:r>
              <a:rPr lang="en-US" altLang="ja-JP" sz="1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/>
              </a:rPr>
              <a:t> Microsoft Windows Server 2016 Standard</a:t>
            </a:r>
          </a:p>
          <a:p>
            <a:pPr marL="742950" lvl="1" indent="-28575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Arial" pitchFamily="34" charset="0"/>
              <a:buChar char="•"/>
            </a:pPr>
            <a:r>
              <a:rPr lang="en-US" altLang="ja-JP" sz="1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/>
              </a:rPr>
              <a:t> Microsoft Windows Server 2016 Essentials</a:t>
            </a:r>
          </a:p>
          <a:p>
            <a:pPr marL="742950" lvl="1" indent="-28575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Arial" pitchFamily="34" charset="0"/>
              <a:buChar char="•"/>
            </a:pPr>
            <a:r>
              <a:rPr lang="en-US" altLang="ja-JP" sz="1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/>
              </a:rPr>
              <a:t> Microsoft Windows Storage Server 2016 Standard</a:t>
            </a:r>
          </a:p>
          <a:p>
            <a:pPr marL="742950" lvl="1" indent="-28575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Arial" pitchFamily="34" charset="0"/>
              <a:buChar char="•"/>
            </a:pPr>
            <a:r>
              <a:rPr lang="en-US" altLang="ja-JP" sz="1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/>
              </a:rPr>
              <a:t> Microsoft Hyper-V Server 2012 R2</a:t>
            </a:r>
          </a:p>
          <a:p>
            <a:pPr marL="742950" lvl="1" indent="-28575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Arial" pitchFamily="34" charset="0"/>
              <a:buChar char="•"/>
            </a:pPr>
            <a:r>
              <a:rPr lang="en-US" altLang="ja-JP" sz="1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/>
              </a:rPr>
              <a:t> Microsoft Windows Server 2012 </a:t>
            </a:r>
            <a:r>
              <a:rPr lang="en-US" altLang="ja-JP" sz="14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/>
              </a:rPr>
              <a:t>R2 Datacenter</a:t>
            </a:r>
            <a:endParaRPr lang="en-US" altLang="ja-JP" sz="14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맑은 고딕"/>
            </a:endParaRPr>
          </a:p>
          <a:p>
            <a:pPr marL="742950" lvl="1" indent="-28575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Arial" pitchFamily="34" charset="0"/>
              <a:buChar char="•"/>
            </a:pPr>
            <a:r>
              <a:rPr lang="en-US" altLang="ja-JP" sz="1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/>
              </a:rPr>
              <a:t> Microsoft Windows Server 2012 R2 Standard</a:t>
            </a:r>
          </a:p>
          <a:p>
            <a:pPr marL="742950" lvl="1" indent="-28575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Arial" pitchFamily="34" charset="0"/>
              <a:buChar char="•"/>
            </a:pPr>
            <a:r>
              <a:rPr lang="en-US" altLang="ja-JP" sz="1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/>
              </a:rPr>
              <a:t> Microsoft Windows Server 2012 R2 Essentials</a:t>
            </a:r>
          </a:p>
          <a:p>
            <a:pPr marL="742950" lvl="1" indent="-28575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Arial" pitchFamily="34" charset="0"/>
              <a:buChar char="•"/>
            </a:pPr>
            <a:r>
              <a:rPr lang="en-US" altLang="ja-JP" sz="1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/>
              </a:rPr>
              <a:t> Microsoft Windows Storage Server 2012 R2 Standard</a:t>
            </a:r>
          </a:p>
          <a:p>
            <a:pPr marL="742950" lvl="1" indent="-28575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Arial" pitchFamily="34" charset="0"/>
              <a:buChar char="•"/>
            </a:pPr>
            <a:r>
              <a:rPr lang="en-US" altLang="ja-JP" sz="1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/>
              </a:rPr>
              <a:t> VMWare vSphere 6.7 / 6.5 / 6.0</a:t>
            </a:r>
          </a:p>
          <a:p>
            <a:pPr marL="742950" lvl="1" indent="-28575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Arial" pitchFamily="34" charset="0"/>
              <a:buChar char="•"/>
            </a:pPr>
            <a:r>
              <a:rPr lang="en-US" altLang="ja-JP" sz="1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/>
              </a:rPr>
              <a:t> SUSE Linux Enterprise Server 12 /11</a:t>
            </a:r>
          </a:p>
          <a:p>
            <a:pPr marL="742950" lvl="1" indent="-28575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Arial" pitchFamily="34" charset="0"/>
              <a:buChar char="•"/>
            </a:pPr>
            <a:r>
              <a:rPr lang="en-US" altLang="ja-JP" sz="1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/>
              </a:rPr>
              <a:t> </a:t>
            </a:r>
            <a:r>
              <a:rPr lang="en-US" altLang="ja-JP" sz="14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/>
              </a:rPr>
              <a:t>RedHat</a:t>
            </a:r>
            <a:r>
              <a:rPr lang="en-US" altLang="ja-JP" sz="1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/>
              </a:rPr>
              <a:t> Enterprise Linux 7 / 6</a:t>
            </a:r>
          </a:p>
          <a:p>
            <a:pPr marL="742950" lvl="1" indent="-28575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Arial" pitchFamily="34" charset="0"/>
              <a:buChar char="•"/>
            </a:pPr>
            <a:r>
              <a:rPr lang="en-US" altLang="ja-JP" sz="1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/>
              </a:rPr>
              <a:t> Oracle Linux 7 / 6</a:t>
            </a:r>
          </a:p>
          <a:p>
            <a:pPr marL="742950" lvl="1" indent="-28575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Arial" pitchFamily="34" charset="0"/>
              <a:buChar char="•"/>
            </a:pPr>
            <a:r>
              <a:rPr lang="en-US" altLang="ja-JP" sz="1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/>
              </a:rPr>
              <a:t> Oracle VM 3</a:t>
            </a:r>
          </a:p>
          <a:p>
            <a:pPr marL="742950" lvl="1" indent="-28575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Arial" pitchFamily="34" charset="0"/>
              <a:buChar char="•"/>
            </a:pPr>
            <a:r>
              <a:rPr lang="en-US" altLang="ja-JP" sz="1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/>
              </a:rPr>
              <a:t> </a:t>
            </a:r>
            <a:r>
              <a:rPr lang="en-US" altLang="ja-JP" sz="14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/>
              </a:rPr>
              <a:t>Univention</a:t>
            </a:r>
            <a:r>
              <a:rPr lang="en-US" altLang="ja-JP" sz="1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/>
              </a:rPr>
              <a:t> Corporate Server 4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004" y="1997327"/>
            <a:ext cx="2615747" cy="101022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3617" y="4215618"/>
            <a:ext cx="2738791" cy="105774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9494" y="3430980"/>
            <a:ext cx="2161023" cy="834602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358" y="2464283"/>
            <a:ext cx="3631343" cy="1345086"/>
          </a:xfrm>
          <a:prstGeom prst="rect">
            <a:avLst/>
          </a:prstGeom>
        </p:spPr>
      </p:pic>
      <p:pic>
        <p:nvPicPr>
          <p:cNvPr id="27" name="Picture 2" descr="oracle linux에 대한 이미지 검색결과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6536" y="5003568"/>
            <a:ext cx="1129212" cy="133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oracle vm에 대한 이미지 검색결과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2111" y="5572203"/>
            <a:ext cx="2334818" cy="90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텍스트 개체 틀 5"/>
          <p:cNvSpPr txBox="1">
            <a:spLocks/>
          </p:cNvSpPr>
          <p:nvPr/>
        </p:nvSpPr>
        <p:spPr>
          <a:xfrm>
            <a:off x="348525" y="1237243"/>
            <a:ext cx="9212988" cy="549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10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10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10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10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10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PRIMERGY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서버는 고객의 다양한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OS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환경과 가상화 환경을 지원할 수 있도록 다음과 같이 범용적인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OS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와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Hypervisor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지원하고 있으며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FUJITSU Portal site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 “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OS support matrix”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지속적으로 제공하고 있습니다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4915802" y="6353242"/>
            <a:ext cx="4756431" cy="203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ctr" latinLnBrk="0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>
                <a:schemeClr val="accent2"/>
              </a:buClr>
              <a:defRPr/>
            </a:pPr>
            <a:r>
              <a:rPr lang="en-US" altLang="ja-JP" sz="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지원 </a:t>
            </a:r>
            <a:r>
              <a:rPr lang="en-US" altLang="ko-KR" sz="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OS </a:t>
            </a:r>
            <a:r>
              <a:rPr lang="ko-KR" altLang="en-US" sz="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</a:t>
            </a:r>
            <a:r>
              <a:rPr lang="en-US" altLang="ko-KR" sz="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Hypervisor</a:t>
            </a:r>
            <a:r>
              <a:rPr lang="ko-KR" altLang="en-US" sz="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en-US" altLang="ko-KR" sz="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2015</a:t>
            </a:r>
            <a:r>
              <a:rPr lang="ko-KR" altLang="en-US" sz="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 기준으로 최신 정보는 홈페이지를 통해 확인 할 수 있습니다</a:t>
            </a:r>
            <a:r>
              <a:rPr lang="en-US" altLang="ko-KR" sz="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de-DE" altLang="ko-KR" sz="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38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 rot="20032741">
            <a:off x="1438784" y="4002651"/>
            <a:ext cx="2987346" cy="335756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To be updated</a:t>
            </a:r>
          </a:p>
        </p:txBody>
      </p:sp>
    </p:spTree>
    <p:extLst>
      <p:ext uri="{BB962C8B-B14F-4D97-AF65-F5344CB8AC3E}">
        <p14:creationId xmlns:p14="http://schemas.microsoft.com/office/powerpoint/2010/main" val="1694526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제품 역사</a:t>
            </a: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30B1A"/>
              </a:buClr>
              <a:defRPr/>
            </a:pPr>
            <a:r>
              <a:rPr kumimoji="0"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FUJITSU PRIMERGY</a:t>
            </a:r>
            <a:r>
              <a:rPr kumimoji="0"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</a:t>
            </a:r>
            <a:r>
              <a:rPr kumimoji="0"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제품 역사</a:t>
            </a:r>
            <a:endParaRPr kumimoji="0" lang="en-US" altLang="ko-KR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3" name="직선 연결선 22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텍스트 개체 틀 5"/>
          <p:cNvSpPr txBox="1">
            <a:spLocks/>
          </p:cNvSpPr>
          <p:nvPr/>
        </p:nvSpPr>
        <p:spPr>
          <a:xfrm>
            <a:off x="348525" y="1238401"/>
            <a:ext cx="9212988" cy="549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FUJITSU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x86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서버 제품인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PRIMERGY</a:t>
            </a:r>
            <a:r>
              <a:rPr lang="ko-KR" altLang="en-US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en-US" altLang="ko-KR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25</a:t>
            </a:r>
            <a:r>
              <a:rPr lang="ko-KR" altLang="en-US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이상의 역사를 가지고 있는 제품으로 축적된 서버 제조 기술력과 노하우를 통해 높은 수준의 품질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 신뢰성과 안정성을 제공합니다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95" name="Eine Ecke des Rechtecks abrunden 32"/>
          <p:cNvSpPr/>
          <p:nvPr/>
        </p:nvSpPr>
        <p:spPr bwMode="gray">
          <a:xfrm>
            <a:off x="260906" y="2048486"/>
            <a:ext cx="9384188" cy="36004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r>
              <a:rPr lang="en-US" altLang="ko-KR" sz="16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History of PRIMERGY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3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82" name="그룹 81"/>
          <p:cNvGrpSpPr/>
          <p:nvPr/>
        </p:nvGrpSpPr>
        <p:grpSpPr>
          <a:xfrm>
            <a:off x="1646216" y="5267544"/>
            <a:ext cx="6600549" cy="1080000"/>
            <a:chOff x="11612012" y="5373336"/>
            <a:chExt cx="6600549" cy="1080000"/>
          </a:xfrm>
        </p:grpSpPr>
        <p:grpSp>
          <p:nvGrpSpPr>
            <p:cNvPr id="83" name="Gruppieren 74"/>
            <p:cNvGrpSpPr>
              <a:grpSpLocks/>
            </p:cNvGrpSpPr>
            <p:nvPr/>
          </p:nvGrpSpPr>
          <p:grpSpPr>
            <a:xfrm>
              <a:off x="14433331" y="5373337"/>
              <a:ext cx="1047227" cy="1067577"/>
              <a:chOff x="6107294" y="3498688"/>
              <a:chExt cx="1260140" cy="1317965"/>
            </a:xfrm>
          </p:grpSpPr>
          <p:grpSp>
            <p:nvGrpSpPr>
              <p:cNvPr id="193" name="Gruppieren 40"/>
              <p:cNvGrpSpPr/>
              <p:nvPr/>
            </p:nvGrpSpPr>
            <p:grpSpPr>
              <a:xfrm>
                <a:off x="6107294" y="3556513"/>
                <a:ext cx="1260140" cy="1260140"/>
                <a:chOff x="6890761" y="4246936"/>
                <a:chExt cx="2115326" cy="2115326"/>
              </a:xfrm>
            </p:grpSpPr>
            <p:pic>
              <p:nvPicPr>
                <p:cNvPr id="196" name="Picture 16"/>
                <p:cNvPicPr>
                  <a:picLocks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90761" y="4246936"/>
                  <a:ext cx="2115326" cy="21153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grpSp>
              <p:nvGrpSpPr>
                <p:cNvPr id="197" name="Gruppieren 39"/>
                <p:cNvGrpSpPr/>
                <p:nvPr/>
              </p:nvGrpSpPr>
              <p:grpSpPr>
                <a:xfrm>
                  <a:off x="7004106" y="4371950"/>
                  <a:ext cx="1889069" cy="1700850"/>
                  <a:chOff x="7004106" y="4371950"/>
                  <a:chExt cx="1889069" cy="1700850"/>
                </a:xfrm>
              </p:grpSpPr>
              <p:sp>
                <p:nvSpPr>
                  <p:cNvPr id="198" name="Auf der gleichen Seite des Rechtecks liegende Ecken abrunden 34"/>
                  <p:cNvSpPr/>
                  <p:nvPr/>
                </p:nvSpPr>
                <p:spPr>
                  <a:xfrm>
                    <a:off x="7005380" y="4371950"/>
                    <a:ext cx="1887795" cy="631551"/>
                  </a:xfrm>
                  <a:prstGeom prst="round2SameRect">
                    <a:avLst>
                      <a:gd name="adj1" fmla="val 20231"/>
                      <a:gd name="adj2" fmla="val 0"/>
                    </a:avLst>
                  </a:prstGeom>
                  <a:gradFill flip="none" rotWithShape="1">
                    <a:gsLst>
                      <a:gs pos="0">
                        <a:srgbClr val="555555"/>
                      </a:gs>
                      <a:gs pos="67000">
                        <a:srgbClr val="828282"/>
                      </a:gs>
                      <a:gs pos="92000">
                        <a:srgbClr val="AAAAAA"/>
                      </a:gs>
                    </a:gsLst>
                    <a:lin ang="162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latinLnBrk="0">
                      <a:defRPr/>
                    </a:pPr>
                    <a:endParaRPr sz="1000" kern="0">
                      <a:solidFill>
                        <a:srgbClr val="FFFFFF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9" name="Flussdiagramm: Gespeicherte Daten 35"/>
                  <p:cNvSpPr/>
                  <p:nvPr/>
                </p:nvSpPr>
                <p:spPr>
                  <a:xfrm rot="16200000">
                    <a:off x="7538716" y="4838037"/>
                    <a:ext cx="798411" cy="1671116"/>
                  </a:xfrm>
                  <a:prstGeom prst="flowChartOnlineStorage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latinLnBrk="0">
                      <a:defRPr/>
                    </a:pPr>
                    <a:endParaRPr sz="1000" kern="0">
                      <a:solidFill>
                        <a:srgbClr val="FFFFFF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0" name="Flussdiagramm: Verzögerung 36"/>
                  <p:cNvSpPr/>
                  <p:nvPr/>
                </p:nvSpPr>
                <p:spPr>
                  <a:xfrm rot="5400000">
                    <a:off x="7720888" y="4255783"/>
                    <a:ext cx="454231" cy="1887796"/>
                  </a:xfrm>
                  <a:prstGeom prst="flowChartDelay">
                    <a:avLst/>
                  </a:prstGeom>
                  <a:gradFill flip="none" rotWithShape="1">
                    <a:gsLst>
                      <a:gs pos="1000">
                        <a:srgbClr val="555555"/>
                      </a:gs>
                      <a:gs pos="50000">
                        <a:srgbClr val="464646"/>
                      </a:gs>
                    </a:gsLst>
                    <a:lin ang="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latinLnBrk="0">
                      <a:defRPr/>
                    </a:pPr>
                    <a:endParaRPr sz="1000" kern="0">
                      <a:solidFill>
                        <a:srgbClr val="FFFFFF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94" name="Rechteck 37"/>
              <p:cNvSpPr/>
              <p:nvPr/>
            </p:nvSpPr>
            <p:spPr>
              <a:xfrm>
                <a:off x="6144402" y="4248162"/>
                <a:ext cx="1188131" cy="4939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latinLnBrk="0">
                  <a:defRPr/>
                </a:pPr>
                <a:r>
                  <a:rPr lang="en-US" sz="1000" kern="0" dirty="0">
                    <a:solidFill>
                      <a:srgbClr val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Highest efficiency</a:t>
                </a:r>
              </a:p>
            </p:txBody>
          </p:sp>
          <p:pic>
            <p:nvPicPr>
              <p:cNvPr id="195" name="Picture 3" descr="C:\_Timo\Blade-Server\PAN\Flyer\Icons_Pictograms\Icons_Pictograms\8699_0021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duotone>
                  <a:srgbClr val="DAD9D6">
                    <a:shade val="45000"/>
                    <a:satMod val="135000"/>
                  </a:srgbClr>
                  <a:prstClr val="white"/>
                </a:duotone>
                <a:lum bright="4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1438" y="3498688"/>
                <a:ext cx="864096" cy="864096"/>
              </a:xfrm>
              <a:prstGeom prst="rect">
                <a:avLst/>
              </a:prstGeom>
              <a:noFill/>
            </p:spPr>
          </p:pic>
        </p:grpSp>
        <p:grpSp>
          <p:nvGrpSpPr>
            <p:cNvPr id="84" name="Gruppieren 72"/>
            <p:cNvGrpSpPr>
              <a:grpSpLocks/>
            </p:cNvGrpSpPr>
            <p:nvPr/>
          </p:nvGrpSpPr>
          <p:grpSpPr>
            <a:xfrm>
              <a:off x="15827251" y="5373336"/>
              <a:ext cx="1047227" cy="1080000"/>
              <a:chOff x="3275856" y="3554086"/>
              <a:chExt cx="1260140" cy="1260140"/>
            </a:xfrm>
          </p:grpSpPr>
          <p:grpSp>
            <p:nvGrpSpPr>
              <p:cNvPr id="186" name="Gruppieren 57"/>
              <p:cNvGrpSpPr/>
              <p:nvPr/>
            </p:nvGrpSpPr>
            <p:grpSpPr>
              <a:xfrm>
                <a:off x="3275856" y="3554086"/>
                <a:ext cx="1260140" cy="1260140"/>
                <a:chOff x="6890761" y="4246936"/>
                <a:chExt cx="2115326" cy="2115326"/>
              </a:xfrm>
            </p:grpSpPr>
            <p:pic>
              <p:nvPicPr>
                <p:cNvPr id="188" name="Picture 16"/>
                <p:cNvPicPr>
                  <a:picLocks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90761" y="4246936"/>
                  <a:ext cx="2115326" cy="21153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grpSp>
              <p:nvGrpSpPr>
                <p:cNvPr id="189" name="Gruppieren 59"/>
                <p:cNvGrpSpPr/>
                <p:nvPr/>
              </p:nvGrpSpPr>
              <p:grpSpPr>
                <a:xfrm>
                  <a:off x="7004106" y="4371950"/>
                  <a:ext cx="1889069" cy="1700850"/>
                  <a:chOff x="7004106" y="4371950"/>
                  <a:chExt cx="1889069" cy="1700850"/>
                </a:xfrm>
              </p:grpSpPr>
              <p:sp>
                <p:nvSpPr>
                  <p:cNvPr id="190" name="Auf der gleichen Seite des Rechtecks liegende Ecken abrunden 60"/>
                  <p:cNvSpPr/>
                  <p:nvPr/>
                </p:nvSpPr>
                <p:spPr>
                  <a:xfrm>
                    <a:off x="7005380" y="4371950"/>
                    <a:ext cx="1887795" cy="631551"/>
                  </a:xfrm>
                  <a:prstGeom prst="round2SameRect">
                    <a:avLst>
                      <a:gd name="adj1" fmla="val 20231"/>
                      <a:gd name="adj2" fmla="val 0"/>
                    </a:avLst>
                  </a:prstGeom>
                  <a:gradFill flip="none" rotWithShape="1">
                    <a:gsLst>
                      <a:gs pos="0">
                        <a:srgbClr val="555555"/>
                      </a:gs>
                      <a:gs pos="67000">
                        <a:srgbClr val="828282"/>
                      </a:gs>
                      <a:gs pos="92000">
                        <a:srgbClr val="AAAAAA"/>
                      </a:gs>
                    </a:gsLst>
                    <a:lin ang="162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latinLnBrk="0">
                      <a:defRPr/>
                    </a:pPr>
                    <a:endParaRPr sz="1000" kern="0">
                      <a:solidFill>
                        <a:srgbClr val="FFFFFF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1" name="Flussdiagramm: Gespeicherte Daten 61"/>
                  <p:cNvSpPr/>
                  <p:nvPr/>
                </p:nvSpPr>
                <p:spPr>
                  <a:xfrm rot="16200000">
                    <a:off x="7538716" y="4838037"/>
                    <a:ext cx="798411" cy="1671116"/>
                  </a:xfrm>
                  <a:prstGeom prst="flowChartOnlineStorage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latinLnBrk="0">
                      <a:defRPr/>
                    </a:pPr>
                    <a:endParaRPr sz="1000" kern="0">
                      <a:solidFill>
                        <a:srgbClr val="FFFFFF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2" name="Flussdiagramm: Verzögerung 62"/>
                  <p:cNvSpPr/>
                  <p:nvPr/>
                </p:nvSpPr>
                <p:spPr>
                  <a:xfrm rot="5400000">
                    <a:off x="7720888" y="4255783"/>
                    <a:ext cx="454231" cy="1887796"/>
                  </a:xfrm>
                  <a:prstGeom prst="flowChartDelay">
                    <a:avLst/>
                  </a:prstGeom>
                  <a:gradFill flip="none" rotWithShape="1">
                    <a:gsLst>
                      <a:gs pos="1000">
                        <a:srgbClr val="555555"/>
                      </a:gs>
                      <a:gs pos="50000">
                        <a:srgbClr val="464646"/>
                      </a:gs>
                    </a:gsLst>
                    <a:lin ang="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latinLnBrk="0">
                      <a:defRPr/>
                    </a:pPr>
                    <a:endParaRPr sz="1000" kern="0">
                      <a:solidFill>
                        <a:srgbClr val="FFFFFF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87" name="Rechteck 63"/>
              <p:cNvSpPr/>
              <p:nvPr/>
            </p:nvSpPr>
            <p:spPr>
              <a:xfrm>
                <a:off x="3319598" y="4293048"/>
                <a:ext cx="1188131" cy="466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latinLnBrk="0">
                  <a:defRPr/>
                </a:pPr>
                <a:r>
                  <a:rPr lang="en-US" sz="1000" kern="0">
                    <a:solidFill>
                      <a:srgbClr val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Usability &amp; Serviceability</a:t>
                </a:r>
              </a:p>
            </p:txBody>
          </p:sp>
        </p:grpSp>
        <p:grpSp>
          <p:nvGrpSpPr>
            <p:cNvPr id="85" name="Gruppieren 64"/>
            <p:cNvGrpSpPr>
              <a:grpSpLocks/>
            </p:cNvGrpSpPr>
            <p:nvPr/>
          </p:nvGrpSpPr>
          <p:grpSpPr>
            <a:xfrm>
              <a:off x="11612012" y="5373336"/>
              <a:ext cx="1086124" cy="1080000"/>
              <a:chOff x="1856034" y="3556736"/>
              <a:chExt cx="1306945" cy="1260140"/>
            </a:xfrm>
          </p:grpSpPr>
          <p:grpSp>
            <p:nvGrpSpPr>
              <p:cNvPr id="178" name="Gruppieren 49"/>
              <p:cNvGrpSpPr/>
              <p:nvPr/>
            </p:nvGrpSpPr>
            <p:grpSpPr>
              <a:xfrm>
                <a:off x="1871700" y="3556736"/>
                <a:ext cx="1260140" cy="1260140"/>
                <a:chOff x="6890761" y="4246936"/>
                <a:chExt cx="2115326" cy="2115326"/>
              </a:xfrm>
            </p:grpSpPr>
            <p:pic>
              <p:nvPicPr>
                <p:cNvPr id="181" name="Picture 16"/>
                <p:cNvPicPr>
                  <a:picLocks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90761" y="4246936"/>
                  <a:ext cx="2115326" cy="21153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grpSp>
              <p:nvGrpSpPr>
                <p:cNvPr id="182" name="Gruppieren 51"/>
                <p:cNvGrpSpPr/>
                <p:nvPr/>
              </p:nvGrpSpPr>
              <p:grpSpPr>
                <a:xfrm>
                  <a:off x="7004106" y="4371950"/>
                  <a:ext cx="1889069" cy="1700850"/>
                  <a:chOff x="7004106" y="4371950"/>
                  <a:chExt cx="1889069" cy="1700850"/>
                </a:xfrm>
              </p:grpSpPr>
              <p:sp>
                <p:nvSpPr>
                  <p:cNvPr id="183" name="Auf der gleichen Seite des Rechtecks liegende Ecken abrunden 52"/>
                  <p:cNvSpPr/>
                  <p:nvPr/>
                </p:nvSpPr>
                <p:spPr>
                  <a:xfrm>
                    <a:off x="7005380" y="4371950"/>
                    <a:ext cx="1887795" cy="631551"/>
                  </a:xfrm>
                  <a:prstGeom prst="round2SameRect">
                    <a:avLst>
                      <a:gd name="adj1" fmla="val 20231"/>
                      <a:gd name="adj2" fmla="val 0"/>
                    </a:avLst>
                  </a:prstGeom>
                  <a:gradFill flip="none" rotWithShape="1">
                    <a:gsLst>
                      <a:gs pos="0">
                        <a:srgbClr val="555555"/>
                      </a:gs>
                      <a:gs pos="67000">
                        <a:srgbClr val="828282"/>
                      </a:gs>
                      <a:gs pos="92000">
                        <a:srgbClr val="AAAAAA"/>
                      </a:gs>
                    </a:gsLst>
                    <a:lin ang="162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latinLnBrk="0">
                      <a:defRPr/>
                    </a:pPr>
                    <a:endParaRPr sz="1000" kern="0">
                      <a:solidFill>
                        <a:srgbClr val="FFFFFF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4" name="Flussdiagramm: Gespeicherte Daten 53"/>
                  <p:cNvSpPr/>
                  <p:nvPr/>
                </p:nvSpPr>
                <p:spPr>
                  <a:xfrm rot="16200000">
                    <a:off x="7538716" y="4838037"/>
                    <a:ext cx="798411" cy="1671116"/>
                  </a:xfrm>
                  <a:prstGeom prst="flowChartOnlineStorage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latinLnBrk="0">
                      <a:defRPr/>
                    </a:pPr>
                    <a:endParaRPr sz="1000" kern="0">
                      <a:solidFill>
                        <a:srgbClr val="FFFFFF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5" name="Flussdiagramm: Verzögerung 54"/>
                  <p:cNvSpPr/>
                  <p:nvPr/>
                </p:nvSpPr>
                <p:spPr>
                  <a:xfrm rot="5400000">
                    <a:off x="7720888" y="4255783"/>
                    <a:ext cx="454231" cy="1887796"/>
                  </a:xfrm>
                  <a:prstGeom prst="flowChartDelay">
                    <a:avLst/>
                  </a:prstGeom>
                  <a:gradFill flip="none" rotWithShape="1">
                    <a:gsLst>
                      <a:gs pos="1000">
                        <a:srgbClr val="555555"/>
                      </a:gs>
                      <a:gs pos="50000">
                        <a:srgbClr val="464646"/>
                      </a:gs>
                    </a:gsLst>
                    <a:lin ang="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latinLnBrk="0">
                      <a:defRPr/>
                    </a:pPr>
                    <a:endParaRPr sz="1000" kern="0">
                      <a:solidFill>
                        <a:srgbClr val="FFFFFF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79" name="Rechteck 55"/>
              <p:cNvSpPr/>
              <p:nvPr/>
            </p:nvSpPr>
            <p:spPr>
              <a:xfrm>
                <a:off x="1856034" y="4295698"/>
                <a:ext cx="1306945" cy="466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latinLnBrk="0">
                  <a:defRPr/>
                </a:pPr>
                <a:r>
                  <a:rPr lang="en-US" sz="1000" kern="0">
                    <a:solidFill>
                      <a:srgbClr val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Highest-levels of reliability </a:t>
                </a:r>
              </a:p>
            </p:txBody>
          </p:sp>
          <p:pic>
            <p:nvPicPr>
              <p:cNvPr id="180" name="Picture 4" descr="C:\_Timo\Blade-Server\PAN\Flyer\Icons_Pictograms\Icons_Pictograms\8699_0050.png"/>
              <p:cNvPicPr>
                <a:picLocks noChangeAspect="1" noChangeArrowheads="1"/>
              </p:cNvPicPr>
              <p:nvPr/>
            </p:nvPicPr>
            <p:blipFill>
              <a:blip r:embed="rId6" cstate="email">
                <a:duotone>
                  <a:srgbClr val="DAD9D6">
                    <a:shade val="45000"/>
                    <a:satMod val="135000"/>
                  </a:srgbClr>
                  <a:prstClr val="white"/>
                </a:duotone>
                <a:lum bright="4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5224" y="3563524"/>
                <a:ext cx="756084" cy="756084"/>
              </a:xfrm>
              <a:prstGeom prst="rect">
                <a:avLst/>
              </a:prstGeom>
              <a:noFill/>
            </p:spPr>
          </p:pic>
        </p:grpSp>
        <p:grpSp>
          <p:nvGrpSpPr>
            <p:cNvPr id="86" name="Gruppieren 73"/>
            <p:cNvGrpSpPr>
              <a:grpSpLocks/>
            </p:cNvGrpSpPr>
            <p:nvPr/>
          </p:nvGrpSpPr>
          <p:grpSpPr>
            <a:xfrm>
              <a:off x="13029187" y="5373336"/>
              <a:ext cx="1047227" cy="1080000"/>
              <a:chOff x="4703138" y="3514293"/>
              <a:chExt cx="1260140" cy="1311751"/>
            </a:xfrm>
          </p:grpSpPr>
          <p:grpSp>
            <p:nvGrpSpPr>
              <p:cNvPr id="170" name="Gruppieren 65"/>
              <p:cNvGrpSpPr/>
              <p:nvPr/>
            </p:nvGrpSpPr>
            <p:grpSpPr>
              <a:xfrm>
                <a:off x="4703138" y="3560525"/>
                <a:ext cx="1260140" cy="1260140"/>
                <a:chOff x="6890761" y="4246936"/>
                <a:chExt cx="2115326" cy="2115326"/>
              </a:xfrm>
            </p:grpSpPr>
            <p:pic>
              <p:nvPicPr>
                <p:cNvPr id="173" name="Picture 16"/>
                <p:cNvPicPr>
                  <a:picLocks noChangeArrowheads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90761" y="4246936"/>
                  <a:ext cx="2115326" cy="21153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grpSp>
              <p:nvGrpSpPr>
                <p:cNvPr id="174" name="Gruppieren 67"/>
                <p:cNvGrpSpPr/>
                <p:nvPr/>
              </p:nvGrpSpPr>
              <p:grpSpPr>
                <a:xfrm>
                  <a:off x="7004106" y="4371950"/>
                  <a:ext cx="1889069" cy="1700850"/>
                  <a:chOff x="7004106" y="4371950"/>
                  <a:chExt cx="1889069" cy="1700850"/>
                </a:xfrm>
              </p:grpSpPr>
              <p:sp>
                <p:nvSpPr>
                  <p:cNvPr id="175" name="Auf der gleichen Seite des Rechtecks liegende Ecken abrunden 68"/>
                  <p:cNvSpPr/>
                  <p:nvPr/>
                </p:nvSpPr>
                <p:spPr>
                  <a:xfrm>
                    <a:off x="7005380" y="4371950"/>
                    <a:ext cx="1887795" cy="631551"/>
                  </a:xfrm>
                  <a:prstGeom prst="round2SameRect">
                    <a:avLst>
                      <a:gd name="adj1" fmla="val 20231"/>
                      <a:gd name="adj2" fmla="val 0"/>
                    </a:avLst>
                  </a:prstGeom>
                  <a:gradFill flip="none" rotWithShape="1">
                    <a:gsLst>
                      <a:gs pos="0">
                        <a:srgbClr val="555555"/>
                      </a:gs>
                      <a:gs pos="67000">
                        <a:srgbClr val="828282"/>
                      </a:gs>
                      <a:gs pos="92000">
                        <a:srgbClr val="AAAAAA"/>
                      </a:gs>
                    </a:gsLst>
                    <a:lin ang="162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latinLnBrk="0">
                      <a:defRPr/>
                    </a:pPr>
                    <a:endParaRPr sz="1000" kern="0">
                      <a:solidFill>
                        <a:srgbClr val="FFFFFF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76" name="Flussdiagramm: Gespeicherte Daten 69"/>
                  <p:cNvSpPr/>
                  <p:nvPr/>
                </p:nvSpPr>
                <p:spPr>
                  <a:xfrm rot="16200000">
                    <a:off x="7538716" y="4838037"/>
                    <a:ext cx="798411" cy="1671116"/>
                  </a:xfrm>
                  <a:prstGeom prst="flowChartOnlineStorage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latinLnBrk="0">
                      <a:defRPr/>
                    </a:pPr>
                    <a:endParaRPr sz="1000" kern="0">
                      <a:solidFill>
                        <a:srgbClr val="FFFFFF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77" name="Flussdiagramm: Verzögerung 70"/>
                  <p:cNvSpPr/>
                  <p:nvPr/>
                </p:nvSpPr>
                <p:spPr>
                  <a:xfrm rot="5400000">
                    <a:off x="7720888" y="4255783"/>
                    <a:ext cx="454231" cy="1887796"/>
                  </a:xfrm>
                  <a:prstGeom prst="flowChartDelay">
                    <a:avLst/>
                  </a:prstGeom>
                  <a:gradFill flip="none" rotWithShape="1">
                    <a:gsLst>
                      <a:gs pos="1000">
                        <a:srgbClr val="555555"/>
                      </a:gs>
                      <a:gs pos="50000">
                        <a:srgbClr val="464646"/>
                      </a:gs>
                    </a:gsLst>
                    <a:lin ang="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latinLnBrk="0">
                      <a:defRPr/>
                    </a:pPr>
                    <a:endParaRPr sz="1000" kern="0">
                      <a:solidFill>
                        <a:srgbClr val="FFFFFF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71" name="Rechteck 71"/>
              <p:cNvSpPr/>
              <p:nvPr/>
            </p:nvSpPr>
            <p:spPr>
              <a:xfrm>
                <a:off x="4746880" y="4155926"/>
                <a:ext cx="1188131" cy="670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latinLnBrk="0">
                  <a:defRPr/>
                </a:pPr>
                <a:r>
                  <a:rPr lang="en-US" sz="1000" kern="0">
                    <a:solidFill>
                      <a:srgbClr val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Management across the lifecycle </a:t>
                </a:r>
              </a:p>
            </p:txBody>
          </p:sp>
          <p:pic>
            <p:nvPicPr>
              <p:cNvPr id="172" name="Picture 7" descr="C:\_Timo\Blade-Server\PAN\Flyer\Icons_Pictograms\Icons_Pictograms\8699_0123.png"/>
              <p:cNvPicPr>
                <a:picLocks noChangeAspect="1" noChangeArrowheads="1"/>
              </p:cNvPicPr>
              <p:nvPr/>
            </p:nvPicPr>
            <p:blipFill>
              <a:blip r:embed="rId8" cstate="email">
                <a:duotone>
                  <a:srgbClr val="DAD9D6">
                    <a:shade val="45000"/>
                    <a:satMod val="135000"/>
                  </a:srgbClr>
                  <a:prstClr val="white"/>
                </a:duotone>
                <a:lum bright="4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4030" y="3514293"/>
                <a:ext cx="864096" cy="864096"/>
              </a:xfrm>
              <a:prstGeom prst="rect">
                <a:avLst/>
              </a:prstGeom>
              <a:noFill/>
            </p:spPr>
          </p:pic>
        </p:grpSp>
        <p:grpSp>
          <p:nvGrpSpPr>
            <p:cNvPr id="87" name="Gruppieren 72"/>
            <p:cNvGrpSpPr>
              <a:grpSpLocks/>
            </p:cNvGrpSpPr>
            <p:nvPr/>
          </p:nvGrpSpPr>
          <p:grpSpPr>
            <a:xfrm>
              <a:off x="17165334" y="5373336"/>
              <a:ext cx="1047227" cy="1080000"/>
              <a:chOff x="3275856" y="3554086"/>
              <a:chExt cx="1260140" cy="1260140"/>
            </a:xfrm>
          </p:grpSpPr>
          <p:grpSp>
            <p:nvGrpSpPr>
              <p:cNvPr id="91" name="Gruppieren 57"/>
              <p:cNvGrpSpPr/>
              <p:nvPr/>
            </p:nvGrpSpPr>
            <p:grpSpPr>
              <a:xfrm>
                <a:off x="3275856" y="3554086"/>
                <a:ext cx="1260140" cy="1260140"/>
                <a:chOff x="6890761" y="4246936"/>
                <a:chExt cx="2115326" cy="2115326"/>
              </a:xfrm>
            </p:grpSpPr>
            <p:pic>
              <p:nvPicPr>
                <p:cNvPr id="93" name="Picture 16"/>
                <p:cNvPicPr>
                  <a:picLocks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90761" y="4246936"/>
                  <a:ext cx="2115326" cy="21153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grpSp>
              <p:nvGrpSpPr>
                <p:cNvPr id="94" name="Gruppieren 59"/>
                <p:cNvGrpSpPr/>
                <p:nvPr/>
              </p:nvGrpSpPr>
              <p:grpSpPr>
                <a:xfrm>
                  <a:off x="7004106" y="4371950"/>
                  <a:ext cx="1889069" cy="1700850"/>
                  <a:chOff x="7004106" y="4371950"/>
                  <a:chExt cx="1889069" cy="1700850"/>
                </a:xfrm>
              </p:grpSpPr>
              <p:sp>
                <p:nvSpPr>
                  <p:cNvPr id="154" name="Auf der gleichen Seite des Rechtecks liegende Ecken abrunden 60"/>
                  <p:cNvSpPr/>
                  <p:nvPr/>
                </p:nvSpPr>
                <p:spPr>
                  <a:xfrm>
                    <a:off x="7005380" y="4371950"/>
                    <a:ext cx="1887795" cy="631551"/>
                  </a:xfrm>
                  <a:prstGeom prst="round2SameRect">
                    <a:avLst>
                      <a:gd name="adj1" fmla="val 20231"/>
                      <a:gd name="adj2" fmla="val 0"/>
                    </a:avLst>
                  </a:prstGeom>
                  <a:gradFill flip="none" rotWithShape="1">
                    <a:gsLst>
                      <a:gs pos="0">
                        <a:srgbClr val="555555"/>
                      </a:gs>
                      <a:gs pos="67000">
                        <a:srgbClr val="828282"/>
                      </a:gs>
                      <a:gs pos="92000">
                        <a:srgbClr val="AAAAAA"/>
                      </a:gs>
                    </a:gsLst>
                    <a:lin ang="162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latinLnBrk="0">
                      <a:defRPr/>
                    </a:pPr>
                    <a:endParaRPr sz="1000" kern="0">
                      <a:solidFill>
                        <a:srgbClr val="FFFFFF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8" name="Flussdiagramm: Gespeicherte Daten 61"/>
                  <p:cNvSpPr/>
                  <p:nvPr/>
                </p:nvSpPr>
                <p:spPr>
                  <a:xfrm rot="16200000">
                    <a:off x="7538716" y="4838037"/>
                    <a:ext cx="798411" cy="1671116"/>
                  </a:xfrm>
                  <a:prstGeom prst="flowChartOnlineStorage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latinLnBrk="0">
                      <a:defRPr/>
                    </a:pPr>
                    <a:endParaRPr sz="1000" kern="0">
                      <a:solidFill>
                        <a:srgbClr val="FFFFFF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9" name="Flussdiagramm: Verzögerung 62"/>
                  <p:cNvSpPr/>
                  <p:nvPr/>
                </p:nvSpPr>
                <p:spPr>
                  <a:xfrm rot="5400000">
                    <a:off x="7720888" y="4255783"/>
                    <a:ext cx="454231" cy="1887796"/>
                  </a:xfrm>
                  <a:prstGeom prst="flowChartDelay">
                    <a:avLst/>
                  </a:prstGeom>
                  <a:gradFill flip="none" rotWithShape="1">
                    <a:gsLst>
                      <a:gs pos="1000">
                        <a:srgbClr val="555555"/>
                      </a:gs>
                      <a:gs pos="50000">
                        <a:srgbClr val="464646"/>
                      </a:gs>
                    </a:gsLst>
                    <a:lin ang="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latinLnBrk="0">
                      <a:defRPr/>
                    </a:pPr>
                    <a:endParaRPr sz="1000" kern="0">
                      <a:solidFill>
                        <a:srgbClr val="FFFFFF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92" name="Rechteck 63"/>
              <p:cNvSpPr/>
              <p:nvPr/>
            </p:nvSpPr>
            <p:spPr>
              <a:xfrm>
                <a:off x="3319598" y="4293048"/>
                <a:ext cx="1188131" cy="466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latinLnBrk="0">
                  <a:defRPr/>
                </a:pPr>
                <a:r>
                  <a:rPr lang="en-US" sz="1000" kern="0">
                    <a:solidFill>
                      <a:srgbClr val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Versatile performance</a:t>
                </a:r>
              </a:p>
            </p:txBody>
          </p:sp>
        </p:grpSp>
        <p:pic>
          <p:nvPicPr>
            <p:cNvPr id="88" name="Picture 5" descr="C:\_Timo\App\Icons\education\png\dotplot.png"/>
            <p:cNvPicPr>
              <a:picLocks noChangeAspect="1" noChangeArrowheads="1"/>
            </p:cNvPicPr>
            <p:nvPr/>
          </p:nvPicPr>
          <p:blipFill>
            <a:blip r:embed="rId9" cstate="email">
              <a:duotone>
                <a:srgbClr val="DAD9D6">
                  <a:shade val="45000"/>
                  <a:satMod val="135000"/>
                </a:srgbClr>
                <a:prstClr val="white"/>
              </a:duotone>
              <a:lum brigh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93080" y="5500998"/>
              <a:ext cx="595156" cy="403294"/>
            </a:xfrm>
            <a:prstGeom prst="rect">
              <a:avLst/>
            </a:prstGeom>
            <a:noFill/>
          </p:spPr>
        </p:pic>
        <p:pic>
          <p:nvPicPr>
            <p:cNvPr id="89" name="Picture 2" descr="C:\Users\PDBTLAMP.G02\AppData\Local\Microsoft\Windows\Temporary Internet Files\Content.IE5\DPO5BHJR\36047_Business_Illustrations_-_Get_started[1]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88991" y="5494403"/>
              <a:ext cx="529231" cy="545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3" descr="C:\Users\PDBTLAMP.G02\AppData\Local\Microsoft\Windows\Temporary Internet Files\Content.IE5\DPO5BHJR\33181_Business_Illustrations[1]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09850" y="5675584"/>
              <a:ext cx="286242" cy="29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1" name="Rectangle 559104"/>
          <p:cNvSpPr/>
          <p:nvPr/>
        </p:nvSpPr>
        <p:spPr>
          <a:xfrm>
            <a:off x="61333" y="2919152"/>
            <a:ext cx="1466998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100">
                <a:latin typeface="맑은 고딕" panose="020B0503020000020004" pitchFamily="50" charset="-127"/>
                <a:ea typeface="맑은 고딕" panose="020B0503020000020004" pitchFamily="50" charset="-127"/>
              </a:rPr>
              <a:t>FUJITSU x86</a:t>
            </a:r>
          </a:p>
          <a:p>
            <a:pPr algn="ctr"/>
            <a:r>
              <a:rPr lang="en-US" altLang="ko-KR" sz="1100">
                <a:latin typeface="맑은 고딕" panose="020B0503020000020004" pitchFamily="50" charset="-127"/>
                <a:ea typeface="맑은 고딕" panose="020B0503020000020004" pitchFamily="50" charset="-127"/>
              </a:rPr>
              <a:t>PRIMERGY server </a:t>
            </a:r>
            <a:br>
              <a:rPr lang="en-US" altLang="ko-KR" sz="110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400" err="1">
                <a:solidFill>
                  <a:srgbClr val="E51A3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첫출시</a:t>
            </a:r>
            <a:br>
              <a:rPr lang="en-US" sz="110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sz="1100" b="1">
                <a:latin typeface="맑은 고딕" panose="020B0503020000020004" pitchFamily="50" charset="-127"/>
                <a:ea typeface="맑은 고딕" panose="020B0503020000020004" pitchFamily="50" charset="-127"/>
              </a:rPr>
              <a:t>1994/95</a:t>
            </a:r>
            <a:endParaRPr lang="de-DE" sz="1100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2" name="Rectangle 559107"/>
          <p:cNvSpPr/>
          <p:nvPr/>
        </p:nvSpPr>
        <p:spPr>
          <a:xfrm>
            <a:off x="1228338" y="2919152"/>
            <a:ext cx="1722116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ko-KR" altLang="en-US" sz="1400" dirty="0">
                <a:solidFill>
                  <a:srgbClr val="E51A3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첫번째</a:t>
            </a:r>
            <a:r>
              <a:rPr 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algn="ctr"/>
            <a:r>
              <a:rPr 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FUJITSU Blade server </a:t>
            </a:r>
          </a:p>
          <a:p>
            <a:pPr algn="ctr"/>
            <a:r>
              <a:rPr 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(PRIMERGY BX300) </a:t>
            </a:r>
          </a:p>
          <a:p>
            <a:pPr algn="ctr"/>
            <a:r>
              <a:rPr lang="en-US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2002</a:t>
            </a:r>
            <a:endParaRPr lang="de-DE" sz="11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3" name="Rectangle 559109"/>
          <p:cNvSpPr/>
          <p:nvPr/>
        </p:nvSpPr>
        <p:spPr>
          <a:xfrm>
            <a:off x="2761258" y="2919152"/>
            <a:ext cx="1703580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ko-KR" altLang="en-US" sz="1400" dirty="0">
                <a:solidFill>
                  <a:srgbClr val="E51A3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첫번째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Converged </a:t>
            </a:r>
          </a:p>
          <a:p>
            <a:pPr algn="ctr"/>
            <a:r>
              <a:rPr 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Infrastructure Platform </a:t>
            </a:r>
          </a:p>
          <a:p>
            <a:pPr algn="ctr"/>
            <a:r>
              <a:rPr 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(PRIMERGY </a:t>
            </a:r>
            <a:r>
              <a:rPr lang="en-US" sz="11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BladeFrame</a:t>
            </a:r>
            <a:r>
              <a:rPr 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algn="ctr"/>
            <a:r>
              <a:rPr lang="en-US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2005</a:t>
            </a:r>
            <a:r>
              <a:rPr 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de-DE" sz="1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4" name="Rectangle 559112"/>
          <p:cNvSpPr/>
          <p:nvPr/>
        </p:nvSpPr>
        <p:spPr>
          <a:xfrm>
            <a:off x="4532070" y="3088429"/>
            <a:ext cx="151093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ko-KR" altLang="en-US" sz="1400">
                <a:solidFill>
                  <a:srgbClr val="E51A3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대규모</a:t>
            </a:r>
            <a:r>
              <a:rPr lang="ko-KR" altLang="en-US" sz="110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sz="1100">
                <a:latin typeface="맑은 고딕" panose="020B0503020000020004" pitchFamily="50" charset="-127"/>
                <a:ea typeface="맑은 고딕" panose="020B0503020000020004" pitchFamily="50" charset="-127"/>
              </a:rPr>
              <a:t>scale-out </a:t>
            </a:r>
          </a:p>
          <a:p>
            <a:pPr algn="ctr"/>
            <a:r>
              <a:rPr lang="en-US" sz="1100">
                <a:latin typeface="맑은 고딕" panose="020B0503020000020004" pitchFamily="50" charset="-127"/>
                <a:ea typeface="맑은 고딕" panose="020B0503020000020004" pitchFamily="50" charset="-127"/>
              </a:rPr>
              <a:t>computing platform</a:t>
            </a:r>
          </a:p>
          <a:p>
            <a:pPr algn="ctr"/>
            <a:r>
              <a:rPr lang="en-US" sz="1100" b="1">
                <a:latin typeface="맑은 고딕" panose="020B0503020000020004" pitchFamily="50" charset="-127"/>
                <a:ea typeface="맑은 고딕" panose="020B0503020000020004" pitchFamily="50" charset="-127"/>
              </a:rPr>
              <a:t>2009</a:t>
            </a:r>
            <a:endParaRPr lang="de-DE" sz="1100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5" name="Rectangle 559115"/>
          <p:cNvSpPr/>
          <p:nvPr/>
        </p:nvSpPr>
        <p:spPr>
          <a:xfrm>
            <a:off x="6099868" y="3073040"/>
            <a:ext cx="1712852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100">
                <a:latin typeface="맑은 고딕" panose="020B0503020000020004" pitchFamily="50" charset="-127"/>
                <a:ea typeface="맑은 고딕" panose="020B0503020000020004" pitchFamily="50" charset="-127"/>
              </a:rPr>
              <a:t>In-Memory computing</a:t>
            </a:r>
            <a:r>
              <a:rPr lang="ko-KR" altLang="en-US" sz="1100"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ko-KR" altLang="en-US" sz="1400">
                <a:solidFill>
                  <a:srgbClr val="E51A3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새로운 레벨</a:t>
            </a:r>
            <a:endParaRPr lang="en-US" sz="1400">
              <a:solidFill>
                <a:srgbClr val="E51A3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sz="1100" b="1">
                <a:latin typeface="맑은 고딕" panose="020B0503020000020004" pitchFamily="50" charset="-127"/>
                <a:ea typeface="맑은 고딕" panose="020B0503020000020004" pitchFamily="50" charset="-127"/>
              </a:rPr>
              <a:t>2014</a:t>
            </a:r>
            <a:endParaRPr lang="de-DE" sz="1100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6" name="Rectangle 559106"/>
          <p:cNvSpPr/>
          <p:nvPr/>
        </p:nvSpPr>
        <p:spPr>
          <a:xfrm>
            <a:off x="605473" y="4034337"/>
            <a:ext cx="1419125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100" b="1">
                <a:latin typeface="맑은 고딕" panose="020B0503020000020004" pitchFamily="50" charset="-127"/>
                <a:ea typeface="맑은 고딕" panose="020B0503020000020004" pitchFamily="50" charset="-127"/>
              </a:rPr>
              <a:t>1998/99</a:t>
            </a:r>
            <a:r>
              <a:rPr lang="en-US" sz="110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br>
              <a:rPr lang="en-US" sz="110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400" err="1">
                <a:solidFill>
                  <a:srgbClr val="E51A3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첫번째</a:t>
            </a:r>
            <a:r>
              <a:rPr lang="ko-KR" altLang="en-US" sz="110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sz="1100">
                <a:latin typeface="맑은 고딕" panose="020B0503020000020004" pitchFamily="50" charset="-127"/>
                <a:ea typeface="맑은 고딕" panose="020B0503020000020004" pitchFamily="50" charset="-127"/>
              </a:rPr>
              <a:t>scale-up</a:t>
            </a:r>
            <a:br>
              <a:rPr lang="en-US" sz="110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sz="1100">
                <a:latin typeface="맑은 고딕" panose="020B0503020000020004" pitchFamily="50" charset="-127"/>
                <a:ea typeface="맑은 고딕" panose="020B0503020000020004" pitchFamily="50" charset="-127"/>
              </a:rPr>
              <a:t>8-way x86 server</a:t>
            </a:r>
          </a:p>
        </p:txBody>
      </p:sp>
      <p:sp>
        <p:nvSpPr>
          <p:cNvPr id="207" name="Rectangle 559108"/>
          <p:cNvSpPr/>
          <p:nvPr/>
        </p:nvSpPr>
        <p:spPr>
          <a:xfrm>
            <a:off x="1874818" y="4034337"/>
            <a:ext cx="1835512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100" b="1">
                <a:latin typeface="맑은 고딕" panose="020B0503020000020004" pitchFamily="50" charset="-127"/>
                <a:ea typeface="맑은 고딕" panose="020B0503020000020004" pitchFamily="50" charset="-127"/>
              </a:rPr>
              <a:t>2004</a:t>
            </a:r>
            <a:r>
              <a:rPr lang="en-US" sz="110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br>
              <a:rPr lang="en-US" sz="110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400">
                <a:solidFill>
                  <a:srgbClr val="E51A3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최고의</a:t>
            </a:r>
            <a:r>
              <a:rPr lang="ko-KR" altLang="en-US" sz="110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>
                <a:latin typeface="맑은 고딕" panose="020B0503020000020004" pitchFamily="50" charset="-127"/>
                <a:ea typeface="맑은 고딕" panose="020B0503020000020004" pitchFamily="50" charset="-127"/>
              </a:rPr>
              <a:t>Cooling </a:t>
            </a:r>
            <a:r>
              <a:rPr lang="ko-KR" altLang="en-US" sz="1400" err="1">
                <a:solidFill>
                  <a:srgbClr val="E51A3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컨셉</a:t>
            </a:r>
            <a:r>
              <a:rPr lang="ko-KR" altLang="en-US" sz="110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1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sz="1100">
                <a:latin typeface="맑은 고딕" panose="020B0503020000020004" pitchFamily="50" charset="-127"/>
                <a:ea typeface="맑은 고딕" panose="020B0503020000020004" pitchFamily="50" charset="-127"/>
              </a:rPr>
              <a:t>(Cool-safe® technology)</a:t>
            </a:r>
          </a:p>
        </p:txBody>
      </p:sp>
      <p:sp>
        <p:nvSpPr>
          <p:cNvPr id="208" name="Rectangle 559111"/>
          <p:cNvSpPr/>
          <p:nvPr/>
        </p:nvSpPr>
        <p:spPr>
          <a:xfrm>
            <a:off x="3745015" y="4034337"/>
            <a:ext cx="117712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100" b="1">
                <a:latin typeface="맑은 고딕" panose="020B0503020000020004" pitchFamily="50" charset="-127"/>
                <a:ea typeface="맑은 고딕" panose="020B0503020000020004" pitchFamily="50" charset="-127"/>
              </a:rPr>
              <a:t>2008 </a:t>
            </a:r>
          </a:p>
          <a:p>
            <a:pPr algn="ctr"/>
            <a:r>
              <a:rPr lang="de-DE" sz="1100">
                <a:latin typeface="맑은 고딕" panose="020B0503020000020004" pitchFamily="50" charset="-127"/>
                <a:ea typeface="맑은 고딕" panose="020B0503020000020004" pitchFamily="50" charset="-127"/>
              </a:rPr>
              <a:t>Virtual I/O </a:t>
            </a:r>
          </a:p>
          <a:p>
            <a:pPr algn="ctr"/>
            <a:r>
              <a:rPr lang="de-DE" sz="1100">
                <a:latin typeface="맑은 고딕" panose="020B0503020000020004" pitchFamily="50" charset="-127"/>
                <a:ea typeface="맑은 고딕" panose="020B0503020000020004" pitchFamily="50" charset="-127"/>
              </a:rPr>
              <a:t>management</a:t>
            </a:r>
          </a:p>
        </p:txBody>
      </p:sp>
      <p:sp>
        <p:nvSpPr>
          <p:cNvPr id="209" name="Rectangle 559114"/>
          <p:cNvSpPr/>
          <p:nvPr/>
        </p:nvSpPr>
        <p:spPr>
          <a:xfrm>
            <a:off x="4922135" y="4034337"/>
            <a:ext cx="189272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100" b="1">
                <a:latin typeface="맑은 고딕" panose="020B0503020000020004" pitchFamily="50" charset="-127"/>
                <a:ea typeface="맑은 고딕" panose="020B0503020000020004" pitchFamily="50" charset="-127"/>
              </a:rPr>
              <a:t>2012 </a:t>
            </a:r>
          </a:p>
          <a:p>
            <a:pPr algn="ctr"/>
            <a:r>
              <a:rPr lang="en-US" sz="1100">
                <a:latin typeface="맑은 고딕" panose="020B0503020000020004" pitchFamily="50" charset="-127"/>
                <a:ea typeface="맑은 고딕" panose="020B0503020000020004" pitchFamily="50" charset="-127"/>
              </a:rPr>
              <a:t>‘Cluster-in-a-box’</a:t>
            </a:r>
            <a:r>
              <a:rPr lang="ko-KR" altLang="en-US" sz="1100">
                <a:latin typeface="맑은 고딕" panose="020B0503020000020004" pitchFamily="50" charset="-127"/>
                <a:ea typeface="맑은 고딕" panose="020B0503020000020004" pitchFamily="50" charset="-127"/>
              </a:rPr>
              <a:t>제공한</a:t>
            </a:r>
            <a:endParaRPr lang="en-US" altLang="ko-KR" sz="11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400">
                <a:solidFill>
                  <a:srgbClr val="E51A3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첫번째 벤더</a:t>
            </a:r>
            <a:endParaRPr lang="en-US" sz="1400">
              <a:solidFill>
                <a:srgbClr val="E51A3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0" name="Rectangle 81"/>
          <p:cNvSpPr/>
          <p:nvPr/>
        </p:nvSpPr>
        <p:spPr>
          <a:xfrm>
            <a:off x="6815379" y="4034337"/>
            <a:ext cx="158954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100" b="1">
                <a:latin typeface="맑은 고딕" panose="020B0503020000020004" pitchFamily="50" charset="-127"/>
                <a:ea typeface="맑은 고딕" panose="020B0503020000020004" pitchFamily="50" charset="-127"/>
              </a:rPr>
              <a:t>2015</a:t>
            </a:r>
            <a:br>
              <a:rPr lang="en-US" sz="110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sz="1100">
                <a:latin typeface="맑은 고딕" panose="020B0503020000020004" pitchFamily="50" charset="-127"/>
                <a:ea typeface="맑은 고딕" panose="020B0503020000020004" pitchFamily="50" charset="-127"/>
              </a:rPr>
              <a:t>Cool-Central Liquid </a:t>
            </a:r>
          </a:p>
          <a:p>
            <a:pPr algn="ctr"/>
            <a:r>
              <a:rPr lang="en-US" sz="1100">
                <a:latin typeface="맑은 고딕" panose="020B0503020000020004" pitchFamily="50" charset="-127"/>
                <a:ea typeface="맑은 고딕" panose="020B0503020000020004" pitchFamily="50" charset="-127"/>
              </a:rPr>
              <a:t>Cooling </a:t>
            </a:r>
            <a:r>
              <a:rPr lang="ko-KR" altLang="en-US" sz="1400">
                <a:solidFill>
                  <a:srgbClr val="E51A3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기술</a:t>
            </a:r>
            <a:endParaRPr lang="de-DE" sz="1400">
              <a:solidFill>
                <a:srgbClr val="E51A3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1" name="Rt12"/>
          <p:cNvSpPr/>
          <p:nvPr/>
        </p:nvSpPr>
        <p:spPr>
          <a:xfrm>
            <a:off x="260906" y="3725023"/>
            <a:ext cx="9384188" cy="280180"/>
          </a:xfrm>
          <a:prstGeom prst="rightArrow">
            <a:avLst/>
          </a:prstGeom>
          <a:gradFill>
            <a:gsLst>
              <a:gs pos="100000">
                <a:srgbClr val="EB3A03"/>
              </a:gs>
              <a:gs pos="52224">
                <a:srgbClr val="FC4810"/>
              </a:gs>
              <a:gs pos="68000">
                <a:srgbClr val="FBB269"/>
              </a:gs>
              <a:gs pos="0">
                <a:srgbClr val="C90419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2" name="LcS74" descr="[템플릿] ver10-44"/>
          <p:cNvSpPr>
            <a:spLocks noChangeArrowheads="1"/>
          </p:cNvSpPr>
          <p:nvPr/>
        </p:nvSpPr>
        <p:spPr bwMode="gray">
          <a:xfrm>
            <a:off x="692232" y="3813813"/>
            <a:ext cx="102600" cy="102600"/>
          </a:xfrm>
          <a:prstGeom prst="ellipse">
            <a:avLst/>
          </a:prstGeom>
          <a:solidFill>
            <a:srgbClr val="C00000"/>
          </a:solidFill>
          <a:ln w="38100" algn="ctr">
            <a:solidFill>
              <a:srgbClr val="FF943B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ko-KR" altLang="en-US" sz="1600" kern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3" name="LcS74" descr="[템플릿] ver10-44"/>
          <p:cNvSpPr>
            <a:spLocks noChangeArrowheads="1"/>
          </p:cNvSpPr>
          <p:nvPr/>
        </p:nvSpPr>
        <p:spPr bwMode="gray">
          <a:xfrm>
            <a:off x="1270971" y="3813813"/>
            <a:ext cx="102600" cy="102600"/>
          </a:xfrm>
          <a:prstGeom prst="ellipse">
            <a:avLst/>
          </a:prstGeom>
          <a:solidFill>
            <a:srgbClr val="C00000"/>
          </a:solidFill>
          <a:ln w="38100" algn="ctr">
            <a:solidFill>
              <a:srgbClr val="FF943B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ko-KR" altLang="en-US" sz="1600" kern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4" name="LcS74" descr="[템플릿] ver10-44"/>
          <p:cNvSpPr>
            <a:spLocks noChangeArrowheads="1"/>
          </p:cNvSpPr>
          <p:nvPr/>
        </p:nvSpPr>
        <p:spPr bwMode="gray">
          <a:xfrm>
            <a:off x="2010634" y="3813813"/>
            <a:ext cx="102600" cy="102600"/>
          </a:xfrm>
          <a:prstGeom prst="ellipse">
            <a:avLst/>
          </a:prstGeom>
          <a:solidFill>
            <a:srgbClr val="C00000"/>
          </a:solidFill>
          <a:ln w="38100" algn="ctr">
            <a:solidFill>
              <a:srgbClr val="FF943B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ko-KR" altLang="en-US" sz="1600" kern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5" name="LcS74" descr="[템플릿] ver10-44"/>
          <p:cNvSpPr>
            <a:spLocks noChangeArrowheads="1"/>
          </p:cNvSpPr>
          <p:nvPr/>
        </p:nvSpPr>
        <p:spPr bwMode="gray">
          <a:xfrm>
            <a:off x="2745194" y="3813813"/>
            <a:ext cx="102600" cy="102600"/>
          </a:xfrm>
          <a:prstGeom prst="ellipse">
            <a:avLst/>
          </a:prstGeom>
          <a:solidFill>
            <a:srgbClr val="C00000"/>
          </a:solidFill>
          <a:ln w="38100" algn="ctr">
            <a:solidFill>
              <a:srgbClr val="FF943B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ko-KR" altLang="en-US" sz="1600" kern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6" name="LcS74" descr="[템플릿] ver10-44"/>
          <p:cNvSpPr>
            <a:spLocks noChangeArrowheads="1"/>
          </p:cNvSpPr>
          <p:nvPr/>
        </p:nvSpPr>
        <p:spPr bwMode="gray">
          <a:xfrm>
            <a:off x="3581912" y="3813813"/>
            <a:ext cx="102600" cy="102600"/>
          </a:xfrm>
          <a:prstGeom prst="ellipse">
            <a:avLst/>
          </a:prstGeom>
          <a:solidFill>
            <a:srgbClr val="C00000"/>
          </a:solidFill>
          <a:ln w="38100" algn="ctr">
            <a:solidFill>
              <a:srgbClr val="FF943B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ko-KR" altLang="en-US" sz="1600" kern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7" name="LcS74" descr="[템플릿] ver10-44"/>
          <p:cNvSpPr>
            <a:spLocks noChangeArrowheads="1"/>
          </p:cNvSpPr>
          <p:nvPr/>
        </p:nvSpPr>
        <p:spPr bwMode="gray">
          <a:xfrm>
            <a:off x="4269366" y="3813813"/>
            <a:ext cx="102600" cy="102600"/>
          </a:xfrm>
          <a:prstGeom prst="ellipse">
            <a:avLst/>
          </a:prstGeom>
          <a:solidFill>
            <a:srgbClr val="C00000"/>
          </a:solidFill>
          <a:ln w="38100" algn="ctr">
            <a:solidFill>
              <a:srgbClr val="FF943B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ko-KR" altLang="en-US" sz="1600" kern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8" name="LcS74" descr="[템플릿] ver10-44"/>
          <p:cNvSpPr>
            <a:spLocks noChangeArrowheads="1"/>
          </p:cNvSpPr>
          <p:nvPr/>
        </p:nvSpPr>
        <p:spPr bwMode="gray">
          <a:xfrm>
            <a:off x="5236168" y="3813813"/>
            <a:ext cx="102600" cy="102600"/>
          </a:xfrm>
          <a:prstGeom prst="ellipse">
            <a:avLst/>
          </a:prstGeom>
          <a:solidFill>
            <a:srgbClr val="C00000"/>
          </a:solidFill>
          <a:ln w="38100" algn="ctr">
            <a:solidFill>
              <a:srgbClr val="FF943B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ko-KR" altLang="en-US" sz="1600" kern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9" name="LcS74" descr="[템플릿] ver10-44"/>
          <p:cNvSpPr>
            <a:spLocks noChangeArrowheads="1"/>
          </p:cNvSpPr>
          <p:nvPr/>
        </p:nvSpPr>
        <p:spPr bwMode="gray">
          <a:xfrm>
            <a:off x="5818229" y="3813813"/>
            <a:ext cx="102600" cy="102600"/>
          </a:xfrm>
          <a:prstGeom prst="ellipse">
            <a:avLst/>
          </a:prstGeom>
          <a:solidFill>
            <a:srgbClr val="C00000"/>
          </a:solidFill>
          <a:ln w="38100" algn="ctr">
            <a:solidFill>
              <a:srgbClr val="FF943B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ko-KR" altLang="en-US" sz="1600" kern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0" name="LcS74" descr="[템플릿] ver10-44"/>
          <p:cNvSpPr>
            <a:spLocks noChangeArrowheads="1"/>
          </p:cNvSpPr>
          <p:nvPr/>
        </p:nvSpPr>
        <p:spPr bwMode="gray">
          <a:xfrm>
            <a:off x="6923592" y="3813813"/>
            <a:ext cx="102600" cy="102600"/>
          </a:xfrm>
          <a:prstGeom prst="ellipse">
            <a:avLst/>
          </a:prstGeom>
          <a:solidFill>
            <a:srgbClr val="C00000"/>
          </a:solidFill>
          <a:ln w="38100" algn="ctr">
            <a:solidFill>
              <a:srgbClr val="FF943B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ko-KR" altLang="en-US" sz="1600" kern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1" name="LcS74" descr="[템플릿] ver10-44"/>
          <p:cNvSpPr>
            <a:spLocks noChangeArrowheads="1"/>
          </p:cNvSpPr>
          <p:nvPr/>
        </p:nvSpPr>
        <p:spPr bwMode="gray">
          <a:xfrm>
            <a:off x="8588061" y="3813813"/>
            <a:ext cx="102600" cy="102600"/>
          </a:xfrm>
          <a:prstGeom prst="ellipse">
            <a:avLst/>
          </a:prstGeom>
          <a:solidFill>
            <a:srgbClr val="C00000"/>
          </a:solidFill>
          <a:ln w="38100" algn="ctr">
            <a:solidFill>
              <a:srgbClr val="FF943B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ko-KR" altLang="en-US" sz="1600" kern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2" name="LcS74" descr="[템플릿] ver10-44"/>
          <p:cNvSpPr>
            <a:spLocks noChangeArrowheads="1"/>
          </p:cNvSpPr>
          <p:nvPr/>
        </p:nvSpPr>
        <p:spPr bwMode="gray">
          <a:xfrm>
            <a:off x="7556429" y="3813813"/>
            <a:ext cx="102600" cy="102600"/>
          </a:xfrm>
          <a:prstGeom prst="ellipse">
            <a:avLst/>
          </a:prstGeom>
          <a:solidFill>
            <a:srgbClr val="C00000"/>
          </a:solidFill>
          <a:ln w="38100" algn="ctr">
            <a:solidFill>
              <a:srgbClr val="FF943B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ko-KR" altLang="en-US" sz="1600" kern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3" name="Rectangle 559115"/>
          <p:cNvSpPr/>
          <p:nvPr/>
        </p:nvSpPr>
        <p:spPr>
          <a:xfrm>
            <a:off x="7806866" y="3088429"/>
            <a:ext cx="1690714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ko-KR" altLang="en-US" sz="1300">
                <a:solidFill>
                  <a:srgbClr val="E51A3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초고밀도 고집적 서버</a:t>
            </a:r>
            <a:endParaRPr lang="en-US" sz="1300">
              <a:solidFill>
                <a:srgbClr val="E51A3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1100">
                <a:latin typeface="맑은 고딕" panose="020B0503020000020004" pitchFamily="50" charset="-127"/>
                <a:ea typeface="맑은 고딕" panose="020B0503020000020004" pitchFamily="50" charset="-127"/>
              </a:rPr>
              <a:t>PRIMERGY CX600 </a:t>
            </a:r>
            <a:r>
              <a:rPr lang="ko-KR" altLang="en-US" sz="1100">
                <a:latin typeface="맑은 고딕" panose="020B0503020000020004" pitchFamily="50" charset="-127"/>
                <a:ea typeface="맑은 고딕" panose="020B0503020000020004" pitchFamily="50" charset="-127"/>
              </a:rPr>
              <a:t>출시 </a:t>
            </a:r>
            <a:endParaRPr lang="en-US" altLang="ko-KR" sz="11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sz="1100" b="1">
                <a:latin typeface="맑은 고딕" panose="020B0503020000020004" pitchFamily="50" charset="-127"/>
                <a:ea typeface="맑은 고딕" panose="020B0503020000020004" pitchFamily="50" charset="-127"/>
              </a:rPr>
              <a:t>2016</a:t>
            </a:r>
            <a:endParaRPr lang="de-DE" sz="1100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4" name="LcS74" descr="[템플릿] ver10-44"/>
          <p:cNvSpPr>
            <a:spLocks noChangeArrowheads="1"/>
          </p:cNvSpPr>
          <p:nvPr/>
        </p:nvSpPr>
        <p:spPr bwMode="gray">
          <a:xfrm>
            <a:off x="8922039" y="3813813"/>
            <a:ext cx="102600" cy="102600"/>
          </a:xfrm>
          <a:prstGeom prst="ellipse">
            <a:avLst/>
          </a:prstGeom>
          <a:solidFill>
            <a:srgbClr val="C00000"/>
          </a:solidFill>
          <a:ln w="38100" algn="ctr">
            <a:solidFill>
              <a:srgbClr val="FF943B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ko-KR" altLang="en-US" sz="1600" kern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5" name="Rectangle 81"/>
          <p:cNvSpPr/>
          <p:nvPr/>
        </p:nvSpPr>
        <p:spPr>
          <a:xfrm>
            <a:off x="8329476" y="4034337"/>
            <a:ext cx="1361290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2017</a:t>
            </a:r>
            <a:br>
              <a:rPr 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HCI, SAP HANA Appliance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제품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algn="ctr"/>
            <a:r>
              <a:rPr lang="ko-KR" altLang="en-US" sz="1400" dirty="0">
                <a:solidFill>
                  <a:srgbClr val="E51A3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출시</a:t>
            </a:r>
            <a:endParaRPr lang="de-DE" altLang="ko-KR" sz="1400" dirty="0">
              <a:solidFill>
                <a:srgbClr val="E51A3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0" name="Grafik 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396" y="2437369"/>
            <a:ext cx="615280" cy="61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046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FUJITSU Rack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소개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A30B1A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FUJITSU PRIMECENTER M1 Rack</a:t>
            </a:r>
            <a:r>
              <a:rPr kumimoji="0" lang="ko-KR" altLang="en-US" kern="0" noProof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사양</a:t>
            </a:r>
            <a:endParaRPr kumimoji="0" lang="en-US" altLang="ko-KR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3" name="직선 연결선 22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1" name="텍스트 개체 틀 5"/>
          <p:cNvSpPr txBox="1">
            <a:spLocks/>
          </p:cNvSpPr>
          <p:nvPr/>
        </p:nvSpPr>
        <p:spPr>
          <a:xfrm>
            <a:off x="348525" y="1238401"/>
            <a:ext cx="9212988" cy="549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FUJITSU PRIMECENTER M1 19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인치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Rack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은 콘솔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스위치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전원 분배 장치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(PDU), </a:t>
            </a:r>
            <a:r>
              <a:rPr lang="ko-KR" altLang="en-US" sz="12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무정전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전원 장치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(UPS)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와 같은 운영 제어를 비롯한 서버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스토리지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시스템 등이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Rack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구성의 토대가 됩니다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953" y="1947842"/>
            <a:ext cx="1908608" cy="4360031"/>
          </a:xfrm>
          <a:prstGeom prst="rect">
            <a:avLst/>
          </a:prstGeom>
        </p:spPr>
      </p:pic>
      <p:graphicFrame>
        <p:nvGraphicFramePr>
          <p:cNvPr id="109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504002"/>
              </p:ext>
            </p:extLst>
          </p:nvPr>
        </p:nvGraphicFramePr>
        <p:xfrm>
          <a:off x="397165" y="2178999"/>
          <a:ext cx="5696675" cy="4148330"/>
        </p:xfrm>
        <a:graphic>
          <a:graphicData uri="http://schemas.openxmlformats.org/drawingml/2006/table">
            <a:tbl>
              <a:tblPr/>
              <a:tblGrid>
                <a:gridCol w="1412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4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637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9pPr>
                    </a:lstStyle>
                    <a:p>
                      <a:pPr marL="0" marR="0" lvl="0" indent="0" algn="ctr" defTabSz="914400" rtl="0" eaLnBrk="0" fontAlgn="base" latinLnBrk="1" hangingPunct="0">
                        <a:lnSpc>
                          <a:spcPct val="7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항 목</a:t>
                      </a:r>
                    </a:p>
                  </a:txBody>
                  <a:tcPr marL="46800" marR="0" marT="36000" marB="360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9pPr>
                    </a:lstStyle>
                    <a:p>
                      <a:pPr marL="0" marR="0" lvl="0" indent="0" algn="ctr" defTabSz="914400" rtl="0" eaLnBrk="0" fontAlgn="base" latinLnBrk="1" hangingPunct="0">
                        <a:lnSpc>
                          <a:spcPct val="7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     용</a:t>
                      </a:r>
                    </a:p>
                  </a:txBody>
                  <a:tcPr marL="46800" marR="0" marT="36000" marB="360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436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7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RACK </a:t>
                      </a: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제원</a:t>
                      </a:r>
                    </a:p>
                  </a:txBody>
                  <a:tcPr marL="46800" marR="0" marT="36000" marB="360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9pPr>
                    </a:lstStyle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높이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: 2,003 mm</a:t>
                      </a:r>
                    </a:p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깊이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: 1,050 mm</a:t>
                      </a:r>
                    </a:p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너비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: 700 mm</a:t>
                      </a:r>
                    </a:p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RACK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무게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: 122 KG</a:t>
                      </a:r>
                    </a:p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최대 하중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: 1000 KG</a:t>
                      </a:r>
                    </a:p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RACK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크기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: 42 U</a:t>
                      </a: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HY울릉도M"/>
                      </a:endParaRPr>
                    </a:p>
                  </a:txBody>
                  <a:tcPr marL="46800" marR="0" marT="36000" marB="360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76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7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</a:t>
                      </a: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인치 표준 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Rack</a:t>
                      </a: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kumimoji="0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6800" marR="0" marT="36000" marB="360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9pPr>
                    </a:lstStyle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다른 제조 업체의 제품을 비롯하여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FUJITSU Technology Solution Rack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 서버와 스토리지 제품 및 구성 부품을 설치할 수 있습니다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.</a:t>
                      </a:r>
                    </a:p>
                  </a:txBody>
                  <a:tcPr marL="46800" marR="0" marT="36000" marB="360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96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7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최적화된 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Rack</a:t>
                      </a: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구조</a:t>
                      </a:r>
                    </a:p>
                  </a:txBody>
                  <a:tcPr marL="46800" marR="0" marT="36000" marB="360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9pPr>
                    </a:lstStyle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효율적인 서버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스위치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전원 및 케이블 설치와 최적화된 기류를 갖춘 </a:t>
                      </a:r>
                      <a:b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</a:b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다양한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Rack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 프레임을 제공합니다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.</a:t>
                      </a:r>
                    </a:p>
                  </a:txBody>
                  <a:tcPr marL="46800" marR="0" marT="36000" marB="360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80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7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디자인</a:t>
                      </a:r>
                    </a:p>
                  </a:txBody>
                  <a:tcPr marL="9359" marR="9359" marT="16675" marB="1667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나눔고딕"/>
                        </a:defRPr>
                      </a:lvl9pPr>
                    </a:lstStyle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완전한 측면 케이블 관리를 갖춘 비대칭 </a:t>
                      </a: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Rack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 구조</a:t>
                      </a: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(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너비 </a:t>
                      </a: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700mm) 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또는 대칭 </a:t>
                      </a: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Rack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 구조</a:t>
                      </a: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(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너비 </a:t>
                      </a: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600mm 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또는 </a:t>
                      </a: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700mm)</a:t>
                      </a:r>
                    </a:p>
                  </a:txBody>
                  <a:tcPr marL="86968" marR="86968" marT="16675" marB="1667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7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용량</a:t>
                      </a:r>
                    </a:p>
                  </a:txBody>
                  <a:tcPr marL="9359" marR="9359" marT="16675" marB="1667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16 – 42 U</a:t>
                      </a:r>
                    </a:p>
                    <a:p>
                      <a:pPr marL="133350" marR="0" lvl="0" indent="-13335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스위치 또는 케이블 </a:t>
                      </a:r>
                      <a:r>
                        <a:rPr kumimoji="0" lang="ko-KR" altLang="en-US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라우팅을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 위한 수직 슬롯 최대 </a:t>
                      </a: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6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HY울릉도M"/>
                        </a:rPr>
                        <a:t>개</a:t>
                      </a:r>
                      <a:endParaRPr kumimoji="0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HY울릉도M"/>
                      </a:endParaRPr>
                    </a:p>
                  </a:txBody>
                  <a:tcPr marL="86968" marR="86968" marT="16675" marB="1667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왼쪽/오른쪽 화살표 3"/>
          <p:cNvSpPr/>
          <p:nvPr/>
        </p:nvSpPr>
        <p:spPr bwMode="gray">
          <a:xfrm rot="16200000">
            <a:off x="4592353" y="3955868"/>
            <a:ext cx="4223809" cy="253915"/>
          </a:xfrm>
          <a:prstGeom prst="leftRightArrow">
            <a:avLst/>
          </a:prstGeom>
          <a:gradFill>
            <a:gsLst>
              <a:gs pos="0">
                <a:srgbClr val="EB3A03"/>
              </a:gs>
              <a:gs pos="52224">
                <a:srgbClr val="FC4810"/>
              </a:gs>
              <a:gs pos="100000">
                <a:srgbClr val="FC7D3D"/>
              </a:gs>
              <a:gs pos="68000">
                <a:srgbClr val="FBB269"/>
              </a:gs>
              <a:gs pos="0">
                <a:srgbClr val="C90419"/>
              </a:gs>
            </a:gsLst>
            <a:lin ang="10800000" scaled="0"/>
          </a:gradFill>
          <a:ln w="9525" cap="flat" cmpd="sng" algn="ctr">
            <a:solidFill>
              <a:srgbClr val="B1B1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err="1">
              <a:ln>
                <a:noFill/>
              </a:ln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 rot="5400000">
            <a:off x="6311632" y="3956106"/>
            <a:ext cx="795411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ker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2,003 m</a:t>
            </a:r>
            <a:r>
              <a:rPr kumimoji="0" lang="en-US" altLang="ko-KR" sz="1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m</a:t>
            </a:r>
          </a:p>
        </p:txBody>
      </p:sp>
      <p:sp>
        <p:nvSpPr>
          <p:cNvPr id="25" name="왼쪽/오른쪽 화살표 24"/>
          <p:cNvSpPr/>
          <p:nvPr/>
        </p:nvSpPr>
        <p:spPr bwMode="gray">
          <a:xfrm rot="11282297">
            <a:off x="6758206" y="6239434"/>
            <a:ext cx="1281016" cy="253915"/>
          </a:xfrm>
          <a:prstGeom prst="leftRightArrow">
            <a:avLst/>
          </a:prstGeom>
          <a:gradFill>
            <a:gsLst>
              <a:gs pos="0">
                <a:srgbClr val="EB3A03"/>
              </a:gs>
              <a:gs pos="52224">
                <a:srgbClr val="FC4810"/>
              </a:gs>
              <a:gs pos="100000">
                <a:srgbClr val="FC7D3D"/>
              </a:gs>
              <a:gs pos="68000">
                <a:srgbClr val="FBB269"/>
              </a:gs>
              <a:gs pos="0">
                <a:srgbClr val="C90419"/>
              </a:gs>
            </a:gsLst>
            <a:lin ang="10800000" scaled="0"/>
          </a:gradFill>
          <a:ln w="9525" cap="flat" cmpd="sng" algn="ctr">
            <a:solidFill>
              <a:srgbClr val="B1B1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err="1">
              <a:ln>
                <a:noFill/>
              </a:ln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 rot="535522">
            <a:off x="7026948" y="6235700"/>
            <a:ext cx="68801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700 m</a:t>
            </a:r>
            <a:r>
              <a:rPr kumimoji="0" lang="en-US" altLang="ko-KR" sz="1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m</a:t>
            </a:r>
          </a:p>
        </p:txBody>
      </p:sp>
      <p:sp>
        <p:nvSpPr>
          <p:cNvPr id="27" name="왼쪽/오른쪽 화살표 26"/>
          <p:cNvSpPr/>
          <p:nvPr/>
        </p:nvSpPr>
        <p:spPr bwMode="gray">
          <a:xfrm rot="8836818">
            <a:off x="8108221" y="6081633"/>
            <a:ext cx="880075" cy="253915"/>
          </a:xfrm>
          <a:prstGeom prst="leftRightArrow">
            <a:avLst/>
          </a:prstGeom>
          <a:gradFill>
            <a:gsLst>
              <a:gs pos="0">
                <a:srgbClr val="EB3A03"/>
              </a:gs>
              <a:gs pos="52224">
                <a:srgbClr val="FC4810"/>
              </a:gs>
              <a:gs pos="100000">
                <a:srgbClr val="FC7D3D"/>
              </a:gs>
              <a:gs pos="68000">
                <a:srgbClr val="FBB269"/>
              </a:gs>
              <a:gs pos="0">
                <a:srgbClr val="C90419"/>
              </a:gs>
            </a:gsLst>
            <a:lin ang="10800000" scaled="0"/>
          </a:gradFill>
          <a:ln w="9525" cap="flat" cmpd="sng" algn="ctr">
            <a:solidFill>
              <a:srgbClr val="B1B1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err="1">
              <a:ln>
                <a:noFill/>
              </a:ln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 rot="19571830">
            <a:off x="8151425" y="6076326"/>
            <a:ext cx="795411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ker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1,050 m</a:t>
            </a:r>
            <a:r>
              <a:rPr kumimoji="0" lang="en-US" altLang="ko-KR" sz="1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m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39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5383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PRIMERGY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성능</a:t>
            </a: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30B1A"/>
              </a:buClr>
              <a:defRPr/>
            </a:pPr>
            <a:r>
              <a:rPr kumimoji="0" lang="ko-KR" altLang="en-US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벤치 마크 성능</a:t>
            </a:r>
            <a:endParaRPr kumimoji="0" lang="en-US" altLang="ko-KR" ker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3" name="직선 연결선 22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텍스트 개체 틀 5"/>
          <p:cNvSpPr txBox="1">
            <a:spLocks/>
          </p:cNvSpPr>
          <p:nvPr/>
        </p:nvSpPr>
        <p:spPr>
          <a:xfrm>
            <a:off x="348525" y="1238401"/>
            <a:ext cx="9212988" cy="549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757738" algn="l"/>
              </a:tabLst>
            </a:pP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PRIMERGY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서버는 업계 표준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x86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벤치마크에서 여러 부분을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World #1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 달성함으로써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x86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서버 성능에서 리더십을 발휘하고 있습니다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</p:txBody>
      </p:sp>
      <p:grpSp>
        <p:nvGrpSpPr>
          <p:cNvPr id="52" name="그룹 51"/>
          <p:cNvGrpSpPr/>
          <p:nvPr/>
        </p:nvGrpSpPr>
        <p:grpSpPr>
          <a:xfrm>
            <a:off x="250824" y="2450585"/>
            <a:ext cx="9426258" cy="3408057"/>
            <a:chOff x="250825" y="1513217"/>
            <a:chExt cx="8569325" cy="3098234"/>
          </a:xfrm>
        </p:grpSpPr>
        <p:sp>
          <p:nvSpPr>
            <p:cNvPr id="53" name="Rectangle 3"/>
            <p:cNvSpPr/>
            <p:nvPr/>
          </p:nvSpPr>
          <p:spPr>
            <a:xfrm>
              <a:off x="250825" y="1528305"/>
              <a:ext cx="1741811" cy="8393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General- / Technical Computing</a:t>
              </a:r>
            </a:p>
          </p:txBody>
        </p:sp>
        <p:grpSp>
          <p:nvGrpSpPr>
            <p:cNvPr id="54" name="Group 13"/>
            <p:cNvGrpSpPr/>
            <p:nvPr/>
          </p:nvGrpSpPr>
          <p:grpSpPr>
            <a:xfrm>
              <a:off x="553406" y="2576951"/>
              <a:ext cx="1083612" cy="911873"/>
              <a:chOff x="301571" y="2138130"/>
              <a:chExt cx="652486" cy="549075"/>
            </a:xfrm>
          </p:grpSpPr>
          <p:sp>
            <p:nvSpPr>
              <p:cNvPr id="89" name="Oval 5"/>
              <p:cNvSpPr/>
              <p:nvPr/>
            </p:nvSpPr>
            <p:spPr>
              <a:xfrm>
                <a:off x="361266" y="2138130"/>
                <a:ext cx="529556" cy="50403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0" scaled="1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DE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pic>
            <p:nvPicPr>
              <p:cNvPr id="90" name="Grafik 19" descr="laurel gold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571" y="2158113"/>
                <a:ext cx="652486" cy="5290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58" name="Textfeld 18"/>
            <p:cNvSpPr txBox="1"/>
            <p:nvPr/>
          </p:nvSpPr>
          <p:spPr>
            <a:xfrm>
              <a:off x="701849" y="2700797"/>
              <a:ext cx="810553" cy="531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32</a:t>
              </a:r>
            </a:p>
          </p:txBody>
        </p:sp>
        <p:sp>
          <p:nvSpPr>
            <p:cNvPr id="63" name="Rectangle 8"/>
            <p:cNvSpPr/>
            <p:nvPr/>
          </p:nvSpPr>
          <p:spPr>
            <a:xfrm>
              <a:off x="7119410" y="1538237"/>
              <a:ext cx="1700740" cy="5875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Energy </a:t>
              </a:r>
              <a:br>
                <a:rPr lang="en-US" b="1"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en-US" b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Efficiency</a:t>
              </a:r>
            </a:p>
          </p:txBody>
        </p:sp>
        <p:sp>
          <p:nvSpPr>
            <p:cNvPr id="64" name="Rectangle 9"/>
            <p:cNvSpPr/>
            <p:nvPr/>
          </p:nvSpPr>
          <p:spPr>
            <a:xfrm>
              <a:off x="5436096" y="1513217"/>
              <a:ext cx="1683314" cy="8393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Business Processing (ERP)</a:t>
              </a:r>
            </a:p>
          </p:txBody>
        </p:sp>
        <p:sp>
          <p:nvSpPr>
            <p:cNvPr id="65" name="Rectangle 10"/>
            <p:cNvSpPr/>
            <p:nvPr/>
          </p:nvSpPr>
          <p:spPr>
            <a:xfrm>
              <a:off x="1992636" y="1513219"/>
              <a:ext cx="1643260" cy="8393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Infrastructure Virtualization </a:t>
              </a:r>
            </a:p>
            <a:p>
              <a:pPr algn="ctr"/>
              <a:endParaRPr lang="en-US" i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6" name="Rectangle 11"/>
            <p:cNvSpPr/>
            <p:nvPr/>
          </p:nvSpPr>
          <p:spPr>
            <a:xfrm>
              <a:off x="3635896" y="1513217"/>
              <a:ext cx="1800200" cy="1091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Decision Support, </a:t>
              </a:r>
            </a:p>
            <a:p>
              <a:pPr algn="ctr"/>
              <a:r>
                <a:rPr lang="en-US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DB Performance</a:t>
              </a:r>
            </a:p>
            <a:p>
              <a:pPr algn="ctr"/>
              <a:endParaRPr lang="en-US" i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67" name="Group 14"/>
            <p:cNvGrpSpPr/>
            <p:nvPr/>
          </p:nvGrpSpPr>
          <p:grpSpPr>
            <a:xfrm>
              <a:off x="2282774" y="2554722"/>
              <a:ext cx="1083612" cy="911873"/>
              <a:chOff x="301571" y="2138130"/>
              <a:chExt cx="652486" cy="549075"/>
            </a:xfrm>
          </p:grpSpPr>
          <p:sp>
            <p:nvSpPr>
              <p:cNvPr id="87" name="Oval 15"/>
              <p:cNvSpPr/>
              <p:nvPr/>
            </p:nvSpPr>
            <p:spPr>
              <a:xfrm>
                <a:off x="361266" y="2138130"/>
                <a:ext cx="529556" cy="50403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0" scaled="1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DE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pic>
            <p:nvPicPr>
              <p:cNvPr id="88" name="Grafik 19" descr="laurel gold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571" y="2158113"/>
                <a:ext cx="652486" cy="5290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68" name="Textfeld 18"/>
            <p:cNvSpPr txBox="1"/>
            <p:nvPr/>
          </p:nvSpPr>
          <p:spPr>
            <a:xfrm>
              <a:off x="2431218" y="2678569"/>
              <a:ext cx="810553" cy="531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32</a:t>
              </a:r>
            </a:p>
          </p:txBody>
        </p:sp>
        <p:grpSp>
          <p:nvGrpSpPr>
            <p:cNvPr id="69" name="Group 18"/>
            <p:cNvGrpSpPr/>
            <p:nvPr/>
          </p:nvGrpSpPr>
          <p:grpSpPr>
            <a:xfrm>
              <a:off x="4024371" y="2559895"/>
              <a:ext cx="1083612" cy="911873"/>
              <a:chOff x="301571" y="2138130"/>
              <a:chExt cx="652486" cy="549075"/>
            </a:xfrm>
          </p:grpSpPr>
          <p:sp>
            <p:nvSpPr>
              <p:cNvPr id="85" name="Oval 19"/>
              <p:cNvSpPr/>
              <p:nvPr/>
            </p:nvSpPr>
            <p:spPr>
              <a:xfrm>
                <a:off x="361266" y="2138130"/>
                <a:ext cx="529556" cy="50403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0" scaled="1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DE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pic>
            <p:nvPicPr>
              <p:cNvPr id="86" name="Grafik 19" descr="laurel gold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571" y="2158113"/>
                <a:ext cx="652486" cy="5290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70" name="Textfeld 18"/>
            <p:cNvSpPr txBox="1"/>
            <p:nvPr/>
          </p:nvSpPr>
          <p:spPr>
            <a:xfrm>
              <a:off x="4172815" y="2683741"/>
              <a:ext cx="810553" cy="531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12</a:t>
              </a:r>
            </a:p>
          </p:txBody>
        </p:sp>
        <p:grpSp>
          <p:nvGrpSpPr>
            <p:cNvPr id="71" name="Group 22"/>
            <p:cNvGrpSpPr/>
            <p:nvPr/>
          </p:nvGrpSpPr>
          <p:grpSpPr>
            <a:xfrm>
              <a:off x="5699855" y="2558909"/>
              <a:ext cx="1083612" cy="911873"/>
              <a:chOff x="301571" y="2138130"/>
              <a:chExt cx="652486" cy="549075"/>
            </a:xfrm>
          </p:grpSpPr>
          <p:sp>
            <p:nvSpPr>
              <p:cNvPr id="83" name="Oval 23"/>
              <p:cNvSpPr/>
              <p:nvPr/>
            </p:nvSpPr>
            <p:spPr>
              <a:xfrm>
                <a:off x="361266" y="2138130"/>
                <a:ext cx="529556" cy="50403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0" scaled="1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DE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pic>
            <p:nvPicPr>
              <p:cNvPr id="84" name="Grafik 19" descr="laurel gold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571" y="2158113"/>
                <a:ext cx="652486" cy="5290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72" name="Textfeld 18"/>
            <p:cNvSpPr txBox="1"/>
            <p:nvPr/>
          </p:nvSpPr>
          <p:spPr>
            <a:xfrm>
              <a:off x="5848298" y="2682756"/>
              <a:ext cx="810553" cy="531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12</a:t>
              </a:r>
            </a:p>
          </p:txBody>
        </p:sp>
        <p:grpSp>
          <p:nvGrpSpPr>
            <p:cNvPr id="73" name="Group 26"/>
            <p:cNvGrpSpPr/>
            <p:nvPr/>
          </p:nvGrpSpPr>
          <p:grpSpPr>
            <a:xfrm>
              <a:off x="7408184" y="2560349"/>
              <a:ext cx="1083612" cy="911873"/>
              <a:chOff x="301571" y="2138130"/>
              <a:chExt cx="652486" cy="549075"/>
            </a:xfrm>
          </p:grpSpPr>
          <p:sp>
            <p:nvSpPr>
              <p:cNvPr id="81" name="Oval 27"/>
              <p:cNvSpPr/>
              <p:nvPr/>
            </p:nvSpPr>
            <p:spPr>
              <a:xfrm>
                <a:off x="361266" y="2138130"/>
                <a:ext cx="529556" cy="50403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0" scaled="1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DE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pic>
            <p:nvPicPr>
              <p:cNvPr id="82" name="Grafik 19" descr="laurel gold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571" y="2158113"/>
                <a:ext cx="652486" cy="5290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74" name="Textfeld 18"/>
            <p:cNvSpPr txBox="1"/>
            <p:nvPr/>
          </p:nvSpPr>
          <p:spPr>
            <a:xfrm>
              <a:off x="7556627" y="2684196"/>
              <a:ext cx="810553" cy="531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36</a:t>
              </a:r>
            </a:p>
          </p:txBody>
        </p:sp>
        <p:sp>
          <p:nvSpPr>
            <p:cNvPr id="79" name="Abgerundetes Rechteck 20"/>
            <p:cNvSpPr/>
            <p:nvPr/>
          </p:nvSpPr>
          <p:spPr>
            <a:xfrm>
              <a:off x="324227" y="3965495"/>
              <a:ext cx="8390861" cy="645956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108000" tIns="108000" rIns="108000" bIns="108000" anchor="ctr">
              <a:spAutoFit/>
            </a:bodyPr>
            <a:lstStyle/>
            <a:p>
              <a:pPr marL="449263" lvl="1" algn="l">
                <a:spcBef>
                  <a:spcPts val="600"/>
                </a:spcBef>
                <a:spcAft>
                  <a:spcPts val="600"/>
                </a:spcAft>
                <a:buClr>
                  <a:srgbClr val="A30B1A"/>
                </a:buClr>
              </a:pPr>
              <a:r>
                <a:rPr lang="ko-KR" altLang="en-US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고객 및 시장에서 영감을 얻은 혁신적인 기술력으로 </a:t>
              </a:r>
              <a:r>
                <a:rPr lang="en-US" altLang="ko-KR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PRIMERGY</a:t>
              </a:r>
              <a:r>
                <a:rPr lang="ko-KR" altLang="en-US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는 모든 클래스에서 가장 효율적이고 최고의 성능을 자랑하는 서버 솔루션을 보장합니다</a:t>
              </a:r>
              <a:r>
                <a:rPr lang="en-US" altLang="ko-KR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  <a:endPara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0" name="Gleichschenkliges Dreieck 21"/>
            <p:cNvSpPr/>
            <p:nvPr>
              <p:custDataLst>
                <p:tags r:id="rId1"/>
              </p:custDataLst>
            </p:nvPr>
          </p:nvSpPr>
          <p:spPr bwMode="gray">
            <a:xfrm rot="5400000" flipH="1">
              <a:off x="444752" y="4161782"/>
              <a:ext cx="333616" cy="288032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3" tIns="45705" rIns="91413" bIns="45705" numCol="1" rtlCol="0" anchor="ctr" anchorCtr="0" compatLnSpc="1">
              <a:prstTxWarp prst="textNoShape">
                <a:avLst/>
              </a:prstTxWarp>
            </a:bodyPr>
            <a:lstStyle/>
            <a:p>
              <a:pPr fontAlgn="ctr"/>
              <a:endParaRPr kumimoji="1" 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9" name="Eine Ecke des Rechtecks abrunden 32"/>
          <p:cNvSpPr/>
          <p:nvPr/>
        </p:nvSpPr>
        <p:spPr bwMode="gray">
          <a:xfrm>
            <a:off x="344488" y="1985798"/>
            <a:ext cx="9217025" cy="360040"/>
          </a:xfrm>
          <a:prstGeom prst="roundRect">
            <a:avLst/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r>
              <a:rPr lang="de-DE" altLang="ko-KR" sz="16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More than 100 World Records in 6 Years</a:t>
            </a:r>
            <a:endParaRPr lang="en-US" altLang="ko-KR" sz="1600" b="1" dirty="0">
              <a:gradFill flip="none" rotWithShape="1">
                <a:gsLst>
                  <a:gs pos="0">
                    <a:prstClr val="white">
                      <a:lumMod val="0"/>
                      <a:lumOff val="100000"/>
                    </a:prstClr>
                  </a:gs>
                  <a:gs pos="100000">
                    <a:prstClr val="white">
                      <a:lumMod val="0"/>
                      <a:lumOff val="100000"/>
                    </a:prstClr>
                  </a:gs>
                </a:gsLst>
                <a:lin ang="6000000" scaled="0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40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59043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hteck 21"/>
          <p:cNvSpPr/>
          <p:nvPr/>
        </p:nvSpPr>
        <p:spPr bwMode="gray">
          <a:xfrm>
            <a:off x="488703" y="5549635"/>
            <a:ext cx="8894582" cy="648322"/>
          </a:xfrm>
          <a:prstGeom prst="rect">
            <a:avLst/>
          </a:prstGeom>
          <a:gradFill flip="none" rotWithShape="1">
            <a:gsLst>
              <a:gs pos="30000">
                <a:srgbClr val="FFFFFF">
                  <a:alpha val="82000"/>
                </a:srgbClr>
              </a:gs>
              <a:gs pos="100000">
                <a:srgbClr val="DAD9D6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DAD9D6">
                <a:alpha val="40000"/>
              </a:srgbClr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516"/>
              </a:spcBef>
              <a:spcAft>
                <a:spcPts val="288"/>
              </a:spcAft>
              <a:buClr>
                <a:srgbClr val="A30B1A"/>
              </a:buClr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PRIMERGY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성능</a:t>
            </a: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30B1A"/>
              </a:buClr>
              <a:defRPr/>
            </a:pPr>
            <a:r>
              <a:rPr kumimoji="0"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벤치 마크 최고의 기록</a:t>
            </a:r>
            <a:endParaRPr kumimoji="0" lang="en-US" altLang="ko-KR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3" name="직선 연결선 22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2" name="Rechteck 21"/>
          <p:cNvSpPr/>
          <p:nvPr/>
        </p:nvSpPr>
        <p:spPr bwMode="gray">
          <a:xfrm>
            <a:off x="484416" y="2750947"/>
            <a:ext cx="8893111" cy="648322"/>
          </a:xfrm>
          <a:prstGeom prst="rect">
            <a:avLst/>
          </a:prstGeom>
          <a:gradFill flip="none" rotWithShape="1">
            <a:gsLst>
              <a:gs pos="30000">
                <a:srgbClr val="FFFFFF">
                  <a:alpha val="82000"/>
                </a:srgbClr>
              </a:gs>
              <a:gs pos="100000">
                <a:srgbClr val="DAD9D6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DAD9D6">
                <a:alpha val="40000"/>
              </a:srgbClr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516"/>
              </a:spcBef>
              <a:spcAft>
                <a:spcPts val="288"/>
              </a:spcAft>
              <a:buClr>
                <a:srgbClr val="A30B1A"/>
              </a:buClr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423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615542"/>
              </p:ext>
            </p:extLst>
          </p:nvPr>
        </p:nvGraphicFramePr>
        <p:xfrm>
          <a:off x="1600666" y="2491855"/>
          <a:ext cx="7543333" cy="243840"/>
        </p:xfrm>
        <a:graphic>
          <a:graphicData uri="http://schemas.openxmlformats.org/drawingml/2006/table">
            <a:tbl>
              <a:tblPr firstRow="1" bandRow="1"/>
              <a:tblGrid>
                <a:gridCol w="1077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7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7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7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76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76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76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287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2010/11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24" name="Rechteck 21"/>
          <p:cNvSpPr/>
          <p:nvPr/>
        </p:nvSpPr>
        <p:spPr bwMode="gray">
          <a:xfrm>
            <a:off x="486469" y="3440048"/>
            <a:ext cx="8891058" cy="648322"/>
          </a:xfrm>
          <a:prstGeom prst="rect">
            <a:avLst/>
          </a:prstGeom>
          <a:gradFill flip="none" rotWithShape="1">
            <a:gsLst>
              <a:gs pos="30000">
                <a:srgbClr val="FFFFFF">
                  <a:alpha val="82000"/>
                </a:srgbClr>
              </a:gs>
              <a:gs pos="100000">
                <a:srgbClr val="DAD9D6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DAD9D6">
                <a:alpha val="40000"/>
              </a:srgbClr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516"/>
              </a:spcBef>
              <a:spcAft>
                <a:spcPts val="288"/>
              </a:spcAft>
              <a:buClr>
                <a:srgbClr val="A30B1A"/>
              </a:buClr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5" name="Rechteck 21"/>
          <p:cNvSpPr/>
          <p:nvPr/>
        </p:nvSpPr>
        <p:spPr bwMode="gray">
          <a:xfrm>
            <a:off x="482081" y="4142147"/>
            <a:ext cx="8895446" cy="648322"/>
          </a:xfrm>
          <a:prstGeom prst="rect">
            <a:avLst/>
          </a:prstGeom>
          <a:gradFill flip="none" rotWithShape="1">
            <a:gsLst>
              <a:gs pos="30000">
                <a:srgbClr val="FFFFFF">
                  <a:alpha val="82000"/>
                </a:srgbClr>
              </a:gs>
              <a:gs pos="100000">
                <a:srgbClr val="DAD9D6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DAD9D6">
                <a:alpha val="40000"/>
              </a:srgbClr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516"/>
              </a:spcBef>
              <a:spcAft>
                <a:spcPts val="288"/>
              </a:spcAft>
              <a:buClr>
                <a:srgbClr val="A30B1A"/>
              </a:buClr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6" name="Rechteck 21"/>
          <p:cNvSpPr/>
          <p:nvPr/>
        </p:nvSpPr>
        <p:spPr bwMode="gray">
          <a:xfrm>
            <a:off x="482945" y="4836545"/>
            <a:ext cx="8894582" cy="648322"/>
          </a:xfrm>
          <a:prstGeom prst="rect">
            <a:avLst/>
          </a:prstGeom>
          <a:gradFill flip="none" rotWithShape="1">
            <a:gsLst>
              <a:gs pos="30000">
                <a:srgbClr val="FFFFFF">
                  <a:alpha val="82000"/>
                </a:srgbClr>
              </a:gs>
              <a:gs pos="100000">
                <a:srgbClr val="DAD9D6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DAD9D6">
                <a:alpha val="40000"/>
              </a:srgbClr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516"/>
              </a:spcBef>
              <a:spcAft>
                <a:spcPts val="288"/>
              </a:spcAft>
              <a:buClr>
                <a:srgbClr val="A30B1A"/>
              </a:buClr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7" name="Rectangle 7"/>
          <p:cNvSpPr/>
          <p:nvPr/>
        </p:nvSpPr>
        <p:spPr>
          <a:xfrm>
            <a:off x="485662" y="2761359"/>
            <a:ext cx="14231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General- / Technical Computing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i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SPECfp</a:t>
            </a:r>
            <a:r>
              <a:rPr kumimoji="0" lang="en-US" sz="1000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en-US" sz="1000" i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SPECint</a:t>
            </a:r>
            <a:r>
              <a:rPr kumimoji="0" lang="en-US" sz="1000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sp>
        <p:nvSpPr>
          <p:cNvPr id="428" name="TextBox 427"/>
          <p:cNvSpPr txBox="1"/>
          <p:nvPr/>
        </p:nvSpPr>
        <p:spPr>
          <a:xfrm>
            <a:off x="2388903" y="2739325"/>
            <a:ext cx="679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RX100 S6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RX300 S6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RX900 S1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TX150 S7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TX300 S6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BX922 S2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RX200 S6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TX140 S1</a:t>
            </a:r>
          </a:p>
        </p:txBody>
      </p:sp>
      <p:grpSp>
        <p:nvGrpSpPr>
          <p:cNvPr id="429" name="Group 6"/>
          <p:cNvGrpSpPr/>
          <p:nvPr/>
        </p:nvGrpSpPr>
        <p:grpSpPr>
          <a:xfrm>
            <a:off x="1821396" y="2778920"/>
            <a:ext cx="652486" cy="550418"/>
            <a:chOff x="1577885" y="1163746"/>
            <a:chExt cx="737349" cy="622007"/>
          </a:xfrm>
        </p:grpSpPr>
        <p:sp>
          <p:nvSpPr>
            <p:cNvPr id="430" name="Oval 72"/>
            <p:cNvSpPr/>
            <p:nvPr/>
          </p:nvSpPr>
          <p:spPr>
            <a:xfrm>
              <a:off x="1645344" y="1165264"/>
              <a:ext cx="598431" cy="569586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lumMod val="75000"/>
                    <a:lumOff val="25000"/>
                  </a:srgbClr>
                </a:gs>
                <a:gs pos="50000">
                  <a:srgbClr val="000000">
                    <a:lumMod val="50000"/>
                    <a:lumOff val="50000"/>
                  </a:srgbClr>
                </a:gs>
                <a:gs pos="100000">
                  <a:srgbClr val="000000">
                    <a:lumMod val="65000"/>
                    <a:lumOff val="35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431" name="Grafik 19" descr="laurel gold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885" y="1187846"/>
              <a:ext cx="737349" cy="597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32" name="Textfeld 18"/>
            <p:cNvSpPr txBox="1"/>
            <p:nvPr/>
          </p:nvSpPr>
          <p:spPr>
            <a:xfrm>
              <a:off x="1645344" y="1163746"/>
              <a:ext cx="629044" cy="521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0" cap="none" spc="0" normalizeH="0" baseline="0" noProof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10</a:t>
              </a:r>
              <a:endParaRPr kumimoji="0" lang="de-DE" sz="2000" b="1" i="0" u="none" strike="noStrike" kern="0" cap="none" spc="0" normalizeH="0" baseline="0" noProof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33" name="Rectangle 78"/>
          <p:cNvSpPr/>
          <p:nvPr/>
        </p:nvSpPr>
        <p:spPr>
          <a:xfrm>
            <a:off x="490374" y="5535225"/>
            <a:ext cx="14231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Energy Efficiency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i="1" err="1">
                <a:latin typeface="맑은 고딕" panose="020B0503020000020004" pitchFamily="50" charset="-127"/>
                <a:ea typeface="맑은 고딕" panose="020B0503020000020004" pitchFamily="50" charset="-127"/>
              </a:rPr>
              <a:t>SPECpower</a:t>
            </a:r>
            <a:r>
              <a:rPr kumimoji="0" lang="en-US" sz="1000" i="1">
                <a:latin typeface="맑은 고딕" panose="020B0503020000020004" pitchFamily="50" charset="-127"/>
                <a:ea typeface="맑은 고딕" panose="020B0503020000020004" pitchFamily="50" charset="-127"/>
              </a:rPr>
              <a:t>, SAP </a:t>
            </a:r>
            <a:r>
              <a:rPr kumimoji="0" lang="en-US" sz="1000" i="1" err="1">
                <a:latin typeface="맑은 고딕" panose="020B0503020000020004" pitchFamily="50" charset="-127"/>
                <a:ea typeface="맑은 고딕" panose="020B0503020000020004" pitchFamily="50" charset="-127"/>
              </a:rPr>
              <a:t>Power,TPC</a:t>
            </a:r>
            <a:r>
              <a:rPr kumimoji="0" lang="en-US" sz="1000" i="1">
                <a:latin typeface="맑은 고딕" panose="020B0503020000020004" pitchFamily="50" charset="-127"/>
                <a:ea typeface="맑은 고딕" panose="020B0503020000020004" pitchFamily="50" charset="-127"/>
              </a:rPr>
              <a:t>-E Energy</a:t>
            </a:r>
          </a:p>
        </p:txBody>
      </p:sp>
      <p:sp>
        <p:nvSpPr>
          <p:cNvPr id="434" name="Rectangle 79"/>
          <p:cNvSpPr/>
          <p:nvPr/>
        </p:nvSpPr>
        <p:spPr>
          <a:xfrm>
            <a:off x="493694" y="4842331"/>
            <a:ext cx="14231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Business Processing (ERP)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i="1">
                <a:latin typeface="맑은 고딕" panose="020B0503020000020004" pitchFamily="50" charset="-127"/>
                <a:ea typeface="맑은 고딕" panose="020B0503020000020004" pitchFamily="50" charset="-127"/>
              </a:rPr>
              <a:t>SAP SD</a:t>
            </a:r>
          </a:p>
        </p:txBody>
      </p:sp>
      <p:sp>
        <p:nvSpPr>
          <p:cNvPr id="435" name="Rectangle 80"/>
          <p:cNvSpPr/>
          <p:nvPr/>
        </p:nvSpPr>
        <p:spPr>
          <a:xfrm>
            <a:off x="503398" y="3454985"/>
            <a:ext cx="14231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Infrastructure Virtualization: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i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VMmark</a:t>
            </a:r>
            <a:endParaRPr kumimoji="0" lang="en-US" sz="1000" i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6" name="Rectangle 81"/>
          <p:cNvSpPr/>
          <p:nvPr/>
        </p:nvSpPr>
        <p:spPr>
          <a:xfrm>
            <a:off x="491023" y="4158916"/>
            <a:ext cx="14231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Decision Support,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DB Performance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i="1">
                <a:latin typeface="맑은 고딕" panose="020B0503020000020004" pitchFamily="50" charset="-127"/>
                <a:ea typeface="맑은 고딕" panose="020B0503020000020004" pitchFamily="50" charset="-127"/>
              </a:rPr>
              <a:t>TPC</a:t>
            </a:r>
          </a:p>
        </p:txBody>
      </p:sp>
      <p:sp>
        <p:nvSpPr>
          <p:cNvPr id="437" name="TextBox 436"/>
          <p:cNvSpPr txBox="1"/>
          <p:nvPr/>
        </p:nvSpPr>
        <p:spPr>
          <a:xfrm>
            <a:off x="2392751" y="3410583"/>
            <a:ext cx="679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BX922 S2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BX924 S2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BX960 S1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RX200 S6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RX300 S6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RX600 S5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RX600 S6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RX900 S2</a:t>
            </a:r>
          </a:p>
        </p:txBody>
      </p:sp>
      <p:grpSp>
        <p:nvGrpSpPr>
          <p:cNvPr id="438" name="Group 83"/>
          <p:cNvGrpSpPr/>
          <p:nvPr/>
        </p:nvGrpSpPr>
        <p:grpSpPr>
          <a:xfrm>
            <a:off x="1821396" y="3504260"/>
            <a:ext cx="652486" cy="549075"/>
            <a:chOff x="1577885" y="1165264"/>
            <a:chExt cx="737349" cy="620489"/>
          </a:xfrm>
        </p:grpSpPr>
        <p:sp>
          <p:nvSpPr>
            <p:cNvPr id="439" name="Oval 85"/>
            <p:cNvSpPr/>
            <p:nvPr/>
          </p:nvSpPr>
          <p:spPr>
            <a:xfrm>
              <a:off x="1645344" y="1165264"/>
              <a:ext cx="598431" cy="569586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lumMod val="75000"/>
                    <a:lumOff val="25000"/>
                  </a:srgbClr>
                </a:gs>
                <a:gs pos="50000">
                  <a:srgbClr val="000000">
                    <a:lumMod val="50000"/>
                    <a:lumOff val="50000"/>
                  </a:srgbClr>
                </a:gs>
                <a:gs pos="100000">
                  <a:srgbClr val="000000">
                    <a:lumMod val="65000"/>
                    <a:lumOff val="35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440" name="Grafik 19" descr="laurel gold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885" y="1187846"/>
              <a:ext cx="737349" cy="597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41" name="Textfeld 18"/>
            <p:cNvSpPr txBox="1"/>
            <p:nvPr/>
          </p:nvSpPr>
          <p:spPr>
            <a:xfrm>
              <a:off x="1645577" y="1169112"/>
              <a:ext cx="628810" cy="521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ker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1</a:t>
              </a:r>
              <a:r>
                <a:rPr kumimoji="0" lang="de-DE" sz="2400" b="1" i="0" u="none" strike="noStrike" kern="0" cap="none" spc="0" normalizeH="0" baseline="0" noProof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0</a:t>
              </a:r>
              <a:endParaRPr kumimoji="0" lang="de-DE" sz="2000" b="1" i="0" u="none" strike="noStrike" kern="0" cap="none" spc="0" normalizeH="0" baseline="0" noProof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42" name="TextBox 441"/>
          <p:cNvSpPr txBox="1"/>
          <p:nvPr/>
        </p:nvSpPr>
        <p:spPr>
          <a:xfrm>
            <a:off x="2392751" y="4155158"/>
            <a:ext cx="6792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pt-BR" sz="500">
                <a:latin typeface="맑은 고딕" panose="020B0503020000020004" pitchFamily="50" charset="-127"/>
                <a:ea typeface="맑은 고딕" panose="020B0503020000020004" pitchFamily="50" charset="-127"/>
              </a:rPr>
              <a:t>PQ1800E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pt-BR" sz="500">
                <a:latin typeface="맑은 고딕" panose="020B0503020000020004" pitchFamily="50" charset="-127"/>
                <a:ea typeface="맑은 고딕" panose="020B0503020000020004" pitchFamily="50" charset="-127"/>
              </a:rPr>
              <a:t>RX300 S6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pt-BR" sz="500">
                <a:latin typeface="맑은 고딕" panose="020B0503020000020004" pitchFamily="50" charset="-127"/>
                <a:ea typeface="맑은 고딕" panose="020B0503020000020004" pitchFamily="50" charset="-127"/>
              </a:rPr>
              <a:t>RX600 S2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pt-BR" sz="500">
                <a:latin typeface="맑은 고딕" panose="020B0503020000020004" pitchFamily="50" charset="-127"/>
                <a:ea typeface="맑은 고딕" panose="020B0503020000020004" pitchFamily="50" charset="-127"/>
              </a:rPr>
              <a:t>RX900 S1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pt-BR" sz="500">
                <a:latin typeface="맑은 고딕" panose="020B0503020000020004" pitchFamily="50" charset="-127"/>
                <a:ea typeface="맑은 고딕" panose="020B0503020000020004" pitchFamily="50" charset="-127"/>
              </a:rPr>
              <a:t>RX900 S2</a:t>
            </a:r>
            <a:endParaRPr kumimoji="0" lang="de-DE" sz="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43" name="Group 90"/>
          <p:cNvGrpSpPr/>
          <p:nvPr/>
        </p:nvGrpSpPr>
        <p:grpSpPr>
          <a:xfrm>
            <a:off x="1821396" y="4157250"/>
            <a:ext cx="652486" cy="606867"/>
            <a:chOff x="1577885" y="1099956"/>
            <a:chExt cx="737349" cy="685797"/>
          </a:xfrm>
        </p:grpSpPr>
        <p:sp>
          <p:nvSpPr>
            <p:cNvPr id="444" name="Oval 91"/>
            <p:cNvSpPr/>
            <p:nvPr/>
          </p:nvSpPr>
          <p:spPr>
            <a:xfrm>
              <a:off x="1645344" y="1165264"/>
              <a:ext cx="598431" cy="569586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lumMod val="75000"/>
                    <a:lumOff val="25000"/>
                  </a:srgbClr>
                </a:gs>
                <a:gs pos="50000">
                  <a:srgbClr val="000000">
                    <a:lumMod val="50000"/>
                    <a:lumOff val="50000"/>
                  </a:srgbClr>
                </a:gs>
                <a:gs pos="100000">
                  <a:srgbClr val="000000">
                    <a:lumMod val="65000"/>
                    <a:lumOff val="35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445" name="Grafik 19" descr="laurel gold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885" y="1187846"/>
              <a:ext cx="737349" cy="597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46" name="Textfeld 18"/>
            <p:cNvSpPr txBox="1"/>
            <p:nvPr/>
          </p:nvSpPr>
          <p:spPr>
            <a:xfrm>
              <a:off x="1699019" y="1099956"/>
              <a:ext cx="575369" cy="66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1" i="0" u="none" strike="noStrike" kern="0" cap="none" spc="0" normalizeH="0" baseline="0" noProof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6</a:t>
              </a:r>
            </a:p>
          </p:txBody>
        </p:sp>
      </p:grpSp>
      <p:sp>
        <p:nvSpPr>
          <p:cNvPr id="447" name="TextBox 446"/>
          <p:cNvSpPr txBox="1"/>
          <p:nvPr/>
        </p:nvSpPr>
        <p:spPr>
          <a:xfrm>
            <a:off x="2392751" y="4862278"/>
            <a:ext cx="679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pt-BR" sz="500">
                <a:latin typeface="맑은 고딕" panose="020B0503020000020004" pitchFamily="50" charset="-127"/>
                <a:ea typeface="맑은 고딕" panose="020B0503020000020004" pitchFamily="50" charset="-127"/>
              </a:rPr>
              <a:t>BX922 S2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pt-BR" sz="500">
                <a:latin typeface="맑은 고딕" panose="020B0503020000020004" pitchFamily="50" charset="-127"/>
                <a:ea typeface="맑은 고딕" panose="020B0503020000020004" pitchFamily="50" charset="-127"/>
              </a:rPr>
              <a:t>RX300 S6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pt-BR" sz="500">
                <a:latin typeface="맑은 고딕" panose="020B0503020000020004" pitchFamily="50" charset="-127"/>
                <a:ea typeface="맑은 고딕" panose="020B0503020000020004" pitchFamily="50" charset="-127"/>
              </a:rPr>
              <a:t>TX300 S6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pt-BR" sz="500">
                <a:latin typeface="맑은 고딕" panose="020B0503020000020004" pitchFamily="50" charset="-127"/>
                <a:ea typeface="맑은 고딕" panose="020B0503020000020004" pitchFamily="50" charset="-127"/>
              </a:rPr>
              <a:t>PQ1800E</a:t>
            </a:r>
            <a:endParaRPr kumimoji="0" lang="de-DE" sz="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48" name="Group 95"/>
          <p:cNvGrpSpPr/>
          <p:nvPr/>
        </p:nvGrpSpPr>
        <p:grpSpPr>
          <a:xfrm>
            <a:off x="1821396" y="4849438"/>
            <a:ext cx="652486" cy="600561"/>
            <a:chOff x="1577885" y="1107082"/>
            <a:chExt cx="737349" cy="678671"/>
          </a:xfrm>
        </p:grpSpPr>
        <p:sp>
          <p:nvSpPr>
            <p:cNvPr id="449" name="Oval 96"/>
            <p:cNvSpPr/>
            <p:nvPr/>
          </p:nvSpPr>
          <p:spPr>
            <a:xfrm>
              <a:off x="1645344" y="1165264"/>
              <a:ext cx="598431" cy="569586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lumMod val="75000"/>
                    <a:lumOff val="25000"/>
                  </a:srgbClr>
                </a:gs>
                <a:gs pos="50000">
                  <a:srgbClr val="000000">
                    <a:lumMod val="50000"/>
                    <a:lumOff val="50000"/>
                  </a:srgbClr>
                </a:gs>
                <a:gs pos="100000">
                  <a:srgbClr val="000000">
                    <a:lumMod val="65000"/>
                    <a:lumOff val="35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450" name="Grafik 19" descr="laurel gold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885" y="1187846"/>
              <a:ext cx="737349" cy="597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51" name="Textfeld 18"/>
            <p:cNvSpPr txBox="1"/>
            <p:nvPr/>
          </p:nvSpPr>
          <p:spPr>
            <a:xfrm>
              <a:off x="1713271" y="1107082"/>
              <a:ext cx="575369" cy="66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1" i="0" u="none" strike="noStrike" kern="0" cap="none" spc="0" normalizeH="0" baseline="0" noProof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4</a:t>
              </a:r>
            </a:p>
          </p:txBody>
        </p:sp>
      </p:grpSp>
      <p:grpSp>
        <p:nvGrpSpPr>
          <p:cNvPr id="452" name="Group 100"/>
          <p:cNvGrpSpPr/>
          <p:nvPr/>
        </p:nvGrpSpPr>
        <p:grpSpPr>
          <a:xfrm>
            <a:off x="1816688" y="5615314"/>
            <a:ext cx="661903" cy="549077"/>
            <a:chOff x="1577885" y="1165263"/>
            <a:chExt cx="747990" cy="620490"/>
          </a:xfrm>
        </p:grpSpPr>
        <p:sp>
          <p:nvSpPr>
            <p:cNvPr id="453" name="Oval 101"/>
            <p:cNvSpPr/>
            <p:nvPr/>
          </p:nvSpPr>
          <p:spPr>
            <a:xfrm>
              <a:off x="1645344" y="1165263"/>
              <a:ext cx="598431" cy="569586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lumMod val="75000"/>
                    <a:lumOff val="25000"/>
                  </a:srgbClr>
                </a:gs>
                <a:gs pos="50000">
                  <a:srgbClr val="000000">
                    <a:lumMod val="50000"/>
                    <a:lumOff val="50000"/>
                  </a:srgbClr>
                </a:gs>
                <a:gs pos="100000">
                  <a:srgbClr val="000000">
                    <a:lumMod val="65000"/>
                    <a:lumOff val="35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454" name="Grafik 19" descr="laurel gold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885" y="1187846"/>
              <a:ext cx="737349" cy="597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55" name="Textfeld 18"/>
            <p:cNvSpPr txBox="1"/>
            <p:nvPr/>
          </p:nvSpPr>
          <p:spPr>
            <a:xfrm>
              <a:off x="1647526" y="1183365"/>
              <a:ext cx="678349" cy="521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0" cap="none" spc="0" normalizeH="0" baseline="0" noProof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10</a:t>
              </a:r>
            </a:p>
          </p:txBody>
        </p:sp>
      </p:grpSp>
      <p:sp>
        <p:nvSpPr>
          <p:cNvPr id="456" name="TextBox 455"/>
          <p:cNvSpPr txBox="1"/>
          <p:nvPr/>
        </p:nvSpPr>
        <p:spPr>
          <a:xfrm>
            <a:off x="3441674" y="2772413"/>
            <a:ext cx="679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BX924 S3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RX200 S7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RX300 S7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RX500 S7</a:t>
            </a:r>
          </a:p>
        </p:txBody>
      </p:sp>
      <p:grpSp>
        <p:nvGrpSpPr>
          <p:cNvPr id="457" name="Group 130"/>
          <p:cNvGrpSpPr/>
          <p:nvPr/>
        </p:nvGrpSpPr>
        <p:grpSpPr>
          <a:xfrm>
            <a:off x="2865610" y="2760155"/>
            <a:ext cx="652486" cy="587949"/>
            <a:chOff x="1577885" y="1121334"/>
            <a:chExt cx="737349" cy="664419"/>
          </a:xfrm>
        </p:grpSpPr>
        <p:sp>
          <p:nvSpPr>
            <p:cNvPr id="458" name="Oval 131"/>
            <p:cNvSpPr/>
            <p:nvPr/>
          </p:nvSpPr>
          <p:spPr>
            <a:xfrm>
              <a:off x="1645344" y="1165264"/>
              <a:ext cx="598431" cy="569586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lumMod val="75000"/>
                    <a:lumOff val="25000"/>
                  </a:srgbClr>
                </a:gs>
                <a:gs pos="50000">
                  <a:srgbClr val="000000">
                    <a:lumMod val="50000"/>
                    <a:lumOff val="50000"/>
                  </a:srgbClr>
                </a:gs>
                <a:gs pos="100000">
                  <a:srgbClr val="000000">
                    <a:lumMod val="65000"/>
                    <a:lumOff val="35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459" name="Grafik 19" descr="laurel gold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885" y="1187846"/>
              <a:ext cx="737349" cy="597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60" name="Textfeld 18"/>
            <p:cNvSpPr txBox="1"/>
            <p:nvPr/>
          </p:nvSpPr>
          <p:spPr>
            <a:xfrm>
              <a:off x="1713271" y="1121334"/>
              <a:ext cx="575369" cy="66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1" i="0" u="none" strike="noStrike" kern="0" cap="none" spc="0" normalizeH="0" baseline="0" noProof="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4</a:t>
              </a:r>
            </a:p>
          </p:txBody>
        </p:sp>
      </p:grpSp>
      <p:sp>
        <p:nvSpPr>
          <p:cNvPr id="461" name="TextBox 460"/>
          <p:cNvSpPr txBox="1"/>
          <p:nvPr/>
        </p:nvSpPr>
        <p:spPr>
          <a:xfrm>
            <a:off x="3441674" y="3462191"/>
            <a:ext cx="679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BX924 S3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RX200 S7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RX350 S7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RX500 S7</a:t>
            </a:r>
          </a:p>
        </p:txBody>
      </p:sp>
      <p:grpSp>
        <p:nvGrpSpPr>
          <p:cNvPr id="462" name="Group 135"/>
          <p:cNvGrpSpPr/>
          <p:nvPr/>
        </p:nvGrpSpPr>
        <p:grpSpPr>
          <a:xfrm>
            <a:off x="2865610" y="3484823"/>
            <a:ext cx="652486" cy="587949"/>
            <a:chOff x="1577885" y="1121334"/>
            <a:chExt cx="737349" cy="664419"/>
          </a:xfrm>
        </p:grpSpPr>
        <p:sp>
          <p:nvSpPr>
            <p:cNvPr id="463" name="Oval 136"/>
            <p:cNvSpPr/>
            <p:nvPr/>
          </p:nvSpPr>
          <p:spPr>
            <a:xfrm>
              <a:off x="1645344" y="1165264"/>
              <a:ext cx="598431" cy="569586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lumMod val="75000"/>
                    <a:lumOff val="25000"/>
                  </a:srgbClr>
                </a:gs>
                <a:gs pos="50000">
                  <a:srgbClr val="000000">
                    <a:lumMod val="50000"/>
                    <a:lumOff val="50000"/>
                  </a:srgbClr>
                </a:gs>
                <a:gs pos="100000">
                  <a:srgbClr val="000000">
                    <a:lumMod val="65000"/>
                    <a:lumOff val="35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464" name="Grafik 19" descr="laurel gold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885" y="1187846"/>
              <a:ext cx="737349" cy="597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65" name="Textfeld 18"/>
            <p:cNvSpPr txBox="1"/>
            <p:nvPr/>
          </p:nvSpPr>
          <p:spPr>
            <a:xfrm>
              <a:off x="1713271" y="1121334"/>
              <a:ext cx="575369" cy="66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1" i="0" u="none" strike="noStrike" kern="0" cap="none" spc="0" normalizeH="0" baseline="0" noProof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4</a:t>
              </a:r>
            </a:p>
          </p:txBody>
        </p:sp>
      </p:grpSp>
      <p:sp>
        <p:nvSpPr>
          <p:cNvPr id="466" name="TextBox 465"/>
          <p:cNvSpPr txBox="1"/>
          <p:nvPr/>
        </p:nvSpPr>
        <p:spPr>
          <a:xfrm>
            <a:off x="3441674" y="4155029"/>
            <a:ext cx="67926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pt-BR" sz="500">
                <a:latin typeface="맑은 고딕" panose="020B0503020000020004" pitchFamily="50" charset="-127"/>
                <a:ea typeface="맑은 고딕" panose="020B0503020000020004" pitchFamily="50" charset="-127"/>
              </a:rPr>
              <a:t>RX300 S7</a:t>
            </a:r>
            <a:endParaRPr kumimoji="0" lang="de-DE" sz="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67" name="Group 140"/>
          <p:cNvGrpSpPr/>
          <p:nvPr/>
        </p:nvGrpSpPr>
        <p:grpSpPr>
          <a:xfrm>
            <a:off x="2865610" y="4166709"/>
            <a:ext cx="652486" cy="587949"/>
            <a:chOff x="1577885" y="1121334"/>
            <a:chExt cx="737349" cy="664419"/>
          </a:xfrm>
        </p:grpSpPr>
        <p:sp>
          <p:nvSpPr>
            <p:cNvPr id="468" name="Oval 141"/>
            <p:cNvSpPr/>
            <p:nvPr/>
          </p:nvSpPr>
          <p:spPr>
            <a:xfrm>
              <a:off x="1645344" y="1165264"/>
              <a:ext cx="598431" cy="569586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lumMod val="75000"/>
                    <a:lumOff val="25000"/>
                  </a:srgbClr>
                </a:gs>
                <a:gs pos="50000">
                  <a:srgbClr val="000000">
                    <a:lumMod val="50000"/>
                    <a:lumOff val="50000"/>
                  </a:srgbClr>
                </a:gs>
                <a:gs pos="100000">
                  <a:srgbClr val="000000">
                    <a:lumMod val="65000"/>
                    <a:lumOff val="35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469" name="Grafik 19" descr="laurel gold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885" y="1187846"/>
              <a:ext cx="737349" cy="597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70" name="Textfeld 18"/>
            <p:cNvSpPr txBox="1"/>
            <p:nvPr/>
          </p:nvSpPr>
          <p:spPr>
            <a:xfrm>
              <a:off x="1713271" y="1121334"/>
              <a:ext cx="575369" cy="66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1" i="0" u="none" strike="noStrike" kern="0" cap="none" spc="0" normalizeH="0" baseline="0" noProof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1</a:t>
              </a:r>
            </a:p>
          </p:txBody>
        </p:sp>
      </p:grpSp>
      <p:sp>
        <p:nvSpPr>
          <p:cNvPr id="471" name="TextBox 470"/>
          <p:cNvSpPr txBox="1"/>
          <p:nvPr/>
        </p:nvSpPr>
        <p:spPr>
          <a:xfrm>
            <a:off x="3441674" y="4862149"/>
            <a:ext cx="679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pt-BR" sz="500">
                <a:latin typeface="맑은 고딕" panose="020B0503020000020004" pitchFamily="50" charset="-127"/>
                <a:ea typeface="맑은 고딕" panose="020B0503020000020004" pitchFamily="50" charset="-127"/>
              </a:rPr>
              <a:t>RX500 S7	</a:t>
            </a:r>
          </a:p>
        </p:txBody>
      </p:sp>
      <p:grpSp>
        <p:nvGrpSpPr>
          <p:cNvPr id="472" name="Group 145"/>
          <p:cNvGrpSpPr/>
          <p:nvPr/>
        </p:nvGrpSpPr>
        <p:grpSpPr>
          <a:xfrm>
            <a:off x="2865610" y="4855744"/>
            <a:ext cx="652486" cy="587949"/>
            <a:chOff x="1577885" y="1121334"/>
            <a:chExt cx="737349" cy="664419"/>
          </a:xfrm>
        </p:grpSpPr>
        <p:sp>
          <p:nvSpPr>
            <p:cNvPr id="473" name="Oval 146"/>
            <p:cNvSpPr/>
            <p:nvPr/>
          </p:nvSpPr>
          <p:spPr>
            <a:xfrm>
              <a:off x="1645344" y="1165264"/>
              <a:ext cx="598431" cy="569586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lumMod val="75000"/>
                    <a:lumOff val="25000"/>
                  </a:srgbClr>
                </a:gs>
                <a:gs pos="50000">
                  <a:srgbClr val="000000">
                    <a:lumMod val="50000"/>
                    <a:lumOff val="50000"/>
                  </a:srgbClr>
                </a:gs>
                <a:gs pos="100000">
                  <a:srgbClr val="000000">
                    <a:lumMod val="65000"/>
                    <a:lumOff val="35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474" name="Grafik 19" descr="laurel gold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885" y="1187846"/>
              <a:ext cx="737349" cy="597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75" name="Textfeld 18"/>
            <p:cNvSpPr txBox="1"/>
            <p:nvPr/>
          </p:nvSpPr>
          <p:spPr>
            <a:xfrm>
              <a:off x="1713271" y="1121334"/>
              <a:ext cx="575369" cy="66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1" i="0" u="none" strike="noStrike" kern="0" cap="none" spc="0" normalizeH="0" baseline="0" noProof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1</a:t>
              </a:r>
            </a:p>
          </p:txBody>
        </p:sp>
      </p:grpSp>
      <p:grpSp>
        <p:nvGrpSpPr>
          <p:cNvPr id="476" name="Group 150"/>
          <p:cNvGrpSpPr/>
          <p:nvPr/>
        </p:nvGrpSpPr>
        <p:grpSpPr>
          <a:xfrm>
            <a:off x="2865610" y="5595878"/>
            <a:ext cx="652486" cy="587949"/>
            <a:chOff x="1577885" y="1121334"/>
            <a:chExt cx="737349" cy="664419"/>
          </a:xfrm>
        </p:grpSpPr>
        <p:sp>
          <p:nvSpPr>
            <p:cNvPr id="477" name="Oval 151"/>
            <p:cNvSpPr/>
            <p:nvPr/>
          </p:nvSpPr>
          <p:spPr>
            <a:xfrm>
              <a:off x="1645344" y="1165264"/>
              <a:ext cx="598431" cy="569586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lumMod val="75000"/>
                    <a:lumOff val="25000"/>
                  </a:srgbClr>
                </a:gs>
                <a:gs pos="50000">
                  <a:srgbClr val="000000">
                    <a:lumMod val="50000"/>
                    <a:lumOff val="50000"/>
                  </a:srgbClr>
                </a:gs>
                <a:gs pos="100000">
                  <a:srgbClr val="000000">
                    <a:lumMod val="65000"/>
                    <a:lumOff val="35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478" name="Grafik 19" descr="laurel gold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885" y="1187846"/>
              <a:ext cx="737349" cy="597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79" name="Textfeld 18"/>
            <p:cNvSpPr txBox="1"/>
            <p:nvPr/>
          </p:nvSpPr>
          <p:spPr>
            <a:xfrm>
              <a:off x="1713271" y="1121334"/>
              <a:ext cx="575369" cy="66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1" i="0" u="none" strike="noStrike" kern="0" cap="none" spc="0" normalizeH="0" baseline="0" noProof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8</a:t>
              </a:r>
            </a:p>
          </p:txBody>
        </p:sp>
      </p:grpSp>
      <p:sp>
        <p:nvSpPr>
          <p:cNvPr id="480" name="TextBox 479"/>
          <p:cNvSpPr txBox="1"/>
          <p:nvPr/>
        </p:nvSpPr>
        <p:spPr>
          <a:xfrm>
            <a:off x="4521794" y="2772413"/>
            <a:ext cx="6792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>
              <a:spcBef>
                <a:spcPts val="0"/>
              </a:spcBef>
              <a:spcAft>
                <a:spcPts val="0"/>
              </a:spcAft>
            </a:pPr>
            <a:r>
              <a:rPr kumimoji="0" lang="de-DE" sz="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TX140 S2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</a:pPr>
            <a:r>
              <a:rPr kumimoji="0" lang="de-DE" sz="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TX300 S8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</a:pPr>
            <a:r>
              <a:rPr kumimoji="0" lang="de-DE" sz="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RX200 S8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</a:pPr>
            <a:r>
              <a:rPr kumimoji="0" lang="de-DE" sz="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RX350 S8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</a:pPr>
            <a:r>
              <a:rPr kumimoji="0" lang="de-DE" sz="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RX500 S7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</a:pPr>
            <a:r>
              <a:rPr kumimoji="0" lang="de-DE" sz="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PQ2800E</a:t>
            </a:r>
          </a:p>
        </p:txBody>
      </p:sp>
      <p:grpSp>
        <p:nvGrpSpPr>
          <p:cNvPr id="481" name="Group 155"/>
          <p:cNvGrpSpPr/>
          <p:nvPr/>
        </p:nvGrpSpPr>
        <p:grpSpPr>
          <a:xfrm>
            <a:off x="3945730" y="2760155"/>
            <a:ext cx="652486" cy="587949"/>
            <a:chOff x="1577885" y="1121334"/>
            <a:chExt cx="737349" cy="664419"/>
          </a:xfrm>
        </p:grpSpPr>
        <p:sp>
          <p:nvSpPr>
            <p:cNvPr id="482" name="Oval 156"/>
            <p:cNvSpPr/>
            <p:nvPr/>
          </p:nvSpPr>
          <p:spPr>
            <a:xfrm>
              <a:off x="1645344" y="1165264"/>
              <a:ext cx="598431" cy="569586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lumMod val="75000"/>
                    <a:lumOff val="25000"/>
                  </a:srgbClr>
                </a:gs>
                <a:gs pos="50000">
                  <a:srgbClr val="000000">
                    <a:lumMod val="50000"/>
                    <a:lumOff val="50000"/>
                  </a:srgbClr>
                </a:gs>
                <a:gs pos="100000">
                  <a:srgbClr val="000000">
                    <a:lumMod val="65000"/>
                    <a:lumOff val="35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483" name="Grafik 19" descr="laurel gold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885" y="1187846"/>
              <a:ext cx="737349" cy="597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84" name="Textfeld 18"/>
            <p:cNvSpPr txBox="1"/>
            <p:nvPr/>
          </p:nvSpPr>
          <p:spPr>
            <a:xfrm>
              <a:off x="1713271" y="1121334"/>
              <a:ext cx="575369" cy="66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1" i="0" u="none" strike="noStrike" kern="0" cap="none" spc="0" normalizeH="0" baseline="0" noProof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6</a:t>
              </a:r>
            </a:p>
          </p:txBody>
        </p:sp>
      </p:grpSp>
      <p:sp>
        <p:nvSpPr>
          <p:cNvPr id="485" name="TextBox 484"/>
          <p:cNvSpPr txBox="1"/>
          <p:nvPr/>
        </p:nvSpPr>
        <p:spPr>
          <a:xfrm>
            <a:off x="4521794" y="3462191"/>
            <a:ext cx="6792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RX300 S7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BX924 S3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BX920 S4</a:t>
            </a:r>
          </a:p>
        </p:txBody>
      </p:sp>
      <p:grpSp>
        <p:nvGrpSpPr>
          <p:cNvPr id="486" name="Group 160"/>
          <p:cNvGrpSpPr/>
          <p:nvPr/>
        </p:nvGrpSpPr>
        <p:grpSpPr>
          <a:xfrm>
            <a:off x="3945730" y="3484823"/>
            <a:ext cx="652486" cy="587949"/>
            <a:chOff x="1577885" y="1121334"/>
            <a:chExt cx="737349" cy="664419"/>
          </a:xfrm>
        </p:grpSpPr>
        <p:sp>
          <p:nvSpPr>
            <p:cNvPr id="487" name="Oval 161"/>
            <p:cNvSpPr/>
            <p:nvPr/>
          </p:nvSpPr>
          <p:spPr>
            <a:xfrm>
              <a:off x="1645344" y="1165264"/>
              <a:ext cx="598431" cy="569586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lumMod val="75000"/>
                    <a:lumOff val="25000"/>
                  </a:srgbClr>
                </a:gs>
                <a:gs pos="50000">
                  <a:srgbClr val="000000">
                    <a:lumMod val="50000"/>
                    <a:lumOff val="50000"/>
                  </a:srgbClr>
                </a:gs>
                <a:gs pos="100000">
                  <a:srgbClr val="000000">
                    <a:lumMod val="65000"/>
                    <a:lumOff val="35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488" name="Grafik 19" descr="laurel gold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885" y="1187846"/>
              <a:ext cx="737349" cy="597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89" name="Textfeld 18"/>
            <p:cNvSpPr txBox="1"/>
            <p:nvPr/>
          </p:nvSpPr>
          <p:spPr>
            <a:xfrm>
              <a:off x="1713271" y="1121334"/>
              <a:ext cx="575369" cy="66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1" i="0" u="none" strike="noStrike" kern="0" cap="none" spc="0" normalizeH="0" baseline="0" noProof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3</a:t>
              </a:r>
            </a:p>
          </p:txBody>
        </p:sp>
      </p:grpSp>
      <p:sp>
        <p:nvSpPr>
          <p:cNvPr id="490" name="TextBox 489"/>
          <p:cNvSpPr txBox="1"/>
          <p:nvPr/>
        </p:nvSpPr>
        <p:spPr>
          <a:xfrm>
            <a:off x="4521794" y="4862149"/>
            <a:ext cx="679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>
              <a:spcBef>
                <a:spcPts val="0"/>
              </a:spcBef>
              <a:spcAft>
                <a:spcPts val="0"/>
              </a:spcAft>
            </a:pPr>
            <a:r>
              <a:rPr kumimoji="0" lang="pt-BR" sz="500">
                <a:latin typeface="맑은 고딕" panose="020B0503020000020004" pitchFamily="50" charset="-127"/>
                <a:ea typeface="맑은 고딕" panose="020B0503020000020004" pitchFamily="50" charset="-127"/>
              </a:rPr>
              <a:t>RX300 S8</a:t>
            </a:r>
            <a:endParaRPr kumimoji="0" lang="de-DE" sz="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 fontAlgn="t">
              <a:spcBef>
                <a:spcPts val="0"/>
              </a:spcBef>
              <a:spcAft>
                <a:spcPts val="0"/>
              </a:spcAft>
            </a:pPr>
            <a:r>
              <a:rPr kumimoji="0" lang="pt-BR" sz="500">
                <a:latin typeface="맑은 고딕" panose="020B0503020000020004" pitchFamily="50" charset="-127"/>
                <a:ea typeface="맑은 고딕" panose="020B0503020000020004" pitchFamily="50" charset="-127"/>
              </a:rPr>
              <a:t>PQ2800E</a:t>
            </a:r>
            <a:endParaRPr kumimoji="0" lang="de-DE" sz="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91" name="Group 170"/>
          <p:cNvGrpSpPr/>
          <p:nvPr/>
        </p:nvGrpSpPr>
        <p:grpSpPr>
          <a:xfrm>
            <a:off x="3945730" y="4855744"/>
            <a:ext cx="652486" cy="587949"/>
            <a:chOff x="1577885" y="1121334"/>
            <a:chExt cx="737349" cy="664419"/>
          </a:xfrm>
        </p:grpSpPr>
        <p:sp>
          <p:nvSpPr>
            <p:cNvPr id="492" name="Oval 171"/>
            <p:cNvSpPr/>
            <p:nvPr/>
          </p:nvSpPr>
          <p:spPr>
            <a:xfrm>
              <a:off x="1645344" y="1165264"/>
              <a:ext cx="598431" cy="569586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lumMod val="75000"/>
                    <a:lumOff val="25000"/>
                  </a:srgbClr>
                </a:gs>
                <a:gs pos="50000">
                  <a:srgbClr val="000000">
                    <a:lumMod val="50000"/>
                    <a:lumOff val="50000"/>
                  </a:srgbClr>
                </a:gs>
                <a:gs pos="100000">
                  <a:srgbClr val="000000">
                    <a:lumMod val="65000"/>
                    <a:lumOff val="35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493" name="Grafik 19" descr="laurel gold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885" y="1187846"/>
              <a:ext cx="737349" cy="597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94" name="Textfeld 18"/>
            <p:cNvSpPr txBox="1"/>
            <p:nvPr/>
          </p:nvSpPr>
          <p:spPr>
            <a:xfrm>
              <a:off x="1713271" y="1121334"/>
              <a:ext cx="575369" cy="66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1" i="0" u="none" strike="noStrike" kern="0" cap="none" spc="0" normalizeH="0" baseline="0" noProof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</a:p>
          </p:txBody>
        </p:sp>
      </p:grpSp>
      <p:sp>
        <p:nvSpPr>
          <p:cNvPr id="495" name="TextBox 494"/>
          <p:cNvSpPr txBox="1"/>
          <p:nvPr/>
        </p:nvSpPr>
        <p:spPr>
          <a:xfrm>
            <a:off x="4521794" y="5567599"/>
            <a:ext cx="6792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RX100 S8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RX200 S8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RX300 S8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TX300 S8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TX140 S2</a:t>
            </a:r>
          </a:p>
        </p:txBody>
      </p:sp>
      <p:grpSp>
        <p:nvGrpSpPr>
          <p:cNvPr id="496" name="Group 175"/>
          <p:cNvGrpSpPr/>
          <p:nvPr/>
        </p:nvGrpSpPr>
        <p:grpSpPr>
          <a:xfrm>
            <a:off x="3945730" y="5595878"/>
            <a:ext cx="652486" cy="587949"/>
            <a:chOff x="1577885" y="1121334"/>
            <a:chExt cx="737349" cy="664419"/>
          </a:xfrm>
        </p:grpSpPr>
        <p:sp>
          <p:nvSpPr>
            <p:cNvPr id="497" name="Oval 176"/>
            <p:cNvSpPr/>
            <p:nvPr/>
          </p:nvSpPr>
          <p:spPr>
            <a:xfrm>
              <a:off x="1645344" y="1165264"/>
              <a:ext cx="598431" cy="569586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lumMod val="75000"/>
                    <a:lumOff val="25000"/>
                  </a:srgbClr>
                </a:gs>
                <a:gs pos="50000">
                  <a:srgbClr val="000000">
                    <a:lumMod val="50000"/>
                    <a:lumOff val="50000"/>
                  </a:srgbClr>
                </a:gs>
                <a:gs pos="100000">
                  <a:srgbClr val="000000">
                    <a:lumMod val="65000"/>
                    <a:lumOff val="35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498" name="Grafik 19" descr="laurel gold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885" y="1187846"/>
              <a:ext cx="737349" cy="597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99" name="Textfeld 18"/>
            <p:cNvSpPr txBox="1"/>
            <p:nvPr/>
          </p:nvSpPr>
          <p:spPr>
            <a:xfrm>
              <a:off x="1713271" y="1121334"/>
              <a:ext cx="575369" cy="66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1" i="0" u="none" strike="noStrike" kern="0" cap="none" spc="0" normalizeH="0" baseline="0" noProof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5</a:t>
              </a:r>
            </a:p>
          </p:txBody>
        </p:sp>
      </p:grpSp>
      <p:sp>
        <p:nvSpPr>
          <p:cNvPr id="500" name="TextBox 499"/>
          <p:cNvSpPr txBox="1"/>
          <p:nvPr/>
        </p:nvSpPr>
        <p:spPr>
          <a:xfrm>
            <a:off x="5601914" y="2768749"/>
            <a:ext cx="679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RX2540 M1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PQ2800E</a:t>
            </a:r>
          </a:p>
        </p:txBody>
      </p:sp>
      <p:grpSp>
        <p:nvGrpSpPr>
          <p:cNvPr id="501" name="Group 180"/>
          <p:cNvGrpSpPr/>
          <p:nvPr/>
        </p:nvGrpSpPr>
        <p:grpSpPr>
          <a:xfrm>
            <a:off x="5023643" y="2760155"/>
            <a:ext cx="652486" cy="587949"/>
            <a:chOff x="1577885" y="1121334"/>
            <a:chExt cx="737349" cy="664419"/>
          </a:xfrm>
        </p:grpSpPr>
        <p:sp>
          <p:nvSpPr>
            <p:cNvPr id="502" name="Oval 181"/>
            <p:cNvSpPr/>
            <p:nvPr/>
          </p:nvSpPr>
          <p:spPr>
            <a:xfrm>
              <a:off x="1645344" y="1165264"/>
              <a:ext cx="598431" cy="569586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lumMod val="75000"/>
                    <a:lumOff val="25000"/>
                  </a:srgbClr>
                </a:gs>
                <a:gs pos="50000">
                  <a:srgbClr val="000000">
                    <a:lumMod val="50000"/>
                    <a:lumOff val="50000"/>
                  </a:srgbClr>
                </a:gs>
                <a:gs pos="100000">
                  <a:srgbClr val="000000">
                    <a:lumMod val="65000"/>
                    <a:lumOff val="35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503" name="Grafik 19" descr="laurel gold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885" y="1187846"/>
              <a:ext cx="737349" cy="597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04" name="Textfeld 18"/>
            <p:cNvSpPr txBox="1"/>
            <p:nvPr/>
          </p:nvSpPr>
          <p:spPr>
            <a:xfrm>
              <a:off x="1713271" y="1121334"/>
              <a:ext cx="575369" cy="66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1" i="0" u="none" strike="noStrike" kern="0" cap="none" spc="0" normalizeH="0" baseline="0" noProof="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</a:p>
          </p:txBody>
        </p:sp>
      </p:grpSp>
      <p:sp>
        <p:nvSpPr>
          <p:cNvPr id="505" name="TextBox 504"/>
          <p:cNvSpPr txBox="1"/>
          <p:nvPr/>
        </p:nvSpPr>
        <p:spPr>
          <a:xfrm>
            <a:off x="5601914" y="3458527"/>
            <a:ext cx="6792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RX2540 M1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BX920 S4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PQ2800E</a:t>
            </a:r>
          </a:p>
        </p:txBody>
      </p:sp>
      <p:grpSp>
        <p:nvGrpSpPr>
          <p:cNvPr id="506" name="Group 185"/>
          <p:cNvGrpSpPr/>
          <p:nvPr/>
        </p:nvGrpSpPr>
        <p:grpSpPr>
          <a:xfrm>
            <a:off x="5023643" y="3484823"/>
            <a:ext cx="652486" cy="587949"/>
            <a:chOff x="1577885" y="1121334"/>
            <a:chExt cx="737349" cy="664419"/>
          </a:xfrm>
        </p:grpSpPr>
        <p:sp>
          <p:nvSpPr>
            <p:cNvPr id="507" name="Oval 186"/>
            <p:cNvSpPr/>
            <p:nvPr/>
          </p:nvSpPr>
          <p:spPr>
            <a:xfrm>
              <a:off x="1645344" y="1165264"/>
              <a:ext cx="598431" cy="569586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lumMod val="75000"/>
                    <a:lumOff val="25000"/>
                  </a:srgbClr>
                </a:gs>
                <a:gs pos="50000">
                  <a:srgbClr val="000000">
                    <a:lumMod val="50000"/>
                    <a:lumOff val="50000"/>
                  </a:srgbClr>
                </a:gs>
                <a:gs pos="100000">
                  <a:srgbClr val="000000">
                    <a:lumMod val="65000"/>
                    <a:lumOff val="35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508" name="Grafik 19" descr="laurel gold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885" y="1187846"/>
              <a:ext cx="737349" cy="597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09" name="Textfeld 18"/>
            <p:cNvSpPr txBox="1"/>
            <p:nvPr/>
          </p:nvSpPr>
          <p:spPr>
            <a:xfrm>
              <a:off x="1713271" y="1121334"/>
              <a:ext cx="575369" cy="66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1" i="0" u="none" strike="noStrike" kern="0" cap="none" spc="0" normalizeH="0" baseline="0" noProof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3</a:t>
              </a:r>
            </a:p>
          </p:txBody>
        </p:sp>
      </p:grpSp>
      <p:sp>
        <p:nvSpPr>
          <p:cNvPr id="510" name="TextBox 509"/>
          <p:cNvSpPr txBox="1"/>
          <p:nvPr/>
        </p:nvSpPr>
        <p:spPr>
          <a:xfrm>
            <a:off x="5601914" y="4151365"/>
            <a:ext cx="679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RX2540 M1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PQ2800E</a:t>
            </a:r>
          </a:p>
        </p:txBody>
      </p:sp>
      <p:grpSp>
        <p:nvGrpSpPr>
          <p:cNvPr id="511" name="Group 190"/>
          <p:cNvGrpSpPr/>
          <p:nvPr/>
        </p:nvGrpSpPr>
        <p:grpSpPr>
          <a:xfrm>
            <a:off x="5023643" y="4166709"/>
            <a:ext cx="652486" cy="587949"/>
            <a:chOff x="1577885" y="1121334"/>
            <a:chExt cx="737349" cy="664419"/>
          </a:xfrm>
        </p:grpSpPr>
        <p:sp>
          <p:nvSpPr>
            <p:cNvPr id="512" name="Oval 191"/>
            <p:cNvSpPr/>
            <p:nvPr/>
          </p:nvSpPr>
          <p:spPr>
            <a:xfrm>
              <a:off x="1645344" y="1165264"/>
              <a:ext cx="598431" cy="569586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lumMod val="75000"/>
                    <a:lumOff val="25000"/>
                  </a:srgbClr>
                </a:gs>
                <a:gs pos="50000">
                  <a:srgbClr val="000000">
                    <a:lumMod val="50000"/>
                    <a:lumOff val="50000"/>
                  </a:srgbClr>
                </a:gs>
                <a:gs pos="100000">
                  <a:srgbClr val="000000">
                    <a:lumMod val="65000"/>
                    <a:lumOff val="35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513" name="Grafik 19" descr="laurel gold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885" y="1187846"/>
              <a:ext cx="737349" cy="597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14" name="Textfeld 18"/>
            <p:cNvSpPr txBox="1"/>
            <p:nvPr/>
          </p:nvSpPr>
          <p:spPr>
            <a:xfrm>
              <a:off x="1713271" y="1121334"/>
              <a:ext cx="575369" cy="66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1" i="0" u="none" strike="noStrike" kern="0" cap="none" spc="0" normalizeH="0" baseline="0" noProof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</a:p>
          </p:txBody>
        </p:sp>
      </p:grpSp>
      <p:sp>
        <p:nvSpPr>
          <p:cNvPr id="515" name="TextBox 514"/>
          <p:cNvSpPr txBox="1"/>
          <p:nvPr/>
        </p:nvSpPr>
        <p:spPr>
          <a:xfrm>
            <a:off x="5601914" y="4858485"/>
            <a:ext cx="679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RX2540 M1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PQ2800E</a:t>
            </a:r>
          </a:p>
        </p:txBody>
      </p:sp>
      <p:grpSp>
        <p:nvGrpSpPr>
          <p:cNvPr id="516" name="Group 195"/>
          <p:cNvGrpSpPr/>
          <p:nvPr/>
        </p:nvGrpSpPr>
        <p:grpSpPr>
          <a:xfrm>
            <a:off x="5023643" y="4855744"/>
            <a:ext cx="652486" cy="587949"/>
            <a:chOff x="1577885" y="1121334"/>
            <a:chExt cx="737349" cy="664419"/>
          </a:xfrm>
        </p:grpSpPr>
        <p:sp>
          <p:nvSpPr>
            <p:cNvPr id="517" name="Oval 196"/>
            <p:cNvSpPr/>
            <p:nvPr/>
          </p:nvSpPr>
          <p:spPr>
            <a:xfrm>
              <a:off x="1645344" y="1165264"/>
              <a:ext cx="598431" cy="569586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lumMod val="75000"/>
                    <a:lumOff val="25000"/>
                  </a:srgbClr>
                </a:gs>
                <a:gs pos="50000">
                  <a:srgbClr val="000000">
                    <a:lumMod val="50000"/>
                    <a:lumOff val="50000"/>
                  </a:srgbClr>
                </a:gs>
                <a:gs pos="100000">
                  <a:srgbClr val="000000">
                    <a:lumMod val="65000"/>
                    <a:lumOff val="35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518" name="Grafik 19" descr="laurel gold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885" y="1187846"/>
              <a:ext cx="737349" cy="597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19" name="Textfeld 18"/>
            <p:cNvSpPr txBox="1"/>
            <p:nvPr/>
          </p:nvSpPr>
          <p:spPr>
            <a:xfrm>
              <a:off x="1713271" y="1121334"/>
              <a:ext cx="575369" cy="66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1" i="0" u="none" strike="noStrike" kern="0" cap="none" spc="0" normalizeH="0" baseline="0" noProof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</a:p>
          </p:txBody>
        </p:sp>
      </p:grpSp>
      <p:sp>
        <p:nvSpPr>
          <p:cNvPr id="520" name="TextBox 519"/>
          <p:cNvSpPr txBox="1"/>
          <p:nvPr/>
        </p:nvSpPr>
        <p:spPr>
          <a:xfrm>
            <a:off x="5601914" y="5563935"/>
            <a:ext cx="6792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fr-FR" sz="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TX2540 M1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fr-FR" sz="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RX1330 M1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fr-FR" sz="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RX2540 M1</a:t>
            </a:r>
          </a:p>
        </p:txBody>
      </p:sp>
      <p:grpSp>
        <p:nvGrpSpPr>
          <p:cNvPr id="521" name="Group 200"/>
          <p:cNvGrpSpPr/>
          <p:nvPr/>
        </p:nvGrpSpPr>
        <p:grpSpPr>
          <a:xfrm>
            <a:off x="5023643" y="5595878"/>
            <a:ext cx="652486" cy="587949"/>
            <a:chOff x="1577885" y="1121334"/>
            <a:chExt cx="737349" cy="664419"/>
          </a:xfrm>
        </p:grpSpPr>
        <p:sp>
          <p:nvSpPr>
            <p:cNvPr id="522" name="Oval 201"/>
            <p:cNvSpPr/>
            <p:nvPr/>
          </p:nvSpPr>
          <p:spPr>
            <a:xfrm>
              <a:off x="1645344" y="1165264"/>
              <a:ext cx="598431" cy="569586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lumMod val="75000"/>
                    <a:lumOff val="25000"/>
                  </a:srgbClr>
                </a:gs>
                <a:gs pos="50000">
                  <a:srgbClr val="000000">
                    <a:lumMod val="50000"/>
                    <a:lumOff val="50000"/>
                  </a:srgbClr>
                </a:gs>
                <a:gs pos="100000">
                  <a:srgbClr val="000000">
                    <a:lumMod val="65000"/>
                    <a:lumOff val="35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523" name="Grafik 19" descr="laurel gold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885" y="1187846"/>
              <a:ext cx="737349" cy="597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24" name="Textfeld 18"/>
            <p:cNvSpPr txBox="1"/>
            <p:nvPr/>
          </p:nvSpPr>
          <p:spPr>
            <a:xfrm>
              <a:off x="1713271" y="1121334"/>
              <a:ext cx="575369" cy="66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1" i="0" u="none" strike="noStrike" kern="0" cap="none" spc="0" normalizeH="0" baseline="0" noProof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3</a:t>
              </a:r>
            </a:p>
          </p:txBody>
        </p:sp>
      </p:grpSp>
      <p:sp>
        <p:nvSpPr>
          <p:cNvPr id="525" name="TextBox 524"/>
          <p:cNvSpPr txBox="1"/>
          <p:nvPr/>
        </p:nvSpPr>
        <p:spPr>
          <a:xfrm>
            <a:off x="6650837" y="2772413"/>
            <a:ext cx="67926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PQ2800 E2</a:t>
            </a:r>
          </a:p>
        </p:txBody>
      </p:sp>
      <p:grpSp>
        <p:nvGrpSpPr>
          <p:cNvPr id="526" name="Group 205"/>
          <p:cNvGrpSpPr/>
          <p:nvPr/>
        </p:nvGrpSpPr>
        <p:grpSpPr>
          <a:xfrm>
            <a:off x="6103763" y="2760155"/>
            <a:ext cx="652486" cy="587949"/>
            <a:chOff x="1577885" y="1121334"/>
            <a:chExt cx="737349" cy="664419"/>
          </a:xfrm>
        </p:grpSpPr>
        <p:sp>
          <p:nvSpPr>
            <p:cNvPr id="527" name="Oval 206"/>
            <p:cNvSpPr/>
            <p:nvPr/>
          </p:nvSpPr>
          <p:spPr>
            <a:xfrm>
              <a:off x="1645344" y="1165264"/>
              <a:ext cx="598431" cy="569586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lumMod val="75000"/>
                    <a:lumOff val="25000"/>
                  </a:srgbClr>
                </a:gs>
                <a:gs pos="50000">
                  <a:srgbClr val="000000">
                    <a:lumMod val="50000"/>
                    <a:lumOff val="50000"/>
                  </a:srgbClr>
                </a:gs>
                <a:gs pos="100000">
                  <a:srgbClr val="000000">
                    <a:lumMod val="65000"/>
                    <a:lumOff val="35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528" name="Grafik 19" descr="laurel gold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885" y="1187846"/>
              <a:ext cx="737349" cy="597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29" name="Textfeld 18"/>
            <p:cNvSpPr txBox="1"/>
            <p:nvPr/>
          </p:nvSpPr>
          <p:spPr>
            <a:xfrm>
              <a:off x="1713271" y="1121334"/>
              <a:ext cx="575369" cy="66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1" i="0" u="none" strike="noStrike" kern="0" cap="none" spc="0" normalizeH="0" baseline="0" noProof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1</a:t>
              </a:r>
            </a:p>
          </p:txBody>
        </p:sp>
      </p:grpSp>
      <p:sp>
        <p:nvSpPr>
          <p:cNvPr id="530" name="TextBox 529"/>
          <p:cNvSpPr txBox="1"/>
          <p:nvPr/>
        </p:nvSpPr>
        <p:spPr>
          <a:xfrm>
            <a:off x="6682034" y="3462191"/>
            <a:ext cx="6792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RX1330 M2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RX2530 M1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RX2540 M1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RX4770 M2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PQ2800 B2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PQ2800 E2</a:t>
            </a:r>
          </a:p>
        </p:txBody>
      </p:sp>
      <p:grpSp>
        <p:nvGrpSpPr>
          <p:cNvPr id="531" name="Group 210"/>
          <p:cNvGrpSpPr/>
          <p:nvPr/>
        </p:nvGrpSpPr>
        <p:grpSpPr>
          <a:xfrm>
            <a:off x="6103763" y="3484823"/>
            <a:ext cx="652486" cy="587949"/>
            <a:chOff x="1577885" y="1121334"/>
            <a:chExt cx="737349" cy="664419"/>
          </a:xfrm>
        </p:grpSpPr>
        <p:sp>
          <p:nvSpPr>
            <p:cNvPr id="532" name="Oval 211"/>
            <p:cNvSpPr/>
            <p:nvPr/>
          </p:nvSpPr>
          <p:spPr>
            <a:xfrm>
              <a:off x="1645344" y="1165264"/>
              <a:ext cx="598431" cy="569586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lumMod val="75000"/>
                    <a:lumOff val="25000"/>
                  </a:srgbClr>
                </a:gs>
                <a:gs pos="50000">
                  <a:srgbClr val="000000">
                    <a:lumMod val="50000"/>
                    <a:lumOff val="50000"/>
                  </a:srgbClr>
                </a:gs>
                <a:gs pos="100000">
                  <a:srgbClr val="000000">
                    <a:lumMod val="65000"/>
                    <a:lumOff val="35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533" name="Grafik 19" descr="laurel gold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885" y="1187846"/>
              <a:ext cx="737349" cy="597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34" name="Textfeld 18"/>
            <p:cNvSpPr txBox="1"/>
            <p:nvPr/>
          </p:nvSpPr>
          <p:spPr>
            <a:xfrm>
              <a:off x="1713271" y="1121334"/>
              <a:ext cx="575369" cy="66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1" i="0" u="none" strike="noStrike" kern="0" cap="none" spc="0" normalizeH="0" baseline="0" noProof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6</a:t>
              </a:r>
            </a:p>
          </p:txBody>
        </p:sp>
      </p:grpSp>
      <p:sp>
        <p:nvSpPr>
          <p:cNvPr id="535" name="TextBox 534"/>
          <p:cNvSpPr txBox="1"/>
          <p:nvPr/>
        </p:nvSpPr>
        <p:spPr>
          <a:xfrm>
            <a:off x="6682034" y="4155029"/>
            <a:ext cx="679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pt-BR" sz="500">
                <a:latin typeface="맑은 고딕" panose="020B0503020000020004" pitchFamily="50" charset="-127"/>
                <a:ea typeface="맑은 고딕" panose="020B0503020000020004" pitchFamily="50" charset="-127"/>
              </a:rPr>
              <a:t>RX4770 M2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pt-BR" sz="500">
                <a:latin typeface="맑은 고딕" panose="020B0503020000020004" pitchFamily="50" charset="-127"/>
                <a:ea typeface="맑은 고딕" panose="020B0503020000020004" pitchFamily="50" charset="-127"/>
              </a:rPr>
              <a:t>PQ2800 E2</a:t>
            </a:r>
          </a:p>
        </p:txBody>
      </p:sp>
      <p:grpSp>
        <p:nvGrpSpPr>
          <p:cNvPr id="536" name="Group 215"/>
          <p:cNvGrpSpPr/>
          <p:nvPr/>
        </p:nvGrpSpPr>
        <p:grpSpPr>
          <a:xfrm>
            <a:off x="6103763" y="4166709"/>
            <a:ext cx="652486" cy="587949"/>
            <a:chOff x="1577885" y="1121334"/>
            <a:chExt cx="737349" cy="664419"/>
          </a:xfrm>
        </p:grpSpPr>
        <p:sp>
          <p:nvSpPr>
            <p:cNvPr id="537" name="Oval 216"/>
            <p:cNvSpPr/>
            <p:nvPr/>
          </p:nvSpPr>
          <p:spPr>
            <a:xfrm>
              <a:off x="1645344" y="1165264"/>
              <a:ext cx="598431" cy="569586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lumMod val="75000"/>
                    <a:lumOff val="25000"/>
                  </a:srgbClr>
                </a:gs>
                <a:gs pos="50000">
                  <a:srgbClr val="000000">
                    <a:lumMod val="50000"/>
                    <a:lumOff val="50000"/>
                  </a:srgbClr>
                </a:gs>
                <a:gs pos="100000">
                  <a:srgbClr val="000000">
                    <a:lumMod val="65000"/>
                    <a:lumOff val="35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538" name="Grafik 19" descr="laurel gold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885" y="1187846"/>
              <a:ext cx="737349" cy="597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39" name="Textfeld 18"/>
            <p:cNvSpPr txBox="1"/>
            <p:nvPr/>
          </p:nvSpPr>
          <p:spPr>
            <a:xfrm>
              <a:off x="1713271" y="1121334"/>
              <a:ext cx="575369" cy="66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1" i="0" u="none" strike="noStrike" kern="0" cap="none" spc="0" normalizeH="0" baseline="0" noProof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</a:p>
          </p:txBody>
        </p:sp>
      </p:grpSp>
      <p:sp>
        <p:nvSpPr>
          <p:cNvPr id="540" name="TextBox 539"/>
          <p:cNvSpPr txBox="1"/>
          <p:nvPr/>
        </p:nvSpPr>
        <p:spPr>
          <a:xfrm>
            <a:off x="6682034" y="4862149"/>
            <a:ext cx="67926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pt-BR" sz="500">
                <a:latin typeface="맑은 고딕" panose="020B0503020000020004" pitchFamily="50" charset="-127"/>
                <a:ea typeface="맑은 고딕" panose="020B0503020000020004" pitchFamily="50" charset="-127"/>
              </a:rPr>
              <a:t>PQ2800 E2</a:t>
            </a:r>
          </a:p>
        </p:txBody>
      </p:sp>
      <p:grpSp>
        <p:nvGrpSpPr>
          <p:cNvPr id="541" name="Group 220"/>
          <p:cNvGrpSpPr/>
          <p:nvPr/>
        </p:nvGrpSpPr>
        <p:grpSpPr>
          <a:xfrm>
            <a:off x="6103763" y="4855744"/>
            <a:ext cx="652486" cy="587949"/>
            <a:chOff x="1577885" y="1121334"/>
            <a:chExt cx="737349" cy="664419"/>
          </a:xfrm>
        </p:grpSpPr>
        <p:sp>
          <p:nvSpPr>
            <p:cNvPr id="542" name="Oval 221"/>
            <p:cNvSpPr/>
            <p:nvPr/>
          </p:nvSpPr>
          <p:spPr>
            <a:xfrm>
              <a:off x="1645344" y="1165264"/>
              <a:ext cx="598431" cy="569586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lumMod val="75000"/>
                    <a:lumOff val="25000"/>
                  </a:srgbClr>
                </a:gs>
                <a:gs pos="50000">
                  <a:srgbClr val="000000">
                    <a:lumMod val="50000"/>
                    <a:lumOff val="50000"/>
                  </a:srgbClr>
                </a:gs>
                <a:gs pos="100000">
                  <a:srgbClr val="000000">
                    <a:lumMod val="65000"/>
                    <a:lumOff val="35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543" name="Grafik 19" descr="laurel gold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885" y="1187846"/>
              <a:ext cx="737349" cy="597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44" name="Textfeld 18"/>
            <p:cNvSpPr txBox="1"/>
            <p:nvPr/>
          </p:nvSpPr>
          <p:spPr>
            <a:xfrm>
              <a:off x="1713271" y="1121334"/>
              <a:ext cx="575369" cy="66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1" i="0" u="none" strike="noStrike" kern="0" cap="none" spc="0" normalizeH="0" baseline="0" noProof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1</a:t>
              </a:r>
            </a:p>
          </p:txBody>
        </p:sp>
      </p:grpSp>
      <p:sp>
        <p:nvSpPr>
          <p:cNvPr id="545" name="TextBox 544"/>
          <p:cNvSpPr txBox="1"/>
          <p:nvPr/>
        </p:nvSpPr>
        <p:spPr>
          <a:xfrm>
            <a:off x="6682034" y="5567599"/>
            <a:ext cx="6792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RX1330 M1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RX2530 M1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RX2560 M1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RX4770 M2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TX2560 M1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PQ2800 E2</a:t>
            </a:r>
          </a:p>
        </p:txBody>
      </p:sp>
      <p:grpSp>
        <p:nvGrpSpPr>
          <p:cNvPr id="546" name="Group 225"/>
          <p:cNvGrpSpPr/>
          <p:nvPr/>
        </p:nvGrpSpPr>
        <p:grpSpPr>
          <a:xfrm>
            <a:off x="6103763" y="5595878"/>
            <a:ext cx="652486" cy="587949"/>
            <a:chOff x="1577885" y="1121334"/>
            <a:chExt cx="737349" cy="664419"/>
          </a:xfrm>
        </p:grpSpPr>
        <p:sp>
          <p:nvSpPr>
            <p:cNvPr id="547" name="Oval 226"/>
            <p:cNvSpPr/>
            <p:nvPr/>
          </p:nvSpPr>
          <p:spPr>
            <a:xfrm>
              <a:off x="1645344" y="1165264"/>
              <a:ext cx="598431" cy="569586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lumMod val="75000"/>
                    <a:lumOff val="25000"/>
                  </a:srgbClr>
                </a:gs>
                <a:gs pos="50000">
                  <a:srgbClr val="000000">
                    <a:lumMod val="50000"/>
                    <a:lumOff val="50000"/>
                  </a:srgbClr>
                </a:gs>
                <a:gs pos="100000">
                  <a:srgbClr val="000000">
                    <a:lumMod val="65000"/>
                    <a:lumOff val="35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548" name="Grafik 19" descr="laurel gold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885" y="1187846"/>
              <a:ext cx="737349" cy="597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49" name="Textfeld 18"/>
            <p:cNvSpPr txBox="1"/>
            <p:nvPr/>
          </p:nvSpPr>
          <p:spPr>
            <a:xfrm>
              <a:off x="1713271" y="1121334"/>
              <a:ext cx="575369" cy="66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1" i="0" u="none" strike="noStrike" kern="0" cap="none" spc="0" normalizeH="0" baseline="0" noProof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6</a:t>
              </a:r>
            </a:p>
          </p:txBody>
        </p:sp>
      </p:grpSp>
      <p:sp>
        <p:nvSpPr>
          <p:cNvPr id="550" name="TextBox 204"/>
          <p:cNvSpPr txBox="1"/>
          <p:nvPr/>
        </p:nvSpPr>
        <p:spPr>
          <a:xfrm>
            <a:off x="7762154" y="2772542"/>
            <a:ext cx="679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RX2540 M2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RX2560 M2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PQ2800 E3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RX4770 M3</a:t>
            </a:r>
          </a:p>
        </p:txBody>
      </p:sp>
      <p:grpSp>
        <p:nvGrpSpPr>
          <p:cNvPr id="551" name="Group 205"/>
          <p:cNvGrpSpPr/>
          <p:nvPr/>
        </p:nvGrpSpPr>
        <p:grpSpPr>
          <a:xfrm>
            <a:off x="7180415" y="2760155"/>
            <a:ext cx="652486" cy="587949"/>
            <a:chOff x="1577885" y="1121334"/>
            <a:chExt cx="737349" cy="664419"/>
          </a:xfrm>
        </p:grpSpPr>
        <p:sp>
          <p:nvSpPr>
            <p:cNvPr id="552" name="Oval 206"/>
            <p:cNvSpPr/>
            <p:nvPr/>
          </p:nvSpPr>
          <p:spPr>
            <a:xfrm>
              <a:off x="1645344" y="1165264"/>
              <a:ext cx="598431" cy="569586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lumMod val="75000"/>
                    <a:lumOff val="25000"/>
                  </a:srgbClr>
                </a:gs>
                <a:gs pos="50000">
                  <a:srgbClr val="000000">
                    <a:lumMod val="50000"/>
                    <a:lumOff val="50000"/>
                  </a:srgbClr>
                </a:gs>
                <a:gs pos="100000">
                  <a:srgbClr val="000000">
                    <a:lumMod val="65000"/>
                    <a:lumOff val="35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553" name="Grafik 19" descr="laurel gold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885" y="1187846"/>
              <a:ext cx="737349" cy="597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54" name="Textfeld 18"/>
            <p:cNvSpPr txBox="1"/>
            <p:nvPr/>
          </p:nvSpPr>
          <p:spPr>
            <a:xfrm>
              <a:off x="1703523" y="1121334"/>
              <a:ext cx="575369" cy="66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1" i="0" u="none" strike="noStrike" kern="0" cap="none" spc="0" normalizeH="0" baseline="0" noProof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4</a:t>
              </a:r>
            </a:p>
          </p:txBody>
        </p:sp>
      </p:grpSp>
      <p:grpSp>
        <p:nvGrpSpPr>
          <p:cNvPr id="555" name="Group 205"/>
          <p:cNvGrpSpPr/>
          <p:nvPr/>
        </p:nvGrpSpPr>
        <p:grpSpPr>
          <a:xfrm>
            <a:off x="7180415" y="3484823"/>
            <a:ext cx="652486" cy="587949"/>
            <a:chOff x="1577885" y="1121334"/>
            <a:chExt cx="737349" cy="664419"/>
          </a:xfrm>
        </p:grpSpPr>
        <p:sp>
          <p:nvSpPr>
            <p:cNvPr id="556" name="Oval 206"/>
            <p:cNvSpPr/>
            <p:nvPr/>
          </p:nvSpPr>
          <p:spPr>
            <a:xfrm>
              <a:off x="1645344" y="1165264"/>
              <a:ext cx="598431" cy="569586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lumMod val="75000"/>
                    <a:lumOff val="25000"/>
                  </a:srgbClr>
                </a:gs>
                <a:gs pos="50000">
                  <a:srgbClr val="000000">
                    <a:lumMod val="50000"/>
                    <a:lumOff val="50000"/>
                  </a:srgbClr>
                </a:gs>
                <a:gs pos="100000">
                  <a:srgbClr val="000000">
                    <a:lumMod val="65000"/>
                    <a:lumOff val="35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557" name="Grafik 19" descr="laurel gold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885" y="1187846"/>
              <a:ext cx="737349" cy="597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58" name="Textfeld 18"/>
            <p:cNvSpPr txBox="1"/>
            <p:nvPr/>
          </p:nvSpPr>
          <p:spPr>
            <a:xfrm>
              <a:off x="1713271" y="1121334"/>
              <a:ext cx="575369" cy="66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1" i="0" u="none" strike="noStrike" kern="0" cap="none" spc="0" normalizeH="0" baseline="0" noProof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5</a:t>
              </a:r>
            </a:p>
          </p:txBody>
        </p:sp>
      </p:grpSp>
      <p:grpSp>
        <p:nvGrpSpPr>
          <p:cNvPr id="559" name="Group 205"/>
          <p:cNvGrpSpPr/>
          <p:nvPr/>
        </p:nvGrpSpPr>
        <p:grpSpPr>
          <a:xfrm>
            <a:off x="7180415" y="4855744"/>
            <a:ext cx="652486" cy="587949"/>
            <a:chOff x="1577885" y="1121334"/>
            <a:chExt cx="737349" cy="664419"/>
          </a:xfrm>
        </p:grpSpPr>
        <p:sp>
          <p:nvSpPr>
            <p:cNvPr id="560" name="Oval 206"/>
            <p:cNvSpPr/>
            <p:nvPr/>
          </p:nvSpPr>
          <p:spPr>
            <a:xfrm>
              <a:off x="1645344" y="1165264"/>
              <a:ext cx="598431" cy="569586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lumMod val="75000"/>
                    <a:lumOff val="25000"/>
                  </a:srgbClr>
                </a:gs>
                <a:gs pos="50000">
                  <a:srgbClr val="000000">
                    <a:lumMod val="50000"/>
                    <a:lumOff val="50000"/>
                  </a:srgbClr>
                </a:gs>
                <a:gs pos="100000">
                  <a:srgbClr val="000000">
                    <a:lumMod val="65000"/>
                    <a:lumOff val="35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561" name="Grafik 19" descr="laurel gold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885" y="1187846"/>
              <a:ext cx="737349" cy="597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62" name="Textfeld 18"/>
            <p:cNvSpPr txBox="1"/>
            <p:nvPr/>
          </p:nvSpPr>
          <p:spPr>
            <a:xfrm>
              <a:off x="1713271" y="1121334"/>
              <a:ext cx="575369" cy="66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1" i="0" u="none" strike="noStrike" kern="0" cap="none" spc="0" normalizeH="0" baseline="0" noProof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</a:p>
          </p:txBody>
        </p:sp>
      </p:grpSp>
      <p:grpSp>
        <p:nvGrpSpPr>
          <p:cNvPr id="563" name="Group 205"/>
          <p:cNvGrpSpPr/>
          <p:nvPr/>
        </p:nvGrpSpPr>
        <p:grpSpPr>
          <a:xfrm>
            <a:off x="7180415" y="5595878"/>
            <a:ext cx="652486" cy="587949"/>
            <a:chOff x="1577885" y="1121334"/>
            <a:chExt cx="737349" cy="664419"/>
          </a:xfrm>
        </p:grpSpPr>
        <p:sp>
          <p:nvSpPr>
            <p:cNvPr id="564" name="Oval 206"/>
            <p:cNvSpPr/>
            <p:nvPr/>
          </p:nvSpPr>
          <p:spPr>
            <a:xfrm>
              <a:off x="1645344" y="1165264"/>
              <a:ext cx="598431" cy="569586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lumMod val="75000"/>
                    <a:lumOff val="25000"/>
                  </a:srgbClr>
                </a:gs>
                <a:gs pos="50000">
                  <a:srgbClr val="000000">
                    <a:lumMod val="50000"/>
                    <a:lumOff val="50000"/>
                  </a:srgbClr>
                </a:gs>
                <a:gs pos="100000">
                  <a:srgbClr val="000000">
                    <a:lumMod val="65000"/>
                    <a:lumOff val="35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565" name="Grafik 19" descr="laurel gold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885" y="1187846"/>
              <a:ext cx="737349" cy="597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66" name="Textfeld 18"/>
            <p:cNvSpPr txBox="1"/>
            <p:nvPr/>
          </p:nvSpPr>
          <p:spPr>
            <a:xfrm>
              <a:off x="1713271" y="1121334"/>
              <a:ext cx="575369" cy="66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1" i="0" u="none" strike="noStrike" kern="0" cap="none" spc="0" normalizeH="0" baseline="0" noProof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3</a:t>
              </a:r>
            </a:p>
          </p:txBody>
        </p:sp>
      </p:grpSp>
      <p:sp>
        <p:nvSpPr>
          <p:cNvPr id="567" name="TextBox 224"/>
          <p:cNvSpPr txBox="1"/>
          <p:nvPr/>
        </p:nvSpPr>
        <p:spPr>
          <a:xfrm>
            <a:off x="7762154" y="5580695"/>
            <a:ext cx="679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RX2560 M2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RX2540 M2</a:t>
            </a:r>
          </a:p>
        </p:txBody>
      </p:sp>
      <p:sp>
        <p:nvSpPr>
          <p:cNvPr id="568" name="TextBox 219"/>
          <p:cNvSpPr txBox="1"/>
          <p:nvPr/>
        </p:nvSpPr>
        <p:spPr>
          <a:xfrm>
            <a:off x="7762153" y="4862278"/>
            <a:ext cx="679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pt-BR" sz="500">
                <a:latin typeface="맑은 고딕" panose="020B0503020000020004" pitchFamily="50" charset="-127"/>
                <a:ea typeface="맑은 고딕" panose="020B0503020000020004" pitchFamily="50" charset="-127"/>
              </a:rPr>
              <a:t>RX2540 M2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pt-BR" sz="500">
                <a:latin typeface="맑은 고딕" panose="020B0503020000020004" pitchFamily="50" charset="-127"/>
                <a:ea typeface="맑은 고딕" panose="020B0503020000020004" pitchFamily="50" charset="-127"/>
              </a:rPr>
              <a:t>PQ2008 E3</a:t>
            </a:r>
          </a:p>
        </p:txBody>
      </p:sp>
      <p:sp>
        <p:nvSpPr>
          <p:cNvPr id="569" name="TextBox 209"/>
          <p:cNvSpPr txBox="1"/>
          <p:nvPr/>
        </p:nvSpPr>
        <p:spPr>
          <a:xfrm>
            <a:off x="7762154" y="3470397"/>
            <a:ext cx="679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RX2530 M2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RX2540 M2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RX4770 M3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PQ2800 E3</a:t>
            </a:r>
          </a:p>
        </p:txBody>
      </p:sp>
      <p:grpSp>
        <p:nvGrpSpPr>
          <p:cNvPr id="570" name="Group 220"/>
          <p:cNvGrpSpPr/>
          <p:nvPr/>
        </p:nvGrpSpPr>
        <p:grpSpPr>
          <a:xfrm>
            <a:off x="7180415" y="4166709"/>
            <a:ext cx="652486" cy="587949"/>
            <a:chOff x="1577885" y="1121334"/>
            <a:chExt cx="737349" cy="664419"/>
          </a:xfrm>
        </p:grpSpPr>
        <p:sp>
          <p:nvSpPr>
            <p:cNvPr id="571" name="Oval 221"/>
            <p:cNvSpPr/>
            <p:nvPr/>
          </p:nvSpPr>
          <p:spPr>
            <a:xfrm>
              <a:off x="1645344" y="1165264"/>
              <a:ext cx="598431" cy="569586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lumMod val="75000"/>
                    <a:lumOff val="25000"/>
                  </a:srgbClr>
                </a:gs>
                <a:gs pos="50000">
                  <a:srgbClr val="000000">
                    <a:lumMod val="50000"/>
                    <a:lumOff val="50000"/>
                  </a:srgbClr>
                </a:gs>
                <a:gs pos="100000">
                  <a:srgbClr val="000000">
                    <a:lumMod val="65000"/>
                    <a:lumOff val="35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572" name="Grafik 19" descr="laurel gold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885" y="1187846"/>
              <a:ext cx="737349" cy="597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73" name="Textfeld 18"/>
            <p:cNvSpPr txBox="1"/>
            <p:nvPr/>
          </p:nvSpPr>
          <p:spPr>
            <a:xfrm>
              <a:off x="1713271" y="1121334"/>
              <a:ext cx="575369" cy="66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1" i="0" u="none" strike="noStrike" kern="0" cap="none" spc="0" normalizeH="0" baseline="0" noProof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1</a:t>
              </a:r>
            </a:p>
          </p:txBody>
        </p:sp>
      </p:grpSp>
      <p:sp>
        <p:nvSpPr>
          <p:cNvPr id="574" name="TextBox 209"/>
          <p:cNvSpPr txBox="1"/>
          <p:nvPr/>
        </p:nvSpPr>
        <p:spPr>
          <a:xfrm>
            <a:off x="7762154" y="4155344"/>
            <a:ext cx="67926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RX4770 M3</a:t>
            </a:r>
          </a:p>
        </p:txBody>
      </p:sp>
      <p:grpSp>
        <p:nvGrpSpPr>
          <p:cNvPr id="575" name="Group 205"/>
          <p:cNvGrpSpPr/>
          <p:nvPr/>
        </p:nvGrpSpPr>
        <p:grpSpPr>
          <a:xfrm>
            <a:off x="8292993" y="2760155"/>
            <a:ext cx="652486" cy="587949"/>
            <a:chOff x="1577885" y="1121334"/>
            <a:chExt cx="737349" cy="664419"/>
          </a:xfrm>
        </p:grpSpPr>
        <p:sp>
          <p:nvSpPr>
            <p:cNvPr id="576" name="Oval 206"/>
            <p:cNvSpPr/>
            <p:nvPr/>
          </p:nvSpPr>
          <p:spPr>
            <a:xfrm>
              <a:off x="1645344" y="1165264"/>
              <a:ext cx="598431" cy="569586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lumMod val="75000"/>
                    <a:lumOff val="25000"/>
                  </a:srgbClr>
                </a:gs>
                <a:gs pos="50000">
                  <a:srgbClr val="000000">
                    <a:lumMod val="50000"/>
                    <a:lumOff val="50000"/>
                  </a:srgbClr>
                </a:gs>
                <a:gs pos="100000">
                  <a:srgbClr val="000000">
                    <a:lumMod val="65000"/>
                    <a:lumOff val="35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577" name="Grafik 19" descr="laurel gold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885" y="1187846"/>
              <a:ext cx="737349" cy="597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78" name="Textfeld 18"/>
            <p:cNvSpPr txBox="1"/>
            <p:nvPr/>
          </p:nvSpPr>
          <p:spPr>
            <a:xfrm>
              <a:off x="1713271" y="1121334"/>
              <a:ext cx="575369" cy="66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1" i="0" u="none" strike="noStrike" kern="0" cap="none" spc="0" normalizeH="0" baseline="0" noProof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</a:p>
          </p:txBody>
        </p:sp>
      </p:grpSp>
      <p:sp>
        <p:nvSpPr>
          <p:cNvPr id="579" name="TextBox 209"/>
          <p:cNvSpPr txBox="1"/>
          <p:nvPr/>
        </p:nvSpPr>
        <p:spPr>
          <a:xfrm>
            <a:off x="8877885" y="2797064"/>
            <a:ext cx="67926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PQ2800 E3</a:t>
            </a:r>
          </a:p>
        </p:txBody>
      </p:sp>
      <p:grpSp>
        <p:nvGrpSpPr>
          <p:cNvPr id="580" name="Group 220"/>
          <p:cNvGrpSpPr/>
          <p:nvPr/>
        </p:nvGrpSpPr>
        <p:grpSpPr>
          <a:xfrm>
            <a:off x="8292993" y="5595878"/>
            <a:ext cx="652486" cy="587949"/>
            <a:chOff x="1577885" y="1121334"/>
            <a:chExt cx="737349" cy="664419"/>
          </a:xfrm>
        </p:grpSpPr>
        <p:sp>
          <p:nvSpPr>
            <p:cNvPr id="581" name="Oval 221"/>
            <p:cNvSpPr/>
            <p:nvPr/>
          </p:nvSpPr>
          <p:spPr>
            <a:xfrm>
              <a:off x="1645344" y="1165264"/>
              <a:ext cx="598431" cy="569586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lumMod val="75000"/>
                    <a:lumOff val="25000"/>
                  </a:srgbClr>
                </a:gs>
                <a:gs pos="50000">
                  <a:srgbClr val="000000">
                    <a:lumMod val="50000"/>
                    <a:lumOff val="50000"/>
                  </a:srgbClr>
                </a:gs>
                <a:gs pos="100000">
                  <a:srgbClr val="000000">
                    <a:lumMod val="65000"/>
                    <a:lumOff val="35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582" name="Grafik 19" descr="laurel gold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885" y="1187846"/>
              <a:ext cx="737349" cy="597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83" name="Textfeld 18"/>
            <p:cNvSpPr txBox="1"/>
            <p:nvPr/>
          </p:nvSpPr>
          <p:spPr>
            <a:xfrm>
              <a:off x="1713271" y="1121334"/>
              <a:ext cx="575369" cy="66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1" i="0" u="none" strike="noStrike" kern="0" cap="none" spc="0" normalizeH="0" baseline="0" noProof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1</a:t>
              </a:r>
            </a:p>
          </p:txBody>
        </p:sp>
      </p:grpSp>
      <p:sp>
        <p:nvSpPr>
          <p:cNvPr id="584" name="TextBox 209"/>
          <p:cNvSpPr txBox="1"/>
          <p:nvPr/>
        </p:nvSpPr>
        <p:spPr>
          <a:xfrm>
            <a:off x="8882244" y="5593955"/>
            <a:ext cx="67926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>
                <a:latin typeface="맑은 고딕" panose="020B0503020000020004" pitchFamily="50" charset="-127"/>
                <a:ea typeface="맑은 고딕" panose="020B0503020000020004" pitchFamily="50" charset="-127"/>
              </a:rPr>
              <a:t>TX1320 M3</a:t>
            </a:r>
          </a:p>
        </p:txBody>
      </p:sp>
      <p:grpSp>
        <p:nvGrpSpPr>
          <p:cNvPr id="585" name="Group 205"/>
          <p:cNvGrpSpPr/>
          <p:nvPr/>
        </p:nvGrpSpPr>
        <p:grpSpPr>
          <a:xfrm>
            <a:off x="8292993" y="3484823"/>
            <a:ext cx="652486" cy="587949"/>
            <a:chOff x="1577885" y="1121334"/>
            <a:chExt cx="737349" cy="664419"/>
          </a:xfrm>
        </p:grpSpPr>
        <p:sp>
          <p:nvSpPr>
            <p:cNvPr id="586" name="Oval 206"/>
            <p:cNvSpPr/>
            <p:nvPr/>
          </p:nvSpPr>
          <p:spPr>
            <a:xfrm>
              <a:off x="1645344" y="1165264"/>
              <a:ext cx="598431" cy="569586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lumMod val="75000"/>
                    <a:lumOff val="25000"/>
                  </a:srgbClr>
                </a:gs>
                <a:gs pos="50000">
                  <a:srgbClr val="000000">
                    <a:lumMod val="50000"/>
                    <a:lumOff val="50000"/>
                  </a:srgbClr>
                </a:gs>
                <a:gs pos="100000">
                  <a:srgbClr val="000000">
                    <a:lumMod val="65000"/>
                    <a:lumOff val="35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587" name="Grafik 19" descr="laurel gold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885" y="1187846"/>
              <a:ext cx="737349" cy="597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88" name="Textfeld 18"/>
            <p:cNvSpPr txBox="1"/>
            <p:nvPr/>
          </p:nvSpPr>
          <p:spPr>
            <a:xfrm>
              <a:off x="1713271" y="1121334"/>
              <a:ext cx="575369" cy="66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1" i="0" u="none" strike="noStrike" kern="0" cap="none" spc="0" normalizeH="0" baseline="0" noProof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1</a:t>
              </a:r>
            </a:p>
          </p:txBody>
        </p:sp>
      </p:grpSp>
      <p:sp>
        <p:nvSpPr>
          <p:cNvPr id="589" name="TextBox 209"/>
          <p:cNvSpPr txBox="1"/>
          <p:nvPr/>
        </p:nvSpPr>
        <p:spPr>
          <a:xfrm>
            <a:off x="8877883" y="3470397"/>
            <a:ext cx="67926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de-DE" sz="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RX1330 M3</a:t>
            </a:r>
          </a:p>
        </p:txBody>
      </p:sp>
      <p:sp>
        <p:nvSpPr>
          <p:cNvPr id="189" name="Eine Ecke des Rechtecks abrunden 32"/>
          <p:cNvSpPr/>
          <p:nvPr/>
        </p:nvSpPr>
        <p:spPr bwMode="gray">
          <a:xfrm>
            <a:off x="344488" y="1985798"/>
            <a:ext cx="9217025" cy="360040"/>
          </a:xfrm>
          <a:prstGeom prst="roundRect">
            <a:avLst/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r>
              <a:rPr lang="de-DE" altLang="ko-KR" sz="16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Hall-of-Fame, x86 World Records</a:t>
            </a:r>
            <a:endParaRPr lang="en-US" altLang="ko-KR" sz="1600" b="1" dirty="0">
              <a:gradFill flip="none" rotWithShape="1">
                <a:gsLst>
                  <a:gs pos="0">
                    <a:prstClr val="white">
                      <a:lumMod val="0"/>
                      <a:lumOff val="100000"/>
                    </a:prstClr>
                  </a:gs>
                  <a:gs pos="100000">
                    <a:prstClr val="white">
                      <a:lumMod val="0"/>
                      <a:lumOff val="100000"/>
                    </a:prstClr>
                  </a:gs>
                </a:gsLst>
                <a:lin ang="6000000" scaled="0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9" name="텍스트 개체 틀 5"/>
          <p:cNvSpPr txBox="1">
            <a:spLocks/>
          </p:cNvSpPr>
          <p:nvPr/>
        </p:nvSpPr>
        <p:spPr>
          <a:xfrm>
            <a:off x="348525" y="1238401"/>
            <a:ext cx="9212988" cy="549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PRIMERGY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서버는 다양한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x86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벤치마크 부문에서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Best Class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급의 기록을 달성하고 있습니다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b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endParaRPr lang="en-US" altLang="ko-KR" sz="12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41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59167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PRIMERGY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성능</a:t>
            </a: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30B1A"/>
              </a:buClr>
              <a:defRPr/>
            </a:pPr>
            <a:r>
              <a:rPr kumimoji="0"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Two-Tier SAP SD Standard Application </a:t>
            </a:r>
            <a:r>
              <a:rPr kumimoji="0"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벤치마크 기록</a:t>
            </a:r>
            <a:endParaRPr kumimoji="0" lang="en-US" altLang="ko-KR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3" name="직선 연결선 22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78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8895507"/>
              </p:ext>
            </p:extLst>
          </p:nvPr>
        </p:nvGraphicFramePr>
        <p:xfrm>
          <a:off x="539552" y="2286000"/>
          <a:ext cx="8784976" cy="3833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79" name="Grafik 4" descr="PRIMERGY P25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9765" y="4188018"/>
            <a:ext cx="1189433" cy="99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Grafik 5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6190" y="4296984"/>
            <a:ext cx="1295400" cy="351989"/>
          </a:xfrm>
          <a:prstGeom prst="rect">
            <a:avLst/>
          </a:prstGeom>
        </p:spPr>
      </p:pic>
      <p:pic>
        <p:nvPicPr>
          <p:cNvPr id="181" name="Grafik 6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8291" y="3773410"/>
            <a:ext cx="1295399" cy="443051"/>
          </a:xfrm>
          <a:prstGeom prst="rect">
            <a:avLst/>
          </a:prstGeom>
        </p:spPr>
      </p:pic>
      <p:sp>
        <p:nvSpPr>
          <p:cNvPr id="183" name="Pfeil nach rechts 9"/>
          <p:cNvSpPr/>
          <p:nvPr/>
        </p:nvSpPr>
        <p:spPr>
          <a:xfrm>
            <a:off x="785002" y="5975619"/>
            <a:ext cx="8582656" cy="481853"/>
          </a:xfrm>
          <a:prstGeom prst="rightArrow">
            <a:avLst/>
          </a:prstGeom>
          <a:gradFill>
            <a:gsLst>
              <a:gs pos="0">
                <a:srgbClr val="FF0000"/>
              </a:gs>
              <a:gs pos="39999">
                <a:srgbClr val="FF6969"/>
              </a:gs>
              <a:gs pos="70000">
                <a:srgbClr val="FFAFAF"/>
              </a:gs>
              <a:gs pos="100000">
                <a:srgbClr val="FFEBEB"/>
              </a:gs>
            </a:gsLst>
            <a:lin ang="108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1998	2001	2003	2005	2007	2009	2011            2015             2016         2017</a:t>
            </a:r>
          </a:p>
        </p:txBody>
      </p:sp>
      <p:sp>
        <p:nvSpPr>
          <p:cNvPr id="25" name="Eine Ecke des Rechtecks abrunden 32"/>
          <p:cNvSpPr/>
          <p:nvPr/>
        </p:nvSpPr>
        <p:spPr bwMode="gray">
          <a:xfrm>
            <a:off x="344488" y="1985798"/>
            <a:ext cx="9217025" cy="360040"/>
          </a:xfrm>
          <a:prstGeom prst="roundRect">
            <a:avLst/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r>
              <a:rPr lang="de-DE" altLang="ko-KR" sz="16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SAP Performance Over the Generations</a:t>
            </a:r>
            <a:endParaRPr lang="en-US" altLang="ko-KR" sz="1600" b="1" dirty="0">
              <a:gradFill flip="none" rotWithShape="1">
                <a:gsLst>
                  <a:gs pos="0">
                    <a:prstClr val="white">
                      <a:lumMod val="0"/>
                      <a:lumOff val="100000"/>
                    </a:prstClr>
                  </a:gs>
                  <a:gs pos="100000">
                    <a:prstClr val="white">
                      <a:lumMod val="0"/>
                      <a:lumOff val="100000"/>
                    </a:prstClr>
                  </a:gs>
                </a:gsLst>
                <a:lin ang="6000000" scaled="0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텍스트 개체 틀 5"/>
          <p:cNvSpPr txBox="1">
            <a:spLocks/>
          </p:cNvSpPr>
          <p:nvPr/>
        </p:nvSpPr>
        <p:spPr>
          <a:xfrm>
            <a:off x="348525" y="1238401"/>
            <a:ext cx="9212988" cy="549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6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6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6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6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6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PRIMERGY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서버는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SAP Performance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에서 세대를 뛰어넘는 성능 향상을 이루어 냈습니다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b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endParaRPr lang="en-US" altLang="ko-KR" sz="12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1793" y="3391171"/>
            <a:ext cx="1231889" cy="34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42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77703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PRIMERGY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성능</a:t>
            </a: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30B1A"/>
              </a:buClr>
              <a:defRPr/>
            </a:pPr>
            <a:r>
              <a:rPr kumimoji="0" lang="ko-KR" altLang="en-US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가상화 성능</a:t>
            </a:r>
            <a:endParaRPr kumimoji="0" lang="en-US" altLang="ko-KR" ker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3" name="직선 연결선 22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텍스트 개체 틀 5"/>
          <p:cNvSpPr txBox="1">
            <a:spLocks/>
          </p:cNvSpPr>
          <p:nvPr/>
        </p:nvSpPr>
        <p:spPr>
          <a:xfrm>
            <a:off x="348525" y="1238401"/>
            <a:ext cx="9212988" cy="549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PRIMERGY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서버는 가상화 벤치마크 성능에서 몇 년간에 걸쳐 지속적으로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World #1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 달성함으로써 가상화 환경에서 리더십을 발휘하고 있습니다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</p:txBody>
      </p:sp>
      <p:grpSp>
        <p:nvGrpSpPr>
          <p:cNvPr id="75" name="그룹 74"/>
          <p:cNvGrpSpPr/>
          <p:nvPr/>
        </p:nvGrpSpPr>
        <p:grpSpPr>
          <a:xfrm>
            <a:off x="388594" y="2144698"/>
            <a:ext cx="9050375" cy="4121245"/>
            <a:chOff x="223837" y="2367862"/>
            <a:chExt cx="9432218" cy="3966402"/>
          </a:xfrm>
        </p:grpSpPr>
        <p:sp>
          <p:nvSpPr>
            <p:cNvPr id="47" name="이등변 삼각형 46"/>
            <p:cNvSpPr/>
            <p:nvPr/>
          </p:nvSpPr>
          <p:spPr>
            <a:xfrm rot="5400000" flipV="1">
              <a:off x="3867333" y="6118240"/>
              <a:ext cx="288032" cy="144016"/>
            </a:xfrm>
            <a:prstGeom prst="triangle">
              <a:avLst>
                <a:gd name="adj" fmla="val 30985"/>
              </a:avLst>
            </a:prstGeom>
            <a:solidFill>
              <a:schemeClr val="bg1">
                <a:lumMod val="50000"/>
              </a:schemeClr>
            </a:solidFill>
            <a:ln w="12700" cap="rnd" cmpd="sng">
              <a:noFill/>
              <a:prstDash val="solid"/>
              <a:headEnd type="none" w="lg" len="med"/>
              <a:tailEnd type="none" w="lg" len="med"/>
            </a:ln>
            <a:effectLst>
              <a:outerShdw blurRad="38100" dist="25400" dir="5400000" algn="t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anchor="ctr" anchorCtr="0"/>
            <a:lstStyle/>
            <a:p>
              <a:pPr>
                <a:spcBef>
                  <a:spcPts val="200"/>
                </a:spcBef>
                <a:spcAft>
                  <a:spcPts val="600"/>
                </a:spcAft>
              </a:pPr>
              <a:endParaRPr lang="ko-KR" altLang="en-US" sz="170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6" name="이등변 삼각형 75"/>
            <p:cNvSpPr/>
            <p:nvPr/>
          </p:nvSpPr>
          <p:spPr>
            <a:xfrm rot="16200000">
              <a:off x="3867333" y="2449459"/>
              <a:ext cx="288032" cy="144016"/>
            </a:xfrm>
            <a:prstGeom prst="triangle">
              <a:avLst>
                <a:gd name="adj" fmla="val 30985"/>
              </a:avLst>
            </a:prstGeom>
            <a:solidFill>
              <a:schemeClr val="bg1">
                <a:lumMod val="50000"/>
              </a:schemeClr>
            </a:solidFill>
            <a:ln w="12700" cap="rnd" cmpd="sng">
              <a:noFill/>
              <a:prstDash val="solid"/>
              <a:headEnd type="none" w="lg" len="med"/>
              <a:tailEnd type="none" w="lg" len="med"/>
            </a:ln>
            <a:effectLst>
              <a:outerShdw blurRad="38100" dist="25400" dir="5400000" algn="t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anchor="ctr" anchorCtr="0"/>
            <a:lstStyle/>
            <a:p>
              <a:pPr>
                <a:spcBef>
                  <a:spcPts val="200"/>
                </a:spcBef>
                <a:spcAft>
                  <a:spcPts val="600"/>
                </a:spcAft>
              </a:pPr>
              <a:endParaRPr lang="ko-KR" altLang="en-US" sz="170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7" name="Text Box 358" descr="도식1"/>
            <p:cNvSpPr>
              <a:spLocks noChangeArrowheads="1"/>
            </p:cNvSpPr>
            <p:nvPr/>
          </p:nvSpPr>
          <p:spPr bwMode="auto">
            <a:xfrm>
              <a:off x="457624" y="2578992"/>
              <a:ext cx="4885196" cy="3592568"/>
            </a:xfrm>
            <a:prstGeom prst="roundRect">
              <a:avLst>
                <a:gd name="adj" fmla="val 0"/>
              </a:avLst>
            </a:prstGeom>
            <a:solidFill>
              <a:srgbClr val="EAEAEA"/>
            </a:solidFill>
            <a:ln w="12700" cap="rnd" cmpd="sng">
              <a:noFill/>
              <a:prstDash val="solid"/>
              <a:headEnd type="none" w="lg" len="med"/>
              <a:tailEnd type="none" w="lg" len="med"/>
            </a:ln>
            <a:effectLst>
              <a:outerShdw blurRad="88900" dist="38100" dir="5400000" algn="t" rotWithShape="0">
                <a:prstClr val="black">
                  <a:alpha val="48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anchor="ctr" anchorCtr="0"/>
            <a:lstStyle/>
            <a:p>
              <a:pPr>
                <a:spcBef>
                  <a:spcPts val="200"/>
                </a:spcBef>
                <a:spcAft>
                  <a:spcPts val="600"/>
                </a:spcAft>
              </a:pPr>
              <a:endParaRPr lang="ko-KR" altLang="en-US" sz="170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8" name="직사각형 77"/>
            <p:cNvSpPr/>
            <p:nvPr/>
          </p:nvSpPr>
          <p:spPr>
            <a:xfrm>
              <a:off x="4083357" y="2367862"/>
              <a:ext cx="5572698" cy="3966402"/>
            </a:xfrm>
            <a:prstGeom prst="rect">
              <a:avLst/>
            </a:prstGeom>
            <a:solidFill>
              <a:schemeClr val="bg1"/>
            </a:solidFill>
            <a:ln w="6350" cap="rnd" cmpd="sng">
              <a:solidFill>
                <a:schemeClr val="bg1">
                  <a:lumMod val="85000"/>
                </a:schemeClr>
              </a:solidFill>
              <a:prstDash val="solid"/>
              <a:headEnd type="none" w="lg" len="med"/>
              <a:tailEnd type="none" w="lg" len="med"/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anchor="ctr" anchorCtr="0"/>
            <a:lstStyle/>
            <a:p>
              <a:pPr>
                <a:spcBef>
                  <a:spcPts val="200"/>
                </a:spcBef>
                <a:spcAft>
                  <a:spcPts val="600"/>
                </a:spcAft>
              </a:pPr>
              <a:endParaRPr lang="ko-KR" altLang="en-US" sz="170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4" name="사다리꼴 182"/>
            <p:cNvSpPr/>
            <p:nvPr/>
          </p:nvSpPr>
          <p:spPr>
            <a:xfrm>
              <a:off x="223837" y="2429301"/>
              <a:ext cx="888190" cy="324036"/>
            </a:xfrm>
            <a:custGeom>
              <a:avLst/>
              <a:gdLst>
                <a:gd name="connsiteX0" fmla="*/ 0 w 1044116"/>
                <a:gd name="connsiteY0" fmla="*/ 324036 h 324036"/>
                <a:gd name="connsiteX1" fmla="*/ 155926 w 1044116"/>
                <a:gd name="connsiteY1" fmla="*/ 0 h 324036"/>
                <a:gd name="connsiteX2" fmla="*/ 888190 w 1044116"/>
                <a:gd name="connsiteY2" fmla="*/ 0 h 324036"/>
                <a:gd name="connsiteX3" fmla="*/ 1044116 w 1044116"/>
                <a:gd name="connsiteY3" fmla="*/ 324036 h 324036"/>
                <a:gd name="connsiteX4" fmla="*/ 0 w 1044116"/>
                <a:gd name="connsiteY4" fmla="*/ 324036 h 324036"/>
                <a:gd name="connsiteX0" fmla="*/ 0 w 888190"/>
                <a:gd name="connsiteY0" fmla="*/ 324036 h 324036"/>
                <a:gd name="connsiteX1" fmla="*/ 155926 w 888190"/>
                <a:gd name="connsiteY1" fmla="*/ 0 h 324036"/>
                <a:gd name="connsiteX2" fmla="*/ 888190 w 888190"/>
                <a:gd name="connsiteY2" fmla="*/ 0 h 324036"/>
                <a:gd name="connsiteX3" fmla="*/ 0 w 888190"/>
                <a:gd name="connsiteY3" fmla="*/ 324036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190" h="324036">
                  <a:moveTo>
                    <a:pt x="0" y="324036"/>
                  </a:moveTo>
                  <a:lnTo>
                    <a:pt x="155926" y="0"/>
                  </a:lnTo>
                  <a:lnTo>
                    <a:pt x="888190" y="0"/>
                  </a:lnTo>
                  <a:lnTo>
                    <a:pt x="0" y="324036"/>
                  </a:lnTo>
                  <a:close/>
                </a:path>
              </a:pathLst>
            </a:custGeom>
            <a:gradFill>
              <a:gsLst>
                <a:gs pos="74000">
                  <a:schemeClr val="bg1">
                    <a:alpha val="0"/>
                  </a:schemeClr>
                </a:gs>
                <a:gs pos="0">
                  <a:schemeClr val="bg1">
                    <a:alpha val="41000"/>
                  </a:schemeClr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65" name="그룹 164"/>
          <p:cNvGrpSpPr/>
          <p:nvPr/>
        </p:nvGrpSpPr>
        <p:grpSpPr>
          <a:xfrm>
            <a:off x="388594" y="2154661"/>
            <a:ext cx="3565090" cy="576064"/>
            <a:chOff x="1522385" y="4571925"/>
            <a:chExt cx="4170489" cy="576064"/>
          </a:xfrm>
        </p:grpSpPr>
        <p:sp>
          <p:nvSpPr>
            <p:cNvPr id="166" name="자유형 165"/>
            <p:cNvSpPr/>
            <p:nvPr/>
          </p:nvSpPr>
          <p:spPr>
            <a:xfrm>
              <a:off x="5057874" y="4878114"/>
              <a:ext cx="635000" cy="269875"/>
            </a:xfrm>
            <a:custGeom>
              <a:avLst/>
              <a:gdLst>
                <a:gd name="connsiteX0" fmla="*/ 0 w 635000"/>
                <a:gd name="connsiteY0" fmla="*/ 269875 h 269875"/>
                <a:gd name="connsiteX1" fmla="*/ 635000 w 635000"/>
                <a:gd name="connsiteY1" fmla="*/ 114300 h 269875"/>
                <a:gd name="connsiteX2" fmla="*/ 307975 w 635000"/>
                <a:gd name="connsiteY2" fmla="*/ 0 h 269875"/>
                <a:gd name="connsiteX3" fmla="*/ 0 w 635000"/>
                <a:gd name="connsiteY3" fmla="*/ 269875 h 26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000" h="269875">
                  <a:moveTo>
                    <a:pt x="0" y="269875"/>
                  </a:moveTo>
                  <a:lnTo>
                    <a:pt x="635000" y="114300"/>
                  </a:lnTo>
                  <a:lnTo>
                    <a:pt x="307975" y="0"/>
                  </a:lnTo>
                  <a:lnTo>
                    <a:pt x="0" y="269875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tx1">
                    <a:alpha val="20000"/>
                  </a:schemeClr>
                </a:gs>
                <a:gs pos="0">
                  <a:schemeClr val="tx1">
                    <a:alpha val="0"/>
                  </a:schemeClr>
                </a:gs>
              </a:gsLst>
              <a:lin ang="8100000" scaled="1"/>
              <a:tileRect/>
            </a:gradFill>
            <a:ln w="12700" cap="rnd" cmpd="sng">
              <a:noFill/>
              <a:prstDash val="solid"/>
              <a:headEnd type="none" w="lg" len="med"/>
              <a:tailEnd type="none" w="lg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anchor="ctr" anchorCtr="0"/>
            <a:lstStyle/>
            <a:p>
              <a:pPr>
                <a:spcBef>
                  <a:spcPts val="200"/>
                </a:spcBef>
                <a:spcAft>
                  <a:spcPts val="600"/>
                </a:spcAft>
              </a:pPr>
              <a:endParaRPr lang="ko-KR" altLang="en-US" sz="170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167" name="그룹 166"/>
            <p:cNvGrpSpPr/>
            <p:nvPr/>
          </p:nvGrpSpPr>
          <p:grpSpPr>
            <a:xfrm>
              <a:off x="1522385" y="4571925"/>
              <a:ext cx="3925227" cy="576064"/>
              <a:chOff x="-811569" y="4571925"/>
              <a:chExt cx="3925227" cy="576064"/>
            </a:xfrm>
          </p:grpSpPr>
          <p:sp>
            <p:nvSpPr>
              <p:cNvPr id="169" name="자유형 168"/>
              <p:cNvSpPr/>
              <p:nvPr/>
            </p:nvSpPr>
            <p:spPr>
              <a:xfrm>
                <a:off x="2713608" y="4852714"/>
                <a:ext cx="400050" cy="295275"/>
              </a:xfrm>
              <a:custGeom>
                <a:avLst/>
                <a:gdLst>
                  <a:gd name="connsiteX0" fmla="*/ 196850 w 400050"/>
                  <a:gd name="connsiteY0" fmla="*/ 0 h 295275"/>
                  <a:gd name="connsiteX1" fmla="*/ 0 w 400050"/>
                  <a:gd name="connsiteY1" fmla="*/ 295275 h 295275"/>
                  <a:gd name="connsiteX2" fmla="*/ 400050 w 400050"/>
                  <a:gd name="connsiteY2" fmla="*/ 41275 h 295275"/>
                  <a:gd name="connsiteX3" fmla="*/ 196850 w 400050"/>
                  <a:gd name="connsiteY3" fmla="*/ 0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050" h="295275">
                    <a:moveTo>
                      <a:pt x="196850" y="0"/>
                    </a:moveTo>
                    <a:lnTo>
                      <a:pt x="0" y="295275"/>
                    </a:lnTo>
                    <a:lnTo>
                      <a:pt x="400050" y="41275"/>
                    </a:lnTo>
                    <a:lnTo>
                      <a:pt x="19685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>
                  <a:solidFill>
                    <a:srgbClr val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70" name="사다리꼴 169"/>
              <p:cNvSpPr/>
              <p:nvPr/>
            </p:nvSpPr>
            <p:spPr>
              <a:xfrm>
                <a:off x="-811569" y="4571925"/>
                <a:ext cx="3925227" cy="324036"/>
              </a:xfrm>
              <a:prstGeom prst="trapezoid">
                <a:avLst>
                  <a:gd name="adj" fmla="val 48120"/>
                </a:avLst>
              </a:prstGeom>
              <a:gradFill flip="none" rotWithShape="1">
                <a:gsLst>
                  <a:gs pos="0">
                    <a:srgbClr val="A30716">
                      <a:shade val="30000"/>
                      <a:satMod val="115000"/>
                    </a:srgbClr>
                  </a:gs>
                  <a:gs pos="50000">
                    <a:srgbClr val="A30716">
                      <a:shade val="67500"/>
                      <a:satMod val="115000"/>
                    </a:srgbClr>
                  </a:gs>
                  <a:gs pos="100000">
                    <a:srgbClr val="A30716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endParaRPr lang="ko-KR" altLang="en-US" sz="1400" b="1">
                  <a:gradFill flip="none" rotWithShape="1">
                    <a:gsLst>
                      <a:gs pos="0">
                        <a:prstClr val="white">
                          <a:lumMod val="0"/>
                          <a:lumOff val="100000"/>
                        </a:prstClr>
                      </a:gs>
                      <a:gs pos="100000">
                        <a:prstClr val="white">
                          <a:lumMod val="0"/>
                          <a:lumOff val="100000"/>
                        </a:prstClr>
                      </a:gs>
                    </a:gsLst>
                    <a:lin ang="6000000" scaled="0"/>
                    <a:tileRect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71" name="사다리꼴 182"/>
              <p:cNvSpPr/>
              <p:nvPr/>
            </p:nvSpPr>
            <p:spPr>
              <a:xfrm>
                <a:off x="-807871" y="4571925"/>
                <a:ext cx="888190" cy="324036"/>
              </a:xfrm>
              <a:custGeom>
                <a:avLst/>
                <a:gdLst>
                  <a:gd name="connsiteX0" fmla="*/ 0 w 1044116"/>
                  <a:gd name="connsiteY0" fmla="*/ 324036 h 324036"/>
                  <a:gd name="connsiteX1" fmla="*/ 155926 w 1044116"/>
                  <a:gd name="connsiteY1" fmla="*/ 0 h 324036"/>
                  <a:gd name="connsiteX2" fmla="*/ 888190 w 1044116"/>
                  <a:gd name="connsiteY2" fmla="*/ 0 h 324036"/>
                  <a:gd name="connsiteX3" fmla="*/ 1044116 w 1044116"/>
                  <a:gd name="connsiteY3" fmla="*/ 324036 h 324036"/>
                  <a:gd name="connsiteX4" fmla="*/ 0 w 1044116"/>
                  <a:gd name="connsiteY4" fmla="*/ 324036 h 324036"/>
                  <a:gd name="connsiteX0" fmla="*/ 0 w 888190"/>
                  <a:gd name="connsiteY0" fmla="*/ 324036 h 324036"/>
                  <a:gd name="connsiteX1" fmla="*/ 155926 w 888190"/>
                  <a:gd name="connsiteY1" fmla="*/ 0 h 324036"/>
                  <a:gd name="connsiteX2" fmla="*/ 888190 w 888190"/>
                  <a:gd name="connsiteY2" fmla="*/ 0 h 324036"/>
                  <a:gd name="connsiteX3" fmla="*/ 0 w 888190"/>
                  <a:gd name="connsiteY3" fmla="*/ 324036 h 324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8190" h="324036">
                    <a:moveTo>
                      <a:pt x="0" y="324036"/>
                    </a:moveTo>
                    <a:lnTo>
                      <a:pt x="155926" y="0"/>
                    </a:lnTo>
                    <a:lnTo>
                      <a:pt x="888190" y="0"/>
                    </a:lnTo>
                    <a:lnTo>
                      <a:pt x="0" y="324036"/>
                    </a:lnTo>
                    <a:close/>
                  </a:path>
                </a:pathLst>
              </a:custGeom>
              <a:gradFill>
                <a:gsLst>
                  <a:gs pos="74000">
                    <a:schemeClr val="bg1">
                      <a:alpha val="0"/>
                    </a:schemeClr>
                  </a:gs>
                  <a:gs pos="0">
                    <a:schemeClr val="bg1">
                      <a:alpha val="41000"/>
                    </a:schemeClr>
                  </a:gs>
                </a:gsLst>
                <a:lin ang="1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>
                  <a:solidFill>
                    <a:srgbClr val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1938853" y="4636239"/>
              <a:ext cx="3092303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r>
                <a:rPr lang="en-US" altLang="ko-KR" sz="1200" b="1" spc="-100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Datacenter virtualization VMware </a:t>
              </a:r>
              <a:r>
                <a:rPr lang="en-US" altLang="ko-KR" sz="1200" b="1" spc="-100" dirty="0" err="1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VMmark</a:t>
              </a:r>
              <a:endParaRPr lang="en-US" altLang="ko-KR" sz="1200" b="1" spc="-1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2" name="Rt47"/>
          <p:cNvSpPr>
            <a:spLocks noChangeAspect="1" noChangeArrowheads="1"/>
          </p:cNvSpPr>
          <p:nvPr/>
        </p:nvSpPr>
        <p:spPr bwMode="auto">
          <a:xfrm>
            <a:off x="1034441" y="2941898"/>
            <a:ext cx="2587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98425" indent="-98425" algn="just" eaLnBrk="0" hangingPunct="0">
              <a:lnSpc>
                <a:spcPct val="110000"/>
              </a:lnSpc>
              <a:spcBef>
                <a:spcPct val="25000"/>
              </a:spcBef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1pPr>
            <a:lvl2pPr marL="742950" indent="-285750" algn="just" eaLnBrk="0" hangingPunct="0">
              <a:lnSpc>
                <a:spcPct val="110000"/>
              </a:lnSpc>
              <a:spcBef>
                <a:spcPct val="25000"/>
              </a:spcBef>
              <a:buChar char="–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2pPr>
            <a:lvl3pPr marL="1143000" indent="-228600" algn="just" eaLnBrk="0" hangingPunct="0">
              <a:lnSpc>
                <a:spcPct val="110000"/>
              </a:lnSpc>
              <a:spcBef>
                <a:spcPct val="25000"/>
              </a:spcBef>
              <a:buChar char="•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3pPr>
            <a:lvl4pPr marL="1600200" indent="-228600" algn="just" eaLnBrk="0" hangingPunct="0">
              <a:lnSpc>
                <a:spcPct val="110000"/>
              </a:lnSpc>
              <a:spcBef>
                <a:spcPct val="25000"/>
              </a:spcBef>
              <a:buChar char="–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4pPr>
            <a:lvl5pPr marL="2057400" indent="-228600" algn="just" eaLnBrk="0" hangingPunct="0">
              <a:lnSpc>
                <a:spcPct val="110000"/>
              </a:lnSpc>
              <a:spcBef>
                <a:spcPct val="25000"/>
              </a:spcBef>
              <a:buChar char="»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5pPr>
            <a:lvl6pPr marL="2514600" indent="-228600" algn="just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har char="»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6pPr>
            <a:lvl7pPr marL="2971800" indent="-228600" algn="just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har char="»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7pPr>
            <a:lvl8pPr marL="3429000" indent="-228600" algn="just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har char="»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8pPr>
            <a:lvl9pPr marL="3886200" indent="-228600" algn="just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har char="»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9pPr>
          </a:lstStyle>
          <a:p>
            <a:pPr marL="0" lvl="1" indent="0" algn="l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SzPct val="90000"/>
              <a:buFontTx/>
              <a:buNone/>
            </a:pPr>
            <a:r>
              <a:rPr lang="en-US" altLang="ko-KR" sz="1300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“Performance Only”: </a:t>
            </a:r>
            <a:br>
              <a:rPr lang="en-US" altLang="ko-KR" sz="1300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</a:br>
            <a:r>
              <a:rPr lang="en-US" altLang="ko-KR" sz="1300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34.74@28 tiles</a:t>
            </a:r>
          </a:p>
        </p:txBody>
      </p:sp>
      <p:grpSp>
        <p:nvGrpSpPr>
          <p:cNvPr id="33" name="Rt57"/>
          <p:cNvGrpSpPr/>
          <p:nvPr/>
        </p:nvGrpSpPr>
        <p:grpSpPr>
          <a:xfrm>
            <a:off x="776536" y="2924944"/>
            <a:ext cx="206152" cy="180000"/>
            <a:chOff x="5686425" y="3581400"/>
            <a:chExt cx="207169" cy="180000"/>
          </a:xfrm>
        </p:grpSpPr>
        <p:sp>
          <p:nvSpPr>
            <p:cNvPr id="34" name="자유형 33"/>
            <p:cNvSpPr/>
            <p:nvPr/>
          </p:nvSpPr>
          <p:spPr>
            <a:xfrm>
              <a:off x="5721350" y="3591942"/>
              <a:ext cx="172244" cy="108744"/>
            </a:xfrm>
            <a:custGeom>
              <a:avLst/>
              <a:gdLst>
                <a:gd name="connsiteX0" fmla="*/ 0 w 146050"/>
                <a:gd name="connsiteY0" fmla="*/ 19050 h 82550"/>
                <a:gd name="connsiteX1" fmla="*/ 63500 w 146050"/>
                <a:gd name="connsiteY1" fmla="*/ 82550 h 82550"/>
                <a:gd name="connsiteX2" fmla="*/ 146050 w 146050"/>
                <a:gd name="connsiteY2" fmla="*/ 0 h 82550"/>
                <a:gd name="connsiteX0" fmla="*/ 0 w 172244"/>
                <a:gd name="connsiteY0" fmla="*/ 45244 h 108744"/>
                <a:gd name="connsiteX1" fmla="*/ 63500 w 172244"/>
                <a:gd name="connsiteY1" fmla="*/ 108744 h 108744"/>
                <a:gd name="connsiteX2" fmla="*/ 172244 w 172244"/>
                <a:gd name="connsiteY2" fmla="*/ 0 h 108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244" h="108744">
                  <a:moveTo>
                    <a:pt x="0" y="45244"/>
                  </a:moveTo>
                  <a:lnTo>
                    <a:pt x="63500" y="108744"/>
                  </a:lnTo>
                  <a:lnTo>
                    <a:pt x="172244" y="0"/>
                  </a:lnTo>
                </a:path>
              </a:pathLst>
            </a:cu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자유형 34"/>
            <p:cNvSpPr/>
            <p:nvPr/>
          </p:nvSpPr>
          <p:spPr>
            <a:xfrm>
              <a:off x="5686425" y="3581400"/>
              <a:ext cx="180000" cy="180000"/>
            </a:xfrm>
            <a:custGeom>
              <a:avLst/>
              <a:gdLst>
                <a:gd name="connsiteX0" fmla="*/ 121444 w 190500"/>
                <a:gd name="connsiteY0" fmla="*/ 0 h 183356"/>
                <a:gd name="connsiteX1" fmla="*/ 0 w 190500"/>
                <a:gd name="connsiteY1" fmla="*/ 0 h 183356"/>
                <a:gd name="connsiteX2" fmla="*/ 0 w 190500"/>
                <a:gd name="connsiteY2" fmla="*/ 183356 h 183356"/>
                <a:gd name="connsiteX3" fmla="*/ 190500 w 190500"/>
                <a:gd name="connsiteY3" fmla="*/ 183356 h 183356"/>
                <a:gd name="connsiteX4" fmla="*/ 190500 w 190500"/>
                <a:gd name="connsiteY4" fmla="*/ 97631 h 18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83356">
                  <a:moveTo>
                    <a:pt x="121444" y="0"/>
                  </a:moveTo>
                  <a:lnTo>
                    <a:pt x="0" y="0"/>
                  </a:lnTo>
                  <a:lnTo>
                    <a:pt x="0" y="183356"/>
                  </a:lnTo>
                  <a:lnTo>
                    <a:pt x="190500" y="183356"/>
                  </a:lnTo>
                  <a:lnTo>
                    <a:pt x="190500" y="97631"/>
                  </a:lnTo>
                </a:path>
              </a:pathLst>
            </a:cu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6" name="Rt47"/>
          <p:cNvSpPr>
            <a:spLocks noChangeAspect="1" noChangeArrowheads="1"/>
          </p:cNvSpPr>
          <p:nvPr/>
        </p:nvSpPr>
        <p:spPr bwMode="auto">
          <a:xfrm>
            <a:off x="1034441" y="3740672"/>
            <a:ext cx="2587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98425" indent="-98425" algn="just" eaLnBrk="0" hangingPunct="0">
              <a:lnSpc>
                <a:spcPct val="110000"/>
              </a:lnSpc>
              <a:spcBef>
                <a:spcPct val="25000"/>
              </a:spcBef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1pPr>
            <a:lvl2pPr marL="742950" indent="-285750" algn="just" eaLnBrk="0" hangingPunct="0">
              <a:lnSpc>
                <a:spcPct val="110000"/>
              </a:lnSpc>
              <a:spcBef>
                <a:spcPct val="25000"/>
              </a:spcBef>
              <a:buChar char="–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2pPr>
            <a:lvl3pPr marL="1143000" indent="-228600" algn="just" eaLnBrk="0" hangingPunct="0">
              <a:lnSpc>
                <a:spcPct val="110000"/>
              </a:lnSpc>
              <a:spcBef>
                <a:spcPct val="25000"/>
              </a:spcBef>
              <a:buChar char="•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3pPr>
            <a:lvl4pPr marL="1600200" indent="-228600" algn="just" eaLnBrk="0" hangingPunct="0">
              <a:lnSpc>
                <a:spcPct val="110000"/>
              </a:lnSpc>
              <a:spcBef>
                <a:spcPct val="25000"/>
              </a:spcBef>
              <a:buChar char="–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4pPr>
            <a:lvl5pPr marL="2057400" indent="-228600" algn="just" eaLnBrk="0" hangingPunct="0">
              <a:lnSpc>
                <a:spcPct val="110000"/>
              </a:lnSpc>
              <a:spcBef>
                <a:spcPct val="25000"/>
              </a:spcBef>
              <a:buChar char="»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5pPr>
            <a:lvl6pPr marL="2514600" indent="-228600" algn="just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har char="»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6pPr>
            <a:lvl7pPr marL="2971800" indent="-228600" algn="just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har char="»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7pPr>
            <a:lvl8pPr marL="3429000" indent="-228600" algn="just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har char="»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8pPr>
            <a:lvl9pPr marL="3886200" indent="-228600" algn="just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har char="»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9pPr>
          </a:lstStyle>
          <a:p>
            <a:pPr marL="0" lvl="1" indent="0" algn="l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SzPct val="90000"/>
              <a:buFontTx/>
              <a:buNone/>
            </a:pPr>
            <a:r>
              <a:rPr lang="en-US" altLang="ko-KR" sz="1300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“Performance with Server Power”: 38.3065@28Tiles</a:t>
            </a:r>
          </a:p>
        </p:txBody>
      </p:sp>
      <p:grpSp>
        <p:nvGrpSpPr>
          <p:cNvPr id="37" name="Rt57"/>
          <p:cNvGrpSpPr/>
          <p:nvPr/>
        </p:nvGrpSpPr>
        <p:grpSpPr>
          <a:xfrm>
            <a:off x="776536" y="3723718"/>
            <a:ext cx="206152" cy="180000"/>
            <a:chOff x="5686425" y="3581400"/>
            <a:chExt cx="207169" cy="180000"/>
          </a:xfrm>
        </p:grpSpPr>
        <p:sp>
          <p:nvSpPr>
            <p:cNvPr id="38" name="자유형 37"/>
            <p:cNvSpPr/>
            <p:nvPr/>
          </p:nvSpPr>
          <p:spPr>
            <a:xfrm>
              <a:off x="5721350" y="3591942"/>
              <a:ext cx="172244" cy="108744"/>
            </a:xfrm>
            <a:custGeom>
              <a:avLst/>
              <a:gdLst>
                <a:gd name="connsiteX0" fmla="*/ 0 w 146050"/>
                <a:gd name="connsiteY0" fmla="*/ 19050 h 82550"/>
                <a:gd name="connsiteX1" fmla="*/ 63500 w 146050"/>
                <a:gd name="connsiteY1" fmla="*/ 82550 h 82550"/>
                <a:gd name="connsiteX2" fmla="*/ 146050 w 146050"/>
                <a:gd name="connsiteY2" fmla="*/ 0 h 82550"/>
                <a:gd name="connsiteX0" fmla="*/ 0 w 172244"/>
                <a:gd name="connsiteY0" fmla="*/ 45244 h 108744"/>
                <a:gd name="connsiteX1" fmla="*/ 63500 w 172244"/>
                <a:gd name="connsiteY1" fmla="*/ 108744 h 108744"/>
                <a:gd name="connsiteX2" fmla="*/ 172244 w 172244"/>
                <a:gd name="connsiteY2" fmla="*/ 0 h 108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244" h="108744">
                  <a:moveTo>
                    <a:pt x="0" y="45244"/>
                  </a:moveTo>
                  <a:lnTo>
                    <a:pt x="63500" y="108744"/>
                  </a:lnTo>
                  <a:lnTo>
                    <a:pt x="172244" y="0"/>
                  </a:lnTo>
                </a:path>
              </a:pathLst>
            </a:cu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자유형 38"/>
            <p:cNvSpPr/>
            <p:nvPr/>
          </p:nvSpPr>
          <p:spPr>
            <a:xfrm>
              <a:off x="5686425" y="3581400"/>
              <a:ext cx="180000" cy="180000"/>
            </a:xfrm>
            <a:custGeom>
              <a:avLst/>
              <a:gdLst>
                <a:gd name="connsiteX0" fmla="*/ 121444 w 190500"/>
                <a:gd name="connsiteY0" fmla="*/ 0 h 183356"/>
                <a:gd name="connsiteX1" fmla="*/ 0 w 190500"/>
                <a:gd name="connsiteY1" fmla="*/ 0 h 183356"/>
                <a:gd name="connsiteX2" fmla="*/ 0 w 190500"/>
                <a:gd name="connsiteY2" fmla="*/ 183356 h 183356"/>
                <a:gd name="connsiteX3" fmla="*/ 190500 w 190500"/>
                <a:gd name="connsiteY3" fmla="*/ 183356 h 183356"/>
                <a:gd name="connsiteX4" fmla="*/ 190500 w 190500"/>
                <a:gd name="connsiteY4" fmla="*/ 97631 h 18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83356">
                  <a:moveTo>
                    <a:pt x="121444" y="0"/>
                  </a:moveTo>
                  <a:lnTo>
                    <a:pt x="0" y="0"/>
                  </a:lnTo>
                  <a:lnTo>
                    <a:pt x="0" y="183356"/>
                  </a:lnTo>
                  <a:lnTo>
                    <a:pt x="190500" y="183356"/>
                  </a:lnTo>
                  <a:lnTo>
                    <a:pt x="190500" y="97631"/>
                  </a:lnTo>
                </a:path>
              </a:pathLst>
            </a:cu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0" name="Rt47"/>
          <p:cNvSpPr>
            <a:spLocks noChangeAspect="1" noChangeArrowheads="1"/>
          </p:cNvSpPr>
          <p:nvPr/>
        </p:nvSpPr>
        <p:spPr bwMode="auto">
          <a:xfrm>
            <a:off x="1034441" y="4515191"/>
            <a:ext cx="258708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98425" indent="-98425" algn="just" eaLnBrk="0" hangingPunct="0">
              <a:lnSpc>
                <a:spcPct val="110000"/>
              </a:lnSpc>
              <a:spcBef>
                <a:spcPct val="25000"/>
              </a:spcBef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1pPr>
            <a:lvl2pPr marL="742950" indent="-285750" algn="just" eaLnBrk="0" hangingPunct="0">
              <a:lnSpc>
                <a:spcPct val="110000"/>
              </a:lnSpc>
              <a:spcBef>
                <a:spcPct val="25000"/>
              </a:spcBef>
              <a:buChar char="–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2pPr>
            <a:lvl3pPr marL="1143000" indent="-228600" algn="just" eaLnBrk="0" hangingPunct="0">
              <a:lnSpc>
                <a:spcPct val="110000"/>
              </a:lnSpc>
              <a:spcBef>
                <a:spcPct val="25000"/>
              </a:spcBef>
              <a:buChar char="•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3pPr>
            <a:lvl4pPr marL="1600200" indent="-228600" algn="just" eaLnBrk="0" hangingPunct="0">
              <a:lnSpc>
                <a:spcPct val="110000"/>
              </a:lnSpc>
              <a:spcBef>
                <a:spcPct val="25000"/>
              </a:spcBef>
              <a:buChar char="–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4pPr>
            <a:lvl5pPr marL="2057400" indent="-228600" algn="just" eaLnBrk="0" hangingPunct="0">
              <a:lnSpc>
                <a:spcPct val="110000"/>
              </a:lnSpc>
              <a:spcBef>
                <a:spcPct val="25000"/>
              </a:spcBef>
              <a:buChar char="»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5pPr>
            <a:lvl6pPr marL="2514600" indent="-228600" algn="just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har char="»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6pPr>
            <a:lvl7pPr marL="2971800" indent="-228600" algn="just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har char="»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7pPr>
            <a:lvl8pPr marL="3429000" indent="-228600" algn="just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har char="»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8pPr>
            <a:lvl9pPr marL="3886200" indent="-228600" algn="just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har char="»"/>
              <a:defRPr kumimoji="1" sz="1100">
                <a:solidFill>
                  <a:srgbClr val="0D0D0D"/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굴림" panose="020B0600000101010101" pitchFamily="50" charset="-127"/>
              </a:defRPr>
            </a:lvl9pPr>
          </a:lstStyle>
          <a:p>
            <a:pPr marL="0" lvl="1" indent="0" algn="l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SzPct val="90000"/>
              <a:buFontTx/>
              <a:buNone/>
            </a:pPr>
            <a:r>
              <a:rPr lang="en-US" altLang="ko-KR" sz="1300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“Performance with Server and Storage Power”:</a:t>
            </a:r>
            <a:br>
              <a:rPr lang="en-US" altLang="ko-KR" sz="1300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</a:br>
            <a:r>
              <a:rPr lang="en-US" altLang="ko-KR" sz="1300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</a:rPr>
              <a:t>20.8067@22Tiles</a:t>
            </a:r>
          </a:p>
        </p:txBody>
      </p:sp>
      <p:grpSp>
        <p:nvGrpSpPr>
          <p:cNvPr id="41" name="Rt57"/>
          <p:cNvGrpSpPr/>
          <p:nvPr/>
        </p:nvGrpSpPr>
        <p:grpSpPr>
          <a:xfrm>
            <a:off x="776536" y="4498237"/>
            <a:ext cx="206152" cy="180000"/>
            <a:chOff x="5686425" y="3581400"/>
            <a:chExt cx="207169" cy="180000"/>
          </a:xfrm>
        </p:grpSpPr>
        <p:sp>
          <p:nvSpPr>
            <p:cNvPr id="42" name="자유형 41"/>
            <p:cNvSpPr/>
            <p:nvPr/>
          </p:nvSpPr>
          <p:spPr>
            <a:xfrm>
              <a:off x="5721350" y="3591942"/>
              <a:ext cx="172244" cy="108744"/>
            </a:xfrm>
            <a:custGeom>
              <a:avLst/>
              <a:gdLst>
                <a:gd name="connsiteX0" fmla="*/ 0 w 146050"/>
                <a:gd name="connsiteY0" fmla="*/ 19050 h 82550"/>
                <a:gd name="connsiteX1" fmla="*/ 63500 w 146050"/>
                <a:gd name="connsiteY1" fmla="*/ 82550 h 82550"/>
                <a:gd name="connsiteX2" fmla="*/ 146050 w 146050"/>
                <a:gd name="connsiteY2" fmla="*/ 0 h 82550"/>
                <a:gd name="connsiteX0" fmla="*/ 0 w 172244"/>
                <a:gd name="connsiteY0" fmla="*/ 45244 h 108744"/>
                <a:gd name="connsiteX1" fmla="*/ 63500 w 172244"/>
                <a:gd name="connsiteY1" fmla="*/ 108744 h 108744"/>
                <a:gd name="connsiteX2" fmla="*/ 172244 w 172244"/>
                <a:gd name="connsiteY2" fmla="*/ 0 h 108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244" h="108744">
                  <a:moveTo>
                    <a:pt x="0" y="45244"/>
                  </a:moveTo>
                  <a:lnTo>
                    <a:pt x="63500" y="108744"/>
                  </a:lnTo>
                  <a:lnTo>
                    <a:pt x="172244" y="0"/>
                  </a:lnTo>
                </a:path>
              </a:pathLst>
            </a:cu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3" name="자유형 42"/>
            <p:cNvSpPr/>
            <p:nvPr/>
          </p:nvSpPr>
          <p:spPr>
            <a:xfrm>
              <a:off x="5686425" y="3581400"/>
              <a:ext cx="180000" cy="180000"/>
            </a:xfrm>
            <a:custGeom>
              <a:avLst/>
              <a:gdLst>
                <a:gd name="connsiteX0" fmla="*/ 121444 w 190500"/>
                <a:gd name="connsiteY0" fmla="*/ 0 h 183356"/>
                <a:gd name="connsiteX1" fmla="*/ 0 w 190500"/>
                <a:gd name="connsiteY1" fmla="*/ 0 h 183356"/>
                <a:gd name="connsiteX2" fmla="*/ 0 w 190500"/>
                <a:gd name="connsiteY2" fmla="*/ 183356 h 183356"/>
                <a:gd name="connsiteX3" fmla="*/ 190500 w 190500"/>
                <a:gd name="connsiteY3" fmla="*/ 183356 h 183356"/>
                <a:gd name="connsiteX4" fmla="*/ 190500 w 190500"/>
                <a:gd name="connsiteY4" fmla="*/ 97631 h 18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83356">
                  <a:moveTo>
                    <a:pt x="121444" y="0"/>
                  </a:moveTo>
                  <a:lnTo>
                    <a:pt x="0" y="0"/>
                  </a:lnTo>
                  <a:lnTo>
                    <a:pt x="0" y="183356"/>
                  </a:lnTo>
                  <a:lnTo>
                    <a:pt x="190500" y="183356"/>
                  </a:lnTo>
                  <a:lnTo>
                    <a:pt x="190500" y="97631"/>
                  </a:lnTo>
                </a:path>
              </a:pathLst>
            </a:cu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44" name="Gruppieren 19"/>
          <p:cNvGrpSpPr/>
          <p:nvPr/>
        </p:nvGrpSpPr>
        <p:grpSpPr>
          <a:xfrm>
            <a:off x="2720752" y="4917530"/>
            <a:ext cx="1238671" cy="1115349"/>
            <a:chOff x="-1279904" y="93256"/>
            <a:chExt cx="1080000" cy="879602"/>
          </a:xfrm>
        </p:grpSpPr>
        <p:pic>
          <p:nvPicPr>
            <p:cNvPr id="45" name="Grafik 30" descr="laurel gold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9904" y="97101"/>
              <a:ext cx="1080000" cy="875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2" descr="C:\_Timo\PRIMEQUEST\GWR-Logo_TM-CMYK-Neu-klein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6632" y="93256"/>
              <a:ext cx="760537" cy="760537"/>
            </a:xfrm>
            <a:prstGeom prst="rect">
              <a:avLst/>
            </a:prstGeom>
            <a:noFill/>
          </p:spPr>
        </p:pic>
      </p:grpSp>
      <p:sp>
        <p:nvSpPr>
          <p:cNvPr id="50" name="object 10"/>
          <p:cNvSpPr/>
          <p:nvPr/>
        </p:nvSpPr>
        <p:spPr>
          <a:xfrm>
            <a:off x="4160913" y="2687433"/>
            <a:ext cx="5184576" cy="3315959"/>
          </a:xfrm>
          <a:custGeom>
            <a:avLst/>
            <a:gdLst/>
            <a:ahLst/>
            <a:cxnLst/>
            <a:rect l="l" t="t" r="r" b="b"/>
            <a:pathLst>
              <a:path w="6064884" h="3274059">
                <a:moveTo>
                  <a:pt x="0" y="3273519"/>
                </a:moveTo>
                <a:lnTo>
                  <a:pt x="6064353" y="3273519"/>
                </a:lnTo>
                <a:lnTo>
                  <a:pt x="6064353" y="0"/>
                </a:lnTo>
                <a:lnTo>
                  <a:pt x="0" y="0"/>
                </a:lnTo>
                <a:lnTo>
                  <a:pt x="0" y="3273519"/>
                </a:lnTo>
                <a:close/>
              </a:path>
            </a:pathLst>
          </a:custGeom>
          <a:solidFill>
            <a:srgbClr val="EDE9E4"/>
          </a:solidFill>
        </p:spPr>
        <p:txBody>
          <a:bodyPr wrap="square" lIns="0" tIns="0" rIns="0" bIns="0" rtlCol="0"/>
          <a:lstStyle/>
          <a:p>
            <a:endParaRPr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5" name="object 16"/>
          <p:cNvSpPr/>
          <p:nvPr/>
        </p:nvSpPr>
        <p:spPr>
          <a:xfrm>
            <a:off x="4160913" y="2687433"/>
            <a:ext cx="5184576" cy="3315960"/>
          </a:xfrm>
          <a:custGeom>
            <a:avLst/>
            <a:gdLst/>
            <a:ahLst/>
            <a:cxnLst/>
            <a:rect l="l" t="t" r="r" b="b"/>
            <a:pathLst>
              <a:path w="6064884" h="3274059">
                <a:moveTo>
                  <a:pt x="0" y="3273519"/>
                </a:moveTo>
                <a:lnTo>
                  <a:pt x="6064353" y="3273519"/>
                </a:lnTo>
                <a:lnTo>
                  <a:pt x="6064353" y="0"/>
                </a:lnTo>
                <a:lnTo>
                  <a:pt x="0" y="0"/>
                </a:lnTo>
                <a:lnTo>
                  <a:pt x="0" y="327351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6" name="object 17"/>
          <p:cNvSpPr txBox="1"/>
          <p:nvPr/>
        </p:nvSpPr>
        <p:spPr>
          <a:xfrm>
            <a:off x="4304928" y="3653267"/>
            <a:ext cx="230832" cy="9063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z="900">
                <a:latin typeface="맑은 고딕" panose="020B0503020000020004" pitchFamily="50" charset="-127"/>
                <a:ea typeface="맑은 고딕" panose="020B0503020000020004" pitchFamily="50" charset="-127"/>
              </a:rPr>
              <a:t>V</a:t>
            </a:r>
            <a:r>
              <a:rPr sz="900" spc="-10">
                <a:latin typeface="맑은 고딕" panose="020B0503020000020004" pitchFamily="50" charset="-127"/>
                <a:ea typeface="맑은 고딕" panose="020B0503020000020004" pitchFamily="50" charset="-127"/>
              </a:rPr>
              <a:t>M</a:t>
            </a:r>
            <a:r>
              <a:rPr sz="900" spc="10">
                <a:latin typeface="맑은 고딕" panose="020B0503020000020004" pitchFamily="50" charset="-127"/>
                <a:ea typeface="맑은 고딕" panose="020B0503020000020004" pitchFamily="50" charset="-127"/>
              </a:rPr>
              <a:t>m</a:t>
            </a:r>
            <a:r>
              <a:rPr sz="900" spc="-5">
                <a:latin typeface="맑은 고딕" panose="020B0503020000020004" pitchFamily="50" charset="-127"/>
                <a:ea typeface="맑은 고딕" panose="020B0503020000020004" pitchFamily="50" charset="-127"/>
              </a:rPr>
              <a:t>ar</a:t>
            </a:r>
            <a:r>
              <a:rPr sz="900">
                <a:latin typeface="맑은 고딕" panose="020B0503020000020004" pitchFamily="50" charset="-127"/>
                <a:ea typeface="맑은 고딕" panose="020B0503020000020004" pitchFamily="50" charset="-127"/>
              </a:rPr>
              <a:t>k</a:t>
            </a:r>
            <a:r>
              <a:rPr sz="900" spc="-15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sz="900">
                <a:latin typeface="맑은 고딕" panose="020B0503020000020004" pitchFamily="50" charset="-127"/>
                <a:ea typeface="맑은 고딕" panose="020B0503020000020004" pitchFamily="50" charset="-127"/>
              </a:rPr>
              <a:t>V2</a:t>
            </a:r>
            <a:r>
              <a:rPr sz="900" spc="-1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sz="900">
                <a:latin typeface="맑은 고딕" panose="020B0503020000020004" pitchFamily="50" charset="-127"/>
                <a:ea typeface="맑은 고딕" panose="020B0503020000020004" pitchFamily="50" charset="-127"/>
              </a:rPr>
              <a:t>Sc</a:t>
            </a:r>
            <a:r>
              <a:rPr sz="900" spc="-5">
                <a:latin typeface="맑은 고딕" panose="020B0503020000020004" pitchFamily="50" charset="-127"/>
                <a:ea typeface="맑은 고딕" panose="020B0503020000020004" pitchFamily="50" charset="-127"/>
              </a:rPr>
              <a:t>or</a:t>
            </a:r>
            <a:r>
              <a:rPr sz="900">
                <a:latin typeface="맑은 고딕" panose="020B0503020000020004" pitchFamily="50" charset="-127"/>
                <a:ea typeface="맑은 고딕" panose="020B0503020000020004" pitchFamily="50" charset="-127"/>
              </a:rPr>
              <a:t>e</a:t>
            </a:r>
          </a:p>
        </p:txBody>
      </p:sp>
      <p:graphicFrame>
        <p:nvGraphicFramePr>
          <p:cNvPr id="5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534657"/>
              </p:ext>
            </p:extLst>
          </p:nvPr>
        </p:nvGraphicFramePr>
        <p:xfrm>
          <a:off x="4600297" y="2867589"/>
          <a:ext cx="4637189" cy="233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35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53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35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53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35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76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12229">
                <a:tc gridSpan="9">
                  <a:txBody>
                    <a:bodyPr/>
                    <a:lstStyle/>
                    <a:p>
                      <a:endParaRPr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S Gothic"/>
                      </a:endParaRPr>
                    </a:p>
                  </a:txBody>
                  <a:tcPr marL="0" marR="0" marT="0" marB="0">
                    <a:lnL w="12181">
                      <a:solidFill>
                        <a:srgbClr val="808080"/>
                      </a:solidFill>
                      <a:prstDash val="solid"/>
                    </a:lnL>
                    <a:lnR w="12181">
                      <a:solidFill>
                        <a:srgbClr val="808080"/>
                      </a:solidFill>
                      <a:prstDash val="solid"/>
                    </a:lnR>
                    <a:lnT w="12181">
                      <a:solidFill>
                        <a:srgbClr val="808080"/>
                      </a:solidFill>
                      <a:prstDash val="solid"/>
                    </a:lnT>
                    <a:lnB w="1218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102">
                <a:tc rowSpan="2">
                  <a:txBody>
                    <a:bodyPr/>
                    <a:lstStyle/>
                    <a:p>
                      <a:endParaRPr sz="9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S Gothic"/>
                      </a:endParaRPr>
                    </a:p>
                  </a:txBody>
                  <a:tcPr marL="0" marR="0" marT="0" marB="0">
                    <a:lnL w="12181">
                      <a:solidFill>
                        <a:srgbClr val="80808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121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"/>
                        </a:spcBef>
                      </a:pPr>
                      <a:endParaRPr sz="13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  <a:p>
                      <a:pPr marL="542925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34.74@28</a:t>
                      </a:r>
                      <a:r>
                        <a:rPr sz="900" spc="-25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tiles</a:t>
                      </a:r>
                      <a:endParaRPr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 vert="vert270">
                    <a:lnL w="12186">
                      <a:solidFill>
                        <a:srgbClr val="00000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22790">
                      <a:solidFill>
                        <a:srgbClr val="000000"/>
                      </a:solidFill>
                      <a:prstDash val="solid"/>
                    </a:lnT>
                    <a:lnB w="12186">
                      <a:solidFill>
                        <a:srgbClr val="000000"/>
                      </a:solidFill>
                      <a:prstDash val="solid"/>
                    </a:lnB>
                    <a:solidFill>
                      <a:srgbClr val="D600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sz="9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>
                    <a:lnL w="12186">
                      <a:solidFill>
                        <a:srgbClr val="00000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3045">
                      <a:solidFill>
                        <a:srgbClr val="000000"/>
                      </a:solidFill>
                      <a:prstDash val="solid"/>
                    </a:lnT>
                    <a:lnB w="3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"/>
                        </a:spcBef>
                      </a:pPr>
                      <a:endParaRPr sz="13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  <a:p>
                      <a:pPr marL="525780">
                        <a:lnSpc>
                          <a:spcPct val="100000"/>
                        </a:lnSpc>
                      </a:pPr>
                      <a:r>
                        <a:rPr sz="9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34.09@28</a:t>
                      </a:r>
                      <a:r>
                        <a:rPr sz="900" spc="-2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 </a:t>
                      </a:r>
                      <a:r>
                        <a:rPr sz="9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t</a:t>
                      </a:r>
                      <a:r>
                        <a:rPr sz="900" spc="5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i</a:t>
                      </a:r>
                      <a:r>
                        <a:rPr sz="9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les</a:t>
                      </a:r>
                    </a:p>
                  </a:txBody>
                  <a:tcPr marL="0" marR="0" marT="0" marB="0" vert="vert270">
                    <a:lnL w="12186">
                      <a:solidFill>
                        <a:srgbClr val="00000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12186">
                      <a:solidFill>
                        <a:srgbClr val="000000"/>
                      </a:solidFill>
                      <a:prstDash val="solid"/>
                    </a:lnT>
                    <a:lnB w="12186">
                      <a:solidFill>
                        <a:srgbClr val="000000"/>
                      </a:solidFill>
                      <a:prstDash val="solid"/>
                    </a:lnB>
                    <a:solidFill>
                      <a:srgbClr val="CFC6C0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sz="9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>
                    <a:lnL w="12186">
                      <a:solidFill>
                        <a:srgbClr val="000000"/>
                      </a:solidFill>
                      <a:prstDash val="solid"/>
                    </a:lnL>
                    <a:lnR w="12181">
                      <a:solidFill>
                        <a:srgbClr val="808080"/>
                      </a:solidFill>
                      <a:prstDash val="solid"/>
                    </a:lnR>
                    <a:lnT w="3045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10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181">
                      <a:solidFill>
                        <a:srgbClr val="80808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3045">
                      <a:solidFill>
                        <a:srgbClr val="000000"/>
                      </a:solidFill>
                      <a:prstDash val="solid"/>
                    </a:lnT>
                    <a:lnB w="3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186">
                      <a:solidFill>
                        <a:srgbClr val="00000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22790">
                      <a:solidFill>
                        <a:srgbClr val="000000"/>
                      </a:solidFill>
                      <a:prstDash val="solid"/>
                    </a:lnT>
                    <a:lnB w="12186">
                      <a:solidFill>
                        <a:srgbClr val="000000"/>
                      </a:solidFill>
                      <a:prstDash val="solid"/>
                    </a:lnB>
                    <a:solidFill>
                      <a:srgbClr val="D6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186">
                      <a:solidFill>
                        <a:srgbClr val="00000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3045">
                      <a:solidFill>
                        <a:srgbClr val="000000"/>
                      </a:solidFill>
                      <a:prstDash val="solid"/>
                    </a:lnT>
                    <a:lnB w="3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186">
                      <a:solidFill>
                        <a:srgbClr val="00000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12186">
                      <a:solidFill>
                        <a:srgbClr val="000000"/>
                      </a:solidFill>
                      <a:prstDash val="solid"/>
                    </a:lnT>
                    <a:lnB w="12186">
                      <a:solidFill>
                        <a:srgbClr val="000000"/>
                      </a:solidFill>
                      <a:prstDash val="solid"/>
                    </a:lnB>
                    <a:solidFill>
                      <a:srgbClr val="CFC6C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>
                    <a:lnL w="12186">
                      <a:solidFill>
                        <a:srgbClr val="00000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B w="3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"/>
                        </a:spcBef>
                      </a:pPr>
                      <a:endParaRPr sz="13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  <a:p>
                      <a:pPr marL="481965">
                        <a:lnSpc>
                          <a:spcPct val="100000"/>
                        </a:lnSpc>
                      </a:pPr>
                      <a:r>
                        <a:rPr sz="90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32.46@31</a:t>
                      </a:r>
                      <a:r>
                        <a:rPr sz="900" spc="-2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 </a:t>
                      </a:r>
                      <a:r>
                        <a:rPr sz="90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t</a:t>
                      </a:r>
                      <a:r>
                        <a:rPr sz="900" spc="5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i</a:t>
                      </a:r>
                      <a:r>
                        <a:rPr sz="90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les</a:t>
                      </a:r>
                    </a:p>
                  </a:txBody>
                  <a:tcPr marL="0" marR="0" marT="0" marB="0" vert="vert270">
                    <a:lnL w="12186">
                      <a:solidFill>
                        <a:srgbClr val="00000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12186">
                      <a:solidFill>
                        <a:srgbClr val="000000"/>
                      </a:solidFill>
                      <a:prstDash val="solid"/>
                    </a:lnT>
                    <a:lnB w="12186">
                      <a:solidFill>
                        <a:srgbClr val="000000"/>
                      </a:solidFill>
                      <a:prstDash val="solid"/>
                    </a:lnB>
                    <a:solidFill>
                      <a:srgbClr val="CFC6C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sz="9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>
                    <a:lnL w="12186">
                      <a:solidFill>
                        <a:srgbClr val="000000"/>
                      </a:solidFill>
                      <a:prstDash val="solid"/>
                    </a:lnL>
                    <a:lnR w="12181">
                      <a:solidFill>
                        <a:srgbClr val="808080"/>
                      </a:solidFill>
                      <a:prstDash val="solid"/>
                    </a:lnR>
                    <a:lnB w="3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102">
                <a:tc rowSpan="2">
                  <a:txBody>
                    <a:bodyPr/>
                    <a:lstStyle/>
                    <a:p>
                      <a:endParaRPr sz="9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>
                    <a:lnL w="12181">
                      <a:solidFill>
                        <a:srgbClr val="80808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3045">
                      <a:solidFill>
                        <a:srgbClr val="000000"/>
                      </a:solidFill>
                      <a:prstDash val="solid"/>
                    </a:lnT>
                    <a:lnB w="3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186">
                      <a:solidFill>
                        <a:srgbClr val="00000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22790">
                      <a:solidFill>
                        <a:srgbClr val="000000"/>
                      </a:solidFill>
                      <a:prstDash val="solid"/>
                    </a:lnT>
                    <a:lnB w="12186">
                      <a:solidFill>
                        <a:srgbClr val="000000"/>
                      </a:solidFill>
                      <a:prstDash val="solid"/>
                    </a:lnB>
                    <a:solidFill>
                      <a:srgbClr val="D600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sz="9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>
                    <a:lnL w="12186">
                      <a:solidFill>
                        <a:srgbClr val="00000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3045">
                      <a:solidFill>
                        <a:srgbClr val="000000"/>
                      </a:solidFill>
                      <a:prstDash val="solid"/>
                    </a:lnT>
                    <a:lnB w="3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186">
                      <a:solidFill>
                        <a:srgbClr val="00000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12186">
                      <a:solidFill>
                        <a:srgbClr val="000000"/>
                      </a:solidFill>
                      <a:prstDash val="solid"/>
                    </a:lnT>
                    <a:lnB w="12186">
                      <a:solidFill>
                        <a:srgbClr val="000000"/>
                      </a:solidFill>
                      <a:prstDash val="solid"/>
                    </a:lnB>
                    <a:solidFill>
                      <a:srgbClr val="CFC6C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sz="9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>
                    <a:lnL w="12186">
                      <a:solidFill>
                        <a:srgbClr val="00000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3045">
                      <a:solidFill>
                        <a:srgbClr val="000000"/>
                      </a:solidFill>
                      <a:prstDash val="solid"/>
                    </a:lnT>
                    <a:lnB w="3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186">
                      <a:solidFill>
                        <a:srgbClr val="00000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12186">
                      <a:solidFill>
                        <a:srgbClr val="000000"/>
                      </a:solidFill>
                      <a:prstDash val="solid"/>
                    </a:lnT>
                    <a:lnB w="12186">
                      <a:solidFill>
                        <a:srgbClr val="000000"/>
                      </a:solidFill>
                      <a:prstDash val="solid"/>
                    </a:lnB>
                    <a:solidFill>
                      <a:srgbClr val="CFC6C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sz="9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>
                    <a:lnL w="12186">
                      <a:solidFill>
                        <a:srgbClr val="000000"/>
                      </a:solidFill>
                      <a:prstDash val="solid"/>
                    </a:lnL>
                    <a:lnR w="12181">
                      <a:solidFill>
                        <a:srgbClr val="808080"/>
                      </a:solidFill>
                      <a:prstDash val="solid"/>
                    </a:lnR>
                    <a:lnT w="3045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5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181">
                      <a:solidFill>
                        <a:srgbClr val="80808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3045">
                      <a:solidFill>
                        <a:srgbClr val="000000"/>
                      </a:solidFill>
                      <a:prstDash val="solid"/>
                    </a:lnT>
                    <a:lnB w="3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186">
                      <a:solidFill>
                        <a:srgbClr val="00000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22790">
                      <a:solidFill>
                        <a:srgbClr val="000000"/>
                      </a:solidFill>
                      <a:prstDash val="solid"/>
                    </a:lnT>
                    <a:lnB w="12186">
                      <a:solidFill>
                        <a:srgbClr val="000000"/>
                      </a:solidFill>
                      <a:prstDash val="solid"/>
                    </a:lnB>
                    <a:solidFill>
                      <a:srgbClr val="D6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186">
                      <a:solidFill>
                        <a:srgbClr val="00000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3045">
                      <a:solidFill>
                        <a:srgbClr val="000000"/>
                      </a:solidFill>
                      <a:prstDash val="solid"/>
                    </a:lnT>
                    <a:lnB w="3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186">
                      <a:solidFill>
                        <a:srgbClr val="00000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12186">
                      <a:solidFill>
                        <a:srgbClr val="000000"/>
                      </a:solidFill>
                      <a:prstDash val="solid"/>
                    </a:lnT>
                    <a:lnB w="12186">
                      <a:solidFill>
                        <a:srgbClr val="000000"/>
                      </a:solidFill>
                      <a:prstDash val="solid"/>
                    </a:lnB>
                    <a:solidFill>
                      <a:srgbClr val="CFC6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186">
                      <a:solidFill>
                        <a:srgbClr val="00000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3045">
                      <a:solidFill>
                        <a:srgbClr val="000000"/>
                      </a:solidFill>
                      <a:prstDash val="solid"/>
                    </a:lnT>
                    <a:lnB w="3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186">
                      <a:solidFill>
                        <a:srgbClr val="00000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12186">
                      <a:solidFill>
                        <a:srgbClr val="000000"/>
                      </a:solidFill>
                      <a:prstDash val="solid"/>
                    </a:lnT>
                    <a:lnB w="12186">
                      <a:solidFill>
                        <a:srgbClr val="000000"/>
                      </a:solidFill>
                      <a:prstDash val="solid"/>
                    </a:lnB>
                    <a:solidFill>
                      <a:srgbClr val="CFC6C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>
                    <a:lnL w="12186">
                      <a:solidFill>
                        <a:srgbClr val="000000"/>
                      </a:solidFill>
                      <a:prstDash val="solid"/>
                    </a:lnL>
                    <a:lnR w="12185">
                      <a:solidFill>
                        <a:srgbClr val="000000"/>
                      </a:solidFill>
                      <a:prstDash val="solid"/>
                    </a:lnR>
                    <a:lnB w="3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"/>
                        </a:spcBef>
                      </a:pPr>
                      <a:endParaRPr sz="13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  <a:p>
                      <a:pPr marL="353060">
                        <a:lnSpc>
                          <a:spcPct val="100000"/>
                        </a:lnSpc>
                      </a:pPr>
                      <a:r>
                        <a:rPr sz="90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27.66@22</a:t>
                      </a:r>
                      <a:r>
                        <a:rPr sz="900" spc="-2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 </a:t>
                      </a:r>
                      <a:r>
                        <a:rPr sz="90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t</a:t>
                      </a:r>
                      <a:r>
                        <a:rPr sz="900" spc="5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i</a:t>
                      </a:r>
                      <a:r>
                        <a:rPr sz="90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les</a:t>
                      </a:r>
                    </a:p>
                  </a:txBody>
                  <a:tcPr marL="0" marR="0" marT="0" marB="0" vert="vert270">
                    <a:lnL w="12185">
                      <a:solidFill>
                        <a:srgbClr val="000000"/>
                      </a:solidFill>
                      <a:prstDash val="solid"/>
                    </a:lnL>
                    <a:lnR w="12185">
                      <a:solidFill>
                        <a:srgbClr val="000000"/>
                      </a:solidFill>
                      <a:prstDash val="solid"/>
                    </a:lnR>
                    <a:lnT w="12185">
                      <a:solidFill>
                        <a:srgbClr val="000000"/>
                      </a:solidFill>
                      <a:prstDash val="solid"/>
                    </a:lnT>
                    <a:lnB w="12185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>
                    <a:lnL w="12185">
                      <a:solidFill>
                        <a:srgbClr val="000000"/>
                      </a:solidFill>
                      <a:prstDash val="solid"/>
                    </a:lnL>
                    <a:lnR w="12181">
                      <a:solidFill>
                        <a:srgbClr val="808080"/>
                      </a:solidFill>
                      <a:prstDash val="solid"/>
                    </a:lnR>
                    <a:lnB w="3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442">
                <a:tc>
                  <a:txBody>
                    <a:bodyPr/>
                    <a:lstStyle/>
                    <a:p>
                      <a:endParaRPr sz="9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>
                    <a:lnL w="12181">
                      <a:solidFill>
                        <a:srgbClr val="80808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3045">
                      <a:solidFill>
                        <a:srgbClr val="000000"/>
                      </a:solidFill>
                      <a:prstDash val="solid"/>
                    </a:lnT>
                    <a:lnB w="3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186">
                      <a:solidFill>
                        <a:srgbClr val="00000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22790">
                      <a:solidFill>
                        <a:srgbClr val="000000"/>
                      </a:solidFill>
                      <a:prstDash val="solid"/>
                    </a:lnT>
                    <a:lnB w="12186">
                      <a:solidFill>
                        <a:srgbClr val="000000"/>
                      </a:solidFill>
                      <a:prstDash val="solid"/>
                    </a:lnB>
                    <a:solidFill>
                      <a:srgbClr val="D6000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>
                    <a:lnL w="12186">
                      <a:solidFill>
                        <a:srgbClr val="00000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3045">
                      <a:solidFill>
                        <a:srgbClr val="000000"/>
                      </a:solidFill>
                      <a:prstDash val="solid"/>
                    </a:lnT>
                    <a:lnB w="3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186">
                      <a:solidFill>
                        <a:srgbClr val="00000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12186">
                      <a:solidFill>
                        <a:srgbClr val="000000"/>
                      </a:solidFill>
                      <a:prstDash val="solid"/>
                    </a:lnT>
                    <a:lnB w="12186">
                      <a:solidFill>
                        <a:srgbClr val="000000"/>
                      </a:solidFill>
                      <a:prstDash val="solid"/>
                    </a:lnB>
                    <a:solidFill>
                      <a:srgbClr val="CFC6C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>
                    <a:lnL w="12186">
                      <a:solidFill>
                        <a:srgbClr val="00000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3045">
                      <a:solidFill>
                        <a:srgbClr val="000000"/>
                      </a:solidFill>
                      <a:prstDash val="solid"/>
                    </a:lnT>
                    <a:lnB w="3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186">
                      <a:solidFill>
                        <a:srgbClr val="00000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12186">
                      <a:solidFill>
                        <a:srgbClr val="000000"/>
                      </a:solidFill>
                      <a:prstDash val="solid"/>
                    </a:lnT>
                    <a:lnB w="12186">
                      <a:solidFill>
                        <a:srgbClr val="000000"/>
                      </a:solidFill>
                      <a:prstDash val="solid"/>
                    </a:lnB>
                    <a:solidFill>
                      <a:srgbClr val="CFC6C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>
                    <a:lnL w="12186">
                      <a:solidFill>
                        <a:srgbClr val="000000"/>
                      </a:solidFill>
                      <a:prstDash val="solid"/>
                    </a:lnL>
                    <a:lnR w="12185">
                      <a:solidFill>
                        <a:srgbClr val="000000"/>
                      </a:solidFill>
                      <a:prstDash val="solid"/>
                    </a:lnR>
                    <a:lnT w="3045">
                      <a:solidFill>
                        <a:srgbClr val="000000"/>
                      </a:solidFill>
                      <a:prstDash val="solid"/>
                    </a:lnT>
                    <a:lnB w="3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185">
                      <a:solidFill>
                        <a:srgbClr val="000000"/>
                      </a:solidFill>
                      <a:prstDash val="solid"/>
                    </a:lnL>
                    <a:lnR w="12185">
                      <a:solidFill>
                        <a:srgbClr val="000000"/>
                      </a:solidFill>
                      <a:prstDash val="solid"/>
                    </a:lnR>
                    <a:lnT w="12185">
                      <a:solidFill>
                        <a:srgbClr val="000000"/>
                      </a:solidFill>
                      <a:prstDash val="solid"/>
                    </a:lnT>
                    <a:lnB w="12185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>
                    <a:lnL w="12185">
                      <a:solidFill>
                        <a:srgbClr val="000000"/>
                      </a:solidFill>
                      <a:prstDash val="solid"/>
                    </a:lnL>
                    <a:lnR w="12181">
                      <a:solidFill>
                        <a:srgbClr val="808080"/>
                      </a:solidFill>
                      <a:prstDash val="solid"/>
                    </a:lnR>
                    <a:lnT w="3045">
                      <a:solidFill>
                        <a:srgbClr val="000000"/>
                      </a:solidFill>
                      <a:prstDash val="solid"/>
                    </a:lnT>
                    <a:lnB w="3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064">
                <a:tc>
                  <a:txBody>
                    <a:bodyPr/>
                    <a:lstStyle/>
                    <a:p>
                      <a:endParaRPr sz="9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>
                    <a:lnL w="12181">
                      <a:solidFill>
                        <a:srgbClr val="80808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3045">
                      <a:solidFill>
                        <a:srgbClr val="000000"/>
                      </a:solidFill>
                      <a:prstDash val="solid"/>
                    </a:lnT>
                    <a:lnB w="3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186">
                      <a:solidFill>
                        <a:srgbClr val="00000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22790">
                      <a:solidFill>
                        <a:srgbClr val="000000"/>
                      </a:solidFill>
                      <a:prstDash val="solid"/>
                    </a:lnT>
                    <a:lnB w="12186">
                      <a:solidFill>
                        <a:srgbClr val="000000"/>
                      </a:solidFill>
                      <a:prstDash val="solid"/>
                    </a:lnB>
                    <a:solidFill>
                      <a:srgbClr val="D6000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>
                    <a:lnL w="12186">
                      <a:solidFill>
                        <a:srgbClr val="00000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3045">
                      <a:solidFill>
                        <a:srgbClr val="000000"/>
                      </a:solidFill>
                      <a:prstDash val="solid"/>
                    </a:lnT>
                    <a:lnB w="3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186">
                      <a:solidFill>
                        <a:srgbClr val="00000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12186">
                      <a:solidFill>
                        <a:srgbClr val="000000"/>
                      </a:solidFill>
                      <a:prstDash val="solid"/>
                    </a:lnT>
                    <a:lnB w="12186">
                      <a:solidFill>
                        <a:srgbClr val="000000"/>
                      </a:solidFill>
                      <a:prstDash val="solid"/>
                    </a:lnB>
                    <a:solidFill>
                      <a:srgbClr val="CFC6C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>
                    <a:lnL w="12186">
                      <a:solidFill>
                        <a:srgbClr val="00000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3045">
                      <a:solidFill>
                        <a:srgbClr val="000000"/>
                      </a:solidFill>
                      <a:prstDash val="solid"/>
                    </a:lnT>
                    <a:lnB w="3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186">
                      <a:solidFill>
                        <a:srgbClr val="00000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12186">
                      <a:solidFill>
                        <a:srgbClr val="000000"/>
                      </a:solidFill>
                      <a:prstDash val="solid"/>
                    </a:lnT>
                    <a:lnB w="12186">
                      <a:solidFill>
                        <a:srgbClr val="000000"/>
                      </a:solidFill>
                      <a:prstDash val="solid"/>
                    </a:lnB>
                    <a:solidFill>
                      <a:srgbClr val="CFC6C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>
                    <a:lnL w="12186">
                      <a:solidFill>
                        <a:srgbClr val="000000"/>
                      </a:solidFill>
                      <a:prstDash val="solid"/>
                    </a:lnL>
                    <a:lnR w="12185">
                      <a:solidFill>
                        <a:srgbClr val="000000"/>
                      </a:solidFill>
                      <a:prstDash val="solid"/>
                    </a:lnR>
                    <a:lnT w="3045">
                      <a:solidFill>
                        <a:srgbClr val="000000"/>
                      </a:solidFill>
                      <a:prstDash val="solid"/>
                    </a:lnT>
                    <a:lnB w="3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185">
                      <a:solidFill>
                        <a:srgbClr val="000000"/>
                      </a:solidFill>
                      <a:prstDash val="solid"/>
                    </a:lnL>
                    <a:lnR w="12185">
                      <a:solidFill>
                        <a:srgbClr val="000000"/>
                      </a:solidFill>
                      <a:prstDash val="solid"/>
                    </a:lnR>
                    <a:lnT w="12185">
                      <a:solidFill>
                        <a:srgbClr val="000000"/>
                      </a:solidFill>
                      <a:prstDash val="solid"/>
                    </a:lnT>
                    <a:lnB w="12185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>
                    <a:lnL w="12185">
                      <a:solidFill>
                        <a:srgbClr val="000000"/>
                      </a:solidFill>
                      <a:prstDash val="solid"/>
                    </a:lnL>
                    <a:lnR w="12181">
                      <a:solidFill>
                        <a:srgbClr val="808080"/>
                      </a:solidFill>
                      <a:prstDash val="solid"/>
                    </a:lnR>
                    <a:lnT w="3045">
                      <a:solidFill>
                        <a:srgbClr val="000000"/>
                      </a:solidFill>
                      <a:prstDash val="solid"/>
                    </a:lnT>
                    <a:lnB w="3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442">
                <a:tc>
                  <a:txBody>
                    <a:bodyPr/>
                    <a:lstStyle/>
                    <a:p>
                      <a:endParaRPr sz="9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>
                    <a:lnL w="12181">
                      <a:solidFill>
                        <a:srgbClr val="80808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3045">
                      <a:solidFill>
                        <a:srgbClr val="000000"/>
                      </a:solidFill>
                      <a:prstDash val="solid"/>
                    </a:lnT>
                    <a:lnB w="3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186">
                      <a:solidFill>
                        <a:srgbClr val="00000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22790">
                      <a:solidFill>
                        <a:srgbClr val="000000"/>
                      </a:solidFill>
                      <a:prstDash val="solid"/>
                    </a:lnT>
                    <a:lnB w="12186">
                      <a:solidFill>
                        <a:srgbClr val="000000"/>
                      </a:solidFill>
                      <a:prstDash val="solid"/>
                    </a:lnB>
                    <a:solidFill>
                      <a:srgbClr val="D6000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>
                    <a:lnL w="12186">
                      <a:solidFill>
                        <a:srgbClr val="00000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3045">
                      <a:solidFill>
                        <a:srgbClr val="000000"/>
                      </a:solidFill>
                      <a:prstDash val="solid"/>
                    </a:lnT>
                    <a:lnB w="3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186">
                      <a:solidFill>
                        <a:srgbClr val="00000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12186">
                      <a:solidFill>
                        <a:srgbClr val="000000"/>
                      </a:solidFill>
                      <a:prstDash val="solid"/>
                    </a:lnT>
                    <a:lnB w="12186">
                      <a:solidFill>
                        <a:srgbClr val="000000"/>
                      </a:solidFill>
                      <a:prstDash val="solid"/>
                    </a:lnB>
                    <a:solidFill>
                      <a:srgbClr val="CFC6C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>
                    <a:lnL w="12186">
                      <a:solidFill>
                        <a:srgbClr val="00000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3045">
                      <a:solidFill>
                        <a:srgbClr val="000000"/>
                      </a:solidFill>
                      <a:prstDash val="solid"/>
                    </a:lnT>
                    <a:lnB w="3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186">
                      <a:solidFill>
                        <a:srgbClr val="00000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12186">
                      <a:solidFill>
                        <a:srgbClr val="000000"/>
                      </a:solidFill>
                      <a:prstDash val="solid"/>
                    </a:lnT>
                    <a:lnB w="12186">
                      <a:solidFill>
                        <a:srgbClr val="000000"/>
                      </a:solidFill>
                      <a:prstDash val="solid"/>
                    </a:lnB>
                    <a:solidFill>
                      <a:srgbClr val="CFC6C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>
                    <a:lnL w="12186">
                      <a:solidFill>
                        <a:srgbClr val="000000"/>
                      </a:solidFill>
                      <a:prstDash val="solid"/>
                    </a:lnL>
                    <a:lnR w="12185">
                      <a:solidFill>
                        <a:srgbClr val="000000"/>
                      </a:solidFill>
                      <a:prstDash val="solid"/>
                    </a:lnR>
                    <a:lnT w="3045">
                      <a:solidFill>
                        <a:srgbClr val="000000"/>
                      </a:solidFill>
                      <a:prstDash val="solid"/>
                    </a:lnT>
                    <a:lnB w="3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185">
                      <a:solidFill>
                        <a:srgbClr val="000000"/>
                      </a:solidFill>
                      <a:prstDash val="solid"/>
                    </a:lnL>
                    <a:lnR w="12185">
                      <a:solidFill>
                        <a:srgbClr val="000000"/>
                      </a:solidFill>
                      <a:prstDash val="solid"/>
                    </a:lnR>
                    <a:lnT w="12185">
                      <a:solidFill>
                        <a:srgbClr val="000000"/>
                      </a:solidFill>
                      <a:prstDash val="solid"/>
                    </a:lnT>
                    <a:lnB w="12185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>
                    <a:lnL w="12185">
                      <a:solidFill>
                        <a:srgbClr val="000000"/>
                      </a:solidFill>
                      <a:prstDash val="solid"/>
                    </a:lnL>
                    <a:lnR w="12181">
                      <a:solidFill>
                        <a:srgbClr val="808080"/>
                      </a:solidFill>
                      <a:prstDash val="solid"/>
                    </a:lnR>
                    <a:lnT w="3045">
                      <a:solidFill>
                        <a:srgbClr val="000000"/>
                      </a:solidFill>
                      <a:prstDash val="solid"/>
                    </a:lnT>
                    <a:lnB w="3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388">
                <a:tc>
                  <a:txBody>
                    <a:bodyPr/>
                    <a:lstStyle/>
                    <a:p>
                      <a:endParaRPr sz="9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>
                    <a:lnL w="12181">
                      <a:solidFill>
                        <a:srgbClr val="80808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3045">
                      <a:solidFill>
                        <a:srgbClr val="000000"/>
                      </a:solidFill>
                      <a:prstDash val="solid"/>
                    </a:lnT>
                    <a:lnB w="3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186">
                      <a:solidFill>
                        <a:srgbClr val="00000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22790">
                      <a:solidFill>
                        <a:srgbClr val="000000"/>
                      </a:solidFill>
                      <a:prstDash val="solid"/>
                    </a:lnT>
                    <a:lnB w="12186">
                      <a:solidFill>
                        <a:srgbClr val="000000"/>
                      </a:solidFill>
                      <a:prstDash val="solid"/>
                    </a:lnB>
                    <a:solidFill>
                      <a:srgbClr val="D6000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>
                    <a:lnL w="12186">
                      <a:solidFill>
                        <a:srgbClr val="00000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3045">
                      <a:solidFill>
                        <a:srgbClr val="000000"/>
                      </a:solidFill>
                      <a:prstDash val="solid"/>
                    </a:lnT>
                    <a:lnB w="3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186">
                      <a:solidFill>
                        <a:srgbClr val="00000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12186">
                      <a:solidFill>
                        <a:srgbClr val="000000"/>
                      </a:solidFill>
                      <a:prstDash val="solid"/>
                    </a:lnT>
                    <a:lnB w="12186">
                      <a:solidFill>
                        <a:srgbClr val="000000"/>
                      </a:solidFill>
                      <a:prstDash val="solid"/>
                    </a:lnB>
                    <a:solidFill>
                      <a:srgbClr val="CFC6C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>
                    <a:lnL w="12186">
                      <a:solidFill>
                        <a:srgbClr val="00000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3045">
                      <a:solidFill>
                        <a:srgbClr val="000000"/>
                      </a:solidFill>
                      <a:prstDash val="solid"/>
                    </a:lnT>
                    <a:lnB w="3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186">
                      <a:solidFill>
                        <a:srgbClr val="00000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12186">
                      <a:solidFill>
                        <a:srgbClr val="000000"/>
                      </a:solidFill>
                      <a:prstDash val="solid"/>
                    </a:lnT>
                    <a:lnB w="12186">
                      <a:solidFill>
                        <a:srgbClr val="000000"/>
                      </a:solidFill>
                      <a:prstDash val="solid"/>
                    </a:lnB>
                    <a:solidFill>
                      <a:srgbClr val="CFC6C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>
                    <a:lnL w="12186">
                      <a:solidFill>
                        <a:srgbClr val="000000"/>
                      </a:solidFill>
                      <a:prstDash val="solid"/>
                    </a:lnL>
                    <a:lnR w="12185">
                      <a:solidFill>
                        <a:srgbClr val="000000"/>
                      </a:solidFill>
                      <a:prstDash val="solid"/>
                    </a:lnR>
                    <a:lnT w="3045">
                      <a:solidFill>
                        <a:srgbClr val="000000"/>
                      </a:solidFill>
                      <a:prstDash val="solid"/>
                    </a:lnT>
                    <a:lnB w="3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185">
                      <a:solidFill>
                        <a:srgbClr val="000000"/>
                      </a:solidFill>
                      <a:prstDash val="solid"/>
                    </a:lnL>
                    <a:lnR w="12185">
                      <a:solidFill>
                        <a:srgbClr val="000000"/>
                      </a:solidFill>
                      <a:prstDash val="solid"/>
                    </a:lnR>
                    <a:lnT w="12185">
                      <a:solidFill>
                        <a:srgbClr val="000000"/>
                      </a:solidFill>
                      <a:prstDash val="solid"/>
                    </a:lnT>
                    <a:lnB w="12185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>
                    <a:lnL w="12185">
                      <a:solidFill>
                        <a:srgbClr val="000000"/>
                      </a:solidFill>
                      <a:prstDash val="solid"/>
                    </a:lnL>
                    <a:lnR w="12181">
                      <a:solidFill>
                        <a:srgbClr val="808080"/>
                      </a:solidFill>
                      <a:prstDash val="solid"/>
                    </a:lnR>
                    <a:lnT w="3045">
                      <a:solidFill>
                        <a:srgbClr val="000000"/>
                      </a:solidFill>
                      <a:prstDash val="solid"/>
                    </a:lnT>
                    <a:lnB w="3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064">
                <a:tc>
                  <a:txBody>
                    <a:bodyPr/>
                    <a:lstStyle/>
                    <a:p>
                      <a:endParaRPr sz="9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>
                    <a:lnL w="12181">
                      <a:solidFill>
                        <a:srgbClr val="80808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3045">
                      <a:solidFill>
                        <a:srgbClr val="000000"/>
                      </a:solidFill>
                      <a:prstDash val="solid"/>
                    </a:lnT>
                    <a:lnB w="12181">
                      <a:solidFill>
                        <a:srgbClr val="80808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186">
                      <a:solidFill>
                        <a:srgbClr val="00000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22790">
                      <a:solidFill>
                        <a:srgbClr val="000000"/>
                      </a:solidFill>
                      <a:prstDash val="solid"/>
                    </a:lnT>
                    <a:lnB w="12186">
                      <a:solidFill>
                        <a:srgbClr val="000000"/>
                      </a:solidFill>
                      <a:prstDash val="solid"/>
                    </a:lnB>
                    <a:solidFill>
                      <a:srgbClr val="D6000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>
                    <a:lnL w="12186">
                      <a:solidFill>
                        <a:srgbClr val="00000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3045">
                      <a:solidFill>
                        <a:srgbClr val="000000"/>
                      </a:solidFill>
                      <a:prstDash val="solid"/>
                    </a:lnT>
                    <a:lnB w="12181">
                      <a:solidFill>
                        <a:srgbClr val="80808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186">
                      <a:solidFill>
                        <a:srgbClr val="00000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12186">
                      <a:solidFill>
                        <a:srgbClr val="000000"/>
                      </a:solidFill>
                      <a:prstDash val="solid"/>
                    </a:lnT>
                    <a:lnB w="12186">
                      <a:solidFill>
                        <a:srgbClr val="000000"/>
                      </a:solidFill>
                      <a:prstDash val="solid"/>
                    </a:lnB>
                    <a:solidFill>
                      <a:srgbClr val="CFC6C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>
                    <a:lnL w="12186">
                      <a:solidFill>
                        <a:srgbClr val="00000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3045">
                      <a:solidFill>
                        <a:srgbClr val="000000"/>
                      </a:solidFill>
                      <a:prstDash val="solid"/>
                    </a:lnT>
                    <a:lnB w="12181">
                      <a:solidFill>
                        <a:srgbClr val="80808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186">
                      <a:solidFill>
                        <a:srgbClr val="000000"/>
                      </a:solidFill>
                      <a:prstDash val="solid"/>
                    </a:lnL>
                    <a:lnR w="12186">
                      <a:solidFill>
                        <a:srgbClr val="000000"/>
                      </a:solidFill>
                      <a:prstDash val="solid"/>
                    </a:lnR>
                    <a:lnT w="12186">
                      <a:solidFill>
                        <a:srgbClr val="000000"/>
                      </a:solidFill>
                      <a:prstDash val="solid"/>
                    </a:lnT>
                    <a:lnB w="12186">
                      <a:solidFill>
                        <a:srgbClr val="000000"/>
                      </a:solidFill>
                      <a:prstDash val="solid"/>
                    </a:lnB>
                    <a:solidFill>
                      <a:srgbClr val="CFC6C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>
                    <a:lnL w="12186">
                      <a:solidFill>
                        <a:srgbClr val="000000"/>
                      </a:solidFill>
                      <a:prstDash val="solid"/>
                    </a:lnL>
                    <a:lnR w="12185">
                      <a:solidFill>
                        <a:srgbClr val="000000"/>
                      </a:solidFill>
                      <a:prstDash val="solid"/>
                    </a:lnR>
                    <a:lnT w="3045">
                      <a:solidFill>
                        <a:srgbClr val="000000"/>
                      </a:solidFill>
                      <a:prstDash val="solid"/>
                    </a:lnT>
                    <a:lnB w="12181">
                      <a:solidFill>
                        <a:srgbClr val="80808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185">
                      <a:solidFill>
                        <a:srgbClr val="000000"/>
                      </a:solidFill>
                      <a:prstDash val="solid"/>
                    </a:lnL>
                    <a:lnR w="12185">
                      <a:solidFill>
                        <a:srgbClr val="000000"/>
                      </a:solidFill>
                      <a:prstDash val="solid"/>
                    </a:lnR>
                    <a:lnT w="12185">
                      <a:solidFill>
                        <a:srgbClr val="000000"/>
                      </a:solidFill>
                      <a:prstDash val="solid"/>
                    </a:lnT>
                    <a:lnB w="12185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0" marR="0" marT="0" marB="0">
                    <a:lnL w="12185">
                      <a:solidFill>
                        <a:srgbClr val="000000"/>
                      </a:solidFill>
                      <a:prstDash val="solid"/>
                    </a:lnL>
                    <a:lnR w="12181">
                      <a:solidFill>
                        <a:srgbClr val="808080"/>
                      </a:solidFill>
                      <a:prstDash val="solid"/>
                    </a:lnR>
                    <a:lnT w="3045">
                      <a:solidFill>
                        <a:srgbClr val="000000"/>
                      </a:solidFill>
                      <a:prstDash val="solid"/>
                    </a:lnT>
                    <a:lnB w="12181">
                      <a:solidFill>
                        <a:srgbClr val="80808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06201" y="5192006"/>
            <a:ext cx="9238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altLang="ko-KR" sz="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 × FUJITSU  PRIMERGY RX2540 M2</a:t>
            </a:r>
          </a:p>
          <a:p>
            <a:r>
              <a:rPr lang="it-IT" altLang="ko-KR" sz="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 × 2 × Xeon</a:t>
            </a:r>
          </a:p>
          <a:p>
            <a:r>
              <a:rPr lang="it-IT" altLang="ko-KR" sz="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E5-2699 v4</a:t>
            </a:r>
          </a:p>
          <a:p>
            <a:endParaRPr lang="ko-KR" altLang="en-US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885611" y="5192006"/>
            <a:ext cx="9238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altLang="ko-KR" sz="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 × Hewlett Packard  Enterprise</a:t>
            </a:r>
          </a:p>
          <a:p>
            <a:r>
              <a:rPr lang="it-IT" altLang="ko-KR" sz="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ML350 Gen9</a:t>
            </a:r>
          </a:p>
          <a:p>
            <a:r>
              <a:rPr lang="it-IT" altLang="ko-KR" sz="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 × 2 × Xeon  E5-2699 v4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007844" y="5192006"/>
            <a:ext cx="92388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altLang="ko-KR" sz="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 × Huawei  FusionServer RH2288H V3</a:t>
            </a:r>
          </a:p>
          <a:p>
            <a:r>
              <a:rPr lang="it-IT" altLang="ko-KR" sz="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 × 2 × Xeon</a:t>
            </a:r>
          </a:p>
          <a:p>
            <a:r>
              <a:rPr lang="it-IT" altLang="ko-KR" sz="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E5-2699 v4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189867" y="5192006"/>
            <a:ext cx="92388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altLang="ko-KR" sz="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 × FUJITSU  PRIMERGY RX2540 M1</a:t>
            </a:r>
          </a:p>
          <a:p>
            <a:r>
              <a:rPr lang="it-IT" altLang="ko-KR" sz="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 × 2 × Xeon</a:t>
            </a:r>
          </a:p>
          <a:p>
            <a:r>
              <a:rPr lang="it-IT" altLang="ko-KR" sz="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E5-2699 v3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646746" y="6292262"/>
            <a:ext cx="41921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출처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  <a:hlinkClick r:id="rId5"/>
              </a:rPr>
              <a:t>http://www.vmware.com/products/vmmark/results.1.html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561190" y="2276872"/>
            <a:ext cx="45816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Performance Only, 2-socket, “matched pair” </a:t>
            </a:r>
            <a:endParaRPr lang="ko-KR" altLang="en-US" sz="16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43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97094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atinLnBrk="1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</a:pPr>
            <a:r>
              <a:rPr lang="en-US" altLang="ko-KR" dirty="0" err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ServerView</a:t>
            </a:r>
            <a:r>
              <a:rPr lang="en-US" altLang="ko-KR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 Suite</a:t>
            </a:r>
          </a:p>
          <a:p>
            <a:pPr latinLnBrk="1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</a:pPr>
            <a:r>
              <a:rPr lang="en-US" altLang="ko-KR" dirty="0" err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iRMC</a:t>
            </a:r>
            <a:r>
              <a:rPr lang="en-US" altLang="ko-KR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 S5 </a:t>
            </a:r>
            <a:r>
              <a:rPr lang="ko-KR" altLang="ko-KR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소개</a:t>
            </a:r>
          </a:p>
          <a:p>
            <a:pPr latinLnBrk="1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</a:pPr>
            <a:r>
              <a:rPr lang="ko-KR" altLang="ko-KR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시스템 관리 툴 소개</a:t>
            </a: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457200">
              <a:buClr>
                <a:srgbClr val="87867E"/>
              </a:buClr>
            </a:pPr>
            <a:r>
              <a:rPr lang="en-US" altLang="ko-KR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PRIMERGY </a:t>
            </a:r>
            <a:r>
              <a:rPr lang="ko-KR" altLang="en-US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관리솔루션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C4FF1C-8F5E-4BC8-BCAF-207649A9C157}" type="slidenum">
              <a:rPr lang="de-DE" altLang="ja-JP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44</a:t>
            </a:fld>
            <a:endParaRPr lang="de-DE" altLang="ja-JP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81286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ServerView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Suite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30B1A"/>
              </a:buClr>
              <a:defRPr/>
            </a:pPr>
            <a:r>
              <a:rPr kumimoji="0" lang="ko-KR" altLang="en-US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개요</a:t>
            </a:r>
            <a:endParaRPr kumimoji="0" lang="en-US" altLang="ko-KR" ker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3" name="직선 연결선 22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2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0548" y="2616698"/>
            <a:ext cx="5704774" cy="373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" name="Textplatzhalter 2"/>
          <p:cNvSpPr txBox="1">
            <a:spLocks/>
          </p:cNvSpPr>
          <p:nvPr/>
        </p:nvSpPr>
        <p:spPr bwMode="gray">
          <a:xfrm>
            <a:off x="593387" y="1984928"/>
            <a:ext cx="5641368" cy="45034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9875" indent="-26987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accent2"/>
              </a:buClr>
              <a:buFont typeface="Wingdings" pitchFamily="2" charset="2"/>
              <a:buChar char="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6987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462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6938" indent="-182563" algn="l" defTabSz="896938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182563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Clr>
                <a:srgbClr val="A30B1A"/>
              </a:buClr>
              <a:buFont typeface="Wingdings" pitchFamily="2" charset="2"/>
              <a:buNone/>
              <a:defRPr/>
            </a:pPr>
            <a:r>
              <a:rPr kumimoji="0" lang="en-US" altLang="ko-KR" sz="1400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ServerView</a:t>
            </a:r>
            <a:r>
              <a:rPr kumimoji="0" lang="en-US" altLang="ko-KR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Installation Manager</a:t>
            </a:r>
          </a:p>
          <a:p>
            <a:pPr marL="290513" indent="-290513" defTabSz="457200" fontAlgn="base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/>
            </a:pPr>
            <a:r>
              <a:rPr lang="ko-KR" altLang="en-US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  <a:sym typeface="Wingdings" pitchFamily="2" charset="2"/>
              </a:rPr>
              <a:t>각 기종 별</a:t>
            </a:r>
            <a:r>
              <a:rPr lang="en-US" altLang="ko-KR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  <a:sym typeface="Wingdings" pitchFamily="2" charset="2"/>
              </a:rPr>
              <a:t>,</a:t>
            </a:r>
            <a:r>
              <a:rPr lang="ko-KR" altLang="en-US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  <a:sym typeface="Wingdings" pitchFamily="2" charset="2"/>
              </a:rPr>
              <a:t> </a:t>
            </a:r>
            <a:r>
              <a:rPr lang="en-US" altLang="ko-KR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  <a:sym typeface="Wingdings" pitchFamily="2" charset="2"/>
              </a:rPr>
              <a:t>OS </a:t>
            </a:r>
            <a:r>
              <a:rPr lang="ko-KR" altLang="en-US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  <a:sym typeface="Wingdings" pitchFamily="2" charset="2"/>
              </a:rPr>
              <a:t>종류별</a:t>
            </a:r>
            <a:r>
              <a:rPr lang="en-US" altLang="ko-KR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  <a:sym typeface="Wingdings" pitchFamily="2" charset="2"/>
              </a:rPr>
              <a:t>, </a:t>
            </a:r>
            <a:r>
              <a:rPr lang="ko-KR" altLang="en-US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  <a:sym typeface="Wingdings" pitchFamily="2" charset="2"/>
              </a:rPr>
              <a:t>버전 별로 최적의 </a:t>
            </a:r>
            <a:r>
              <a:rPr lang="en-US" altLang="ko-KR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  <a:sym typeface="Wingdings" pitchFamily="2" charset="2"/>
              </a:rPr>
              <a:t>driver </a:t>
            </a:r>
            <a:r>
              <a:rPr lang="ko-KR" altLang="en-US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  <a:sym typeface="Wingdings" pitchFamily="2" charset="2"/>
              </a:rPr>
              <a:t>제공 </a:t>
            </a:r>
            <a:r>
              <a:rPr lang="en-US" altLang="ko-KR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  <a:sym typeface="Wingdings" pitchFamily="2" charset="2"/>
              </a:rPr>
              <a:t> OS </a:t>
            </a:r>
            <a:r>
              <a:rPr lang="ko-KR" altLang="en-US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  <a:sym typeface="Wingdings" pitchFamily="2" charset="2"/>
              </a:rPr>
              <a:t>설치 시 자동설치</a:t>
            </a:r>
            <a:endParaRPr lang="en-US" altLang="ko-KR" sz="12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eiryo UI" panose="020B0604030504040204" pitchFamily="50" charset="-128"/>
              <a:sym typeface="Wingdings" pitchFamily="2" charset="2"/>
            </a:endParaRPr>
          </a:p>
          <a:p>
            <a:pPr marL="0" indent="0" fontAlgn="auto">
              <a:buClr>
                <a:srgbClr val="A30B1A"/>
              </a:buClr>
              <a:buFont typeface="Wingdings" pitchFamily="2" charset="2"/>
              <a:buNone/>
              <a:defRPr/>
            </a:pPr>
            <a:endParaRPr kumimoji="0" lang="en-US" altLang="ko-KR" sz="2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itchFamily="2" charset="2"/>
            </a:endParaRPr>
          </a:p>
          <a:p>
            <a:pPr marL="0" indent="0" fontAlgn="auto">
              <a:buClr>
                <a:srgbClr val="A30B1A"/>
              </a:buClr>
              <a:buFont typeface="Wingdings" pitchFamily="2" charset="2"/>
              <a:buNone/>
              <a:defRPr/>
            </a:pPr>
            <a:r>
              <a:rPr kumimoji="0" lang="en-US" altLang="ko-KR" sz="1400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ServerView</a:t>
            </a:r>
            <a:r>
              <a:rPr kumimoji="0" lang="en-US" altLang="ko-KR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 Operation Manager</a:t>
            </a:r>
          </a:p>
          <a:p>
            <a:pPr marL="182563" indent="-182563" fontAlgn="auto">
              <a:buClr>
                <a:srgbClr val="A30B1A"/>
              </a:buClr>
              <a:defRPr/>
            </a:pPr>
            <a:r>
              <a:rPr kumimoji="0" lang="ko-KR" altLang="en-US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시스템 모니터링 및 관리</a:t>
            </a:r>
            <a:endParaRPr kumimoji="0" lang="en-US" altLang="ko-KR" sz="12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itchFamily="2" charset="2"/>
            </a:endParaRPr>
          </a:p>
          <a:p>
            <a:pPr marL="182563" indent="-182563" fontAlgn="auto">
              <a:buClr>
                <a:srgbClr val="A30B1A"/>
              </a:buClr>
              <a:defRPr/>
            </a:pPr>
            <a:r>
              <a:rPr kumimoji="0" lang="ko-KR" altLang="en-US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통합 시스템 모니터링 및 관리</a:t>
            </a:r>
            <a:endParaRPr kumimoji="0" lang="en-US" altLang="ko-KR" sz="12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itchFamily="2" charset="2"/>
            </a:endParaRPr>
          </a:p>
          <a:p>
            <a:pPr marL="182563" indent="-182563" fontAlgn="auto">
              <a:buClr>
                <a:srgbClr val="A30B1A"/>
              </a:buClr>
              <a:defRPr/>
            </a:pPr>
            <a:endParaRPr kumimoji="0" lang="en-US" altLang="ko-KR" sz="2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itchFamily="2" charset="2"/>
            </a:endParaRPr>
          </a:p>
          <a:p>
            <a:pPr marL="0" indent="0" fontAlgn="auto">
              <a:buClr>
                <a:srgbClr val="A30B1A"/>
              </a:buClr>
              <a:buFont typeface="Wingdings" pitchFamily="2" charset="2"/>
              <a:buNone/>
              <a:defRPr/>
            </a:pPr>
            <a:r>
              <a:rPr kumimoji="0" lang="en-US" altLang="ko-KR" sz="1400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ServerView</a:t>
            </a:r>
            <a:r>
              <a:rPr kumimoji="0" lang="en-US" altLang="ko-KR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 Update Manager</a:t>
            </a:r>
          </a:p>
          <a:p>
            <a:pPr marL="182563" indent="-182563" fontAlgn="auto">
              <a:buClr>
                <a:srgbClr val="A30B1A"/>
              </a:buClr>
              <a:defRPr/>
            </a:pPr>
            <a:r>
              <a:rPr kumimoji="0" lang="ko-KR" altLang="en-US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최신 </a:t>
            </a:r>
            <a:r>
              <a:rPr kumimoji="0" lang="en-US" altLang="ko-KR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update </a:t>
            </a:r>
            <a:r>
              <a:rPr kumimoji="0" lang="ko-KR" altLang="en-US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관리</a:t>
            </a:r>
            <a:endParaRPr kumimoji="0" lang="en-US" altLang="ko-KR" sz="12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itchFamily="2" charset="2"/>
            </a:endParaRPr>
          </a:p>
          <a:p>
            <a:pPr marL="0" indent="0" fontAlgn="auto">
              <a:buClr>
                <a:srgbClr val="A30B1A"/>
              </a:buClr>
              <a:buFont typeface="Wingdings" pitchFamily="2" charset="2"/>
              <a:buNone/>
              <a:defRPr/>
            </a:pPr>
            <a:r>
              <a:rPr kumimoji="0" lang="en-US" altLang="ko-KR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   BIOS, F/W, driver, etc.</a:t>
            </a:r>
          </a:p>
          <a:p>
            <a:pPr marL="0" indent="0" fontAlgn="auto">
              <a:buClr>
                <a:srgbClr val="A30B1A"/>
              </a:buClr>
              <a:buFont typeface="Wingdings" pitchFamily="2" charset="2"/>
              <a:buNone/>
              <a:defRPr/>
            </a:pPr>
            <a:endParaRPr kumimoji="0" lang="en-US" altLang="ko-KR" sz="2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itchFamily="2" charset="2"/>
            </a:endParaRPr>
          </a:p>
          <a:p>
            <a:pPr marL="0" indent="0" fontAlgn="auto">
              <a:buClr>
                <a:srgbClr val="A30B1A"/>
              </a:buClr>
              <a:buFont typeface="Wingdings" pitchFamily="2" charset="2"/>
              <a:buNone/>
              <a:defRPr/>
            </a:pPr>
            <a:r>
              <a:rPr kumimoji="0" lang="en-US" altLang="ko-KR" sz="1400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ServerView</a:t>
            </a:r>
            <a:r>
              <a:rPr kumimoji="0" lang="en-US" altLang="ko-KR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 Event Manager</a:t>
            </a:r>
          </a:p>
          <a:p>
            <a:pPr marL="182563" indent="-182563" fontAlgn="auto">
              <a:buClr>
                <a:srgbClr val="A30B1A"/>
              </a:buClr>
              <a:defRPr/>
            </a:pPr>
            <a:r>
              <a:rPr kumimoji="0" lang="ko-KR" altLang="en-US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장애 감지</a:t>
            </a:r>
            <a:endParaRPr kumimoji="0" lang="en-US" altLang="ko-KR" sz="12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itchFamily="2" charset="2"/>
            </a:endParaRPr>
          </a:p>
          <a:p>
            <a:pPr marL="182563" indent="-182563" fontAlgn="auto">
              <a:buClr>
                <a:srgbClr val="A30B1A"/>
              </a:buClr>
              <a:defRPr/>
            </a:pPr>
            <a:r>
              <a:rPr kumimoji="0" lang="ko-KR" altLang="en-US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장애 통지</a:t>
            </a:r>
            <a:endParaRPr kumimoji="0" lang="en-US" altLang="ko-KR" sz="12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itchFamily="2" charset="2"/>
            </a:endParaRPr>
          </a:p>
          <a:p>
            <a:pPr marL="182563" indent="-182563" fontAlgn="auto">
              <a:buClr>
                <a:srgbClr val="A30B1A"/>
              </a:buClr>
              <a:defRPr/>
            </a:pPr>
            <a:endParaRPr kumimoji="0" lang="en-US" altLang="ko-KR" sz="2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itchFamily="2" charset="2"/>
            </a:endParaRPr>
          </a:p>
          <a:p>
            <a:pPr marL="0" indent="0" fontAlgn="auto">
              <a:buClr>
                <a:srgbClr val="A30B1A"/>
              </a:buClr>
              <a:buFont typeface="Wingdings" pitchFamily="2" charset="2"/>
              <a:buNone/>
              <a:defRPr/>
            </a:pPr>
            <a:r>
              <a:rPr kumimoji="0" lang="en-US" altLang="ko-KR" sz="1400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ServerView</a:t>
            </a:r>
            <a:r>
              <a:rPr kumimoji="0" lang="en-US" altLang="ko-KR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 Threshold Manager</a:t>
            </a:r>
          </a:p>
          <a:p>
            <a:pPr marL="182563" indent="-182563" fontAlgn="auto">
              <a:buClr>
                <a:srgbClr val="A30B1A"/>
              </a:buClr>
              <a:defRPr/>
            </a:pPr>
            <a:r>
              <a:rPr kumimoji="0" lang="ko-KR" altLang="en-US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성능 감시</a:t>
            </a:r>
            <a:endParaRPr kumimoji="0" lang="en-US" altLang="ko-KR" sz="12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itchFamily="2" charset="2"/>
            </a:endParaRPr>
          </a:p>
          <a:p>
            <a:pPr marL="182563" indent="-182563" fontAlgn="auto">
              <a:buClr>
                <a:srgbClr val="A30B1A"/>
              </a:buClr>
              <a:defRPr/>
            </a:pPr>
            <a:r>
              <a:rPr kumimoji="0" lang="ko-KR" altLang="en-US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통지 기능</a:t>
            </a:r>
            <a:endParaRPr kumimoji="0" lang="en-US" altLang="ko-KR" sz="1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텍스트 개체 틀 5"/>
          <p:cNvSpPr txBox="1">
            <a:spLocks/>
          </p:cNvSpPr>
          <p:nvPr/>
        </p:nvSpPr>
        <p:spPr>
          <a:xfrm>
            <a:off x="348525" y="1238401"/>
            <a:ext cx="9212988" cy="549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PRIMERGY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HW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통합 관리할 수 있는 </a:t>
            </a:r>
            <a:r>
              <a:rPr lang="en-US" altLang="ko-KR" sz="12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ServerView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제품을 제공하고 있으며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서버 배포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관리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유지보수 및 동적인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IT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환경을 구성하고 운영할 수 있는 강력한 관리 기능들을 제공하고 있습니다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45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38335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ServerView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Suite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30B1A"/>
              </a:buClr>
              <a:defRPr/>
            </a:pPr>
            <a:r>
              <a:rPr kumimoji="0"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원격관리</a:t>
            </a:r>
            <a:endParaRPr kumimoji="0" lang="en-US" altLang="ko-KR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3" name="직선 연결선 22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텍스트 개체 틀 5"/>
          <p:cNvSpPr txBox="1">
            <a:spLocks/>
          </p:cNvSpPr>
          <p:nvPr/>
        </p:nvSpPr>
        <p:spPr>
          <a:xfrm>
            <a:off x="348525" y="1236308"/>
            <a:ext cx="9212988" cy="3660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서버에 내장된 원격관리 컨트롤러인 </a:t>
            </a:r>
            <a:r>
              <a:rPr lang="en-US" altLang="ko-KR" sz="12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iRMC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와 </a:t>
            </a:r>
            <a:r>
              <a:rPr lang="en-US" altLang="ko-KR" sz="12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ServerView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이용해 원격에서 서버를 감시하고 제어할 수 있습니다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</p:txBody>
      </p:sp>
      <p:sp>
        <p:nvSpPr>
          <p:cNvPr id="115" name="Rectangle 35"/>
          <p:cNvSpPr>
            <a:spLocks noChangeArrowheads="1"/>
          </p:cNvSpPr>
          <p:nvPr/>
        </p:nvSpPr>
        <p:spPr bwMode="gray">
          <a:xfrm>
            <a:off x="682458" y="2214519"/>
            <a:ext cx="4306074" cy="3823612"/>
          </a:xfrm>
          <a:prstGeom prst="rect">
            <a:avLst/>
          </a:prstGeom>
          <a:solidFill>
            <a:srgbClr val="FFFFFF">
              <a:lumMod val="95000"/>
              <a:alpha val="75000"/>
            </a:srgbClr>
          </a:solidFill>
          <a:ln w="19050">
            <a:solidFill>
              <a:srgbClr val="FFFFFF">
                <a:lumMod val="50000"/>
              </a:srgbClr>
            </a:solidFill>
            <a:miter lim="800000"/>
            <a:headEnd/>
            <a:tailEnd/>
          </a:ln>
        </p:spPr>
        <p:txBody>
          <a:bodyPr wrap="none" lIns="80475" tIns="40238" rIns="80475" bIns="40238" anchor="ctr">
            <a:noAutofit/>
          </a:bodyPr>
          <a:lstStyle/>
          <a:p>
            <a:pPr>
              <a:defRPr/>
            </a:pPr>
            <a:endParaRPr lang="en-US" sz="1300" kern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16" name="Gerade Verbindung 77"/>
          <p:cNvCxnSpPr/>
          <p:nvPr/>
        </p:nvCxnSpPr>
        <p:spPr bwMode="gray">
          <a:xfrm rot="5400000">
            <a:off x="4154139" y="5329520"/>
            <a:ext cx="209102" cy="0"/>
          </a:xfrm>
          <a:prstGeom prst="line">
            <a:avLst/>
          </a:prstGeom>
          <a:noFill/>
          <a:ln w="38100">
            <a:solidFill>
              <a:srgbClr val="195D9E"/>
            </a:solidFill>
            <a:miter lim="800000"/>
            <a:headEnd/>
            <a:tailEnd/>
          </a:ln>
        </p:spPr>
      </p:cxnSp>
      <p:pic>
        <p:nvPicPr>
          <p:cNvPr id="117" name="Grafik 73" descr="Usage_Scenario_3_640x640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9357" y="2458857"/>
            <a:ext cx="3701281" cy="2413683"/>
          </a:xfrm>
          <a:prstGeom prst="rect">
            <a:avLst/>
          </a:prstGeom>
        </p:spPr>
      </p:pic>
      <p:sp>
        <p:nvSpPr>
          <p:cNvPr id="118" name="Text Box 40"/>
          <p:cNvSpPr txBox="1">
            <a:spLocks noChangeArrowheads="1"/>
          </p:cNvSpPr>
          <p:nvPr/>
        </p:nvSpPr>
        <p:spPr bwMode="gray">
          <a:xfrm>
            <a:off x="5034798" y="5550521"/>
            <a:ext cx="907465" cy="44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475" tIns="40238" rIns="80475" bIns="40238">
            <a:noAutofit/>
          </a:bodyPr>
          <a:lstStyle/>
          <a:p>
            <a:r>
              <a:rPr lang="en-US" sz="210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WAN</a:t>
            </a:r>
          </a:p>
        </p:txBody>
      </p:sp>
      <p:sp>
        <p:nvSpPr>
          <p:cNvPr id="119" name="Rectangle 37"/>
          <p:cNvSpPr>
            <a:spLocks noChangeArrowheads="1"/>
          </p:cNvSpPr>
          <p:nvPr/>
        </p:nvSpPr>
        <p:spPr bwMode="gray">
          <a:xfrm>
            <a:off x="6945212" y="2226798"/>
            <a:ext cx="2130443" cy="3823612"/>
          </a:xfrm>
          <a:prstGeom prst="rect">
            <a:avLst/>
          </a:prstGeom>
          <a:solidFill>
            <a:srgbClr val="FFFFFF">
              <a:lumMod val="95000"/>
              <a:alpha val="75000"/>
            </a:srgbClr>
          </a:solidFill>
          <a:ln w="19050">
            <a:solidFill>
              <a:srgbClr val="FFFFFF">
                <a:lumMod val="50000"/>
              </a:srgbClr>
            </a:solidFill>
            <a:miter lim="800000"/>
            <a:headEnd/>
            <a:tailEnd/>
          </a:ln>
        </p:spPr>
        <p:txBody>
          <a:bodyPr wrap="none" lIns="80475" tIns="40238" rIns="80475" bIns="40238" anchor="ctr">
            <a:noAutofit/>
          </a:bodyPr>
          <a:lstStyle/>
          <a:p>
            <a:pPr>
              <a:defRPr/>
            </a:pPr>
            <a:endParaRPr lang="en-US" sz="1300" kern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20" name="Gerade Verbindung 50"/>
          <p:cNvCxnSpPr>
            <a:stCxn id="234" idx="2"/>
          </p:cNvCxnSpPr>
          <p:nvPr/>
        </p:nvCxnSpPr>
        <p:spPr bwMode="gray">
          <a:xfrm>
            <a:off x="7907502" y="3619194"/>
            <a:ext cx="3601" cy="1817371"/>
          </a:xfrm>
          <a:prstGeom prst="line">
            <a:avLst/>
          </a:prstGeom>
          <a:noFill/>
          <a:ln w="38100">
            <a:solidFill>
              <a:srgbClr val="195D9E"/>
            </a:solidFill>
            <a:miter lim="800000"/>
            <a:headEnd/>
            <a:tailEnd/>
          </a:ln>
        </p:spPr>
      </p:cxnSp>
      <p:cxnSp>
        <p:nvCxnSpPr>
          <p:cNvPr id="223" name="Gerade Verbindung 54"/>
          <p:cNvCxnSpPr>
            <a:stCxn id="224" idx="0"/>
          </p:cNvCxnSpPr>
          <p:nvPr/>
        </p:nvCxnSpPr>
        <p:spPr bwMode="gray">
          <a:xfrm>
            <a:off x="6524014" y="5680027"/>
            <a:ext cx="929974" cy="0"/>
          </a:xfrm>
          <a:prstGeom prst="line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cxnSp>
      <p:sp>
        <p:nvSpPr>
          <p:cNvPr id="224" name="Wolke 57"/>
          <p:cNvSpPr/>
          <p:nvPr/>
        </p:nvSpPr>
        <p:spPr bwMode="gray">
          <a:xfrm>
            <a:off x="5463735" y="5366683"/>
            <a:ext cx="1061162" cy="626695"/>
          </a:xfrm>
          <a:prstGeom prst="cloud">
            <a:avLst/>
          </a:prstGeom>
          <a:solidFill>
            <a:srgbClr val="48190A">
              <a:lumMod val="10000"/>
              <a:lumOff val="90000"/>
            </a:srgbClr>
          </a:solidFill>
          <a:ln w="1270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 anchorCtr="1">
            <a:noAutofit/>
          </a:bodyPr>
          <a:lstStyle/>
          <a:p>
            <a:pPr>
              <a:defRPr/>
            </a:pPr>
            <a:r>
              <a:rPr lang="en-US" sz="1400" kern="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WAN</a:t>
            </a:r>
          </a:p>
        </p:txBody>
      </p:sp>
      <p:sp>
        <p:nvSpPr>
          <p:cNvPr id="225" name="Text Box 64"/>
          <p:cNvSpPr txBox="1">
            <a:spLocks noChangeArrowheads="1"/>
          </p:cNvSpPr>
          <p:nvPr/>
        </p:nvSpPr>
        <p:spPr bwMode="gray">
          <a:xfrm>
            <a:off x="6374347" y="4803015"/>
            <a:ext cx="511778" cy="53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1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SMTP</a:t>
            </a:r>
          </a:p>
          <a:p>
            <a:r>
              <a:rPr lang="en-US" sz="11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HTTPS</a:t>
            </a:r>
          </a:p>
          <a:p>
            <a:r>
              <a:rPr lang="en-US" sz="11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SNMP</a:t>
            </a:r>
          </a:p>
        </p:txBody>
      </p:sp>
      <p:sp>
        <p:nvSpPr>
          <p:cNvPr id="226" name="AutoShape 107"/>
          <p:cNvSpPr>
            <a:spLocks noChangeArrowheads="1"/>
          </p:cNvSpPr>
          <p:nvPr/>
        </p:nvSpPr>
        <p:spPr bwMode="gray">
          <a:xfrm>
            <a:off x="4623610" y="4260462"/>
            <a:ext cx="2686511" cy="472926"/>
          </a:xfrm>
          <a:prstGeom prst="leftRightArrow">
            <a:avLst>
              <a:gd name="adj1" fmla="val 50000"/>
              <a:gd name="adj2" fmla="val 58382"/>
            </a:avLst>
          </a:prstGeom>
          <a:gradFill rotWithShape="1">
            <a:gsLst>
              <a:gs pos="0">
                <a:srgbClr val="FFFFFF">
                  <a:lumMod val="75000"/>
                </a:srgbClr>
              </a:gs>
              <a:gs pos="50000">
                <a:srgbClr val="FFFFFF">
                  <a:lumMod val="95000"/>
                </a:srgbClr>
              </a:gs>
              <a:gs pos="100000">
                <a:srgbClr val="FFFFFF">
                  <a:lumMod val="75000"/>
                </a:srgbClr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noAutofit/>
          </a:bodyPr>
          <a:lstStyle/>
          <a:p>
            <a:pPr>
              <a:defRPr/>
            </a:pPr>
            <a:r>
              <a:rPr lang="en-US" sz="130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Remote media</a:t>
            </a:r>
          </a:p>
        </p:txBody>
      </p:sp>
      <p:sp>
        <p:nvSpPr>
          <p:cNvPr id="227" name="AutoShape 109"/>
          <p:cNvSpPr>
            <a:spLocks noChangeArrowheads="1"/>
          </p:cNvSpPr>
          <p:nvPr/>
        </p:nvSpPr>
        <p:spPr bwMode="gray">
          <a:xfrm>
            <a:off x="4623610" y="2755279"/>
            <a:ext cx="2686511" cy="472926"/>
          </a:xfrm>
          <a:prstGeom prst="leftRightArrow">
            <a:avLst>
              <a:gd name="adj1" fmla="val 50000"/>
              <a:gd name="adj2" fmla="val 58382"/>
            </a:avLst>
          </a:prstGeom>
          <a:gradFill rotWithShape="1">
            <a:gsLst>
              <a:gs pos="0">
                <a:srgbClr val="FFFFFF">
                  <a:lumMod val="75000"/>
                </a:srgbClr>
              </a:gs>
              <a:gs pos="50000">
                <a:srgbClr val="FFFFFF">
                  <a:lumMod val="95000"/>
                </a:srgbClr>
              </a:gs>
              <a:gs pos="100000">
                <a:srgbClr val="FFFFFF">
                  <a:lumMod val="75000"/>
                </a:srgbClr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noAutofit/>
          </a:bodyPr>
          <a:lstStyle/>
          <a:p>
            <a:pPr>
              <a:defRPr/>
            </a:pPr>
            <a:r>
              <a:rPr lang="en-US" sz="130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Remote Console</a:t>
            </a:r>
          </a:p>
        </p:txBody>
      </p:sp>
      <p:sp>
        <p:nvSpPr>
          <p:cNvPr id="228" name="Text Box 113"/>
          <p:cNvSpPr txBox="1">
            <a:spLocks noChangeArrowheads="1"/>
          </p:cNvSpPr>
          <p:nvPr/>
        </p:nvSpPr>
        <p:spPr bwMode="gray">
          <a:xfrm>
            <a:off x="5289949" y="3265187"/>
            <a:ext cx="1678639" cy="952298"/>
          </a:xfrm>
          <a:prstGeom prst="rect">
            <a:avLst/>
          </a:prstGeom>
          <a:solidFill>
            <a:srgbClr val="FFFF00">
              <a:alpha val="0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lIns="0" tIns="0" rIns="0" bIns="0" anchor="ctr" anchorCtr="0">
            <a:noAutofit/>
          </a:bodyPr>
          <a:lstStyle/>
          <a:p>
            <a:pPr marL="234721" indent="-234721" algn="l">
              <a:buClr>
                <a:srgbClr val="A30B1A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Failure analysis</a:t>
            </a:r>
          </a:p>
          <a:p>
            <a:pPr marL="234721" indent="-234721" algn="l">
              <a:buClr>
                <a:srgbClr val="A30B1A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Boot control</a:t>
            </a:r>
          </a:p>
          <a:p>
            <a:pPr marL="234721" indent="-234721" algn="l">
              <a:buClr>
                <a:srgbClr val="A30B1A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Installation</a:t>
            </a:r>
          </a:p>
          <a:p>
            <a:pPr marL="234721" indent="-234721" algn="l">
              <a:buClr>
                <a:srgbClr val="A30B1A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Maintenance</a:t>
            </a:r>
          </a:p>
        </p:txBody>
      </p:sp>
      <p:cxnSp>
        <p:nvCxnSpPr>
          <p:cNvPr id="230" name="Gerade Verbindung 64"/>
          <p:cNvCxnSpPr>
            <a:endCxn id="224" idx="2"/>
          </p:cNvCxnSpPr>
          <p:nvPr/>
        </p:nvCxnSpPr>
        <p:spPr bwMode="gray">
          <a:xfrm>
            <a:off x="4704270" y="5680027"/>
            <a:ext cx="762758" cy="0"/>
          </a:xfrm>
          <a:prstGeom prst="line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cxnSp>
      <p:sp>
        <p:nvSpPr>
          <p:cNvPr id="231" name="Textfeld 66"/>
          <p:cNvSpPr txBox="1"/>
          <p:nvPr/>
        </p:nvSpPr>
        <p:spPr bwMode="gray">
          <a:xfrm>
            <a:off x="8080985" y="3549760"/>
            <a:ext cx="907730" cy="308372"/>
          </a:xfrm>
          <a:prstGeom prst="roundRect">
            <a:avLst/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>
            <a:defPPr>
              <a:defRPr lang="ja-JP"/>
            </a:defPPr>
            <a:lvl1pPr>
              <a:defRPr sz="1600" b="1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sz="1400" b="0">
                <a:latin typeface="맑은 고딕" panose="020B0503020000020004" pitchFamily="50" charset="-127"/>
                <a:ea typeface="맑은 고딕" panose="020B0503020000020004" pitchFamily="50" charset="-127"/>
              </a:rPr>
              <a:t>Console</a:t>
            </a:r>
          </a:p>
        </p:txBody>
      </p:sp>
      <p:sp>
        <p:nvSpPr>
          <p:cNvPr id="232" name="Text Box 51"/>
          <p:cNvSpPr txBox="1">
            <a:spLocks noChangeArrowheads="1"/>
          </p:cNvSpPr>
          <p:nvPr/>
        </p:nvSpPr>
        <p:spPr bwMode="gray">
          <a:xfrm>
            <a:off x="7980890" y="2226800"/>
            <a:ext cx="1091794" cy="47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41189" rIns="63366" bIns="0" anchor="t" anchorCtr="0">
            <a:noAutofit/>
          </a:bodyPr>
          <a:lstStyle/>
          <a:p>
            <a:pPr algn="r"/>
            <a:r>
              <a:rPr lang="en-US" sz="1300" b="1">
                <a:solidFill>
                  <a:srgbClr val="A30B1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Service</a:t>
            </a:r>
            <a:br>
              <a:rPr lang="en-US" sz="1300" b="1">
                <a:solidFill>
                  <a:srgbClr val="A30B1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sz="1300" b="1">
                <a:solidFill>
                  <a:srgbClr val="A30B1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Provider</a:t>
            </a:r>
          </a:p>
        </p:txBody>
      </p:sp>
      <p:sp>
        <p:nvSpPr>
          <p:cNvPr id="233" name="Text Box 51"/>
          <p:cNvSpPr txBox="1">
            <a:spLocks noChangeArrowheads="1"/>
          </p:cNvSpPr>
          <p:nvPr/>
        </p:nvSpPr>
        <p:spPr bwMode="gray">
          <a:xfrm>
            <a:off x="3799259" y="2226800"/>
            <a:ext cx="1189275" cy="47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41189" rIns="63366" bIns="0" anchor="t" anchorCtr="0">
            <a:noAutofit/>
          </a:bodyPr>
          <a:lstStyle/>
          <a:p>
            <a:pPr algn="r"/>
            <a:r>
              <a:rPr lang="en-US" sz="1300" b="1">
                <a:solidFill>
                  <a:srgbClr val="A30B1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Customer</a:t>
            </a:r>
          </a:p>
        </p:txBody>
      </p:sp>
      <p:pic>
        <p:nvPicPr>
          <p:cNvPr id="234" name="Grafik 69" descr="New Picture.png"/>
          <p:cNvPicPr preferRelativeResize="0">
            <a:picLocks noChangeAspect="1"/>
          </p:cNvPicPr>
          <p:nvPr/>
        </p:nvPicPr>
        <p:blipFill>
          <a:blip r:embed="rId4" cstate="email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542911" y="2830193"/>
            <a:ext cx="729180" cy="789001"/>
          </a:xfrm>
          <a:prstGeom prst="rect">
            <a:avLst/>
          </a:prstGeom>
        </p:spPr>
      </p:pic>
      <p:pic>
        <p:nvPicPr>
          <p:cNvPr id="236" name="Grafik 39" descr="New Picture (1).png"/>
          <p:cNvPicPr preferRelativeResize="0">
            <a:picLocks/>
          </p:cNvPicPr>
          <p:nvPr/>
        </p:nvPicPr>
        <p:blipFill>
          <a:blip r:embed="rId5" cstate="email">
            <a:clrChange>
              <a:clrFrom>
                <a:srgbClr val="80FFFF"/>
              </a:clrFrom>
              <a:clrTo>
                <a:srgbClr val="80FFFF">
                  <a:alpha val="0"/>
                </a:srgbClr>
              </a:clrTo>
            </a:clrChange>
            <a:duotone>
              <a:srgbClr val="3C3C3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966780" y="4229368"/>
            <a:ext cx="547306" cy="1107343"/>
          </a:xfrm>
          <a:prstGeom prst="rect">
            <a:avLst/>
          </a:prstGeom>
        </p:spPr>
      </p:pic>
      <p:sp>
        <p:nvSpPr>
          <p:cNvPr id="237" name="Textfeld 62"/>
          <p:cNvSpPr txBox="1"/>
          <p:nvPr/>
        </p:nvSpPr>
        <p:spPr bwMode="gray">
          <a:xfrm>
            <a:off x="3236908" y="4449592"/>
            <a:ext cx="1244319" cy="327353"/>
          </a:xfrm>
          <a:prstGeom prst="roundRect">
            <a:avLst/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>
            <a:defPPr>
              <a:defRPr lang="ja-JP"/>
            </a:defPPr>
            <a:lvl1pPr>
              <a:defRPr sz="1600" b="1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sz="14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ServerView</a:t>
            </a:r>
            <a:endParaRPr lang="en-US" sz="14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8" name="Textfeld 74"/>
          <p:cNvSpPr txBox="1"/>
          <p:nvPr/>
        </p:nvSpPr>
        <p:spPr bwMode="gray">
          <a:xfrm>
            <a:off x="3455861" y="4960766"/>
            <a:ext cx="648577" cy="327353"/>
          </a:xfrm>
          <a:prstGeom prst="roundRect">
            <a:avLst/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>
            <a:defPPr>
              <a:defRPr lang="ja-JP"/>
            </a:defPPr>
            <a:lvl1pPr>
              <a:defRPr sz="1600" b="1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sz="14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CMS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593376" y="6073126"/>
            <a:ext cx="3895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en-US" altLang="ko-KR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iRMC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: Integrated Remote Management Controller </a:t>
            </a:r>
            <a:endParaRPr lang="ko-KR" altLang="en-US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699" y="2503136"/>
            <a:ext cx="2554450" cy="199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그룹 41"/>
          <p:cNvGrpSpPr/>
          <p:nvPr/>
        </p:nvGrpSpPr>
        <p:grpSpPr>
          <a:xfrm>
            <a:off x="7451901" y="5279607"/>
            <a:ext cx="495328" cy="612838"/>
            <a:chOff x="2361725" y="4603664"/>
            <a:chExt cx="338315" cy="418578"/>
          </a:xfrm>
        </p:grpSpPr>
        <p:sp>
          <p:nvSpPr>
            <p:cNvPr id="43" name="Rectangle 558">
              <a:extLst>
                <a:ext uri="{FF2B5EF4-FFF2-40B4-BE49-F238E27FC236}">
                  <a16:creationId xmlns:a16="http://schemas.microsoft.com/office/drawing/2014/main" id="{BF74F26F-DB6D-41F0-BD9F-5AC1FDA71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1725" y="4830420"/>
              <a:ext cx="338315" cy="191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1F6C89"/>
              </a:prstShdw>
            </a:effectLst>
          </p:spPr>
          <p:txBody>
            <a:bodyPr wrap="none" lIns="0" tIns="0" rIns="0" bIns="0">
              <a:spAutoFit/>
            </a:bodyPr>
            <a:lstStyle/>
            <a:p>
              <a:pPr algn="ctr" defTabSz="957263" eaLnBrk="0" latinLnBrk="0" hangingPunct="0">
                <a:lnSpc>
                  <a:spcPct val="90000"/>
                </a:lnSpc>
                <a:buClr>
                  <a:prstClr val="black">
                    <a:lumMod val="85000"/>
                    <a:lumOff val="15000"/>
                  </a:prstClr>
                </a:buClr>
                <a:buSzPct val="100000"/>
              </a:pPr>
              <a:r>
                <a:rPr lang="en-US" altLang="ko-KR" sz="1000" dirty="0">
                  <a:gradFill>
                    <a:gsLst>
                      <a:gs pos="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1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VPN </a:t>
              </a:r>
            </a:p>
            <a:p>
              <a:pPr algn="ctr" defTabSz="957263" eaLnBrk="0" latinLnBrk="0" hangingPunct="0">
                <a:lnSpc>
                  <a:spcPct val="90000"/>
                </a:lnSpc>
                <a:buClr>
                  <a:prstClr val="black">
                    <a:lumMod val="85000"/>
                    <a:lumOff val="15000"/>
                  </a:prstClr>
                </a:buClr>
                <a:buSzPct val="100000"/>
              </a:pPr>
              <a:r>
                <a:rPr lang="en-US" altLang="ko-KR" sz="1000" dirty="0">
                  <a:gradFill>
                    <a:gsLst>
                      <a:gs pos="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1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Gateway</a:t>
              </a:r>
            </a:p>
          </p:txBody>
        </p:sp>
        <p:pic>
          <p:nvPicPr>
            <p:cNvPr id="44" name="그림 4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3286" y="4603664"/>
              <a:ext cx="155191" cy="200613"/>
            </a:xfrm>
            <a:prstGeom prst="rect">
              <a:avLst/>
            </a:prstGeom>
          </p:spPr>
        </p:pic>
      </p:grpSp>
      <p:grpSp>
        <p:nvGrpSpPr>
          <p:cNvPr id="48" name="그룹 47"/>
          <p:cNvGrpSpPr/>
          <p:nvPr/>
        </p:nvGrpSpPr>
        <p:grpSpPr>
          <a:xfrm>
            <a:off x="4208942" y="5283662"/>
            <a:ext cx="495328" cy="612838"/>
            <a:chOff x="2361725" y="4603664"/>
            <a:chExt cx="338315" cy="418578"/>
          </a:xfrm>
        </p:grpSpPr>
        <p:sp>
          <p:nvSpPr>
            <p:cNvPr id="49" name="Rectangle 558">
              <a:extLst>
                <a:ext uri="{FF2B5EF4-FFF2-40B4-BE49-F238E27FC236}">
                  <a16:creationId xmlns:a16="http://schemas.microsoft.com/office/drawing/2014/main" id="{BF74F26F-DB6D-41F0-BD9F-5AC1FDA71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1725" y="4830420"/>
              <a:ext cx="338315" cy="191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1F6C89"/>
              </a:prstShdw>
            </a:effectLst>
          </p:spPr>
          <p:txBody>
            <a:bodyPr wrap="none" lIns="0" tIns="0" rIns="0" bIns="0">
              <a:spAutoFit/>
            </a:bodyPr>
            <a:lstStyle/>
            <a:p>
              <a:pPr algn="ctr" defTabSz="957263" eaLnBrk="0" latinLnBrk="0" hangingPunct="0">
                <a:lnSpc>
                  <a:spcPct val="90000"/>
                </a:lnSpc>
                <a:buClr>
                  <a:prstClr val="black">
                    <a:lumMod val="85000"/>
                    <a:lumOff val="15000"/>
                  </a:prstClr>
                </a:buClr>
                <a:buSzPct val="100000"/>
              </a:pPr>
              <a:r>
                <a:rPr lang="en-US" altLang="ko-KR" sz="1000" dirty="0">
                  <a:gradFill>
                    <a:gsLst>
                      <a:gs pos="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1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VPN </a:t>
              </a:r>
            </a:p>
            <a:p>
              <a:pPr algn="ctr" defTabSz="957263" eaLnBrk="0" latinLnBrk="0" hangingPunct="0">
                <a:lnSpc>
                  <a:spcPct val="90000"/>
                </a:lnSpc>
                <a:buClr>
                  <a:prstClr val="black">
                    <a:lumMod val="85000"/>
                    <a:lumOff val="15000"/>
                  </a:prstClr>
                </a:buClr>
                <a:buSzPct val="100000"/>
              </a:pPr>
              <a:r>
                <a:rPr lang="en-US" altLang="ko-KR" sz="1000" dirty="0">
                  <a:gradFill>
                    <a:gsLst>
                      <a:gs pos="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1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Gateway</a:t>
              </a:r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3286" y="4603664"/>
              <a:ext cx="155191" cy="200613"/>
            </a:xfrm>
            <a:prstGeom prst="rect">
              <a:avLst/>
            </a:prstGeom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872262">
            <a:off x="3205366" y="4867134"/>
            <a:ext cx="342300" cy="36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46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55512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ServerView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Suite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30B1A"/>
              </a:buClr>
              <a:defRPr/>
            </a:pPr>
            <a:r>
              <a:rPr kumimoji="0" lang="ko-KR" altLang="en-US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성능관리</a:t>
            </a:r>
            <a:r>
              <a:rPr kumimoji="0" lang="en-US" altLang="ko-KR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모니터링</a:t>
            </a:r>
            <a:r>
              <a:rPr kumimoji="0" lang="en-US" altLang="ko-KR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cxnSp>
        <p:nvCxnSpPr>
          <p:cNvPr id="23" name="직선 연결선 22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텍스트 개체 틀 5"/>
          <p:cNvSpPr txBox="1">
            <a:spLocks/>
          </p:cNvSpPr>
          <p:nvPr/>
        </p:nvSpPr>
        <p:spPr>
          <a:xfrm>
            <a:off x="348525" y="1238401"/>
            <a:ext cx="9212988" cy="549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2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ServerView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Threshold Manager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통하여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PRIMERGY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서버 부하의 </a:t>
            </a:r>
            <a:r>
              <a:rPr lang="ko-KR" altLang="en-US" sz="12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임계치를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설정하여 효율적으로 관리할 수 있으며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실시간 모니터링 및 </a:t>
            </a:r>
            <a:r>
              <a:rPr lang="ko-KR" altLang="en-US" sz="12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알람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기능을 제공합니다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474805" y="2375930"/>
            <a:ext cx="9086708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0513" lvl="1" indent="-290513" algn="l" defTabSz="457200" fontAlgn="base"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</a:pP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서버의 리소스 사용량이 미리 정의 된 임계 값을 초과하면 임계 관리자가 경보를 생성</a:t>
            </a:r>
          </a:p>
          <a:p>
            <a:pPr marL="290513" lvl="1" indent="-290513" algn="l" defTabSz="457200" fontAlgn="base"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</a:pP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적절한 매개 변수 값을 구성하기 위해 임계 템플릿이 제공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465203" y="2970086"/>
            <a:ext cx="9096309" cy="3491498"/>
            <a:chOff x="335325" y="2852396"/>
            <a:chExt cx="9393504" cy="3605571"/>
          </a:xfrm>
        </p:grpSpPr>
        <p:pic>
          <p:nvPicPr>
            <p:cNvPr id="112" name="図 19" descr="WS000143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6391" y="4429147"/>
              <a:ext cx="2751667" cy="189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" name="図 20" descr="WS000024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325" y="3195663"/>
              <a:ext cx="4115462" cy="2947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" name="Text Box 12"/>
            <p:cNvSpPr txBox="1">
              <a:spLocks noChangeArrowheads="1"/>
            </p:cNvSpPr>
            <p:nvPr/>
          </p:nvSpPr>
          <p:spPr bwMode="gray">
            <a:xfrm>
              <a:off x="6519698" y="5926163"/>
              <a:ext cx="3209131" cy="47674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9pPr>
            </a:lstStyle>
            <a:p>
              <a:pPr algn="ctr" fontAlgn="ctr">
                <a:defRPr/>
              </a:pPr>
              <a:r>
                <a:rPr lang="ko-KR" altLang="en-US" sz="12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알림은</a:t>
              </a:r>
              <a:r>
                <a:rPr lang="ko-KR" altLang="ko-KR" sz="12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서버의 리소스 사용량</a:t>
              </a:r>
              <a:r>
                <a:rPr lang="ko-KR" altLang="en-US" sz="12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</a:t>
              </a:r>
              <a:r>
                <a:rPr lang="en-US" altLang="ko-KR" sz="12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ko-KR" sz="12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정의 된 </a:t>
              </a:r>
              <a:r>
                <a:rPr lang="en-US" altLang="ko-KR" sz="12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ko-KR" sz="12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성능 임계 값을 초과하면 </a:t>
              </a:r>
              <a:r>
                <a:rPr lang="ko-KR" altLang="en-US" sz="12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발생</a:t>
              </a:r>
              <a:endParaRPr lang="ja-JP" altLang="en-US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5" name="テキスト ボックス 23"/>
            <p:cNvSpPr txBox="1">
              <a:spLocks noChangeArrowheads="1"/>
            </p:cNvSpPr>
            <p:nvPr/>
          </p:nvSpPr>
          <p:spPr bwMode="gray">
            <a:xfrm>
              <a:off x="6942767" y="3571900"/>
              <a:ext cx="1344877" cy="286049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914405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9pPr>
            </a:lstStyle>
            <a:p>
              <a:pPr algn="ctr"/>
              <a:r>
                <a:rPr lang="en-US" altLang="ja-JP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Warning alarm</a:t>
              </a:r>
              <a:endParaRPr lang="ja-JP" altLang="en-US" sz="12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6" name="テキスト ボックス 25"/>
            <p:cNvSpPr txBox="1">
              <a:spLocks noChangeArrowheads="1"/>
            </p:cNvSpPr>
            <p:nvPr/>
          </p:nvSpPr>
          <p:spPr bwMode="gray">
            <a:xfrm>
              <a:off x="6942767" y="3000400"/>
              <a:ext cx="1344877" cy="2860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9pPr>
            </a:lstStyle>
            <a:p>
              <a:pPr algn="ctr"/>
              <a:r>
                <a:rPr lang="en-US" altLang="ja-JP" sz="1200">
                  <a:solidFill>
                    <a:srgbClr val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Critical alarm</a:t>
              </a:r>
              <a:endParaRPr lang="ja-JP" altLang="en-US" sz="120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7" name="テキスト ボックス 20"/>
            <p:cNvSpPr txBox="1">
              <a:spLocks noChangeArrowheads="1"/>
            </p:cNvSpPr>
            <p:nvPr/>
          </p:nvSpPr>
          <p:spPr bwMode="auto">
            <a:xfrm>
              <a:off x="349084" y="2852396"/>
              <a:ext cx="4075906" cy="333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bIns="91440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9pPr>
            </a:lstStyle>
            <a:p>
              <a:pPr algn="ctr"/>
              <a:r>
                <a:rPr lang="en-US" altLang="ja-JP" sz="1200" u="sng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Screen example: </a:t>
              </a:r>
              <a:r>
                <a:rPr lang="en-US" altLang="ja-JP" sz="1200" u="sng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ServerView</a:t>
              </a:r>
              <a:r>
                <a:rPr lang="en-US" altLang="ja-JP" sz="1200" u="sng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Threshold Manager</a:t>
              </a:r>
              <a:endParaRPr lang="ja-JP" altLang="en-US" sz="1200" u="sng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8" name="左カーブ矢印 26"/>
            <p:cNvSpPr>
              <a:spLocks noChangeArrowheads="1"/>
            </p:cNvSpPr>
            <p:nvPr/>
          </p:nvSpPr>
          <p:spPr bwMode="gray">
            <a:xfrm rot="-1480670">
              <a:off x="8660839" y="2936899"/>
              <a:ext cx="765307" cy="1490663"/>
            </a:xfrm>
            <a:prstGeom prst="curvedLeftArrow">
              <a:avLst>
                <a:gd name="adj1" fmla="val 31310"/>
                <a:gd name="adj2" fmla="val 72945"/>
                <a:gd name="adj3" fmla="val 41597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accent2">
                    <a:alpha val="58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9pPr>
            </a:lstStyle>
            <a:p>
              <a:pPr algn="ctr" fontAlgn="ctr"/>
              <a:endParaRPr lang="ja-JP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9" name="右矢印 27"/>
            <p:cNvSpPr>
              <a:spLocks noChangeArrowheads="1"/>
            </p:cNvSpPr>
            <p:nvPr/>
          </p:nvSpPr>
          <p:spPr bwMode="auto">
            <a:xfrm>
              <a:off x="6499059" y="3025797"/>
              <a:ext cx="366316" cy="260350"/>
            </a:xfrm>
            <a:prstGeom prst="rightArrow">
              <a:avLst>
                <a:gd name="adj1" fmla="val 50000"/>
                <a:gd name="adj2" fmla="val 4995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9525" algn="ctr">
              <a:solidFill>
                <a:srgbClr val="57564F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9pPr>
            </a:lstStyle>
            <a:p>
              <a:pPr algn="ctr" fontAlgn="ctr"/>
              <a:endParaRPr lang="ja-JP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120" name="グループ化 65"/>
            <p:cNvGrpSpPr>
              <a:grpSpLocks/>
            </p:cNvGrpSpPr>
            <p:nvPr/>
          </p:nvGrpSpPr>
          <p:grpSpPr bwMode="auto">
            <a:xfrm>
              <a:off x="4466264" y="2881334"/>
              <a:ext cx="2094705" cy="3576633"/>
              <a:chOff x="4143372" y="2881313"/>
              <a:chExt cx="1933578" cy="3576171"/>
            </a:xfrm>
          </p:grpSpPr>
          <p:sp>
            <p:nvSpPr>
              <p:cNvPr id="121" name="上矢印 27"/>
              <p:cNvSpPr>
                <a:spLocks noChangeArrowheads="1"/>
              </p:cNvSpPr>
              <p:nvPr/>
            </p:nvSpPr>
            <p:spPr bwMode="auto">
              <a:xfrm>
                <a:off x="4953000" y="2881313"/>
                <a:ext cx="1008063" cy="633330"/>
              </a:xfrm>
              <a:prstGeom prst="upArrow">
                <a:avLst>
                  <a:gd name="adj1" fmla="val 58463"/>
                  <a:gd name="adj2" fmla="val 50000"/>
                </a:avLst>
              </a:prstGeom>
              <a:solidFill>
                <a:srgbClr val="FF0000"/>
              </a:solidFill>
              <a:ln w="19050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9pPr>
              </a:lstStyle>
              <a:p>
                <a:pPr algn="ctr" fontAlgn="ctr"/>
                <a:r>
                  <a:rPr lang="en-US" altLang="ja-JP" sz="900" dirty="0">
                    <a:solidFill>
                      <a:srgbClr val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Critical</a:t>
                </a:r>
                <a:endParaRPr lang="ja-JP" altLang="en-US" sz="900" dirty="0">
                  <a:solidFill>
                    <a:srgbClr val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23" name="正方形/長方形 30"/>
              <p:cNvSpPr>
                <a:spLocks noChangeArrowheads="1"/>
              </p:cNvSpPr>
              <p:nvPr/>
            </p:nvSpPr>
            <p:spPr bwMode="auto">
              <a:xfrm>
                <a:off x="5162550" y="3535278"/>
                <a:ext cx="590550" cy="436505"/>
              </a:xfrm>
              <a:prstGeom prst="rect">
                <a:avLst/>
              </a:prstGeom>
              <a:solidFill>
                <a:srgbClr val="FFC000"/>
              </a:solidFill>
              <a:ln w="19050" algn="ctr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9pPr>
              </a:lstStyle>
              <a:p>
                <a:pPr algn="ctr" fontAlgn="ctr"/>
                <a:r>
                  <a:rPr lang="en-US" altLang="ja-JP" sz="900" dirty="0">
                    <a:solidFill>
                      <a:srgbClr val="6633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Major</a:t>
                </a:r>
                <a:endParaRPr lang="ja-JP" altLang="en-US" sz="900" dirty="0">
                  <a:solidFill>
                    <a:srgbClr val="6633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24" name="正方形/長方形 31"/>
              <p:cNvSpPr>
                <a:spLocks noChangeArrowheads="1"/>
              </p:cNvSpPr>
              <p:nvPr/>
            </p:nvSpPr>
            <p:spPr bwMode="auto">
              <a:xfrm>
                <a:off x="5162550" y="3986069"/>
                <a:ext cx="590550" cy="423807"/>
              </a:xfrm>
              <a:prstGeom prst="rect">
                <a:avLst/>
              </a:prstGeom>
              <a:solidFill>
                <a:srgbClr val="FFFF99"/>
              </a:solidFill>
              <a:ln w="19050" algn="ctr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9pPr>
              </a:lstStyle>
              <a:p>
                <a:pPr algn="ctr" fontAlgn="ctr"/>
                <a:r>
                  <a:rPr lang="en-US" altLang="ja-JP" sz="900" dirty="0">
                    <a:solidFill>
                      <a:srgbClr val="00206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Minor</a:t>
                </a:r>
                <a:endParaRPr lang="ja-JP" altLang="en-US" sz="900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25" name="正方形/長方形 32"/>
              <p:cNvSpPr>
                <a:spLocks noChangeArrowheads="1"/>
              </p:cNvSpPr>
              <p:nvPr/>
            </p:nvSpPr>
            <p:spPr bwMode="auto">
              <a:xfrm>
                <a:off x="5162550" y="4420988"/>
                <a:ext cx="590550" cy="1169835"/>
              </a:xfrm>
              <a:prstGeom prst="rect">
                <a:avLst/>
              </a:prstGeom>
              <a:solidFill>
                <a:srgbClr val="BFEFC4"/>
              </a:solidFill>
              <a:ln w="19050" algn="ctr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9pPr>
              </a:lstStyle>
              <a:p>
                <a:pPr algn="ctr" fontAlgn="ctr"/>
                <a:r>
                  <a:rPr lang="en-US" altLang="ja-JP" sz="900" dirty="0">
                    <a:solidFill>
                      <a:srgbClr val="0033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Normal</a:t>
                </a:r>
                <a:endParaRPr lang="ja-JP" altLang="en-US" sz="900" dirty="0">
                  <a:solidFill>
                    <a:srgbClr val="0033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26" name="正方形/長方形 33"/>
              <p:cNvSpPr>
                <a:spLocks noChangeArrowheads="1"/>
              </p:cNvSpPr>
              <p:nvPr/>
            </p:nvSpPr>
            <p:spPr bwMode="auto">
              <a:xfrm>
                <a:off x="5162550" y="5609870"/>
                <a:ext cx="590550" cy="777485"/>
              </a:xfrm>
              <a:prstGeom prst="rect">
                <a:avLst/>
              </a:prstGeom>
              <a:solidFill>
                <a:srgbClr val="D5FFFF"/>
              </a:solidFill>
              <a:ln w="19050" algn="ctr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9pPr>
              </a:lstStyle>
              <a:p>
                <a:pPr algn="ctr" fontAlgn="ctr"/>
                <a:r>
                  <a:rPr lang="en-US" altLang="ja-JP" sz="900" dirty="0">
                    <a:solidFill>
                      <a:srgbClr val="00206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Idle</a:t>
                </a:r>
                <a:endParaRPr lang="ja-JP" altLang="en-US" sz="900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cxnSp>
            <p:nvCxnSpPr>
              <p:cNvPr id="228" name="直線コネクタ 37"/>
              <p:cNvCxnSpPr>
                <a:cxnSpLocks noChangeShapeType="1"/>
              </p:cNvCxnSpPr>
              <p:nvPr/>
            </p:nvCxnSpPr>
            <p:spPr bwMode="auto">
              <a:xfrm flipV="1">
                <a:off x="4695825" y="4410076"/>
                <a:ext cx="1381125" cy="9525"/>
              </a:xfrm>
              <a:prstGeom prst="line">
                <a:avLst/>
              </a:prstGeom>
              <a:noFill/>
              <a:ln w="15875" algn="ctr">
                <a:solidFill>
                  <a:srgbClr val="57564F"/>
                </a:solidFill>
                <a:round/>
                <a:headEnd/>
                <a:tailEnd/>
              </a:ln>
            </p:spPr>
          </p:cxnSp>
          <p:cxnSp>
            <p:nvCxnSpPr>
              <p:cNvPr id="229" name="直線コネクタ 38"/>
              <p:cNvCxnSpPr>
                <a:cxnSpLocks noChangeShapeType="1"/>
              </p:cNvCxnSpPr>
              <p:nvPr/>
            </p:nvCxnSpPr>
            <p:spPr bwMode="auto">
              <a:xfrm flipV="1">
                <a:off x="4695825" y="3519488"/>
                <a:ext cx="1381125" cy="9525"/>
              </a:xfrm>
              <a:prstGeom prst="line">
                <a:avLst/>
              </a:prstGeom>
              <a:noFill/>
              <a:ln w="15875" algn="ctr">
                <a:solidFill>
                  <a:srgbClr val="57564F"/>
                </a:solidFill>
                <a:round/>
                <a:headEnd/>
                <a:tailEnd/>
              </a:ln>
            </p:spPr>
          </p:cxnSp>
          <p:cxnSp>
            <p:nvCxnSpPr>
              <p:cNvPr id="230" name="直線コネクタ 39"/>
              <p:cNvCxnSpPr>
                <a:cxnSpLocks noChangeShapeType="1"/>
              </p:cNvCxnSpPr>
              <p:nvPr/>
            </p:nvCxnSpPr>
            <p:spPr bwMode="auto">
              <a:xfrm flipV="1">
                <a:off x="4695825" y="5591176"/>
                <a:ext cx="1381125" cy="9525"/>
              </a:xfrm>
              <a:prstGeom prst="line">
                <a:avLst/>
              </a:prstGeom>
              <a:noFill/>
              <a:ln w="15875" algn="ctr">
                <a:solidFill>
                  <a:srgbClr val="57564F"/>
                </a:solidFill>
                <a:round/>
                <a:headEnd/>
                <a:tailEnd/>
              </a:ln>
            </p:spPr>
          </p:cxnSp>
          <p:sp>
            <p:nvSpPr>
              <p:cNvPr id="231" name="テキスト ボックス 40"/>
              <p:cNvSpPr txBox="1">
                <a:spLocks noChangeArrowheads="1"/>
              </p:cNvSpPr>
              <p:nvPr/>
            </p:nvSpPr>
            <p:spPr bwMode="auto">
              <a:xfrm>
                <a:off x="4191000" y="3371786"/>
                <a:ext cx="666752" cy="5243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9pPr>
              </a:lstStyle>
              <a:p>
                <a:pPr algn="ctr"/>
                <a:r>
                  <a:rPr lang="en-US" altLang="ja-JP" sz="9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Upper Threshold #2</a:t>
                </a:r>
                <a:endParaRPr lang="ja-JP" altLang="en-US" sz="9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cxnSp>
            <p:nvCxnSpPr>
              <p:cNvPr id="232" name="直線コネクタ 51"/>
              <p:cNvCxnSpPr/>
              <p:nvPr/>
            </p:nvCxnSpPr>
            <p:spPr bwMode="auto">
              <a:xfrm rot="16200000" flipH="1">
                <a:off x="5734071" y="3714642"/>
                <a:ext cx="323808" cy="0"/>
              </a:xfrm>
              <a:prstGeom prst="lin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ACAC7"/>
                  </a:gs>
                </a:gsLst>
                <a:lin ang="5400000" scaled="1"/>
              </a:gradFill>
              <a:ln w="4762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233" name="直線コネクタ 55"/>
              <p:cNvCxnSpPr/>
              <p:nvPr/>
            </p:nvCxnSpPr>
            <p:spPr bwMode="auto">
              <a:xfrm rot="16200000" flipH="1">
                <a:off x="5734071" y="4600351"/>
                <a:ext cx="323808" cy="0"/>
              </a:xfrm>
              <a:prstGeom prst="lin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ACAC7"/>
                  </a:gs>
                </a:gsLst>
                <a:lin ang="5400000" scaled="1"/>
              </a:gradFill>
              <a:ln w="4762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234" name="直線コネクタ 56"/>
              <p:cNvCxnSpPr/>
              <p:nvPr/>
            </p:nvCxnSpPr>
            <p:spPr bwMode="auto">
              <a:xfrm rot="16200000" flipH="1">
                <a:off x="5734071" y="5800345"/>
                <a:ext cx="323808" cy="0"/>
              </a:xfrm>
              <a:prstGeom prst="lin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ACAC7"/>
                  </a:gs>
                </a:gsLst>
                <a:lin ang="5400000" scaled="1"/>
              </a:gradFill>
              <a:ln w="4762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235" name="直線コネクタ 57"/>
              <p:cNvCxnSpPr/>
              <p:nvPr/>
            </p:nvCxnSpPr>
            <p:spPr bwMode="auto">
              <a:xfrm rot="16200000" flipH="1">
                <a:off x="5668993" y="4094003"/>
                <a:ext cx="465077" cy="11113"/>
              </a:xfrm>
              <a:prstGeom prst="lin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ACAC7"/>
                  </a:gs>
                </a:gsLst>
                <a:lin ang="5400000" scaled="1"/>
              </a:gradFill>
              <a:ln w="47625" cap="flat" cmpd="sng" algn="ctr">
                <a:solidFill>
                  <a:schemeClr val="bg2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6" name="直線コネクタ 59"/>
              <p:cNvCxnSpPr/>
              <p:nvPr/>
            </p:nvCxnSpPr>
            <p:spPr bwMode="auto">
              <a:xfrm rot="5400000">
                <a:off x="5510262" y="5109873"/>
                <a:ext cx="771425" cy="0"/>
              </a:xfrm>
              <a:prstGeom prst="lin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ACAC7"/>
                  </a:gs>
                </a:gsLst>
                <a:lin ang="5400000" scaled="1"/>
              </a:gradFill>
              <a:ln w="47625" cap="flat" cmpd="sng" algn="ctr">
                <a:solidFill>
                  <a:schemeClr val="bg2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7" name="直線コネクタ 60"/>
              <p:cNvCxnSpPr/>
              <p:nvPr/>
            </p:nvCxnSpPr>
            <p:spPr bwMode="auto">
              <a:xfrm rot="5400000">
                <a:off x="5638833" y="6200343"/>
                <a:ext cx="514283" cy="0"/>
              </a:xfrm>
              <a:prstGeom prst="lin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ACAC7"/>
                  </a:gs>
                </a:gsLst>
                <a:lin ang="5400000" scaled="1"/>
              </a:gradFill>
              <a:ln w="47625" cap="flat" cmpd="sng" algn="ctr">
                <a:solidFill>
                  <a:schemeClr val="bg2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38" name="テキスト ボックス 64"/>
              <p:cNvSpPr txBox="1">
                <a:spLocks noChangeArrowheads="1"/>
              </p:cNvSpPr>
              <p:nvPr/>
            </p:nvSpPr>
            <p:spPr bwMode="auto">
              <a:xfrm>
                <a:off x="4143372" y="2886074"/>
                <a:ext cx="1013399" cy="238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sz="1000" kern="1200">
                    <a:solidFill>
                      <a:schemeClr val="tx1"/>
                    </a:solidFill>
                    <a:latin typeface="HGS創英角ｺﾞｼｯｸUB" pitchFamily="50" charset="-128"/>
                    <a:ea typeface="HGS創英角ｺﾞｼｯｸUB" pitchFamily="50" charset="-128"/>
                    <a:cs typeface="+mn-cs"/>
                  </a:defRPr>
                </a:lvl9pPr>
              </a:lstStyle>
              <a:p>
                <a:r>
                  <a:rPr lang="en-US" altLang="ja-JP" sz="9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Threshold values</a:t>
                </a:r>
                <a:endParaRPr lang="ja-JP" altLang="en-US" sz="9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239" name="テキスト ボックス 25"/>
            <p:cNvSpPr txBox="1">
              <a:spLocks noChangeArrowheads="1"/>
            </p:cNvSpPr>
            <p:nvPr/>
          </p:nvSpPr>
          <p:spPr bwMode="gray">
            <a:xfrm>
              <a:off x="2454110" y="4783163"/>
              <a:ext cx="2211945" cy="4449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100" b="1" dirty="0">
                  <a:solidFill>
                    <a:srgbClr val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물리서버와 가상서버를  위해 매개변수 값을 구성할 수 있음</a:t>
              </a:r>
              <a:endParaRPr lang="ja-JP" altLang="en-US" sz="1100" b="1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40" name="AutoShape 28"/>
            <p:cNvSpPr>
              <a:spLocks noChangeArrowheads="1"/>
            </p:cNvSpPr>
            <p:nvPr/>
          </p:nvSpPr>
          <p:spPr bwMode="gray">
            <a:xfrm>
              <a:off x="1448030" y="5092230"/>
              <a:ext cx="2734821" cy="1295599"/>
            </a:xfrm>
            <a:custGeom>
              <a:avLst/>
              <a:gdLst>
                <a:gd name="connsiteX0" fmla="*/ 0 w 2471511"/>
                <a:gd name="connsiteY0" fmla="*/ 0 h 789872"/>
                <a:gd name="connsiteX1" fmla="*/ 411919 w 2471511"/>
                <a:gd name="connsiteY1" fmla="*/ 0 h 789872"/>
                <a:gd name="connsiteX2" fmla="*/ 426286 w 2471511"/>
                <a:gd name="connsiteY2" fmla="*/ -464737 h 789872"/>
                <a:gd name="connsiteX3" fmla="*/ 1029796 w 2471511"/>
                <a:gd name="connsiteY3" fmla="*/ 0 h 789872"/>
                <a:gd name="connsiteX4" fmla="*/ 2471511 w 2471511"/>
                <a:gd name="connsiteY4" fmla="*/ 0 h 789872"/>
                <a:gd name="connsiteX5" fmla="*/ 2471511 w 2471511"/>
                <a:gd name="connsiteY5" fmla="*/ 131645 h 789872"/>
                <a:gd name="connsiteX6" fmla="*/ 2471511 w 2471511"/>
                <a:gd name="connsiteY6" fmla="*/ 131645 h 789872"/>
                <a:gd name="connsiteX7" fmla="*/ 2471511 w 2471511"/>
                <a:gd name="connsiteY7" fmla="*/ 329113 h 789872"/>
                <a:gd name="connsiteX8" fmla="*/ 2471511 w 2471511"/>
                <a:gd name="connsiteY8" fmla="*/ 789872 h 789872"/>
                <a:gd name="connsiteX9" fmla="*/ 1029796 w 2471511"/>
                <a:gd name="connsiteY9" fmla="*/ 789872 h 789872"/>
                <a:gd name="connsiteX10" fmla="*/ 411919 w 2471511"/>
                <a:gd name="connsiteY10" fmla="*/ 789872 h 789872"/>
                <a:gd name="connsiteX11" fmla="*/ 411919 w 2471511"/>
                <a:gd name="connsiteY11" fmla="*/ 789872 h 789872"/>
                <a:gd name="connsiteX12" fmla="*/ 0 w 2471511"/>
                <a:gd name="connsiteY12" fmla="*/ 789872 h 789872"/>
                <a:gd name="connsiteX13" fmla="*/ 0 w 2471511"/>
                <a:gd name="connsiteY13" fmla="*/ 329113 h 789872"/>
                <a:gd name="connsiteX14" fmla="*/ 0 w 2471511"/>
                <a:gd name="connsiteY14" fmla="*/ 131645 h 789872"/>
                <a:gd name="connsiteX15" fmla="*/ 0 w 2471511"/>
                <a:gd name="connsiteY15" fmla="*/ 131645 h 789872"/>
                <a:gd name="connsiteX16" fmla="*/ 0 w 2471511"/>
                <a:gd name="connsiteY16" fmla="*/ 0 h 789872"/>
                <a:gd name="connsiteX0" fmla="*/ 0 w 2471511"/>
                <a:gd name="connsiteY0" fmla="*/ 464737 h 1254609"/>
                <a:gd name="connsiteX1" fmla="*/ 411919 w 2471511"/>
                <a:gd name="connsiteY1" fmla="*/ 464737 h 1254609"/>
                <a:gd name="connsiteX2" fmla="*/ 426286 w 2471511"/>
                <a:gd name="connsiteY2" fmla="*/ 0 h 1254609"/>
                <a:gd name="connsiteX3" fmla="*/ 746332 w 2471511"/>
                <a:gd name="connsiteY3" fmla="*/ 464737 h 1254609"/>
                <a:gd name="connsiteX4" fmla="*/ 2471511 w 2471511"/>
                <a:gd name="connsiteY4" fmla="*/ 464737 h 1254609"/>
                <a:gd name="connsiteX5" fmla="*/ 2471511 w 2471511"/>
                <a:gd name="connsiteY5" fmla="*/ 596382 h 1254609"/>
                <a:gd name="connsiteX6" fmla="*/ 2471511 w 2471511"/>
                <a:gd name="connsiteY6" fmla="*/ 596382 h 1254609"/>
                <a:gd name="connsiteX7" fmla="*/ 2471511 w 2471511"/>
                <a:gd name="connsiteY7" fmla="*/ 793850 h 1254609"/>
                <a:gd name="connsiteX8" fmla="*/ 2471511 w 2471511"/>
                <a:gd name="connsiteY8" fmla="*/ 1254609 h 1254609"/>
                <a:gd name="connsiteX9" fmla="*/ 1029796 w 2471511"/>
                <a:gd name="connsiteY9" fmla="*/ 1254609 h 1254609"/>
                <a:gd name="connsiteX10" fmla="*/ 411919 w 2471511"/>
                <a:gd name="connsiteY10" fmla="*/ 1254609 h 1254609"/>
                <a:gd name="connsiteX11" fmla="*/ 411919 w 2471511"/>
                <a:gd name="connsiteY11" fmla="*/ 1254609 h 1254609"/>
                <a:gd name="connsiteX12" fmla="*/ 0 w 2471511"/>
                <a:gd name="connsiteY12" fmla="*/ 1254609 h 1254609"/>
                <a:gd name="connsiteX13" fmla="*/ 0 w 2471511"/>
                <a:gd name="connsiteY13" fmla="*/ 793850 h 1254609"/>
                <a:gd name="connsiteX14" fmla="*/ 0 w 2471511"/>
                <a:gd name="connsiteY14" fmla="*/ 596382 h 1254609"/>
                <a:gd name="connsiteX15" fmla="*/ 0 w 2471511"/>
                <a:gd name="connsiteY15" fmla="*/ 596382 h 1254609"/>
                <a:gd name="connsiteX16" fmla="*/ 0 w 2471511"/>
                <a:gd name="connsiteY16" fmla="*/ 464737 h 1254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1511" h="1254609">
                  <a:moveTo>
                    <a:pt x="0" y="464737"/>
                  </a:moveTo>
                  <a:lnTo>
                    <a:pt x="411919" y="464737"/>
                  </a:lnTo>
                  <a:lnTo>
                    <a:pt x="426286" y="0"/>
                  </a:lnTo>
                  <a:lnTo>
                    <a:pt x="746332" y="464737"/>
                  </a:lnTo>
                  <a:lnTo>
                    <a:pt x="2471511" y="464737"/>
                  </a:lnTo>
                  <a:lnTo>
                    <a:pt x="2471511" y="596382"/>
                  </a:lnTo>
                  <a:lnTo>
                    <a:pt x="2471511" y="596382"/>
                  </a:lnTo>
                  <a:lnTo>
                    <a:pt x="2471511" y="793850"/>
                  </a:lnTo>
                  <a:lnTo>
                    <a:pt x="2471511" y="1254609"/>
                  </a:lnTo>
                  <a:lnTo>
                    <a:pt x="1029796" y="1254609"/>
                  </a:lnTo>
                  <a:lnTo>
                    <a:pt x="411919" y="1254609"/>
                  </a:lnTo>
                  <a:lnTo>
                    <a:pt x="411919" y="1254609"/>
                  </a:lnTo>
                  <a:lnTo>
                    <a:pt x="0" y="1254609"/>
                  </a:lnTo>
                  <a:lnTo>
                    <a:pt x="0" y="793850"/>
                  </a:lnTo>
                  <a:lnTo>
                    <a:pt x="0" y="596382"/>
                  </a:lnTo>
                  <a:lnTo>
                    <a:pt x="0" y="596382"/>
                  </a:lnTo>
                  <a:lnTo>
                    <a:pt x="0" y="464737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9pPr>
            </a:lstStyle>
            <a:p>
              <a:endParaRPr lang="en-US" altLang="ko-KR" sz="2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endParaRPr lang="en-US" altLang="ko-KR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r>
                <a:rPr lang="ko-KR" altLang="en-US" sz="1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각 서버는 특정 성능 임계 값을 가질 수 있으며</a:t>
              </a:r>
              <a:r>
                <a:rPr lang="en-US" altLang="ko-KR" sz="1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동시에 여러 서버를 구성 할 수 있는 임계 값 템플릿을 만들 수도 있음</a:t>
              </a:r>
            </a:p>
          </p:txBody>
        </p:sp>
        <p:sp>
          <p:nvSpPr>
            <p:cNvPr id="241" name="テキスト ボックス 20"/>
            <p:cNvSpPr txBox="1">
              <a:spLocks noChangeArrowheads="1"/>
            </p:cNvSpPr>
            <p:nvPr/>
          </p:nvSpPr>
          <p:spPr bwMode="auto">
            <a:xfrm>
              <a:off x="6891171" y="4143397"/>
              <a:ext cx="2450704" cy="333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bIns="91440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9pPr>
            </a:lstStyle>
            <a:p>
              <a:pPr algn="ctr"/>
              <a:r>
                <a:rPr lang="en-US" altLang="ja-JP" sz="1200" u="sng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Alarm Monitor</a:t>
              </a:r>
              <a:endParaRPr lang="ja-JP" altLang="en-US" sz="1200" u="sng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42" name="右矢印 27"/>
            <p:cNvSpPr>
              <a:spLocks noChangeArrowheads="1"/>
            </p:cNvSpPr>
            <p:nvPr/>
          </p:nvSpPr>
          <p:spPr bwMode="auto">
            <a:xfrm>
              <a:off x="6499059" y="3571897"/>
              <a:ext cx="366316" cy="260350"/>
            </a:xfrm>
            <a:prstGeom prst="rightArrow">
              <a:avLst>
                <a:gd name="adj1" fmla="val 50000"/>
                <a:gd name="adj2" fmla="val 4995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9525" algn="ctr">
              <a:solidFill>
                <a:srgbClr val="57564F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9pPr>
            </a:lstStyle>
            <a:p>
              <a:pPr algn="ctr" fontAlgn="ctr"/>
              <a:endParaRPr lang="ja-JP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43" name="テキスト ボックス 40"/>
            <p:cNvSpPr txBox="1">
              <a:spLocks noChangeArrowheads="1"/>
            </p:cNvSpPr>
            <p:nvPr/>
          </p:nvSpPr>
          <p:spPr bwMode="auto">
            <a:xfrm>
              <a:off x="4517858" y="4278337"/>
              <a:ext cx="722313" cy="524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9pPr>
            </a:lstStyle>
            <a:p>
              <a:pPr algn="ctr"/>
              <a:r>
                <a:rPr lang="en-US" altLang="ja-JP" sz="9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Upper Threshold #1</a:t>
              </a:r>
              <a:endParaRPr lang="ja-JP" altLang="en-US" sz="9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44" name="テキスト ボックス 40"/>
            <p:cNvSpPr txBox="1">
              <a:spLocks noChangeArrowheads="1"/>
            </p:cNvSpPr>
            <p:nvPr/>
          </p:nvSpPr>
          <p:spPr bwMode="auto">
            <a:xfrm>
              <a:off x="4517858" y="5429272"/>
              <a:ext cx="722313" cy="381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9pPr>
            </a:lstStyle>
            <a:p>
              <a:pPr algn="ctr"/>
              <a:r>
                <a:rPr lang="en-US" altLang="ja-JP" sz="9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Lower Threshold</a:t>
              </a:r>
              <a:endParaRPr lang="ja-JP" altLang="en-US" sz="9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45" name="テキスト ボックス 40"/>
            <p:cNvSpPr txBox="1">
              <a:spLocks noChangeArrowheads="1"/>
            </p:cNvSpPr>
            <p:nvPr/>
          </p:nvSpPr>
          <p:spPr bwMode="auto">
            <a:xfrm>
              <a:off x="4827422" y="5913460"/>
              <a:ext cx="722313" cy="381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9pPr>
            </a:lstStyle>
            <a:p>
              <a:pPr algn="ctr"/>
              <a:r>
                <a:rPr lang="en-US" altLang="ja-JP" sz="900" b="1" dirty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Status:</a:t>
              </a:r>
            </a:p>
            <a:p>
              <a:pPr algn="ctr"/>
              <a:r>
                <a:rPr lang="en-US" altLang="ja-JP" sz="900" b="1" dirty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Okay</a:t>
              </a:r>
              <a:endParaRPr lang="ja-JP" altLang="en-US" sz="90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46" name="テキスト ボックス 40"/>
            <p:cNvSpPr txBox="1">
              <a:spLocks noChangeArrowheads="1"/>
            </p:cNvSpPr>
            <p:nvPr/>
          </p:nvSpPr>
          <p:spPr bwMode="auto">
            <a:xfrm>
              <a:off x="4827422" y="4773638"/>
              <a:ext cx="722313" cy="381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9pPr>
            </a:lstStyle>
            <a:p>
              <a:pPr algn="ctr"/>
              <a:r>
                <a:rPr lang="en-US" altLang="ja-JP" sz="900" b="1" dirty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Status:</a:t>
              </a:r>
            </a:p>
            <a:p>
              <a:pPr algn="ctr"/>
              <a:r>
                <a:rPr lang="en-US" altLang="ja-JP" sz="900" b="1" dirty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Okay</a:t>
              </a:r>
              <a:endParaRPr lang="ja-JP" altLang="en-US" sz="90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47" name="テキスト ボックス 40"/>
            <p:cNvSpPr txBox="1">
              <a:spLocks noChangeArrowheads="1"/>
            </p:cNvSpPr>
            <p:nvPr/>
          </p:nvSpPr>
          <p:spPr bwMode="auto">
            <a:xfrm>
              <a:off x="4827422" y="3844947"/>
              <a:ext cx="722313" cy="381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9pPr>
            </a:lstStyle>
            <a:p>
              <a:pPr algn="ctr"/>
              <a:r>
                <a:rPr lang="en-US" altLang="ja-JP" sz="900" b="1" dirty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Status:</a:t>
              </a:r>
            </a:p>
            <a:p>
              <a:pPr algn="ctr"/>
              <a:r>
                <a:rPr lang="en-US" altLang="ja-JP" sz="900" b="1" dirty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Warning</a:t>
              </a:r>
              <a:endParaRPr lang="ja-JP" altLang="en-US" sz="90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48" name="テキスト ボックス 40"/>
            <p:cNvSpPr txBox="1">
              <a:spLocks noChangeArrowheads="1"/>
            </p:cNvSpPr>
            <p:nvPr/>
          </p:nvSpPr>
          <p:spPr bwMode="auto">
            <a:xfrm>
              <a:off x="4566046" y="3198168"/>
              <a:ext cx="1061081" cy="238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9pPr>
            </a:lstStyle>
            <a:p>
              <a:pPr algn="ctr"/>
              <a:r>
                <a:rPr lang="en-US" altLang="ja-JP" sz="900" b="1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Status: Critical</a:t>
              </a:r>
              <a:endParaRPr lang="ja-JP" altLang="en-US" sz="900" b="1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7" name="Eine Ecke des Rechtecks abrunden 32"/>
          <p:cNvSpPr/>
          <p:nvPr/>
        </p:nvSpPr>
        <p:spPr bwMode="gray">
          <a:xfrm>
            <a:off x="478527" y="1985339"/>
            <a:ext cx="4336650" cy="36004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r>
              <a:rPr lang="en-US" altLang="ko-KR" sz="1600" b="1" dirty="0" err="1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ServerView</a:t>
            </a:r>
            <a:r>
              <a:rPr lang="en-US" altLang="ko-KR" sz="16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 Threshold Manager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47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83218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ServerView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Suite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30B1A"/>
              </a:buClr>
              <a:defRPr/>
            </a:pPr>
            <a:r>
              <a:rPr kumimoji="0"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Firmware </a:t>
            </a:r>
            <a:r>
              <a:rPr kumimoji="0"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</a:t>
            </a:r>
            <a:r>
              <a:rPr kumimoji="0"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Driver </a:t>
            </a:r>
            <a:r>
              <a:rPr kumimoji="0"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통합 업데이트 기능</a:t>
            </a:r>
          </a:p>
        </p:txBody>
      </p:sp>
      <p:cxnSp>
        <p:nvCxnSpPr>
          <p:cNvPr id="23" name="직선 연결선 22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텍스트 개체 틀 5"/>
          <p:cNvSpPr txBox="1">
            <a:spLocks/>
          </p:cNvSpPr>
          <p:nvPr/>
        </p:nvSpPr>
        <p:spPr>
          <a:xfrm>
            <a:off x="348525" y="1238401"/>
            <a:ext cx="9212988" cy="549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2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ServerView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Update Manager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통하여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PRIMERGY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서버의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BIOS, Firmware, Windows Driver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등의 로컬 또는 원격 업데이트 기능을 제공합니다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111" name="Rechteck 43"/>
          <p:cNvSpPr/>
          <p:nvPr>
            <p:custDataLst>
              <p:tags r:id="rId1"/>
            </p:custDataLst>
          </p:nvPr>
        </p:nvSpPr>
        <p:spPr bwMode="gray">
          <a:xfrm>
            <a:off x="569629" y="2627978"/>
            <a:ext cx="4245548" cy="122187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90513" indent="-290513" algn="l" defTabSz="457200" fontAlgn="base"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</a:pP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단독 서버를 위한 쉬운 업데이트</a:t>
            </a:r>
            <a:br>
              <a:rPr lang="en-US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</a:br>
            <a:r>
              <a:rPr lang="en-US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BIOS &amp; Firmware, Windows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드라이버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,</a:t>
            </a:r>
            <a:r>
              <a:rPr lang="en-US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 </a:t>
            </a:r>
            <a:r>
              <a:rPr 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ServerView</a:t>
            </a:r>
            <a:r>
              <a:rPr lang="en-US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 Agent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가 포함된 업데이트 패키지                           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(self-</a:t>
            </a:r>
            <a:r>
              <a:rPr lang="en-US" altLang="ko-KR" sz="12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extracting,self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-installing )</a:t>
            </a:r>
            <a:endParaRPr lang="en-US" sz="1200" dirty="0">
              <a:latin typeface="맑은 고딕" panose="020B0503020000020004" pitchFamily="50" charset="-127"/>
              <a:ea typeface="맑은 고딕" panose="020B0503020000020004" pitchFamily="50" charset="-127"/>
              <a:cs typeface="Meiryo UI" panose="020B0604030504040204" pitchFamily="50" charset="-128"/>
            </a:endParaRPr>
          </a:p>
          <a:p>
            <a:pPr marL="290513" indent="-290513" algn="l" defTabSz="457200" fontAlgn="base"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</a:pP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모든 소프트웨어가 포함된 부트 가능한 업데이트 미디어</a:t>
            </a:r>
            <a:br>
              <a:rPr lang="en-US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</a:br>
            <a:r>
              <a:rPr lang="en-US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- </a:t>
            </a:r>
            <a:r>
              <a:rPr 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ServerView</a:t>
            </a:r>
            <a:r>
              <a:rPr lang="en-US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 Update DVD image</a:t>
            </a:r>
          </a:p>
        </p:txBody>
      </p:sp>
      <p:grpSp>
        <p:nvGrpSpPr>
          <p:cNvPr id="112" name="Gruppieren 4"/>
          <p:cNvGrpSpPr/>
          <p:nvPr/>
        </p:nvGrpSpPr>
        <p:grpSpPr>
          <a:xfrm>
            <a:off x="1538526" y="4123561"/>
            <a:ext cx="2028122" cy="2011621"/>
            <a:chOff x="1403743" y="3232082"/>
            <a:chExt cx="1872113" cy="1508716"/>
          </a:xfrm>
        </p:grpSpPr>
        <p:sp>
          <p:nvSpPr>
            <p:cNvPr id="113" name="Parallelogramm 53"/>
            <p:cNvSpPr/>
            <p:nvPr/>
          </p:nvSpPr>
          <p:spPr bwMode="gray">
            <a:xfrm>
              <a:off x="1403743" y="4134780"/>
              <a:ext cx="1512000" cy="108012"/>
            </a:xfrm>
            <a:prstGeom prst="parallelogram">
              <a:avLst>
                <a:gd name="adj" fmla="val 89669"/>
              </a:avLst>
            </a:prstGeom>
            <a:solidFill>
              <a:srgbClr val="FFFFFF">
                <a:lumMod val="85000"/>
              </a:srgbClr>
            </a:solidFill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>
                <a:defRPr/>
              </a:pPr>
              <a:endParaRPr lang="en-US" ker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4" name="Wolke 55"/>
            <p:cNvSpPr/>
            <p:nvPr/>
          </p:nvSpPr>
          <p:spPr bwMode="gray">
            <a:xfrm rot="10800000">
              <a:off x="2411856" y="3232082"/>
              <a:ext cx="864000" cy="576000"/>
            </a:xfrm>
            <a:prstGeom prst="cloud">
              <a:avLst/>
            </a:prstGeom>
            <a:gradFill flip="none" rotWithShape="1">
              <a:gsLst>
                <a:gs pos="50000">
                  <a:srgbClr val="FFFFFF"/>
                </a:gs>
                <a:gs pos="100000">
                  <a:srgbClr val="FFFFFF">
                    <a:lumMod val="8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>
                <a:defRPr/>
              </a:pPr>
              <a:endParaRPr lang="en-US" ker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115" name="Grafik 56" descr="New Picture (1).png"/>
            <p:cNvPicPr preferRelativeResize="0">
              <a:picLocks/>
            </p:cNvPicPr>
            <p:nvPr/>
          </p:nvPicPr>
          <p:blipFill>
            <a:blip r:embed="rId5" cstate="email">
              <a:clrChange>
                <a:clrFrom>
                  <a:srgbClr val="80FFFF"/>
                </a:clrFrom>
                <a:clrTo>
                  <a:srgbClr val="80FFFF">
                    <a:alpha val="0"/>
                  </a:srgbClr>
                </a:clrTo>
              </a:clrChange>
              <a:duotone>
                <a:srgbClr val="861718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2764192" y="3438515"/>
              <a:ext cx="180000" cy="288000"/>
            </a:xfrm>
            <a:prstGeom prst="rect">
              <a:avLst/>
            </a:prstGeom>
          </p:spPr>
        </p:pic>
        <p:sp>
          <p:nvSpPr>
            <p:cNvPr id="116" name="Gebogener Pfeil 57"/>
            <p:cNvSpPr/>
            <p:nvPr/>
          </p:nvSpPr>
          <p:spPr bwMode="gray">
            <a:xfrm rot="15540000">
              <a:off x="2110079" y="3295071"/>
              <a:ext cx="906448" cy="1376258"/>
            </a:xfrm>
            <a:prstGeom prst="circularArrow">
              <a:avLst>
                <a:gd name="adj1" fmla="val 11418"/>
                <a:gd name="adj2" fmla="val 1305518"/>
                <a:gd name="adj3" fmla="val 20365974"/>
                <a:gd name="adj4" fmla="val 16923372"/>
                <a:gd name="adj5" fmla="val 8929"/>
              </a:avLst>
            </a:prstGeom>
            <a:solidFill>
              <a:srgbClr val="A30B1A">
                <a:lumMod val="20000"/>
                <a:lumOff val="80000"/>
              </a:srgbClr>
            </a:solidFill>
            <a:ln w="63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>
                <a:defRPr/>
              </a:pPr>
              <a:endParaRPr lang="en-US" ker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7" name="Textfeld 58"/>
            <p:cNvSpPr txBox="1"/>
            <p:nvPr/>
          </p:nvSpPr>
          <p:spPr bwMode="gray">
            <a:xfrm rot="19716097">
              <a:off x="1941855" y="3437400"/>
              <a:ext cx="487091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800" ker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iRMC Virtual Media</a:t>
              </a:r>
            </a:p>
          </p:txBody>
        </p:sp>
        <p:pic>
          <p:nvPicPr>
            <p:cNvPr id="118" name="Grafik 59" descr="New Picture.png"/>
            <p:cNvPicPr preferRelativeResize="0">
              <a:picLocks/>
            </p:cNvPicPr>
            <p:nvPr/>
          </p:nvPicPr>
          <p:blipFill>
            <a:blip r:embed="rId6" cstate="email">
              <a:clrChange>
                <a:clrFrom>
                  <a:srgbClr val="FFFF80"/>
                </a:clrFrom>
                <a:clrTo>
                  <a:srgbClr val="FFFF8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 flipH="1">
              <a:off x="1534983" y="3744834"/>
              <a:ext cx="540000" cy="459349"/>
            </a:xfrm>
            <a:prstGeom prst="rect">
              <a:avLst/>
            </a:prstGeom>
          </p:spPr>
        </p:pic>
        <p:sp>
          <p:nvSpPr>
            <p:cNvPr id="119" name="Pfeil nach rechts 61"/>
            <p:cNvSpPr/>
            <p:nvPr/>
          </p:nvSpPr>
          <p:spPr bwMode="gray">
            <a:xfrm rot="16200000">
              <a:off x="1821440" y="4191984"/>
              <a:ext cx="297000" cy="288000"/>
            </a:xfrm>
            <a:prstGeom prst="rightArrow">
              <a:avLst/>
            </a:prstGeom>
            <a:solidFill>
              <a:srgbClr val="A30B1A">
                <a:lumMod val="20000"/>
                <a:lumOff val="80000"/>
              </a:srgbClr>
            </a:solidFill>
            <a:ln w="63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0" tIns="0" rIns="0" bIns="0" rtlCol="0" anchor="ctr" anchorCtr="1"/>
            <a:lstStyle/>
            <a:p>
              <a:pPr>
                <a:defRPr/>
              </a:pPr>
              <a:r>
                <a:rPr lang="en-US" sz="800" ker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http</a:t>
              </a:r>
            </a:p>
          </p:txBody>
        </p:sp>
        <p:sp>
          <p:nvSpPr>
            <p:cNvPr id="120" name="Textfeld 62"/>
            <p:cNvSpPr txBox="1"/>
            <p:nvPr/>
          </p:nvSpPr>
          <p:spPr bwMode="gray">
            <a:xfrm>
              <a:off x="1420505" y="4590757"/>
              <a:ext cx="1141142" cy="150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700" kern="0" dirty="0">
                  <a:solidFill>
                    <a:sysClr val="windowText" lastClr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FUJITSU Download Server</a:t>
              </a:r>
            </a:p>
          </p:txBody>
        </p:sp>
        <p:pic>
          <p:nvPicPr>
            <p:cNvPr id="121" name="Grafik 63" descr="Event_off_oS.PNG"/>
            <p:cNvPicPr preferRelativeResize="0">
              <a:picLocks/>
            </p:cNvPicPr>
            <p:nvPr/>
          </p:nvPicPr>
          <p:blipFill>
            <a:blip r:embed="rId7" cstate="email">
              <a:clrChange>
                <a:clrFrom>
                  <a:srgbClr val="FFFF80"/>
                </a:clrFrom>
                <a:clrTo>
                  <a:srgbClr val="FFFF8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2771895" y="3253730"/>
              <a:ext cx="180000" cy="216000"/>
            </a:xfrm>
            <a:prstGeom prst="rect">
              <a:avLst/>
            </a:prstGeom>
          </p:spPr>
        </p:pic>
        <p:pic>
          <p:nvPicPr>
            <p:cNvPr id="223" name="Grafik 64" descr="CDROM.jpg"/>
            <p:cNvPicPr preferRelativeResize="0">
              <a:picLocks/>
            </p:cNvPicPr>
            <p:nvPr/>
          </p:nvPicPr>
          <p:blipFill>
            <a:blip r:embed="rId8" cstate="email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4044" y="3954760"/>
              <a:ext cx="391500" cy="391500"/>
            </a:xfrm>
            <a:prstGeom prst="rect">
              <a:avLst/>
            </a:prstGeom>
          </p:spPr>
        </p:pic>
        <p:pic>
          <p:nvPicPr>
            <p:cNvPr id="224" name="Grafik 65" descr="USB_Stick.png"/>
            <p:cNvPicPr>
              <a:picLocks noChangeAspect="1"/>
            </p:cNvPicPr>
            <p:nvPr/>
          </p:nvPicPr>
          <p:blipFill>
            <a:blip r:embed="rId9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3320" y="4200692"/>
              <a:ext cx="360000" cy="270000"/>
            </a:xfrm>
            <a:prstGeom prst="rect">
              <a:avLst/>
            </a:prstGeom>
          </p:spPr>
        </p:pic>
        <p:pic>
          <p:nvPicPr>
            <p:cNvPr id="225" name="Grafik 1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8396" y="4525491"/>
              <a:ext cx="692306" cy="108000"/>
            </a:xfrm>
            <a:prstGeom prst="rect">
              <a:avLst/>
            </a:prstGeom>
          </p:spPr>
        </p:pic>
      </p:grpSp>
      <p:sp>
        <p:nvSpPr>
          <p:cNvPr id="226" name="Rechteck 45"/>
          <p:cNvSpPr/>
          <p:nvPr>
            <p:custDataLst>
              <p:tags r:id="rId2"/>
            </p:custDataLst>
          </p:nvPr>
        </p:nvSpPr>
        <p:spPr bwMode="gray">
          <a:xfrm>
            <a:off x="5155070" y="2670350"/>
            <a:ext cx="4336650" cy="150041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90513" indent="-290513" algn="l" defTabSz="457200" fontAlgn="base"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</a:pP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중앙 업데이트 </a:t>
            </a:r>
            <a:r>
              <a:rPr lang="ko-KR" alt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레파지토리에서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 대규모의 서버를 원격에서 업데이트</a:t>
            </a:r>
            <a:endParaRPr lang="en-US" sz="1200" dirty="0">
              <a:latin typeface="맑은 고딕" panose="020B0503020000020004" pitchFamily="50" charset="-127"/>
              <a:ea typeface="맑은 고딕" panose="020B0503020000020004" pitchFamily="50" charset="-127"/>
              <a:cs typeface="Meiryo UI" panose="020B0604030504040204" pitchFamily="50" charset="-128"/>
            </a:endParaRPr>
          </a:p>
          <a:p>
            <a:pPr marL="290513" indent="-290513" algn="l" defTabSz="457200" fontAlgn="base"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</a:pP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업데이트 패키지의 다운로드 당 </a:t>
            </a:r>
            <a:r>
              <a:rPr lang="ko-KR" alt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레파지토리의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 자동 업데이트</a:t>
            </a:r>
            <a:endParaRPr lang="en-US" sz="1200" dirty="0">
              <a:latin typeface="맑은 고딕" panose="020B0503020000020004" pitchFamily="50" charset="-127"/>
              <a:ea typeface="맑은 고딕" panose="020B0503020000020004" pitchFamily="50" charset="-127"/>
              <a:cs typeface="Meiryo UI" panose="020B0604030504040204" pitchFamily="50" charset="-128"/>
            </a:endParaRPr>
          </a:p>
          <a:p>
            <a:pPr marL="290513" indent="-290513" algn="l" defTabSz="457200" fontAlgn="base"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</a:pP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업데이트를 위한 권장 서버</a:t>
            </a:r>
            <a:endParaRPr lang="en-US" sz="1200" dirty="0">
              <a:latin typeface="맑은 고딕" panose="020B0503020000020004" pitchFamily="50" charset="-127"/>
              <a:ea typeface="맑은 고딕" panose="020B0503020000020004" pitchFamily="50" charset="-127"/>
              <a:cs typeface="Meiryo UI" panose="020B0604030504040204" pitchFamily="50" charset="-128"/>
            </a:endParaRPr>
          </a:p>
          <a:p>
            <a:pPr marL="290513" indent="-290513" algn="l" defTabSz="457200" fontAlgn="base"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</a:pP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스케줄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업데이트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,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선택적 업데이트 등 높은 유연성 제공</a:t>
            </a:r>
            <a:r>
              <a:rPr lang="en-US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 </a:t>
            </a:r>
          </a:p>
        </p:txBody>
      </p:sp>
      <p:grpSp>
        <p:nvGrpSpPr>
          <p:cNvPr id="227" name="Gruppieren 5"/>
          <p:cNvGrpSpPr/>
          <p:nvPr/>
        </p:nvGrpSpPr>
        <p:grpSpPr>
          <a:xfrm>
            <a:off x="6102248" y="4255562"/>
            <a:ext cx="2559569" cy="1887873"/>
            <a:chOff x="5809718" y="3318369"/>
            <a:chExt cx="2362679" cy="1415905"/>
          </a:xfrm>
        </p:grpSpPr>
        <p:sp>
          <p:nvSpPr>
            <p:cNvPr id="228" name="Wolke 113"/>
            <p:cNvSpPr/>
            <p:nvPr/>
          </p:nvSpPr>
          <p:spPr bwMode="gray">
            <a:xfrm rot="10800000">
              <a:off x="7164284" y="3318369"/>
              <a:ext cx="1008113" cy="540000"/>
            </a:xfrm>
            <a:prstGeom prst="cloud">
              <a:avLst/>
            </a:prstGeom>
            <a:gradFill flip="none" rotWithShape="1">
              <a:gsLst>
                <a:gs pos="50000">
                  <a:srgbClr val="FFFFFF"/>
                </a:gs>
                <a:gs pos="100000">
                  <a:srgbClr val="FFFFFF">
                    <a:lumMod val="8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>
                <a:defRPr/>
              </a:pPr>
              <a:endParaRPr lang="en-US" ker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29" name="Parallelogramm 82"/>
            <p:cNvSpPr/>
            <p:nvPr/>
          </p:nvSpPr>
          <p:spPr bwMode="gray">
            <a:xfrm>
              <a:off x="5809718" y="4133796"/>
              <a:ext cx="1440000" cy="108012"/>
            </a:xfrm>
            <a:prstGeom prst="parallelogram">
              <a:avLst>
                <a:gd name="adj" fmla="val 89669"/>
              </a:avLst>
            </a:prstGeom>
            <a:solidFill>
              <a:srgbClr val="FFFFFF">
                <a:lumMod val="85000"/>
              </a:srgbClr>
            </a:solidFill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>
                <a:defRPr/>
              </a:pPr>
              <a:endParaRPr lang="en-US" ker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230" name="Grafik 85" descr="New Picture.png"/>
            <p:cNvPicPr preferRelativeResize="0">
              <a:picLocks/>
            </p:cNvPicPr>
            <p:nvPr/>
          </p:nvPicPr>
          <p:blipFill>
            <a:blip r:embed="rId6" cstate="email">
              <a:clrChange>
                <a:clrFrom>
                  <a:srgbClr val="FFFF80"/>
                </a:clrFrom>
                <a:clrTo>
                  <a:srgbClr val="FFFF8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 flipH="1">
              <a:off x="5953734" y="3755754"/>
              <a:ext cx="540000" cy="459349"/>
            </a:xfrm>
            <a:prstGeom prst="rect">
              <a:avLst/>
            </a:prstGeom>
          </p:spPr>
        </p:pic>
        <p:sp>
          <p:nvSpPr>
            <p:cNvPr id="231" name="Pfeil nach rechts 86"/>
            <p:cNvSpPr/>
            <p:nvPr/>
          </p:nvSpPr>
          <p:spPr bwMode="gray">
            <a:xfrm flipH="1">
              <a:off x="6785230" y="4021459"/>
              <a:ext cx="288000" cy="216000"/>
            </a:xfrm>
            <a:prstGeom prst="rightArrow">
              <a:avLst/>
            </a:prstGeom>
            <a:solidFill>
              <a:srgbClr val="A30B1A">
                <a:lumMod val="20000"/>
                <a:lumOff val="80000"/>
              </a:srgbClr>
            </a:solidFill>
            <a:ln w="63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0" tIns="0" rIns="0" bIns="0" rtlCol="0" anchor="ctr" anchorCtr="1"/>
            <a:lstStyle/>
            <a:p>
              <a:pPr>
                <a:defRPr/>
              </a:pPr>
              <a:endParaRPr lang="en-US" sz="800" ker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232" name="Grafik 87" descr="ServerView_Media_DVD1 png_sm.png"/>
            <p:cNvPicPr preferRelativeResize="0">
              <a:picLocks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7110776" y="3937850"/>
              <a:ext cx="396000" cy="396000"/>
            </a:xfrm>
            <a:prstGeom prst="rect">
              <a:avLst/>
            </a:prstGeom>
          </p:spPr>
        </p:pic>
        <p:pic>
          <p:nvPicPr>
            <p:cNvPr id="233" name="Grafik 89" descr="New Picture (1).png"/>
            <p:cNvPicPr preferRelativeResize="0">
              <a:picLocks/>
            </p:cNvPicPr>
            <p:nvPr/>
          </p:nvPicPr>
          <p:blipFill>
            <a:blip r:embed="rId12" cstate="email">
              <a:clrChange>
                <a:clrFrom>
                  <a:srgbClr val="80FFFF"/>
                </a:clrFrom>
                <a:clrTo>
                  <a:srgbClr val="80FFFF">
                    <a:alpha val="0"/>
                  </a:srgbClr>
                </a:clrTo>
              </a:clrChange>
              <a:duotone>
                <a:srgbClr val="861718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7271302" y="3526259"/>
              <a:ext cx="175500" cy="279152"/>
            </a:xfrm>
            <a:prstGeom prst="rect">
              <a:avLst/>
            </a:prstGeom>
          </p:spPr>
        </p:pic>
        <p:pic>
          <p:nvPicPr>
            <p:cNvPr id="234" name="Grafik 90" descr="New Picture (1).png"/>
            <p:cNvPicPr preferRelativeResize="0">
              <a:picLocks/>
            </p:cNvPicPr>
            <p:nvPr/>
          </p:nvPicPr>
          <p:blipFill>
            <a:blip r:embed="rId13" cstate="email">
              <a:clrChange>
                <a:clrFrom>
                  <a:srgbClr val="80FFFF"/>
                </a:clrFrom>
                <a:clrTo>
                  <a:srgbClr val="80FFFF">
                    <a:alpha val="0"/>
                  </a:srgbClr>
                </a:clrTo>
              </a:clrChange>
              <a:duotone>
                <a:srgbClr val="861718">
                  <a:shade val="45000"/>
                  <a:satMod val="135000"/>
                </a:srgbClr>
                <a:prstClr val="white"/>
              </a:duotone>
              <a:lum brigh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7484142" y="3526259"/>
              <a:ext cx="162000" cy="257678"/>
            </a:xfrm>
            <a:prstGeom prst="rect">
              <a:avLst/>
            </a:prstGeom>
          </p:spPr>
        </p:pic>
        <p:pic>
          <p:nvPicPr>
            <p:cNvPr id="235" name="Grafik 91" descr="New Picture (1).png"/>
            <p:cNvPicPr preferRelativeResize="0">
              <a:picLocks/>
            </p:cNvPicPr>
            <p:nvPr/>
          </p:nvPicPr>
          <p:blipFill>
            <a:blip r:embed="rId14" cstate="email">
              <a:clrChange>
                <a:clrFrom>
                  <a:srgbClr val="80FFFF"/>
                </a:clrFrom>
                <a:clrTo>
                  <a:srgbClr val="80FFFF">
                    <a:alpha val="0"/>
                  </a:srgbClr>
                </a:clrTo>
              </a:clrChange>
              <a:duotone>
                <a:srgbClr val="861718">
                  <a:shade val="45000"/>
                  <a:satMod val="135000"/>
                </a:srgbClr>
                <a:prstClr val="white"/>
              </a:duotone>
              <a:lum brigh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7674209" y="3526259"/>
              <a:ext cx="148500" cy="236205"/>
            </a:xfrm>
            <a:prstGeom prst="rect">
              <a:avLst/>
            </a:prstGeom>
          </p:spPr>
        </p:pic>
        <p:pic>
          <p:nvPicPr>
            <p:cNvPr id="236" name="Grafik 92" descr="New Picture (1).png"/>
            <p:cNvPicPr preferRelativeResize="0">
              <a:picLocks/>
            </p:cNvPicPr>
            <p:nvPr/>
          </p:nvPicPr>
          <p:blipFill>
            <a:blip r:embed="rId15" cstate="email">
              <a:clrChange>
                <a:clrFrom>
                  <a:srgbClr val="80FFFF"/>
                </a:clrFrom>
                <a:clrTo>
                  <a:srgbClr val="80FFFF">
                    <a:alpha val="0"/>
                  </a:srgbClr>
                </a:clrTo>
              </a:clrChange>
              <a:duotone>
                <a:srgbClr val="861718">
                  <a:shade val="45000"/>
                  <a:satMod val="135000"/>
                </a:srgbClr>
                <a:prstClr val="white"/>
              </a:duotone>
              <a:lum brigh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7847366" y="3526259"/>
              <a:ext cx="135000" cy="214732"/>
            </a:xfrm>
            <a:prstGeom prst="rect">
              <a:avLst/>
            </a:prstGeom>
          </p:spPr>
        </p:pic>
        <p:pic>
          <p:nvPicPr>
            <p:cNvPr id="237" name="Grafik 94" descr="New Picture (1).png"/>
            <p:cNvPicPr preferRelativeResize="0">
              <a:picLocks/>
            </p:cNvPicPr>
            <p:nvPr/>
          </p:nvPicPr>
          <p:blipFill>
            <a:blip r:embed="rId16" cstate="email">
              <a:clrChange>
                <a:clrFrom>
                  <a:srgbClr val="80FFFF"/>
                </a:clrFrom>
                <a:clrTo>
                  <a:srgbClr val="80FFFF">
                    <a:alpha val="0"/>
                  </a:srgbClr>
                </a:clrTo>
              </a:clrChange>
              <a:duotone>
                <a:srgbClr val="861718">
                  <a:shade val="45000"/>
                  <a:satMod val="135000"/>
                </a:srgbClr>
                <a:prstClr val="white"/>
              </a:duotone>
              <a:lum brigh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8010608" y="3526259"/>
              <a:ext cx="121500" cy="193259"/>
            </a:xfrm>
            <a:prstGeom prst="rect">
              <a:avLst/>
            </a:prstGeom>
          </p:spPr>
        </p:pic>
        <p:pic>
          <p:nvPicPr>
            <p:cNvPr id="238" name="Grafik 99" descr="Event_gr_oS.PNG"/>
            <p:cNvPicPr preferRelativeResize="0">
              <a:picLocks/>
            </p:cNvPicPr>
            <p:nvPr/>
          </p:nvPicPr>
          <p:blipFill>
            <a:blip r:embed="rId1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7843281" y="3417035"/>
              <a:ext cx="121500" cy="132891"/>
            </a:xfrm>
            <a:prstGeom prst="rect">
              <a:avLst/>
            </a:prstGeom>
          </p:spPr>
        </p:pic>
        <p:pic>
          <p:nvPicPr>
            <p:cNvPr id="239" name="Grafik 100" descr="Event_gr_oS.PNG"/>
            <p:cNvPicPr preferRelativeResize="0">
              <a:picLocks/>
            </p:cNvPicPr>
            <p:nvPr/>
          </p:nvPicPr>
          <p:blipFill>
            <a:blip r:embed="rId1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7674642" y="3417035"/>
              <a:ext cx="121500" cy="132891"/>
            </a:xfrm>
            <a:prstGeom prst="rect">
              <a:avLst/>
            </a:prstGeom>
          </p:spPr>
        </p:pic>
        <p:pic>
          <p:nvPicPr>
            <p:cNvPr id="240" name="Grafik 101" descr="Event_gr_oS.PNG"/>
            <p:cNvPicPr preferRelativeResize="0">
              <a:picLocks/>
            </p:cNvPicPr>
            <p:nvPr/>
          </p:nvPicPr>
          <p:blipFill>
            <a:blip r:embed="rId1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7497528" y="3402269"/>
              <a:ext cx="135000" cy="147656"/>
            </a:xfrm>
            <a:prstGeom prst="rect">
              <a:avLst/>
            </a:prstGeom>
          </p:spPr>
        </p:pic>
        <p:pic>
          <p:nvPicPr>
            <p:cNvPr id="241" name="Grafik 104" descr="Event_gr_oS.PNG"/>
            <p:cNvPicPr preferRelativeResize="0">
              <a:picLocks/>
            </p:cNvPicPr>
            <p:nvPr/>
          </p:nvPicPr>
          <p:blipFill>
            <a:blip r:embed="rId1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7301364" y="3402269"/>
              <a:ext cx="135000" cy="147656"/>
            </a:xfrm>
            <a:prstGeom prst="rect">
              <a:avLst/>
            </a:prstGeom>
          </p:spPr>
        </p:pic>
        <p:pic>
          <p:nvPicPr>
            <p:cNvPr id="242" name="Grafik 109" descr="Event_gr_oS.PNG"/>
            <p:cNvPicPr preferRelativeResize="0">
              <a:picLocks/>
            </p:cNvPicPr>
            <p:nvPr/>
          </p:nvPicPr>
          <p:blipFill>
            <a:blip r:embed="rId1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8011919" y="3431801"/>
              <a:ext cx="108000" cy="118125"/>
            </a:xfrm>
            <a:prstGeom prst="rect">
              <a:avLst/>
            </a:prstGeom>
          </p:spPr>
        </p:pic>
        <p:sp>
          <p:nvSpPr>
            <p:cNvPr id="243" name="Textfeld 79"/>
            <p:cNvSpPr txBox="1"/>
            <p:nvPr/>
          </p:nvSpPr>
          <p:spPr bwMode="gray">
            <a:xfrm>
              <a:off x="6120664" y="4601537"/>
              <a:ext cx="1098543" cy="132737"/>
            </a:xfrm>
            <a:prstGeom prst="rect">
              <a:avLst/>
            </a:prstGeom>
            <a:noFill/>
          </p:spPr>
          <p:txBody>
            <a:bodyPr wrap="none" lIns="68589" tIns="34295" rIns="68589" bIns="34295" rtlCol="0">
              <a:spAutoFit/>
            </a:bodyPr>
            <a:lstStyle/>
            <a:p>
              <a:pPr>
                <a:defRPr/>
              </a:pPr>
              <a:r>
                <a:rPr lang="en-US" sz="700" kern="0" dirty="0">
                  <a:solidFill>
                    <a:sysClr val="windowText" lastClr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FUJITSU Download Server</a:t>
              </a:r>
            </a:p>
          </p:txBody>
        </p:sp>
        <p:sp>
          <p:nvSpPr>
            <p:cNvPr id="244" name="Gebogener Pfeil 110"/>
            <p:cNvSpPr/>
            <p:nvPr/>
          </p:nvSpPr>
          <p:spPr bwMode="gray">
            <a:xfrm rot="15540000">
              <a:off x="6824958" y="3251637"/>
              <a:ext cx="906448" cy="1376258"/>
            </a:xfrm>
            <a:prstGeom prst="circularArrow">
              <a:avLst>
                <a:gd name="adj1" fmla="val 11418"/>
                <a:gd name="adj2" fmla="val 1305518"/>
                <a:gd name="adj3" fmla="val 20365974"/>
                <a:gd name="adj4" fmla="val 16842191"/>
                <a:gd name="adj5" fmla="val 8929"/>
              </a:avLst>
            </a:prstGeom>
            <a:solidFill>
              <a:srgbClr val="A30B1A">
                <a:lumMod val="20000"/>
                <a:lumOff val="80000"/>
              </a:srgbClr>
            </a:solidFill>
            <a:ln w="63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>
                <a:defRPr/>
              </a:pPr>
              <a:endParaRPr lang="en-US" ker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245" name="Grafik 83" descr="New Picture (1).png"/>
            <p:cNvPicPr preferRelativeResize="0">
              <a:picLocks/>
            </p:cNvPicPr>
            <p:nvPr/>
          </p:nvPicPr>
          <p:blipFill>
            <a:blip r:embed="rId20" cstate="email">
              <a:clrChange>
                <a:clrFrom>
                  <a:srgbClr val="80FFFF"/>
                </a:clrFrom>
                <a:clrTo>
                  <a:srgbClr val="80FFFF">
                    <a:alpha val="0"/>
                  </a:srgbClr>
                </a:clrTo>
              </a:clrChange>
              <a:duotone>
                <a:prstClr val="black"/>
                <a:srgbClr val="000000">
                  <a:tint val="45000"/>
                  <a:satMod val="400000"/>
                </a:srgbClr>
              </a:duotone>
              <a:lum bright="-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6578871" y="3922535"/>
              <a:ext cx="180000" cy="288000"/>
            </a:xfrm>
            <a:prstGeom prst="rect">
              <a:avLst/>
            </a:prstGeom>
          </p:spPr>
        </p:pic>
        <p:sp>
          <p:nvSpPr>
            <p:cNvPr id="246" name="Textfeld 84"/>
            <p:cNvSpPr txBox="1"/>
            <p:nvPr/>
          </p:nvSpPr>
          <p:spPr>
            <a:xfrm rot="16200000">
              <a:off x="6482916" y="3956752"/>
              <a:ext cx="327254" cy="213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53270" indent="-553270">
                <a:defRPr/>
              </a:pPr>
              <a:r>
                <a:rPr lang="de-DE" sz="900" b="1" kern="0">
                  <a:solidFill>
                    <a:srgbClr val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CMS</a:t>
              </a:r>
            </a:p>
          </p:txBody>
        </p:sp>
        <p:sp>
          <p:nvSpPr>
            <p:cNvPr id="247" name="Textfeld 88"/>
            <p:cNvSpPr txBox="1"/>
            <p:nvPr/>
          </p:nvSpPr>
          <p:spPr bwMode="gray">
            <a:xfrm rot="20037453">
              <a:off x="6824133" y="3554827"/>
              <a:ext cx="353944" cy="16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800" ker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http</a:t>
              </a:r>
            </a:p>
          </p:txBody>
        </p:sp>
        <p:pic>
          <p:nvPicPr>
            <p:cNvPr id="248" name="Grafik 4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0390" y="4525491"/>
              <a:ext cx="692306" cy="108000"/>
            </a:xfrm>
            <a:prstGeom prst="rect">
              <a:avLst/>
            </a:prstGeom>
          </p:spPr>
        </p:pic>
        <p:sp>
          <p:nvSpPr>
            <p:cNvPr id="249" name="Pfeil nach rechts 52"/>
            <p:cNvSpPr/>
            <p:nvPr/>
          </p:nvSpPr>
          <p:spPr bwMode="gray">
            <a:xfrm rot="16200000">
              <a:off x="6498043" y="4191984"/>
              <a:ext cx="297000" cy="288000"/>
            </a:xfrm>
            <a:prstGeom prst="rightArrow">
              <a:avLst/>
            </a:prstGeom>
            <a:solidFill>
              <a:srgbClr val="A30B1A">
                <a:lumMod val="20000"/>
                <a:lumOff val="80000"/>
              </a:srgbClr>
            </a:solidFill>
            <a:ln w="63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0" tIns="0" rIns="0" bIns="0" rtlCol="0" anchor="ctr" anchorCtr="1"/>
            <a:lstStyle/>
            <a:p>
              <a:pPr>
                <a:defRPr/>
              </a:pPr>
              <a:r>
                <a:rPr lang="en-US" sz="800" kern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http</a:t>
              </a:r>
            </a:p>
          </p:txBody>
        </p:sp>
      </p:grpSp>
      <p:sp>
        <p:nvSpPr>
          <p:cNvPr id="48" name="Eine Ecke des Rechtecks abrunden 32"/>
          <p:cNvSpPr/>
          <p:nvPr/>
        </p:nvSpPr>
        <p:spPr bwMode="gray">
          <a:xfrm>
            <a:off x="478527" y="2101430"/>
            <a:ext cx="4336650" cy="36004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r>
              <a:rPr lang="en-US" altLang="ko-KR" sz="1600" b="1" dirty="0" err="1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ServerView</a:t>
            </a:r>
            <a:r>
              <a:rPr lang="en-US" altLang="ko-KR" sz="16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 Update Manager Express</a:t>
            </a:r>
          </a:p>
        </p:txBody>
      </p:sp>
      <p:sp>
        <p:nvSpPr>
          <p:cNvPr id="49" name="Eine Ecke des Rechtecks abrunden 32"/>
          <p:cNvSpPr/>
          <p:nvPr/>
        </p:nvSpPr>
        <p:spPr bwMode="gray">
          <a:xfrm>
            <a:off x="5089165" y="2101430"/>
            <a:ext cx="4336650" cy="36004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r>
              <a:rPr lang="en-US" altLang="ko-KR" sz="1600" b="1" dirty="0" err="1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ServerView</a:t>
            </a:r>
            <a:r>
              <a:rPr lang="en-US" altLang="ko-KR" sz="16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 Update Manager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48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272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5"/>
          <p:cNvSpPr>
            <a:spLocks noGrp="1"/>
          </p:cNvSpPr>
          <p:nvPr>
            <p:ph type="title"/>
          </p:nvPr>
        </p:nvSpPr>
        <p:spPr>
          <a:xfrm>
            <a:off x="184019" y="-1588"/>
            <a:ext cx="8512969" cy="693738"/>
          </a:xfrm>
        </p:spPr>
        <p:txBody>
          <a:bodyPr/>
          <a:lstStyle/>
          <a:p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PRIMERGY </a:t>
            </a:r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제품군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1" name="직선 연결선 20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30B1A"/>
              </a:buClr>
              <a:defRPr/>
            </a:pPr>
            <a:r>
              <a:rPr kumimoji="0"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FUJITSU PRIMERGY </a:t>
            </a:r>
            <a:r>
              <a:rPr kumimoji="0"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포트폴리오</a:t>
            </a:r>
            <a:endParaRPr kumimoji="0" lang="en-US" altLang="ko-KR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Ellipse 141"/>
          <p:cNvSpPr/>
          <p:nvPr>
            <p:custDataLst>
              <p:tags r:id="rId1"/>
            </p:custDataLst>
          </p:nvPr>
        </p:nvSpPr>
        <p:spPr bwMode="gray">
          <a:xfrm>
            <a:off x="537305" y="3866739"/>
            <a:ext cx="2341013" cy="396000"/>
          </a:xfrm>
          <a:prstGeom prst="round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91413" tIns="45705" rIns="91413" bIns="45705" rtlCol="0" anchor="ctr" anchorCtr="0"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516"/>
              </a:spcBef>
              <a:spcAft>
                <a:spcPts val="288"/>
              </a:spcAft>
              <a:buClr>
                <a:srgbClr val="A30B1A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PRIMERGY TX Family</a:t>
            </a:r>
          </a:p>
        </p:txBody>
      </p:sp>
      <p:sp>
        <p:nvSpPr>
          <p:cNvPr id="25" name="Ellipse 141"/>
          <p:cNvSpPr/>
          <p:nvPr>
            <p:custDataLst>
              <p:tags r:id="rId2"/>
            </p:custDataLst>
          </p:nvPr>
        </p:nvSpPr>
        <p:spPr bwMode="gray">
          <a:xfrm>
            <a:off x="3734528" y="3866739"/>
            <a:ext cx="2340260" cy="396000"/>
          </a:xfrm>
          <a:prstGeom prst="round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91413" tIns="45705" rIns="91413" bIns="45705" rtlCol="0" anchor="ctr" anchorCtr="0"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516"/>
              </a:spcBef>
              <a:spcAft>
                <a:spcPts val="288"/>
              </a:spcAft>
              <a:buClr>
                <a:srgbClr val="A30B1A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PRIMERGY RX Family</a:t>
            </a:r>
          </a:p>
        </p:txBody>
      </p:sp>
      <p:sp>
        <p:nvSpPr>
          <p:cNvPr id="26" name="Ellipse 141"/>
          <p:cNvSpPr/>
          <p:nvPr>
            <p:custDataLst>
              <p:tags r:id="rId3"/>
            </p:custDataLst>
          </p:nvPr>
        </p:nvSpPr>
        <p:spPr bwMode="gray">
          <a:xfrm>
            <a:off x="6930999" y="3866739"/>
            <a:ext cx="2263623" cy="396000"/>
          </a:xfrm>
          <a:prstGeom prst="round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91413" tIns="45705" rIns="91413" bIns="45705" rtlCol="0" anchor="ctr" anchorCtr="0"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516"/>
              </a:spcBef>
              <a:spcAft>
                <a:spcPts val="288"/>
              </a:spcAft>
              <a:buClr>
                <a:srgbClr val="A30B1A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PRIMERGY CX Family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476908" y="4477875"/>
            <a:ext cx="2492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소규모 기업</a:t>
            </a:r>
            <a:r>
              <a:rPr kumimoji="0"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홈 오피스에 적합한 조용하고 </a:t>
            </a:r>
            <a:r>
              <a:rPr kumimoji="0"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Compact </a:t>
            </a:r>
            <a:r>
              <a:rPr kumimoji="0"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한 크기의 비용 효율적 서버</a:t>
            </a:r>
            <a:endParaRPr kumimoji="0"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TX = Tower </a:t>
            </a:r>
            <a:r>
              <a:rPr kumimoji="0" lang="en-US" altLang="ko-KR" sz="16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eXcellence</a:t>
            </a:r>
            <a:endParaRPr kumimoji="0" lang="ko-KR" altLang="en-US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3749681" y="4437917"/>
            <a:ext cx="24274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최고의 효율성과 성능을 겸비함과 동시에 다양하게 확장 가능한 </a:t>
            </a:r>
            <a:r>
              <a:rPr kumimoji="0"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Rack</a:t>
            </a:r>
            <a:r>
              <a:rPr kumimoji="0"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최적화 서버</a:t>
            </a:r>
            <a:endParaRPr kumimoji="0"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RX = Rack </a:t>
            </a:r>
            <a:r>
              <a:rPr kumimoji="0" lang="en-US" altLang="ko-KR" sz="16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eXcellence</a:t>
            </a:r>
            <a:endParaRPr kumimoji="0" lang="ko-KR" altLang="en-US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6957740" y="4477875"/>
            <a:ext cx="25311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클라우드</a:t>
            </a:r>
            <a:r>
              <a:rPr kumimoji="0"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HPC 및 대규모 스케일 아웃 컴퓨</a:t>
            </a:r>
            <a:r>
              <a:rPr kumimoji="0"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팅을 위한 고밀도 </a:t>
            </a:r>
            <a:r>
              <a:rPr kumimoji="0"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클라우드</a:t>
            </a:r>
            <a:endParaRPr kumimoji="0"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인프라스트럭쳐</a:t>
            </a:r>
            <a:r>
              <a:rPr kumimoji="0"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서버</a:t>
            </a:r>
            <a:endParaRPr kumimoji="0"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CX = Cloud </a:t>
            </a:r>
            <a:r>
              <a:rPr kumimoji="0" lang="en-US" altLang="ko-KR" sz="16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eXcellence</a:t>
            </a:r>
            <a:endParaRPr kumimoji="0" lang="ko-KR" altLang="en-US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텍스트 개체 틀 5"/>
          <p:cNvSpPr txBox="1">
            <a:spLocks/>
          </p:cNvSpPr>
          <p:nvPr/>
        </p:nvSpPr>
        <p:spPr>
          <a:xfrm>
            <a:off x="348525" y="1238401"/>
            <a:ext cx="9212988" cy="549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FUJITSU PRIMERGY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는 고객의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Needs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 맞춰 다양한 형태의 포트폴리오를 제공합니다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b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endParaRPr lang="en-US" altLang="ko-KR" sz="12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8" name="Picture 2" descr="C:\Users\FKL\Desktop\42853_FUJITSU_Server_PRIMERGY_RX2540_M4_Mood_scr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4975" y="2249535"/>
            <a:ext cx="2141157" cy="161720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FKL\Desktop\43275_FUJITSU_Server_PRIMERGY_CX400_M4_Mood_scr.jpg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2717" y="2249535"/>
            <a:ext cx="2141157" cy="161720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FKL\Desktop\46865_FUJITSU_Server_PRIMERGY_TX2550_M4_Mood_scr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232" y="2249535"/>
            <a:ext cx="2141157" cy="161720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4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89213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ServerView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Suite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30B1A"/>
              </a:buClr>
              <a:defRPr/>
            </a:pPr>
            <a:r>
              <a:rPr kumimoji="0"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통합관리</a:t>
            </a:r>
            <a:endParaRPr kumimoji="0" lang="en-US" altLang="ko-KR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3" name="직선 연결선 22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텍스트 개체 틀 5"/>
          <p:cNvSpPr txBox="1">
            <a:spLocks/>
          </p:cNvSpPr>
          <p:nvPr/>
        </p:nvSpPr>
        <p:spPr>
          <a:xfrm>
            <a:off x="348525" y="1238401"/>
            <a:ext cx="9212988" cy="549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2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Serverview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en-US" altLang="ko-KR" sz="12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PrimeCollect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이용하면 하드웨어와 소프트웨어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(OS)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 대한 정보를 일괄적으로 수집함으로써 장애 분석 시 신속하고 빠른 대응이 가능하며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Online Diagnostics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통하여 부품 스트레스 테스트를 수행할 수 있습니다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111" name="직사각형 110"/>
          <p:cNvSpPr/>
          <p:nvPr/>
        </p:nvSpPr>
        <p:spPr>
          <a:xfrm>
            <a:off x="437336" y="2608797"/>
            <a:ext cx="4953000" cy="17594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0513" lvl="1" indent="-290513" algn="l" defTabSz="457200" fontAlgn="base"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/>
            </a:pPr>
            <a:r>
              <a:rPr lang="en-US" altLang="ko-KR" sz="12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PrimeCollect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는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PRIMERGY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서버의 하드웨어와 소프트웨어에 대한 정보를 수집하고 저장</a:t>
            </a: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  <a:cs typeface="Meiryo UI" panose="020B0604030504040204" pitchFamily="50" charset="-128"/>
            </a:endParaRPr>
          </a:p>
          <a:p>
            <a:pPr marL="443507" lvl="1" indent="-211194" algn="l">
              <a:spcAft>
                <a:spcPts val="176"/>
              </a:spcAft>
              <a:buClr>
                <a:srgbClr val="87867E"/>
              </a:buClr>
              <a:buFont typeface="Wingdings" pitchFamily="2" charset="2"/>
              <a:buChar char=""/>
              <a:tabLst>
                <a:tab pos="943074" algn="l"/>
              </a:tabLst>
              <a:defRPr/>
            </a:pPr>
            <a:r>
              <a:rPr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결과 파일은 하나 또는 </a:t>
            </a:r>
            <a:r>
              <a:rPr lang="ko-KR" altLang="en-US" sz="12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두개의</a:t>
            </a:r>
            <a:r>
              <a:rPr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zip </a:t>
            </a:r>
            <a:r>
              <a:rPr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파일로 생성</a:t>
            </a:r>
            <a:endParaRPr lang="en-US" altLang="ko-KR" sz="12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90513" lvl="1" indent="-290513" algn="l" defTabSz="457200" fontAlgn="base"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Technical Support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에 의해 분석되고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,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장애 해결에 도움</a:t>
            </a: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  <a:cs typeface="Meiryo UI" panose="020B0604030504040204" pitchFamily="50" charset="-128"/>
            </a:endParaRPr>
          </a:p>
          <a:p>
            <a:pPr marL="290513" lvl="1" indent="-290513" algn="l" defTabSz="457200" fontAlgn="base"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</a:pPr>
            <a:r>
              <a:rPr lang="en-US" altLang="ko-KR" sz="12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PrimeCollect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기동 </a:t>
            </a: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  <a:cs typeface="Meiryo UI" panose="020B0604030504040204" pitchFamily="50" charset="-128"/>
            </a:endParaRPr>
          </a:p>
          <a:p>
            <a:pPr marL="443507" lvl="1" indent="-211194" algn="l">
              <a:spcAft>
                <a:spcPts val="176"/>
              </a:spcAft>
              <a:buClr>
                <a:srgbClr val="87867E"/>
              </a:buClr>
              <a:buFont typeface="Wingdings" pitchFamily="2" charset="2"/>
              <a:buChar char=""/>
              <a:tabLst>
                <a:tab pos="943074" algn="l"/>
              </a:tabLst>
            </a:pPr>
            <a: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Central Management Station (CMS)</a:t>
            </a:r>
          </a:p>
          <a:p>
            <a:pPr marL="443507" lvl="1" indent="-211194" algn="l">
              <a:spcAft>
                <a:spcPts val="176"/>
              </a:spcAft>
              <a:buClr>
                <a:srgbClr val="87867E"/>
              </a:buClr>
              <a:buFont typeface="Wingdings" pitchFamily="2" charset="2"/>
              <a:buChar char=""/>
              <a:tabLst>
                <a:tab pos="943074" algn="l"/>
              </a:tabLst>
            </a:pPr>
            <a:r>
              <a:rPr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로컬 </a:t>
            </a:r>
            <a: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PRIMERGY </a:t>
            </a:r>
            <a:r>
              <a:rPr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서버</a:t>
            </a:r>
            <a: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(online and offline)</a:t>
            </a:r>
          </a:p>
        </p:txBody>
      </p:sp>
      <p:sp>
        <p:nvSpPr>
          <p:cNvPr id="112" name="Rechteck 36"/>
          <p:cNvSpPr/>
          <p:nvPr>
            <p:custDataLst>
              <p:tags r:id="rId1"/>
            </p:custDataLst>
          </p:nvPr>
        </p:nvSpPr>
        <p:spPr bwMode="gray">
          <a:xfrm>
            <a:off x="446896" y="4835027"/>
            <a:ext cx="5607915" cy="137618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80475" tIns="40238" rIns="80475" bIns="40238" rtlCol="0" anchor="t" anchorCtr="0"/>
          <a:lstStyle/>
          <a:p>
            <a:pPr marL="290513" lvl="1" indent="-290513" algn="l" defTabSz="457200" fontAlgn="base"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</a:pP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관리 대상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PRIMERGY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서버에 대해 예방차원의 부품 스트레스 테스트를 수행 </a:t>
            </a: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  <a:cs typeface="Meiryo UI" panose="020B0604030504040204" pitchFamily="50" charset="-128"/>
            </a:endParaRPr>
          </a:p>
          <a:p>
            <a:pPr marL="443507" lvl="1" indent="-211194" algn="l">
              <a:spcAft>
                <a:spcPts val="176"/>
              </a:spcAft>
              <a:buClr>
                <a:srgbClr val="87867E"/>
              </a:buClr>
              <a:buFont typeface="Wingdings" pitchFamily="2" charset="2"/>
              <a:buChar char=""/>
              <a:tabLst>
                <a:tab pos="943074" algn="l"/>
              </a:tabLst>
            </a:pPr>
            <a: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Memory test</a:t>
            </a:r>
          </a:p>
          <a:p>
            <a:pPr marL="443507" lvl="1" indent="-211194" algn="l">
              <a:spcAft>
                <a:spcPts val="176"/>
              </a:spcAft>
              <a:buClr>
                <a:srgbClr val="87867E"/>
              </a:buClr>
              <a:buFont typeface="Wingdings" pitchFamily="2" charset="2"/>
              <a:buChar char=""/>
              <a:tabLst>
                <a:tab pos="943074" algn="l"/>
              </a:tabLst>
            </a:pPr>
            <a: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CPU stress test</a:t>
            </a:r>
          </a:p>
          <a:p>
            <a:pPr marL="443507" lvl="1" indent="-211194" algn="l">
              <a:spcAft>
                <a:spcPts val="176"/>
              </a:spcAft>
              <a:buClr>
                <a:srgbClr val="87867E"/>
              </a:buClr>
              <a:buFont typeface="Wingdings" pitchFamily="2" charset="2"/>
              <a:buChar char=""/>
              <a:tabLst>
                <a:tab pos="943074" algn="l"/>
              </a:tabLst>
            </a:pPr>
            <a: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Hard disk (HD) test</a:t>
            </a:r>
          </a:p>
          <a:p>
            <a:pPr marL="443507" lvl="1" indent="-211194" algn="l">
              <a:spcAft>
                <a:spcPts val="176"/>
              </a:spcAft>
              <a:buClr>
                <a:srgbClr val="87867E"/>
              </a:buClr>
              <a:buFont typeface="Wingdings" pitchFamily="2" charset="2"/>
              <a:buChar char=""/>
              <a:tabLst>
                <a:tab pos="943074" algn="l"/>
              </a:tabLst>
            </a:pPr>
            <a: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Optical drive test</a:t>
            </a:r>
          </a:p>
          <a:p>
            <a:pPr marL="290513" lvl="1" indent="-290513" algn="l" defTabSz="457200" fontAlgn="base"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</a:pP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사전 구성된 테스트 시나리오나 수정된 </a:t>
            </a:r>
            <a:r>
              <a:rPr lang="ko-KR" alt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파라미터를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 사용</a:t>
            </a: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  <a:cs typeface="Meiryo UI" panose="020B0604030504040204" pitchFamily="50" charset="-128"/>
            </a:endParaRPr>
          </a:p>
          <a:p>
            <a:pPr marL="443507" lvl="1" indent="-211194" algn="l">
              <a:spcAft>
                <a:spcPts val="176"/>
              </a:spcAft>
              <a:buClr>
                <a:srgbClr val="87867E"/>
              </a:buClr>
              <a:buFont typeface="Wingdings" pitchFamily="2" charset="2"/>
              <a:buChar char=""/>
              <a:tabLst>
                <a:tab pos="943074" algn="l"/>
              </a:tabLst>
            </a:pP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13" name="그룹 112"/>
          <p:cNvGrpSpPr/>
          <p:nvPr/>
        </p:nvGrpSpPr>
        <p:grpSpPr>
          <a:xfrm>
            <a:off x="6449328" y="2222700"/>
            <a:ext cx="2664296" cy="4112012"/>
            <a:chOff x="6747251" y="1423390"/>
            <a:chExt cx="2886399" cy="4333933"/>
          </a:xfrm>
        </p:grpSpPr>
        <p:pic>
          <p:nvPicPr>
            <p:cNvPr id="114" name="Grafik 53" descr="Online Diagnostics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6747251" y="3453003"/>
              <a:ext cx="2886399" cy="2304320"/>
            </a:xfrm>
            <a:prstGeom prst="rect">
              <a:avLst/>
            </a:prstGeom>
          </p:spPr>
        </p:pic>
        <p:grpSp>
          <p:nvGrpSpPr>
            <p:cNvPr id="115" name="Gruppieren 207"/>
            <p:cNvGrpSpPr>
              <a:grpSpLocks/>
            </p:cNvGrpSpPr>
            <p:nvPr/>
          </p:nvGrpSpPr>
          <p:grpSpPr bwMode="gray">
            <a:xfrm>
              <a:off x="7878374" y="2796421"/>
              <a:ext cx="321750" cy="446167"/>
              <a:chOff x="7380312" y="5733256"/>
              <a:chExt cx="618555" cy="696913"/>
            </a:xfrm>
          </p:grpSpPr>
          <p:pic>
            <p:nvPicPr>
              <p:cNvPr id="230" name="Picture 334" descr="9096_0036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380312" y="5733256"/>
                <a:ext cx="6096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1" name="Picture 4" descr="H:\イラストDDL\9096_0025.pn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713117" y="6065044"/>
                <a:ext cx="285750" cy="365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6" name="Parallelogramm 52"/>
            <p:cNvSpPr/>
            <p:nvPr/>
          </p:nvSpPr>
          <p:spPr bwMode="gray">
            <a:xfrm>
              <a:off x="7371269" y="2583292"/>
              <a:ext cx="1716000" cy="144016"/>
            </a:xfrm>
            <a:prstGeom prst="parallelogram">
              <a:avLst>
                <a:gd name="adj" fmla="val 89669"/>
              </a:avLst>
            </a:prstGeom>
            <a:solidFill>
              <a:srgbClr val="FFFFFF">
                <a:lumMod val="85000"/>
              </a:srgbClr>
            </a:solidFill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lIns="80475" tIns="40238" rIns="80475" bIns="40238" rtlCol="0" anchor="ctr"/>
            <a:lstStyle/>
            <a:p>
              <a:pPr>
                <a:defRPr/>
              </a:pPr>
              <a:endParaRPr lang="en-US" ker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7" name="Pfeil nach rechts 54"/>
            <p:cNvSpPr/>
            <p:nvPr/>
          </p:nvSpPr>
          <p:spPr bwMode="gray">
            <a:xfrm flipH="1">
              <a:off x="8104303" y="2338424"/>
              <a:ext cx="429000" cy="288000"/>
            </a:xfrm>
            <a:prstGeom prst="rightArrow">
              <a:avLst/>
            </a:prstGeom>
            <a:gradFill flip="none" rotWithShape="1">
              <a:gsLst>
                <a:gs pos="100000">
                  <a:srgbClr val="FFFFFF">
                    <a:lumMod val="95000"/>
                    <a:alpha val="70000"/>
                  </a:srgbClr>
                </a:gs>
                <a:gs pos="0">
                  <a:srgbClr val="FFFFFF">
                    <a:lumMod val="75000"/>
                    <a:alpha val="70000"/>
                  </a:srgbClr>
                </a:gs>
              </a:gsLst>
              <a:lin ang="0" scaled="0"/>
              <a:tileRect/>
            </a:gradFill>
            <a:ln w="6350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/>
          </p:spPr>
          <p:txBody>
            <a:bodyPr lIns="0" tIns="0" rIns="0" bIns="0" rtlCol="0" anchor="ctr" anchorCtr="1"/>
            <a:lstStyle/>
            <a:p>
              <a:pPr>
                <a:defRPr/>
              </a:pPr>
              <a:r>
                <a:rPr lang="en-US" sz="800" kern="0">
                  <a:solidFill>
                    <a:srgbClr val="195D9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local</a:t>
              </a:r>
            </a:p>
          </p:txBody>
        </p:sp>
        <p:pic>
          <p:nvPicPr>
            <p:cNvPr id="118" name="Grafik 55" descr="New Picture (1).png"/>
            <p:cNvPicPr>
              <a:picLocks/>
            </p:cNvPicPr>
            <p:nvPr/>
          </p:nvPicPr>
          <p:blipFill>
            <a:blip r:embed="rId7" cstate="email">
              <a:clrChange>
                <a:clrFrom>
                  <a:srgbClr val="80FFFF"/>
                </a:clrFrom>
                <a:clrTo>
                  <a:srgbClr val="80FFFF">
                    <a:alpha val="0"/>
                  </a:srgbClr>
                </a:clrTo>
              </a:clrChange>
              <a:duotone>
                <a:srgbClr val="3C3C35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8544713" y="2294436"/>
              <a:ext cx="195000" cy="384000"/>
            </a:xfrm>
            <a:prstGeom prst="rect">
              <a:avLst/>
            </a:prstGeom>
          </p:spPr>
        </p:pic>
        <p:pic>
          <p:nvPicPr>
            <p:cNvPr id="119" name="Grafik 56" descr="New Picture (1).png"/>
            <p:cNvPicPr>
              <a:picLocks/>
            </p:cNvPicPr>
            <p:nvPr/>
          </p:nvPicPr>
          <p:blipFill>
            <a:blip r:embed="rId7" cstate="email">
              <a:clrChange>
                <a:clrFrom>
                  <a:srgbClr val="80FFFF"/>
                </a:clrFrom>
                <a:clrTo>
                  <a:srgbClr val="80FFFF">
                    <a:alpha val="0"/>
                  </a:srgbClr>
                </a:clrTo>
              </a:clrChange>
              <a:duotone>
                <a:srgbClr val="3C3C35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8758100" y="2294436"/>
              <a:ext cx="195000" cy="384000"/>
            </a:xfrm>
            <a:prstGeom prst="rect">
              <a:avLst/>
            </a:prstGeom>
          </p:spPr>
        </p:pic>
        <p:pic>
          <p:nvPicPr>
            <p:cNvPr id="120" name="Grafik 57" descr="New Picture.png"/>
            <p:cNvPicPr>
              <a:picLocks/>
            </p:cNvPicPr>
            <p:nvPr/>
          </p:nvPicPr>
          <p:blipFill>
            <a:blip r:embed="rId8" cstate="email">
              <a:clrChange>
                <a:clrFrom>
                  <a:srgbClr val="FFFF80"/>
                </a:clrFrom>
                <a:clrTo>
                  <a:srgbClr val="FFFF8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7502292" y="2076344"/>
              <a:ext cx="585000" cy="612465"/>
            </a:xfrm>
            <a:prstGeom prst="rect">
              <a:avLst/>
            </a:prstGeom>
          </p:spPr>
        </p:pic>
        <p:sp>
          <p:nvSpPr>
            <p:cNvPr id="121" name="Gebogener Pfeil 58"/>
            <p:cNvSpPr/>
            <p:nvPr/>
          </p:nvSpPr>
          <p:spPr bwMode="gray">
            <a:xfrm rot="912784" flipH="1">
              <a:off x="7525307" y="1693340"/>
              <a:ext cx="1592834" cy="1626967"/>
            </a:xfrm>
            <a:prstGeom prst="circularArrow">
              <a:avLst>
                <a:gd name="adj1" fmla="val 8423"/>
                <a:gd name="adj2" fmla="val 1305518"/>
                <a:gd name="adj3" fmla="val 20430403"/>
                <a:gd name="adj4" fmla="val 17652245"/>
                <a:gd name="adj5" fmla="val 7716"/>
              </a:avLst>
            </a:prstGeom>
            <a:gradFill flip="none" rotWithShape="1">
              <a:gsLst>
                <a:gs pos="35000">
                  <a:srgbClr val="FFFFFF">
                    <a:lumMod val="95000"/>
                    <a:alpha val="70000"/>
                  </a:srgbClr>
                </a:gs>
                <a:gs pos="0">
                  <a:srgbClr val="FFFFFF">
                    <a:lumMod val="75000"/>
                    <a:alpha val="70000"/>
                  </a:srgbClr>
                </a:gs>
              </a:gsLst>
              <a:lin ang="4200000" scaled="0"/>
              <a:tileRect/>
            </a:gradFill>
            <a:ln w="6350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/>
          </p:spPr>
          <p:txBody>
            <a:bodyPr lIns="80475" tIns="40238" rIns="80475" bIns="40238" rtlCol="0" anchor="ctr"/>
            <a:lstStyle/>
            <a:p>
              <a:pPr>
                <a:defRPr/>
              </a:pPr>
              <a:endParaRPr lang="en-US" ker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23" name="Textfeld 59"/>
            <p:cNvSpPr txBox="1"/>
            <p:nvPr/>
          </p:nvSpPr>
          <p:spPr bwMode="gray">
            <a:xfrm rot="19782113">
              <a:off x="7711706" y="1787820"/>
              <a:ext cx="419200" cy="231621"/>
            </a:xfrm>
            <a:prstGeom prst="rect">
              <a:avLst/>
            </a:prstGeom>
            <a:noFill/>
          </p:spPr>
          <p:txBody>
            <a:bodyPr wrap="none" lIns="80475" tIns="40238" rIns="80475" bIns="40238" rtlCol="0">
              <a:spAutoFit/>
            </a:bodyPr>
            <a:lstStyle/>
            <a:p>
              <a:r>
                <a:rPr lang="en-US" sz="900" i="1">
                  <a:solidFill>
                    <a:srgbClr val="195D9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http</a:t>
              </a:r>
            </a:p>
          </p:txBody>
        </p:sp>
        <p:grpSp>
          <p:nvGrpSpPr>
            <p:cNvPr id="224" name="Gruppieren 183"/>
            <p:cNvGrpSpPr/>
            <p:nvPr/>
          </p:nvGrpSpPr>
          <p:grpSpPr bwMode="gray">
            <a:xfrm>
              <a:off x="8104291" y="1423390"/>
              <a:ext cx="1092121" cy="720080"/>
              <a:chOff x="7289254" y="1772816"/>
              <a:chExt cx="1008112" cy="720080"/>
            </a:xfrm>
          </p:grpSpPr>
          <p:sp>
            <p:nvSpPr>
              <p:cNvPr id="225" name="Wolke 61"/>
              <p:cNvSpPr/>
              <p:nvPr/>
            </p:nvSpPr>
            <p:spPr bwMode="gray">
              <a:xfrm rot="10800000">
                <a:off x="7289254" y="1772816"/>
                <a:ext cx="1008112" cy="720080"/>
              </a:xfrm>
              <a:prstGeom prst="cloud">
                <a:avLst/>
              </a:prstGeom>
              <a:gradFill flip="none" rotWithShape="1">
                <a:gsLst>
                  <a:gs pos="50000">
                    <a:srgbClr val="FFFFFF"/>
                  </a:gs>
                  <a:gs pos="100000">
                    <a:srgbClr val="FFFFFF">
                      <a:lumMod val="8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rgbClr val="FFFFFF">
                    <a:lumMod val="8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defRPr/>
                </a:pPr>
                <a:endParaRPr lang="en-US" kern="0">
                  <a:solidFill>
                    <a:srgbClr val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pic>
            <p:nvPicPr>
              <p:cNvPr id="226" name="Grafik 62" descr="New Picture (1).png"/>
              <p:cNvPicPr preferRelativeResize="0">
                <a:picLocks/>
              </p:cNvPicPr>
              <p:nvPr/>
            </p:nvPicPr>
            <p:blipFill>
              <a:blip r:embed="rId9" cstate="email">
                <a:clrChange>
                  <a:clrFrom>
                    <a:srgbClr val="80FFFF"/>
                  </a:clrFrom>
                  <a:clrTo>
                    <a:srgbClr val="80FFFF">
                      <a:alpha val="0"/>
                    </a:srgbClr>
                  </a:clrTo>
                </a:clrChange>
                <a:duotone>
                  <a:srgbClr val="3C3C3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gray">
              <a:xfrm>
                <a:off x="7442794" y="1994737"/>
                <a:ext cx="135000" cy="286309"/>
              </a:xfrm>
              <a:prstGeom prst="rect">
                <a:avLst/>
              </a:prstGeom>
            </p:spPr>
          </p:pic>
          <p:pic>
            <p:nvPicPr>
              <p:cNvPr id="227" name="Grafik 63" descr="New Picture (1).png"/>
              <p:cNvPicPr preferRelativeResize="0">
                <a:picLocks/>
              </p:cNvPicPr>
              <p:nvPr/>
            </p:nvPicPr>
            <p:blipFill>
              <a:blip r:embed="rId10" cstate="email">
                <a:clrChange>
                  <a:clrFrom>
                    <a:srgbClr val="80FFFF"/>
                  </a:clrFrom>
                  <a:clrTo>
                    <a:srgbClr val="80FFFF">
                      <a:alpha val="0"/>
                    </a:srgbClr>
                  </a:clrTo>
                </a:clrChange>
                <a:duotone>
                  <a:srgbClr val="3C3C3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gray">
              <a:xfrm>
                <a:off x="7595800" y="1994737"/>
                <a:ext cx="148500" cy="314940"/>
              </a:xfrm>
              <a:prstGeom prst="rect">
                <a:avLst/>
              </a:prstGeom>
            </p:spPr>
          </p:pic>
          <p:pic>
            <p:nvPicPr>
              <p:cNvPr id="228" name="Grafik 64" descr="New Picture (1).png"/>
              <p:cNvPicPr preferRelativeResize="0">
                <a:picLocks/>
              </p:cNvPicPr>
              <p:nvPr/>
            </p:nvPicPr>
            <p:blipFill>
              <a:blip r:embed="rId11" cstate="email">
                <a:clrChange>
                  <a:clrFrom>
                    <a:srgbClr val="80FFFF"/>
                  </a:clrFrom>
                  <a:clrTo>
                    <a:srgbClr val="80FFFF">
                      <a:alpha val="0"/>
                    </a:srgbClr>
                  </a:clrTo>
                </a:clrChange>
                <a:duotone>
                  <a:srgbClr val="3C3C3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gray">
              <a:xfrm>
                <a:off x="7766806" y="1994737"/>
                <a:ext cx="162000" cy="343571"/>
              </a:xfrm>
              <a:prstGeom prst="rect">
                <a:avLst/>
              </a:prstGeom>
            </p:spPr>
          </p:pic>
          <p:pic>
            <p:nvPicPr>
              <p:cNvPr id="229" name="Grafik 65" descr="New Picture (1).png"/>
              <p:cNvPicPr preferRelativeResize="0">
                <a:picLocks/>
              </p:cNvPicPr>
              <p:nvPr/>
            </p:nvPicPr>
            <p:blipFill>
              <a:blip r:embed="rId12" cstate="email">
                <a:clrChange>
                  <a:clrFrom>
                    <a:srgbClr val="80FFFF"/>
                  </a:clrFrom>
                  <a:clrTo>
                    <a:srgbClr val="80FFFF">
                      <a:alpha val="0"/>
                    </a:srgbClr>
                  </a:clrTo>
                </a:clrChange>
                <a:duotone>
                  <a:srgbClr val="3C3C3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gray">
              <a:xfrm>
                <a:off x="7955813" y="1994737"/>
                <a:ext cx="175500" cy="372203"/>
              </a:xfrm>
              <a:prstGeom prst="rect">
                <a:avLst/>
              </a:prstGeom>
            </p:spPr>
          </p:pic>
        </p:grpSp>
      </p:grpSp>
      <p:sp>
        <p:nvSpPr>
          <p:cNvPr id="30" name="Eine Ecke des Rechtecks abrunden 32"/>
          <p:cNvSpPr/>
          <p:nvPr/>
        </p:nvSpPr>
        <p:spPr bwMode="gray">
          <a:xfrm>
            <a:off x="478526" y="2132947"/>
            <a:ext cx="4980442" cy="36004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r>
              <a:rPr lang="en-US" altLang="ko-KR" sz="16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Tools for Investigation – </a:t>
            </a:r>
            <a:r>
              <a:rPr lang="en-US" altLang="ko-KR" sz="1600" b="1" dirty="0" err="1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ServerView</a:t>
            </a:r>
            <a:r>
              <a:rPr lang="en-US" altLang="ko-KR" sz="16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 err="1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PrimeCollect</a:t>
            </a:r>
            <a:endParaRPr lang="en-US" altLang="ko-KR" sz="1600" b="1" dirty="0">
              <a:gradFill flip="none" rotWithShape="1">
                <a:gsLst>
                  <a:gs pos="0">
                    <a:prstClr val="white">
                      <a:lumMod val="0"/>
                      <a:lumOff val="100000"/>
                    </a:prstClr>
                  </a:gs>
                  <a:gs pos="100000">
                    <a:prstClr val="white">
                      <a:lumMod val="0"/>
                      <a:lumOff val="100000"/>
                    </a:prstClr>
                  </a:gs>
                </a:gsLst>
                <a:lin ang="6000000" scaled="0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Eine Ecke des Rechtecks abrunden 32"/>
          <p:cNvSpPr/>
          <p:nvPr/>
        </p:nvSpPr>
        <p:spPr bwMode="gray">
          <a:xfrm>
            <a:off x="478526" y="4362181"/>
            <a:ext cx="4980442" cy="36004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r>
              <a:rPr lang="en-US" altLang="ko-KR" sz="16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Tools for Investigation – Online Diagnostics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49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01033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iRMC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S5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소개</a:t>
            </a: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30B1A"/>
              </a:buClr>
              <a:defRPr/>
            </a:pPr>
            <a:r>
              <a:rPr kumimoji="0" lang="ko-KR" altLang="en-US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개요</a:t>
            </a:r>
            <a:endParaRPr kumimoji="0" lang="en-US" altLang="ko-KR" ker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3" name="직선 연결선 22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텍스트 개체 틀 5"/>
          <p:cNvSpPr txBox="1">
            <a:spLocks/>
          </p:cNvSpPr>
          <p:nvPr/>
        </p:nvSpPr>
        <p:spPr>
          <a:xfrm>
            <a:off x="348525" y="1238401"/>
            <a:ext cx="9212988" cy="5492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PRIMERGY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제품은 원격으로 서버의 상태를 진단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모니터링 및 관리할 수 있는 </a:t>
            </a:r>
            <a:r>
              <a:rPr lang="en-US" altLang="ko-KR" sz="12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iRMC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제공합니다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en-US" altLang="ko-KR" sz="12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iRMC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통해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GUI/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텍스트 기반의 서버 원격 관리를 제공하며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서버 컴포넌트의 상태 모니터링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전력 모니터링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및 제어 기능을 제공합니다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pic>
        <p:nvPicPr>
          <p:cNvPr id="45" name="Grafik 48" descr="PRIMERGY_TX300_S6_-_open_01_lpr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 rot="10800000">
            <a:off x="1722321" y="3979669"/>
            <a:ext cx="4104508" cy="2464131"/>
          </a:xfrm>
          <a:prstGeom prst="rect">
            <a:avLst/>
          </a:prstGeom>
        </p:spPr>
      </p:pic>
      <p:sp>
        <p:nvSpPr>
          <p:cNvPr id="46" name="Rechteck 49"/>
          <p:cNvSpPr/>
          <p:nvPr/>
        </p:nvSpPr>
        <p:spPr bwMode="gray">
          <a:xfrm>
            <a:off x="1722321" y="4000871"/>
            <a:ext cx="4068929" cy="2417736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80475" tIns="40238" rIns="80475" bIns="40238" rtlCol="0" anchor="t" anchorCtr="0"/>
          <a:lstStyle/>
          <a:p>
            <a:pPr>
              <a:buClr>
                <a:srgbClr val="A30B1A"/>
              </a:buClr>
              <a:defRPr/>
            </a:pPr>
            <a:endParaRPr lang="en-US" sz="1200" ker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7" name="Gruppieren 31"/>
          <p:cNvGrpSpPr/>
          <p:nvPr/>
        </p:nvGrpSpPr>
        <p:grpSpPr bwMode="gray">
          <a:xfrm>
            <a:off x="2462479" y="4529319"/>
            <a:ext cx="2691571" cy="1334676"/>
            <a:chOff x="2771800" y="3918130"/>
            <a:chExt cx="2880417" cy="1599103"/>
          </a:xfrm>
        </p:grpSpPr>
        <p:cxnSp>
          <p:nvCxnSpPr>
            <p:cNvPr id="72" name="Gerade Verbindung 53"/>
            <p:cNvCxnSpPr/>
            <p:nvPr/>
          </p:nvCxnSpPr>
          <p:spPr bwMode="gray">
            <a:xfrm rot="16200000" flipV="1">
              <a:off x="3491880" y="3933056"/>
              <a:ext cx="792088" cy="792088"/>
            </a:xfrm>
            <a:prstGeom prst="line">
              <a:avLst/>
            </a:prstGeom>
            <a:noFill/>
            <a:ln w="127000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73" name="Gerade Verbindung 55"/>
            <p:cNvCxnSpPr/>
            <p:nvPr/>
          </p:nvCxnSpPr>
          <p:spPr bwMode="gray">
            <a:xfrm rot="10800000">
              <a:off x="2987824" y="4077072"/>
              <a:ext cx="1296144" cy="648072"/>
            </a:xfrm>
            <a:prstGeom prst="line">
              <a:avLst/>
            </a:prstGeom>
            <a:noFill/>
            <a:ln w="127000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74" name="Gerade Verbindung 56"/>
            <p:cNvCxnSpPr/>
            <p:nvPr/>
          </p:nvCxnSpPr>
          <p:spPr bwMode="gray">
            <a:xfrm flipH="1">
              <a:off x="3491880" y="3918130"/>
              <a:ext cx="1584173" cy="1599102"/>
            </a:xfrm>
            <a:prstGeom prst="line">
              <a:avLst/>
            </a:prstGeom>
            <a:noFill/>
            <a:ln w="127000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75" name="Gerade Verbindung 57"/>
            <p:cNvCxnSpPr/>
            <p:nvPr/>
          </p:nvCxnSpPr>
          <p:spPr bwMode="gray">
            <a:xfrm flipH="1">
              <a:off x="2987825" y="4060829"/>
              <a:ext cx="2664392" cy="1312387"/>
            </a:xfrm>
            <a:prstGeom prst="line">
              <a:avLst/>
            </a:prstGeom>
            <a:noFill/>
            <a:ln w="127000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76" name="Gerade Verbindung 58"/>
            <p:cNvCxnSpPr/>
            <p:nvPr/>
          </p:nvCxnSpPr>
          <p:spPr bwMode="gray">
            <a:xfrm rot="16200000" flipH="1">
              <a:off x="4283968" y="4725145"/>
              <a:ext cx="792088" cy="792088"/>
            </a:xfrm>
            <a:prstGeom prst="line">
              <a:avLst/>
            </a:prstGeom>
            <a:noFill/>
            <a:ln w="127000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77" name="Gerade Verbindung 59"/>
            <p:cNvCxnSpPr/>
            <p:nvPr/>
          </p:nvCxnSpPr>
          <p:spPr bwMode="gray">
            <a:xfrm rot="10800000">
              <a:off x="4283968" y="4725144"/>
              <a:ext cx="1296144" cy="648072"/>
            </a:xfrm>
            <a:prstGeom prst="line">
              <a:avLst/>
            </a:prstGeom>
            <a:noFill/>
            <a:ln w="127000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78" name="Gerade Verbindung 60"/>
            <p:cNvCxnSpPr/>
            <p:nvPr/>
          </p:nvCxnSpPr>
          <p:spPr bwMode="gray">
            <a:xfrm rot="10800000">
              <a:off x="2771800" y="4725144"/>
              <a:ext cx="1512168" cy="0"/>
            </a:xfrm>
            <a:prstGeom prst="line">
              <a:avLst/>
            </a:prstGeom>
            <a:noFill/>
            <a:ln w="127000" cap="flat" cmpd="sng" algn="ctr">
              <a:solidFill>
                <a:schemeClr val="accent2"/>
              </a:solidFill>
              <a:prstDash val="solid"/>
            </a:ln>
            <a:effectLst/>
          </p:spPr>
        </p:cxnSp>
      </p:grpSp>
      <p:sp>
        <p:nvSpPr>
          <p:cNvPr id="48" name="Rechteck 61"/>
          <p:cNvSpPr/>
          <p:nvPr/>
        </p:nvSpPr>
        <p:spPr bwMode="gray">
          <a:xfrm>
            <a:off x="3000775" y="4241274"/>
            <a:ext cx="672795" cy="480753"/>
          </a:xfrm>
          <a:prstGeom prst="rect">
            <a:avLst/>
          </a:prstGeom>
          <a:solidFill>
            <a:srgbClr val="87867E">
              <a:lumMod val="75000"/>
            </a:srgb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0" tIns="0" rIns="0" bIns="0" rtlCol="0" anchor="ctr" anchorCtr="1"/>
          <a:lstStyle/>
          <a:p>
            <a:pPr>
              <a:buClr>
                <a:srgbClr val="A30B1A"/>
              </a:buClr>
              <a:defRPr/>
            </a:pPr>
            <a:r>
              <a:rPr lang="en-US" sz="1200" ker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Fans</a:t>
            </a:r>
          </a:p>
        </p:txBody>
      </p:sp>
      <p:sp>
        <p:nvSpPr>
          <p:cNvPr id="49" name="Rechteck 62"/>
          <p:cNvSpPr/>
          <p:nvPr/>
        </p:nvSpPr>
        <p:spPr bwMode="gray">
          <a:xfrm>
            <a:off x="4952174" y="5443290"/>
            <a:ext cx="672795" cy="480753"/>
          </a:xfrm>
          <a:prstGeom prst="rect">
            <a:avLst/>
          </a:prstGeom>
          <a:solidFill>
            <a:srgbClr val="87867E">
              <a:lumMod val="75000"/>
            </a:srgb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0" tIns="0" rIns="0" bIns="0" rtlCol="0" anchor="ctr" anchorCtr="1"/>
          <a:lstStyle/>
          <a:p>
            <a:pPr>
              <a:buClr>
                <a:srgbClr val="A30B1A"/>
              </a:buClr>
              <a:defRPr/>
            </a:pPr>
            <a:r>
              <a:rPr lang="en-US" sz="1200" ker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PSU</a:t>
            </a:r>
          </a:p>
        </p:txBody>
      </p:sp>
      <p:sp>
        <p:nvSpPr>
          <p:cNvPr id="50" name="Rechteck 63"/>
          <p:cNvSpPr/>
          <p:nvPr/>
        </p:nvSpPr>
        <p:spPr bwMode="gray">
          <a:xfrm>
            <a:off x="3000775" y="5683693"/>
            <a:ext cx="672795" cy="480753"/>
          </a:xfrm>
          <a:prstGeom prst="rect">
            <a:avLst/>
          </a:prstGeom>
          <a:solidFill>
            <a:srgbClr val="87867E">
              <a:lumMod val="75000"/>
            </a:srgb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0" tIns="0" rIns="0" bIns="0" rtlCol="0" anchor="ctr" anchorCtr="1"/>
          <a:lstStyle/>
          <a:p>
            <a:pPr>
              <a:buClr>
                <a:srgbClr val="A30B1A"/>
              </a:buClr>
              <a:defRPr/>
            </a:pPr>
            <a:r>
              <a:rPr lang="en-US" sz="1200" kern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Mem</a:t>
            </a:r>
          </a:p>
        </p:txBody>
      </p:sp>
      <p:sp>
        <p:nvSpPr>
          <p:cNvPr id="51" name="Rechteck 64"/>
          <p:cNvSpPr/>
          <p:nvPr/>
        </p:nvSpPr>
        <p:spPr bwMode="gray">
          <a:xfrm>
            <a:off x="2126044" y="4962483"/>
            <a:ext cx="672795" cy="480753"/>
          </a:xfrm>
          <a:prstGeom prst="rect">
            <a:avLst/>
          </a:prstGeom>
          <a:solidFill>
            <a:srgbClr val="87867E">
              <a:lumMod val="75000"/>
            </a:srgb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0" tIns="0" rIns="0" bIns="0" rtlCol="0" anchor="ctr" anchorCtr="1"/>
          <a:lstStyle/>
          <a:p>
            <a:pPr>
              <a:buClr>
                <a:srgbClr val="A30B1A"/>
              </a:buClr>
              <a:defRPr/>
            </a:pPr>
            <a:r>
              <a:rPr lang="en-US" sz="1200" kern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BBU</a:t>
            </a:r>
          </a:p>
        </p:txBody>
      </p:sp>
      <p:sp>
        <p:nvSpPr>
          <p:cNvPr id="52" name="Rechteck 65"/>
          <p:cNvSpPr/>
          <p:nvPr/>
        </p:nvSpPr>
        <p:spPr bwMode="gray">
          <a:xfrm>
            <a:off x="4077441" y="5683746"/>
            <a:ext cx="672795" cy="480753"/>
          </a:xfrm>
          <a:prstGeom prst="rect">
            <a:avLst/>
          </a:prstGeom>
          <a:solidFill>
            <a:srgbClr val="87867E">
              <a:lumMod val="75000"/>
            </a:srgb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0" tIns="0" rIns="0" bIns="0" rtlCol="0" anchor="ctr" anchorCtr="1"/>
          <a:lstStyle/>
          <a:p>
            <a:pPr>
              <a:buClr>
                <a:srgbClr val="A30B1A"/>
              </a:buClr>
              <a:defRPr/>
            </a:pPr>
            <a:r>
              <a:rPr lang="en-US" sz="1200" ker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CPU</a:t>
            </a:r>
          </a:p>
        </p:txBody>
      </p:sp>
      <p:sp>
        <p:nvSpPr>
          <p:cNvPr id="53" name="Rechteck 66"/>
          <p:cNvSpPr/>
          <p:nvPr/>
        </p:nvSpPr>
        <p:spPr bwMode="gray">
          <a:xfrm>
            <a:off x="2126119" y="5683693"/>
            <a:ext cx="672795" cy="480753"/>
          </a:xfrm>
          <a:prstGeom prst="rect">
            <a:avLst/>
          </a:prstGeom>
          <a:solidFill>
            <a:srgbClr val="87867E">
              <a:lumMod val="75000"/>
            </a:srgb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0" tIns="0" rIns="0" bIns="0" rtlCol="0" anchor="ctr" anchorCtr="1"/>
          <a:lstStyle/>
          <a:p>
            <a:pPr>
              <a:buClr>
                <a:srgbClr val="A30B1A"/>
              </a:buClr>
              <a:defRPr/>
            </a:pPr>
            <a:r>
              <a:rPr lang="en-US" sz="1200" kern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Chassis</a:t>
            </a:r>
          </a:p>
        </p:txBody>
      </p:sp>
      <p:sp>
        <p:nvSpPr>
          <p:cNvPr id="54" name="Rechteck 67"/>
          <p:cNvSpPr/>
          <p:nvPr/>
        </p:nvSpPr>
        <p:spPr bwMode="gray">
          <a:xfrm>
            <a:off x="2126119" y="4241326"/>
            <a:ext cx="672795" cy="480753"/>
          </a:xfrm>
          <a:prstGeom prst="rect">
            <a:avLst/>
          </a:prstGeom>
          <a:solidFill>
            <a:srgbClr val="87867E">
              <a:lumMod val="75000"/>
            </a:srgb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0" tIns="0" rIns="0" bIns="0" rtlCol="0" anchor="ctr" anchorCtr="1"/>
          <a:lstStyle/>
          <a:p>
            <a:pPr>
              <a:buClr>
                <a:srgbClr val="A30B1A"/>
              </a:buClr>
              <a:defRPr/>
            </a:pPr>
            <a:r>
              <a:rPr lang="en-US" sz="1200" ker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LED</a:t>
            </a:r>
          </a:p>
          <a:p>
            <a:pPr>
              <a:buClr>
                <a:srgbClr val="A30B1A"/>
              </a:buClr>
              <a:defRPr/>
            </a:pPr>
            <a:r>
              <a:rPr lang="en-US" sz="1200" ker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LCD</a:t>
            </a:r>
          </a:p>
        </p:txBody>
      </p:sp>
      <p:sp>
        <p:nvSpPr>
          <p:cNvPr id="55" name="Rechteck 68"/>
          <p:cNvSpPr/>
          <p:nvPr/>
        </p:nvSpPr>
        <p:spPr bwMode="gray">
          <a:xfrm>
            <a:off x="4952174" y="4469285"/>
            <a:ext cx="672795" cy="480753"/>
          </a:xfrm>
          <a:prstGeom prst="rect">
            <a:avLst/>
          </a:prstGeom>
          <a:solidFill>
            <a:srgbClr val="87867E">
              <a:lumMod val="75000"/>
            </a:srgb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0" tIns="0" rIns="0" bIns="0" rtlCol="0" anchor="ctr" anchorCtr="1"/>
          <a:lstStyle/>
          <a:p>
            <a:pPr>
              <a:buClr>
                <a:srgbClr val="A30B1A"/>
              </a:buClr>
              <a:defRPr/>
            </a:pPr>
            <a:r>
              <a:rPr lang="en-US" sz="1200" ker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RAID</a:t>
            </a:r>
          </a:p>
        </p:txBody>
      </p:sp>
      <p:sp>
        <p:nvSpPr>
          <p:cNvPr id="56" name="Rechteck 69"/>
          <p:cNvSpPr/>
          <p:nvPr/>
        </p:nvSpPr>
        <p:spPr bwMode="gray">
          <a:xfrm>
            <a:off x="4077441" y="4241274"/>
            <a:ext cx="672795" cy="480753"/>
          </a:xfrm>
          <a:prstGeom prst="rect">
            <a:avLst/>
          </a:prstGeom>
          <a:solidFill>
            <a:srgbClr val="87867E">
              <a:lumMod val="75000"/>
            </a:srgb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0" tIns="0" rIns="0" bIns="0" rtlCol="0" anchor="ctr" anchorCtr="1"/>
          <a:lstStyle/>
          <a:p>
            <a:pPr>
              <a:buClr>
                <a:srgbClr val="A30B1A"/>
              </a:buClr>
              <a:defRPr/>
            </a:pPr>
            <a:r>
              <a:rPr lang="en-US" sz="1200" ker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HDDs</a:t>
            </a:r>
          </a:p>
        </p:txBody>
      </p:sp>
      <p:grpSp>
        <p:nvGrpSpPr>
          <p:cNvPr id="57" name="Gruppieren 92"/>
          <p:cNvGrpSpPr/>
          <p:nvPr/>
        </p:nvGrpSpPr>
        <p:grpSpPr bwMode="gray">
          <a:xfrm>
            <a:off x="5691794" y="4840245"/>
            <a:ext cx="1483100" cy="652232"/>
            <a:chOff x="5651628" y="4669750"/>
            <a:chExt cx="1587156" cy="781455"/>
          </a:xfrm>
        </p:grpSpPr>
        <p:grpSp>
          <p:nvGrpSpPr>
            <p:cNvPr id="62" name="Gruppieren 63"/>
            <p:cNvGrpSpPr>
              <a:grpSpLocks noChangeAspect="1"/>
            </p:cNvGrpSpPr>
            <p:nvPr/>
          </p:nvGrpSpPr>
          <p:grpSpPr bwMode="gray">
            <a:xfrm>
              <a:off x="5868145" y="4669750"/>
              <a:ext cx="369591" cy="288040"/>
              <a:chOff x="441256" y="347278"/>
              <a:chExt cx="1552282" cy="288040"/>
            </a:xfrm>
          </p:grpSpPr>
          <p:cxnSp>
            <p:nvCxnSpPr>
              <p:cNvPr id="65" name="Gerade Verbindung 76"/>
              <p:cNvCxnSpPr/>
              <p:nvPr/>
            </p:nvCxnSpPr>
            <p:spPr bwMode="gray">
              <a:xfrm>
                <a:off x="441256" y="494882"/>
                <a:ext cx="1512000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accent2"/>
                </a:solidFill>
                <a:prstDash val="solid"/>
              </a:ln>
              <a:effectLst/>
            </p:spPr>
          </p:cxnSp>
          <p:cxnSp>
            <p:nvCxnSpPr>
              <p:cNvPr id="66" name="Gerade Verbindung 112"/>
              <p:cNvCxnSpPr>
                <a:endCxn id="69" idx="2"/>
              </p:cNvCxnSpPr>
              <p:nvPr/>
            </p:nvCxnSpPr>
            <p:spPr bwMode="gray">
              <a:xfrm rot="5400000" flipH="1" flipV="1">
                <a:off x="1190281" y="455273"/>
                <a:ext cx="72010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accent2"/>
                </a:solidFill>
                <a:prstDash val="solid"/>
              </a:ln>
              <a:effectLst/>
            </p:spPr>
          </p:cxnSp>
          <p:cxnSp>
            <p:nvCxnSpPr>
              <p:cNvPr id="67" name="Gerade Verbindung 113"/>
              <p:cNvCxnSpPr>
                <a:endCxn id="70" idx="0"/>
              </p:cNvCxnSpPr>
              <p:nvPr/>
            </p:nvCxnSpPr>
            <p:spPr bwMode="gray">
              <a:xfrm rot="5400000">
                <a:off x="1655133" y="527283"/>
                <a:ext cx="72010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accent2"/>
                </a:solidFill>
                <a:prstDash val="solid"/>
              </a:ln>
              <a:effectLst/>
            </p:spPr>
          </p:cxnSp>
          <p:cxnSp>
            <p:nvCxnSpPr>
              <p:cNvPr id="68" name="Gerade Verbindung 115"/>
              <p:cNvCxnSpPr>
                <a:endCxn id="71" idx="0"/>
              </p:cNvCxnSpPr>
              <p:nvPr/>
            </p:nvCxnSpPr>
            <p:spPr bwMode="gray">
              <a:xfrm rot="5400000">
                <a:off x="707834" y="527269"/>
                <a:ext cx="71988" cy="50"/>
              </a:xfrm>
              <a:prstGeom prst="line">
                <a:avLst/>
              </a:prstGeom>
              <a:noFill/>
              <a:ln w="19050" cap="flat" cmpd="sng" algn="ctr">
                <a:solidFill>
                  <a:schemeClr val="accent2"/>
                </a:solidFill>
                <a:prstDash val="solid"/>
              </a:ln>
              <a:effectLst/>
            </p:spPr>
          </p:cxnSp>
          <p:sp>
            <p:nvSpPr>
              <p:cNvPr id="69" name="Rechteck 117"/>
              <p:cNvSpPr/>
              <p:nvPr/>
            </p:nvSpPr>
            <p:spPr bwMode="gray">
              <a:xfrm>
                <a:off x="923886" y="347278"/>
                <a:ext cx="604800" cy="71990"/>
              </a:xfrm>
              <a:prstGeom prst="rect">
                <a:avLst/>
              </a:prstGeom>
              <a:solidFill>
                <a:srgbClr val="FFFFFF"/>
              </a:solidFill>
              <a:ln w="19050" cap="flat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rtlCol="0" anchor="t" anchorCtr="0"/>
              <a:lstStyle/>
              <a:p>
                <a:pPr>
                  <a:buClr>
                    <a:srgbClr val="A30B1A"/>
                  </a:buClr>
                  <a:defRPr/>
                </a:pPr>
                <a:endParaRPr lang="en-US" sz="1200" kern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70" name="Rechteck 118"/>
              <p:cNvSpPr/>
              <p:nvPr/>
            </p:nvSpPr>
            <p:spPr bwMode="gray">
              <a:xfrm>
                <a:off x="1388738" y="563288"/>
                <a:ext cx="604800" cy="72030"/>
              </a:xfrm>
              <a:prstGeom prst="rect">
                <a:avLst/>
              </a:prstGeom>
              <a:solidFill>
                <a:srgbClr val="FFFFFF"/>
              </a:solidFill>
              <a:ln w="19050" cap="flat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rtlCol="0" anchor="t" anchorCtr="0"/>
              <a:lstStyle/>
              <a:p>
                <a:pPr>
                  <a:buClr>
                    <a:srgbClr val="A30B1A"/>
                  </a:buClr>
                  <a:defRPr/>
                </a:pPr>
                <a:endParaRPr lang="en-US" sz="1200" kern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71" name="Rechteck 119"/>
              <p:cNvSpPr/>
              <p:nvPr/>
            </p:nvSpPr>
            <p:spPr bwMode="gray">
              <a:xfrm>
                <a:off x="441403" y="563288"/>
                <a:ext cx="604800" cy="72030"/>
              </a:xfrm>
              <a:prstGeom prst="rect">
                <a:avLst/>
              </a:prstGeom>
              <a:solidFill>
                <a:srgbClr val="FFFFFF"/>
              </a:solidFill>
              <a:ln w="19050" cap="flat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rtlCol="0" anchor="t" anchorCtr="0"/>
              <a:lstStyle/>
              <a:p>
                <a:pPr>
                  <a:buClr>
                    <a:srgbClr val="A30B1A"/>
                  </a:buClr>
                  <a:defRPr/>
                </a:pPr>
                <a:endParaRPr lang="en-US" sz="1200" kern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pic>
          <p:nvPicPr>
            <p:cNvPr id="63" name="Grafik 72" descr="Service_LAN.PNG"/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6375647" y="4696603"/>
              <a:ext cx="134095" cy="256000"/>
            </a:xfrm>
            <a:prstGeom prst="rect">
              <a:avLst/>
            </a:prstGeom>
          </p:spPr>
        </p:pic>
        <p:sp>
          <p:nvSpPr>
            <p:cNvPr id="64" name="Textfeld 73"/>
            <p:cNvSpPr txBox="1"/>
            <p:nvPr/>
          </p:nvSpPr>
          <p:spPr bwMode="gray">
            <a:xfrm>
              <a:off x="5651628" y="5119325"/>
              <a:ext cx="1587156" cy="331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kern="0" dirty="0">
                  <a:solidFill>
                    <a:srgbClr val="A30B1A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Management LAN</a:t>
              </a:r>
            </a:p>
          </p:txBody>
        </p:sp>
      </p:grpSp>
      <p:sp>
        <p:nvSpPr>
          <p:cNvPr id="58" name="Freihandform 120"/>
          <p:cNvSpPr/>
          <p:nvPr/>
        </p:nvSpPr>
        <p:spPr bwMode="gray">
          <a:xfrm>
            <a:off x="4393870" y="4497576"/>
            <a:ext cx="2830367" cy="699595"/>
          </a:xfrm>
          <a:custGeom>
            <a:avLst/>
            <a:gdLst>
              <a:gd name="connsiteX0" fmla="*/ 0 w 3028950"/>
              <a:gd name="connsiteY0" fmla="*/ 838200 h 838200"/>
              <a:gd name="connsiteX1" fmla="*/ 3028950 w 3028950"/>
              <a:gd name="connsiteY1" fmla="*/ 838200 h 838200"/>
              <a:gd name="connsiteX2" fmla="*/ 3028950 w 3028950"/>
              <a:gd name="connsiteY2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8950" h="838200">
                <a:moveTo>
                  <a:pt x="0" y="838200"/>
                </a:moveTo>
                <a:lnTo>
                  <a:pt x="3028950" y="838200"/>
                </a:lnTo>
                <a:lnTo>
                  <a:pt x="3028950" y="0"/>
                </a:lnTo>
              </a:path>
            </a:pathLst>
          </a:custGeom>
          <a:noFill/>
          <a:ln w="127000" cap="flat" cmpd="sng" algn="ctr">
            <a:solidFill>
              <a:schemeClr val="accent2"/>
            </a:solidFill>
            <a:prstDash val="solid"/>
          </a:ln>
          <a:effectLst/>
        </p:spPr>
        <p:txBody>
          <a:bodyPr lIns="80475" tIns="40238" rIns="80475" bIns="40238" rtlCol="0" anchor="ctr"/>
          <a:lstStyle/>
          <a:p>
            <a:pPr>
              <a:defRPr/>
            </a:pPr>
            <a:endParaRPr lang="en-US" sz="1200" ker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9" name="Grafik 121" descr="New Picture.png"/>
          <p:cNvPicPr preferRelativeResize="0">
            <a:picLocks/>
          </p:cNvPicPr>
          <p:nvPr/>
        </p:nvPicPr>
        <p:blipFill>
          <a:blip r:embed="rId8" cstate="email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037995" y="4123148"/>
            <a:ext cx="756896" cy="766787"/>
          </a:xfrm>
          <a:prstGeom prst="rect">
            <a:avLst/>
          </a:prstGeom>
        </p:spPr>
      </p:pic>
      <p:sp>
        <p:nvSpPr>
          <p:cNvPr id="60" name="Textfeld 123"/>
          <p:cNvSpPr txBox="1"/>
          <p:nvPr>
            <p:custDataLst>
              <p:tags r:id="rId1"/>
            </p:custDataLst>
          </p:nvPr>
        </p:nvSpPr>
        <p:spPr bwMode="gray">
          <a:xfrm>
            <a:off x="7643660" y="4889934"/>
            <a:ext cx="840994" cy="240410"/>
          </a:xfrm>
          <a:prstGeom prst="roundRect">
            <a:avLst>
              <a:gd name="adj" fmla="val 30864"/>
            </a:avLst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>
            <a:defPPr>
              <a:defRPr lang="ja-JP"/>
            </a:defPPr>
            <a:lvl1pPr>
              <a:defRPr sz="1600" b="1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Console</a:t>
            </a:r>
          </a:p>
        </p:txBody>
      </p:sp>
      <p:sp>
        <p:nvSpPr>
          <p:cNvPr id="61" name="Abgerundetes Rechteck 124"/>
          <p:cNvSpPr/>
          <p:nvPr/>
        </p:nvSpPr>
        <p:spPr bwMode="gray">
          <a:xfrm>
            <a:off x="3337209" y="4917443"/>
            <a:ext cx="1076473" cy="600941"/>
          </a:xfrm>
          <a:prstGeom prst="roundRect">
            <a:avLst/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r>
              <a:rPr lang="en-US" sz="1400" b="1" err="1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iRMC</a:t>
            </a:r>
            <a:r>
              <a:rPr lang="en-US" sz="1400" b="1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 S5</a:t>
            </a:r>
          </a:p>
        </p:txBody>
      </p:sp>
      <p:sp>
        <p:nvSpPr>
          <p:cNvPr id="79" name="Rechteck 54"/>
          <p:cNvSpPr/>
          <p:nvPr>
            <p:custDataLst>
              <p:tags r:id="rId2"/>
            </p:custDataLst>
          </p:nvPr>
        </p:nvSpPr>
        <p:spPr bwMode="gray">
          <a:xfrm>
            <a:off x="582622" y="2552629"/>
            <a:ext cx="7137000" cy="153617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90513" indent="-290513" algn="l" defTabSz="457200" fontAlgn="base"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tabLst>
                <a:tab pos="1575981" algn="l"/>
              </a:tabLst>
            </a:pP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표준 버전에 포함 기능 </a:t>
            </a:r>
            <a:endParaRPr lang="en-US" sz="1400" dirty="0">
              <a:latin typeface="맑은 고딕" panose="020B0503020000020004" pitchFamily="50" charset="-127"/>
              <a:ea typeface="맑은 고딕" panose="020B0503020000020004" pitchFamily="50" charset="-127"/>
              <a:cs typeface="Meiryo UI" panose="020B0604030504040204" pitchFamily="50" charset="-128"/>
            </a:endParaRPr>
          </a:p>
          <a:p>
            <a:pPr marL="443507" lvl="1" indent="-211194" algn="l">
              <a:spcAft>
                <a:spcPts val="176"/>
              </a:spcAft>
              <a:buClr>
                <a:srgbClr val="87867E"/>
              </a:buClr>
              <a:buFont typeface="Wingdings" pitchFamily="2" charset="2"/>
              <a:buChar char=""/>
              <a:tabLst>
                <a:tab pos="943074" algn="l"/>
              </a:tabLst>
            </a:pPr>
            <a:r>
              <a:rPr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텍스트 기반 원격 관리</a:t>
            </a:r>
            <a:endParaRPr lang="en-US" altLang="ko-KR" sz="12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43507" lvl="1" indent="-211194" algn="l">
              <a:spcAft>
                <a:spcPts val="176"/>
              </a:spcAft>
              <a:buClr>
                <a:srgbClr val="87867E"/>
              </a:buClr>
              <a:buFont typeface="Wingdings" pitchFamily="2" charset="2"/>
              <a:buChar char=""/>
              <a:tabLst>
                <a:tab pos="943074" algn="l"/>
              </a:tabLst>
            </a:pPr>
            <a:r>
              <a:rPr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내부에 </a:t>
            </a:r>
            <a:r>
              <a:rPr lang="ko-KR" altLang="en-US" sz="12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웹서버</a:t>
            </a:r>
            <a:r>
              <a:rPr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포함</a:t>
            </a:r>
            <a:endParaRPr lang="en-US" sz="12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43507" lvl="1" indent="-211194" algn="l">
              <a:spcAft>
                <a:spcPts val="176"/>
              </a:spcAft>
              <a:buClr>
                <a:srgbClr val="87867E"/>
              </a:buClr>
              <a:buFont typeface="Wingdings" pitchFamily="2" charset="2"/>
              <a:buChar char=""/>
              <a:tabLst>
                <a:tab pos="943074" algn="l"/>
              </a:tabLst>
            </a:pPr>
            <a:r>
              <a:rPr lang="en-US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Operations Manager</a:t>
            </a:r>
            <a:r>
              <a:rPr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통해 </a:t>
            </a:r>
            <a: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instant usage</a:t>
            </a:r>
            <a:r>
              <a:rPr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대한 자동 발견</a:t>
            </a:r>
            <a:endParaRPr lang="en-US" sz="12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43507" lvl="1" indent="-211194" algn="l">
              <a:spcAft>
                <a:spcPts val="176"/>
              </a:spcAft>
              <a:buClr>
                <a:srgbClr val="87867E"/>
              </a:buClr>
              <a:buFont typeface="Wingdings" pitchFamily="2" charset="2"/>
              <a:buChar char=""/>
              <a:tabLst>
                <a:tab pos="943074" algn="l"/>
              </a:tabLst>
            </a:pPr>
            <a:r>
              <a:rPr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사용자 관리 포함</a:t>
            </a:r>
            <a:endParaRPr lang="en-US" altLang="ko-KR" sz="12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43507" lvl="1" indent="-211194" algn="l">
              <a:spcAft>
                <a:spcPts val="176"/>
              </a:spcAft>
              <a:buClr>
                <a:srgbClr val="87867E"/>
              </a:buClr>
              <a:buFont typeface="Wingdings" pitchFamily="2" charset="2"/>
              <a:buChar char=""/>
              <a:tabLst>
                <a:tab pos="943074" algn="l"/>
              </a:tabLst>
            </a:pPr>
            <a:r>
              <a:rPr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상태</a:t>
            </a:r>
            <a: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Health) </a:t>
            </a:r>
            <a:r>
              <a:rPr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모니터링과 </a:t>
            </a:r>
            <a:r>
              <a:rPr lang="ko-KR" altLang="en-US" sz="12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로깅</a:t>
            </a:r>
            <a:endParaRPr lang="en-US" sz="12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0" name="Rechteck 179"/>
          <p:cNvSpPr/>
          <p:nvPr>
            <p:custDataLst>
              <p:tags r:id="rId3"/>
            </p:custDataLst>
          </p:nvPr>
        </p:nvSpPr>
        <p:spPr bwMode="gray">
          <a:xfrm>
            <a:off x="5604168" y="2489459"/>
            <a:ext cx="2891888" cy="15360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176"/>
              </a:spcAft>
              <a:buClr>
                <a:srgbClr val="A30B1A"/>
              </a:buClr>
              <a:tabLst>
                <a:tab pos="1575981" algn="l"/>
              </a:tabLst>
            </a:pPr>
            <a:endParaRPr lang="en-US" sz="16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43507" lvl="1" indent="-211194" algn="l">
              <a:spcAft>
                <a:spcPts val="176"/>
              </a:spcAft>
              <a:buClr>
                <a:srgbClr val="87867E"/>
              </a:buClr>
              <a:buFont typeface="Wingdings" pitchFamily="2" charset="2"/>
              <a:buChar char=""/>
              <a:tabLst>
                <a:tab pos="943074" algn="l"/>
              </a:tabLst>
            </a:pPr>
            <a:r>
              <a:rPr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이벤트 </a:t>
            </a:r>
            <a:r>
              <a:rPr lang="ko-KR" altLang="en-US" sz="12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로깅과</a:t>
            </a:r>
            <a:r>
              <a:rPr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통지</a:t>
            </a:r>
            <a:endParaRPr lang="en-US" altLang="ko-KR" sz="12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43507" lvl="1" indent="-211194" algn="l">
              <a:spcAft>
                <a:spcPts val="176"/>
              </a:spcAft>
              <a:buClr>
                <a:srgbClr val="87867E"/>
              </a:buClr>
              <a:buFont typeface="Wingdings" pitchFamily="2" charset="2"/>
              <a:buChar char=""/>
              <a:tabLst>
                <a:tab pos="943074" algn="l"/>
              </a:tabLst>
            </a:pPr>
            <a:r>
              <a:rPr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전력 모니터링과 제어</a:t>
            </a:r>
            <a:br>
              <a:rPr lang="en-US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(reporting, capping, scheduling)</a:t>
            </a:r>
          </a:p>
          <a:p>
            <a:pPr marL="443507" lvl="1" indent="-211194" algn="l">
              <a:spcAft>
                <a:spcPts val="176"/>
              </a:spcAft>
              <a:buClr>
                <a:srgbClr val="87867E"/>
              </a:buClr>
              <a:buFont typeface="Wingdings" pitchFamily="2" charset="2"/>
              <a:buChar char=""/>
              <a:tabLst>
                <a:tab pos="943074" algn="l"/>
              </a:tabLst>
            </a:pPr>
            <a:r>
              <a:rPr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메모리 사전 오류 분석</a:t>
            </a:r>
            <a:endParaRPr lang="en-US" sz="12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43507" lvl="1" indent="-211194" algn="l">
              <a:spcAft>
                <a:spcPts val="176"/>
              </a:spcAft>
              <a:buClr>
                <a:srgbClr val="87867E"/>
              </a:buClr>
              <a:buFont typeface="Wingdings" pitchFamily="2" charset="2"/>
              <a:buChar char=""/>
              <a:tabLst>
                <a:tab pos="943074" algn="l"/>
              </a:tabLst>
            </a:pPr>
            <a: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HDD</a:t>
            </a:r>
            <a:r>
              <a:rPr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 </a:t>
            </a:r>
            <a: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RAID </a:t>
            </a:r>
            <a:r>
              <a:rPr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구성 모니터링</a:t>
            </a:r>
            <a:endParaRPr lang="en-US" altLang="ko-KR" sz="12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1" name="Eine Ecke des Rechtecks abrunden 32"/>
          <p:cNvSpPr/>
          <p:nvPr/>
        </p:nvSpPr>
        <p:spPr bwMode="gray">
          <a:xfrm>
            <a:off x="478526" y="1991385"/>
            <a:ext cx="5213268" cy="36004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r>
              <a:rPr lang="en-US" altLang="ko-KR" sz="1600" b="1" dirty="0" err="1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iRMC</a:t>
            </a:r>
            <a:r>
              <a:rPr lang="en-US" altLang="ko-KR" sz="16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 : integrated Remote Management Controller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50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8738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iRMC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S5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소개</a:t>
            </a: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30B1A"/>
              </a:buClr>
              <a:defRPr/>
            </a:pPr>
            <a:r>
              <a:rPr kumimoji="0" lang="en-US" altLang="ko-KR" kern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iRMC</a:t>
            </a:r>
            <a:r>
              <a:rPr kumimoji="0" lang="en-US" altLang="ko-KR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기본 기능 소개</a:t>
            </a:r>
            <a:endParaRPr kumimoji="0" lang="en-US" altLang="ko-KR" ker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3" name="직선 연결선 22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텍스트 개체 틀 5"/>
          <p:cNvSpPr txBox="1">
            <a:spLocks/>
          </p:cNvSpPr>
          <p:nvPr/>
        </p:nvSpPr>
        <p:spPr>
          <a:xfrm>
            <a:off x="348525" y="1256627"/>
            <a:ext cx="9212988" cy="32391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7172325" algn="l"/>
              </a:tabLst>
            </a:pPr>
            <a:r>
              <a:rPr lang="en-US" altLang="ko-KR" sz="12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iRMC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는 시스템을 관리하고 감시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모니터링에 필요한 유용한 기능들을 제공합니다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.(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일부 기능 유상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pic>
        <p:nvPicPr>
          <p:cNvPr id="245" name="Picture 3" descr="녹색2"/>
          <p:cNvPicPr>
            <a:picLocks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266" y="2001831"/>
            <a:ext cx="2930569" cy="307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" name="Picture 3" descr="녹색2"/>
          <p:cNvPicPr>
            <a:picLocks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266" y="5183296"/>
            <a:ext cx="2930569" cy="130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7" name="Picture 3" descr="녹색2"/>
          <p:cNvPicPr>
            <a:picLocks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9162" y="4094888"/>
            <a:ext cx="2930569" cy="239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" name="Picture 3" descr="녹색2"/>
          <p:cNvPicPr>
            <a:picLocks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9162" y="2001831"/>
            <a:ext cx="2930569" cy="200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" name="Picture 3" descr="녹색2"/>
          <p:cNvPicPr>
            <a:picLocks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5769" y="4094888"/>
            <a:ext cx="2930569" cy="239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" name="Picture 3" descr="녹색2"/>
          <p:cNvPicPr>
            <a:picLocks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5769" y="2001831"/>
            <a:ext cx="2930569" cy="200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1" name="Text Box 333"/>
          <p:cNvSpPr txBox="1">
            <a:spLocks noChangeArrowheads="1"/>
          </p:cNvSpPr>
          <p:nvPr/>
        </p:nvSpPr>
        <p:spPr bwMode="gray">
          <a:xfrm>
            <a:off x="3502666" y="4455246"/>
            <a:ext cx="2890038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50000"/>
              </a:srgbClr>
            </a:prstShdw>
          </a:effectLst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ko-KR" altLang="en-US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원격으로 서버의 전원 관리 및 모니터링 가능</a:t>
            </a:r>
            <a:r>
              <a:rPr lang="en-US" altLang="ja-JP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Power on/off, low-power mode </a:t>
            </a:r>
            <a:br>
              <a:rPr lang="en-US" altLang="ja-JP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ja-JP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settings and power cap settings)</a:t>
            </a:r>
            <a:endParaRPr lang="ja-JP" altLang="en-US" sz="1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2" name="Text Box 333"/>
          <p:cNvSpPr txBox="1">
            <a:spLocks noChangeArrowheads="1"/>
          </p:cNvSpPr>
          <p:nvPr/>
        </p:nvSpPr>
        <p:spPr bwMode="gray">
          <a:xfrm>
            <a:off x="344488" y="2412150"/>
            <a:ext cx="2933353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50000"/>
              </a:srgbClr>
            </a:prstShdw>
          </a:effectLst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ko-KR" altLang="en-US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사용자들은 원격 컴퓨터에서 시스템 환경의 전반적인 상태를 볼 수 있음</a:t>
            </a:r>
            <a:endParaRPr lang="ja-JP" altLang="en-US" sz="1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3" name="Text Box 333"/>
          <p:cNvSpPr txBox="1">
            <a:spLocks noChangeArrowheads="1"/>
          </p:cNvSpPr>
          <p:nvPr/>
        </p:nvSpPr>
        <p:spPr bwMode="gray">
          <a:xfrm>
            <a:off x="6605769" y="2343583"/>
            <a:ext cx="2930569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50000"/>
              </a:srgbClr>
            </a:prstShdw>
          </a:effectLst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9pPr>
          </a:lstStyle>
          <a:p>
            <a:r>
              <a:rPr lang="ko-KR" altLang="en-US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서버의 상태를 감시하고 </a:t>
            </a:r>
            <a:r>
              <a:rPr lang="en-US" altLang="ko-KR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OS </a:t>
            </a:r>
            <a:r>
              <a:rPr lang="ko-KR" altLang="en-US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동작상태와 </a:t>
            </a:r>
            <a:br>
              <a:rPr lang="en-US" altLang="ko-KR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관계없이 문제발생시 즉시 통지 가능</a:t>
            </a:r>
            <a:endParaRPr lang="ja-JP" altLang="en-US" sz="1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54" name="Group 21"/>
          <p:cNvGrpSpPr>
            <a:grpSpLocks/>
          </p:cNvGrpSpPr>
          <p:nvPr/>
        </p:nvGrpSpPr>
        <p:grpSpPr bwMode="auto">
          <a:xfrm>
            <a:off x="6836361" y="2902923"/>
            <a:ext cx="668525" cy="995463"/>
            <a:chOff x="1202" y="840"/>
            <a:chExt cx="362" cy="468"/>
          </a:xfrm>
        </p:grpSpPr>
        <p:pic>
          <p:nvPicPr>
            <p:cNvPr id="255" name="Picture 8" descr="H:\イラストDDL\9096_007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1202" y="885"/>
              <a:ext cx="316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" name="AutoShape 38"/>
            <p:cNvSpPr>
              <a:spLocks noChangeArrowheads="1"/>
            </p:cNvSpPr>
            <p:nvPr/>
          </p:nvSpPr>
          <p:spPr bwMode="gray">
            <a:xfrm>
              <a:off x="1338" y="840"/>
              <a:ext cx="226" cy="227"/>
            </a:xfrm>
            <a:prstGeom prst="irregularSeal2">
              <a:avLst/>
            </a:prstGeom>
            <a:solidFill>
              <a:srgbClr val="FF0000"/>
            </a:solidFill>
            <a:ln w="2857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000" kern="1200">
                  <a:solidFill>
                    <a:schemeClr val="tx1"/>
                  </a:solidFill>
                  <a:latin typeface="HGS創英角ｺﾞｼｯｸUB" pitchFamily="50" charset="-128"/>
                  <a:ea typeface="HGS創英角ｺﾞｼｯｸUB" pitchFamily="50" charset="-128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ja-JP" altLang="en-US" sz="900" b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！</a:t>
              </a:r>
            </a:p>
          </p:txBody>
        </p:sp>
        <p:pic>
          <p:nvPicPr>
            <p:cNvPr id="257" name="Picture 4" descr="H:\イラストDDL\9096_0025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04" y="1078"/>
              <a:ext cx="18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8" name="Text Box 333"/>
          <p:cNvSpPr txBox="1">
            <a:spLocks noChangeArrowheads="1"/>
          </p:cNvSpPr>
          <p:nvPr/>
        </p:nvSpPr>
        <p:spPr bwMode="gray">
          <a:xfrm>
            <a:off x="412647" y="5514437"/>
            <a:ext cx="2879188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50000"/>
              </a:srgbClr>
            </a:prstShdw>
          </a:effectLst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9pPr>
          </a:lstStyle>
          <a:p>
            <a:r>
              <a:rPr lang="ko-KR" altLang="en-US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서버나 </a:t>
            </a:r>
            <a:r>
              <a:rPr lang="en-US" altLang="ko-KR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OS hang </a:t>
            </a:r>
            <a:r>
              <a:rPr lang="ko-KR" altLang="en-US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상태와 관계없이 장애 통지 메시지</a:t>
            </a:r>
            <a:r>
              <a:rPr lang="en-US" altLang="ja-JP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(E-mails/SNMP traps)</a:t>
            </a:r>
            <a:r>
              <a:rPr lang="ko-KR" altLang="en-US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관리자에게 보내짐</a:t>
            </a:r>
            <a:endParaRPr lang="ja-JP" altLang="en-US" sz="1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59" name="그룹 258"/>
          <p:cNvGrpSpPr/>
          <p:nvPr/>
        </p:nvGrpSpPr>
        <p:grpSpPr>
          <a:xfrm>
            <a:off x="1762273" y="5927658"/>
            <a:ext cx="975047" cy="488289"/>
            <a:chOff x="1707416" y="6342037"/>
            <a:chExt cx="960380" cy="536575"/>
          </a:xfrm>
        </p:grpSpPr>
        <p:pic>
          <p:nvPicPr>
            <p:cNvPr id="260" name="Picture 82" descr="9925_0003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82028" y="6432525"/>
              <a:ext cx="885768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1" name="Picture 83" descr="9096_0029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324953" y="6342037"/>
              <a:ext cx="271333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2" name="Picture 84" descr="9096_0029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07416" y="6664300"/>
              <a:ext cx="271332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3" name="Text Box 333"/>
          <p:cNvSpPr txBox="1">
            <a:spLocks noChangeArrowheads="1"/>
          </p:cNvSpPr>
          <p:nvPr/>
        </p:nvSpPr>
        <p:spPr bwMode="gray">
          <a:xfrm>
            <a:off x="6605769" y="4409535"/>
            <a:ext cx="2930569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50000"/>
              </a:srgbClr>
            </a:prstShdw>
          </a:effectLst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ko-KR" altLang="en-US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원격으로 서버 </a:t>
            </a:r>
            <a:r>
              <a:rPr lang="en-US" altLang="ko-KR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BIOS</a:t>
            </a:r>
            <a:r>
              <a:rPr lang="ko-KR" altLang="en-US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액세스 및 관리</a:t>
            </a:r>
            <a:r>
              <a:rPr lang="en-US" altLang="ko-KR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 </a:t>
            </a:r>
            <a:r>
              <a:rPr lang="ko-KR" altLang="en-US" sz="1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셋팅</a:t>
            </a:r>
            <a:r>
              <a:rPr lang="ko-KR" altLang="en-US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가능</a:t>
            </a:r>
            <a:r>
              <a:rPr lang="en-US" altLang="ja-JP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(CLI only)</a:t>
            </a:r>
            <a:endParaRPr lang="ja-JP" altLang="en-US" sz="1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64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6740" y="4845869"/>
            <a:ext cx="2368626" cy="155274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265" name="Text Box 333"/>
          <p:cNvSpPr txBox="1">
            <a:spLocks noChangeArrowheads="1"/>
          </p:cNvSpPr>
          <p:nvPr/>
        </p:nvSpPr>
        <p:spPr bwMode="gray">
          <a:xfrm>
            <a:off x="3502666" y="2388914"/>
            <a:ext cx="1228174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50000"/>
              </a:srgbClr>
            </a:prstShdw>
          </a:effectLst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000" kern="120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ko-KR" altLang="en-US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원격으로 시스템 하드웨어 로그를 확인하고 외부 저장미디어</a:t>
            </a:r>
            <a:r>
              <a:rPr lang="en-US" altLang="ko-KR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(USB, HDD </a:t>
            </a:r>
            <a:r>
              <a:rPr lang="ko-KR" altLang="en-US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r>
              <a:rPr lang="en-US" altLang="ko-KR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저장할 수 있음</a:t>
            </a:r>
            <a:endParaRPr lang="ja-JP" altLang="en-US" sz="1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66" name="그림 26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74" y="2919225"/>
            <a:ext cx="2745439" cy="1836103"/>
          </a:xfrm>
          <a:prstGeom prst="rect">
            <a:avLst/>
          </a:prstGeom>
        </p:spPr>
      </p:pic>
      <p:pic>
        <p:nvPicPr>
          <p:cNvPr id="267" name="그림 266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0840" y="2509215"/>
            <a:ext cx="1565508" cy="1375227"/>
          </a:xfrm>
          <a:prstGeom prst="rect">
            <a:avLst/>
          </a:prstGeom>
        </p:spPr>
      </p:pic>
      <p:pic>
        <p:nvPicPr>
          <p:cNvPr id="268" name="그림 26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2880" y="5070868"/>
            <a:ext cx="2148633" cy="1345079"/>
          </a:xfrm>
          <a:prstGeom prst="rect">
            <a:avLst/>
          </a:prstGeom>
        </p:spPr>
      </p:pic>
      <p:pic>
        <p:nvPicPr>
          <p:cNvPr id="269" name="그림 268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5537" y="2855378"/>
            <a:ext cx="1122883" cy="1043008"/>
          </a:xfrm>
          <a:prstGeom prst="rect">
            <a:avLst/>
          </a:prstGeom>
        </p:spPr>
      </p:pic>
      <p:grpSp>
        <p:nvGrpSpPr>
          <p:cNvPr id="270" name="グループ化 210"/>
          <p:cNvGrpSpPr>
            <a:grpSpLocks/>
          </p:cNvGrpSpPr>
          <p:nvPr/>
        </p:nvGrpSpPr>
        <p:grpSpPr bwMode="auto">
          <a:xfrm>
            <a:off x="2131725" y="4484210"/>
            <a:ext cx="790507" cy="577270"/>
            <a:chOff x="1999010" y="1771600"/>
            <a:chExt cx="914400" cy="865312"/>
          </a:xfrm>
        </p:grpSpPr>
        <p:pic>
          <p:nvPicPr>
            <p:cNvPr id="271" name="Picture 8" descr="H:\イラストDDL\9096_0074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411760" y="1771600"/>
              <a:ext cx="501650" cy="64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2" name="Picture 108" descr="9096_0070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99010" y="2046362"/>
              <a:ext cx="62865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3" name="Picture 109" descr="9096_0022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14910" y="2132087"/>
              <a:ext cx="230188" cy="30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" name="Eine Ecke des Rechtecks abrunden 32"/>
          <p:cNvSpPr/>
          <p:nvPr/>
        </p:nvSpPr>
        <p:spPr bwMode="gray">
          <a:xfrm>
            <a:off x="361266" y="1983543"/>
            <a:ext cx="2930569" cy="36004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r>
              <a:rPr lang="en-US" altLang="ko-KR" sz="14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View System Environment</a:t>
            </a:r>
          </a:p>
        </p:txBody>
      </p:sp>
      <p:sp>
        <p:nvSpPr>
          <p:cNvPr id="46" name="Eine Ecke des Rechtecks abrunden 32"/>
          <p:cNvSpPr/>
          <p:nvPr/>
        </p:nvSpPr>
        <p:spPr bwMode="gray">
          <a:xfrm>
            <a:off x="3469162" y="1983543"/>
            <a:ext cx="2930569" cy="36004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r>
              <a:rPr lang="en-US" altLang="ko-KR" sz="14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View System Event Logs</a:t>
            </a:r>
          </a:p>
        </p:txBody>
      </p:sp>
      <p:sp>
        <p:nvSpPr>
          <p:cNvPr id="47" name="Eine Ecke des Rechtecks abrunden 32"/>
          <p:cNvSpPr/>
          <p:nvPr/>
        </p:nvSpPr>
        <p:spPr bwMode="gray">
          <a:xfrm>
            <a:off x="6605767" y="1983543"/>
            <a:ext cx="2930569" cy="36004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r>
              <a:rPr lang="ko-KR" altLang="en-US" sz="1400" b="1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장애 감지</a:t>
            </a:r>
          </a:p>
        </p:txBody>
      </p:sp>
      <p:sp>
        <p:nvSpPr>
          <p:cNvPr id="48" name="Eine Ecke des Rechtecks abrunden 32"/>
          <p:cNvSpPr/>
          <p:nvPr/>
        </p:nvSpPr>
        <p:spPr bwMode="gray">
          <a:xfrm>
            <a:off x="3469162" y="4065971"/>
            <a:ext cx="2930569" cy="36004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r>
              <a:rPr lang="ko-KR" altLang="en-US" sz="1400" b="1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전원 관리</a:t>
            </a:r>
          </a:p>
        </p:txBody>
      </p:sp>
      <p:sp>
        <p:nvSpPr>
          <p:cNvPr id="49" name="Eine Ecke des Rechtecks abrunden 32"/>
          <p:cNvSpPr/>
          <p:nvPr/>
        </p:nvSpPr>
        <p:spPr bwMode="gray">
          <a:xfrm>
            <a:off x="6605767" y="4065971"/>
            <a:ext cx="2930569" cy="36004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r>
              <a:rPr lang="en-US" altLang="ko-KR" sz="1400" b="1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Text Console Redirection</a:t>
            </a:r>
          </a:p>
        </p:txBody>
      </p:sp>
      <p:sp>
        <p:nvSpPr>
          <p:cNvPr id="50" name="Eine Ecke des Rechtecks abrunden 32"/>
          <p:cNvSpPr/>
          <p:nvPr/>
        </p:nvSpPr>
        <p:spPr bwMode="gray">
          <a:xfrm>
            <a:off x="361266" y="5095260"/>
            <a:ext cx="2930569" cy="36004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r>
              <a:rPr lang="ko-KR" altLang="en-US" sz="1400" b="1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장애 통보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51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79334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9158" y="1973777"/>
            <a:ext cx="3114269" cy="251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iRMC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S5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소개</a:t>
            </a: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30B1A"/>
              </a:buClr>
              <a:defRPr/>
            </a:pPr>
            <a:r>
              <a:rPr kumimoji="0" lang="en-US" altLang="ko-KR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Advanced Pack</a:t>
            </a:r>
          </a:p>
        </p:txBody>
      </p:sp>
      <p:cxnSp>
        <p:nvCxnSpPr>
          <p:cNvPr id="23" name="직선 연결선 22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텍스트 개체 틀 5"/>
          <p:cNvSpPr txBox="1">
            <a:spLocks/>
          </p:cNvSpPr>
          <p:nvPr/>
        </p:nvSpPr>
        <p:spPr>
          <a:xfrm>
            <a:off x="348525" y="1238401"/>
            <a:ext cx="9212988" cy="549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유상 옵션인 </a:t>
            </a:r>
            <a:r>
              <a:rPr lang="en-US" altLang="ko-KR" sz="12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iRMC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Advanced Pack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 이용하여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그래픽 기반의 콘솔 </a:t>
            </a:r>
            <a:r>
              <a:rPr lang="ko-KR" altLang="en-US" sz="12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리다이렉션과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가상 미디어 기능 등을 제공하여 더 강력한 원격 관리 기능을 사용할 수 있습니다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87" name="正方形/長方形 98"/>
          <p:cNvSpPr>
            <a:spLocks noChangeArrowheads="1"/>
          </p:cNvSpPr>
          <p:nvPr/>
        </p:nvSpPr>
        <p:spPr bwMode="gray">
          <a:xfrm>
            <a:off x="4127476" y="4513610"/>
            <a:ext cx="5544616" cy="201622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rgbClr val="67A4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/>
            <a:endParaRPr lang="ja-JP" altLang="en-US" sz="16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8" name="円形吹き出し 13"/>
          <p:cNvSpPr/>
          <p:nvPr/>
        </p:nvSpPr>
        <p:spPr bwMode="gray">
          <a:xfrm>
            <a:off x="4232820" y="4842360"/>
            <a:ext cx="2592388" cy="1615466"/>
          </a:xfrm>
          <a:prstGeom prst="roundRect">
            <a:avLst>
              <a:gd name="adj" fmla="val 2463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25400" dir="16200000" rotWithShape="0">
              <a:schemeClr val="tx1">
                <a:lumMod val="65000"/>
                <a:lumOff val="35000"/>
              </a:schemeClr>
            </a:outerShdw>
          </a:effectLst>
        </p:spPr>
        <p:txBody>
          <a:bodyPr>
            <a:sp3d contourW="12700">
              <a:contourClr>
                <a:schemeClr val="tx2">
                  <a:lumMod val="50000"/>
                </a:schemeClr>
              </a:contourClr>
            </a:sp3d>
          </a:bodyPr>
          <a:lstStyle/>
          <a:p>
            <a:endParaRPr lang="ja-JP" altLang="en-US" sz="160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9" name="円形吹き出し 13"/>
          <p:cNvSpPr/>
          <p:nvPr/>
        </p:nvSpPr>
        <p:spPr bwMode="gray">
          <a:xfrm>
            <a:off x="4232820" y="4657279"/>
            <a:ext cx="2592388" cy="503559"/>
          </a:xfrm>
          <a:prstGeom prst="round2SameRect">
            <a:avLst>
              <a:gd name="adj1" fmla="val 16667"/>
              <a:gd name="adj2" fmla="val 0"/>
            </a:avLst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</p:spPr>
        <p:txBody>
          <a:bodyPr lIns="0" tIns="0" rIns="0" bIns="0" rtlCol="0" anchor="t" anchorCtr="0"/>
          <a:lstStyle/>
          <a:p>
            <a:r>
              <a:rPr lang="en-US" altLang="ja-JP" sz="14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Video Redirection</a:t>
            </a:r>
          </a:p>
          <a:p>
            <a:r>
              <a:rPr lang="en-US" altLang="ja-JP" sz="14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원격 </a:t>
            </a:r>
            <a:r>
              <a:rPr lang="en-US" altLang="ko-KR" sz="14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KVM)</a:t>
            </a:r>
            <a:endParaRPr lang="ja-JP" altLang="en-US" sz="1400" b="1" dirty="0">
              <a:gradFill flip="none" rotWithShape="1">
                <a:gsLst>
                  <a:gs pos="0">
                    <a:prstClr val="white">
                      <a:lumMod val="0"/>
                      <a:lumOff val="100000"/>
                    </a:prstClr>
                  </a:gs>
                  <a:gs pos="100000">
                    <a:prstClr val="white">
                      <a:lumMod val="0"/>
                      <a:lumOff val="100000"/>
                    </a:prstClr>
                  </a:gs>
                </a:gsLst>
                <a:lin ang="6000000" scaled="0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0" name="Text Box 333"/>
          <p:cNvSpPr txBox="1">
            <a:spLocks noChangeArrowheads="1"/>
          </p:cNvSpPr>
          <p:nvPr/>
        </p:nvSpPr>
        <p:spPr bwMode="gray">
          <a:xfrm>
            <a:off x="4389984" y="5165116"/>
            <a:ext cx="2357437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50000"/>
              </a:srgbClr>
            </a:prstShdw>
          </a:effec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ko-KR" altLang="en-US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원격 서버의 콘솔에 접근 및 작동</a:t>
            </a:r>
            <a:endParaRPr lang="ja-JP" altLang="en-US" sz="11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1" name="円形吹き出し 13"/>
          <p:cNvSpPr/>
          <p:nvPr/>
        </p:nvSpPr>
        <p:spPr bwMode="gray">
          <a:xfrm>
            <a:off x="6969670" y="4842361"/>
            <a:ext cx="2590800" cy="1615466"/>
          </a:xfrm>
          <a:prstGeom prst="roundRect">
            <a:avLst>
              <a:gd name="adj" fmla="val 2463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25400" dir="16200000" rotWithShape="0">
              <a:schemeClr val="tx1">
                <a:lumMod val="65000"/>
                <a:lumOff val="35000"/>
              </a:schemeClr>
            </a:outerShdw>
          </a:effectLst>
        </p:spPr>
        <p:txBody>
          <a:bodyPr>
            <a:sp3d contourW="12700">
              <a:contourClr>
                <a:schemeClr val="tx2">
                  <a:lumMod val="50000"/>
                </a:schemeClr>
              </a:contourClr>
            </a:sp3d>
          </a:bodyPr>
          <a:lstStyle/>
          <a:p>
            <a:endParaRPr lang="ja-JP" altLang="en-US" sz="160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2" name="円形吹き出し 13"/>
          <p:cNvSpPr/>
          <p:nvPr/>
        </p:nvSpPr>
        <p:spPr bwMode="gray">
          <a:xfrm>
            <a:off x="6969670" y="4657280"/>
            <a:ext cx="2590800" cy="503559"/>
          </a:xfrm>
          <a:prstGeom prst="round2SameRect">
            <a:avLst>
              <a:gd name="adj1" fmla="val 16667"/>
              <a:gd name="adj2" fmla="val 0"/>
            </a:avLst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</p:spPr>
        <p:txBody>
          <a:bodyPr lIns="0" tIns="0" rIns="0" bIns="0" rtlCol="0" anchor="t" anchorCtr="0"/>
          <a:lstStyle/>
          <a:p>
            <a:r>
              <a:rPr lang="en-US" altLang="ja-JP" sz="14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Remote Storage / </a:t>
            </a:r>
          </a:p>
          <a:p>
            <a:r>
              <a:rPr lang="en-US" altLang="zh-TW" sz="14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Virtual Media</a:t>
            </a:r>
            <a:endParaRPr lang="zh-TW" altLang="en-US" sz="1400" b="1" dirty="0">
              <a:gradFill flip="none" rotWithShape="1">
                <a:gsLst>
                  <a:gs pos="0">
                    <a:prstClr val="white">
                      <a:lumMod val="0"/>
                      <a:lumOff val="100000"/>
                    </a:prstClr>
                  </a:gs>
                  <a:gs pos="100000">
                    <a:prstClr val="white">
                      <a:lumMod val="0"/>
                      <a:lumOff val="100000"/>
                    </a:prstClr>
                  </a:gs>
                </a:gsLst>
                <a:lin ang="6000000" scaled="0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3" name="Text Box 333"/>
          <p:cNvSpPr txBox="1">
            <a:spLocks noChangeArrowheads="1"/>
          </p:cNvSpPr>
          <p:nvPr/>
        </p:nvSpPr>
        <p:spPr bwMode="gray">
          <a:xfrm>
            <a:off x="7058842" y="5165116"/>
            <a:ext cx="2501627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50000"/>
              </a:srgbClr>
            </a:prstShdw>
          </a:effectLst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>
              <a:spcBef>
                <a:spcPct val="50000"/>
              </a:spcBef>
            </a:pPr>
            <a:r>
              <a:rPr lang="ko-KR" altLang="en-US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파일이나 데이터를 원격 스토리지 디바이스에 저장 가능</a:t>
            </a:r>
            <a:endParaRPr lang="ja-JP" altLang="en-US" sz="1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94" name="グループ化 234"/>
          <p:cNvGrpSpPr>
            <a:grpSpLocks/>
          </p:cNvGrpSpPr>
          <p:nvPr/>
        </p:nvGrpSpPr>
        <p:grpSpPr bwMode="auto">
          <a:xfrm>
            <a:off x="7081424" y="5832190"/>
            <a:ext cx="1183646" cy="556812"/>
            <a:chOff x="4159631" y="5918833"/>
            <a:chExt cx="1184326" cy="556621"/>
          </a:xfrm>
        </p:grpSpPr>
        <p:sp>
          <p:nvSpPr>
            <p:cNvPr id="95" name="Line 318"/>
            <p:cNvSpPr>
              <a:spLocks noChangeShapeType="1"/>
            </p:cNvSpPr>
            <p:nvPr/>
          </p:nvSpPr>
          <p:spPr bwMode="gray">
            <a:xfrm>
              <a:off x="4662354" y="6020552"/>
              <a:ext cx="0" cy="433238"/>
            </a:xfrm>
            <a:prstGeom prst="line">
              <a:avLst/>
            </a:prstGeom>
            <a:noFill/>
            <a:ln w="9525">
              <a:solidFill>
                <a:srgbClr val="505050"/>
              </a:solidFill>
              <a:prstDash val="dash"/>
              <a:round/>
              <a:headEnd/>
              <a:tailEnd/>
            </a:ln>
            <a:effectLst>
              <a:prstShdw prst="shdw17" dist="17961" dir="2700000">
                <a:srgbClr val="303030">
                  <a:alpha val="50000"/>
                </a:srgbClr>
              </a:prstShdw>
            </a:effectLst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ja-JP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6" name="Rectangle 321"/>
            <p:cNvSpPr>
              <a:spLocks noChangeArrowheads="1"/>
            </p:cNvSpPr>
            <p:nvPr/>
          </p:nvSpPr>
          <p:spPr bwMode="gray">
            <a:xfrm>
              <a:off x="4767363" y="6001680"/>
              <a:ext cx="576594" cy="433238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8C8C8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rgbClr val="999999">
                  <a:alpha val="50000"/>
                </a:srgbClr>
              </a:prstShdw>
            </a:effectLst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ja-JP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97" name="Picture 8" descr="H:\イラストDDL\9096_0074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904406" y="6015616"/>
              <a:ext cx="277813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8" descr="H:\イラストDDL\9096_0074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003686" y="6093873"/>
              <a:ext cx="277813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" name="右矢印 239"/>
            <p:cNvSpPr>
              <a:spLocks noChangeArrowheads="1"/>
            </p:cNvSpPr>
            <p:nvPr/>
          </p:nvSpPr>
          <p:spPr bwMode="gray">
            <a:xfrm>
              <a:off x="4577762" y="6155237"/>
              <a:ext cx="292147" cy="129609"/>
            </a:xfrm>
            <a:prstGeom prst="rightArrow">
              <a:avLst>
                <a:gd name="adj1" fmla="val 49454"/>
                <a:gd name="adj2" fmla="val 92532"/>
              </a:avLst>
            </a:prstGeom>
            <a:gradFill rotWithShape="1">
              <a:gsLst>
                <a:gs pos="0">
                  <a:srgbClr val="578200"/>
                </a:gs>
                <a:gs pos="72000">
                  <a:srgbClr val="FFFFFF"/>
                </a:gs>
                <a:gs pos="100000">
                  <a:schemeClr val="bg1"/>
                </a:gs>
              </a:gsLst>
              <a:lin ang="16200000"/>
            </a:gradFill>
            <a:ln w="9525" algn="ctr">
              <a:solidFill>
                <a:srgbClr val="003300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ja-JP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100" name="Picture 121" descr="9096_0070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159631" y="5918833"/>
              <a:ext cx="3603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" name="Picture 118" descr="H:\イラストDDL\9096_0076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228552" y="6218299"/>
              <a:ext cx="291442" cy="257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" name="Picture 27" descr="C:\Users\FOGES\Documents\maejima\画像\SVOM5.0\TX120S2\iRMC\WS00001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4676128" y="5599506"/>
            <a:ext cx="954187" cy="75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121" descr="9096_007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4343499" y="6047681"/>
            <a:ext cx="3603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11" descr="C:\ふくしま\画像データ\イラストDDL\さ サーバとネットワーク.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6383" y="5455778"/>
            <a:ext cx="955388" cy="105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" name="그룹 105"/>
          <p:cNvGrpSpPr/>
          <p:nvPr/>
        </p:nvGrpSpPr>
        <p:grpSpPr>
          <a:xfrm>
            <a:off x="8309655" y="5510863"/>
            <a:ext cx="1190245" cy="927035"/>
            <a:chOff x="6948264" y="5133286"/>
            <a:chExt cx="1481366" cy="1176034"/>
          </a:xfrm>
        </p:grpSpPr>
        <p:pic>
          <p:nvPicPr>
            <p:cNvPr id="107" name="Picture 15" descr="http://ddl.design.css.fujitsu.com/ddl/ja/contents/02_%E3%82%A4%E3%83%A9%E3%82%B9%E3%83%88/04_%E5%BB%BA%E7%89%A9/8791_0026.gif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5861612"/>
              <a:ext cx="385281" cy="380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" name="角丸四角形吹き出し 76"/>
            <p:cNvSpPr/>
            <p:nvPr/>
          </p:nvSpPr>
          <p:spPr bwMode="auto">
            <a:xfrm>
              <a:off x="7106960" y="5419173"/>
              <a:ext cx="429099" cy="375197"/>
            </a:xfrm>
            <a:prstGeom prst="wedgeRoundRectCallout">
              <a:avLst>
                <a:gd name="adj1" fmla="val -33002"/>
                <a:gd name="adj2" fmla="val 68847"/>
                <a:gd name="adj3" fmla="val 16667"/>
              </a:avLst>
            </a:prstGeom>
            <a:solidFill>
              <a:schemeClr val="bg1"/>
            </a:solidFill>
            <a:ln w="9525" cap="flat" cmpd="sng" algn="ctr">
              <a:solidFill>
                <a:srgbClr val="87867E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ja-JP" altLang="en-US" sz="160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109" name="図 79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7405" y="5443590"/>
              <a:ext cx="353302" cy="353302"/>
            </a:xfrm>
            <a:prstGeom prst="rect">
              <a:avLst/>
            </a:prstGeom>
          </p:spPr>
        </p:pic>
        <p:pic>
          <p:nvPicPr>
            <p:cNvPr id="110" name="Picture 17" descr="http://ddl.design.css.fujitsu.com/ddl/ja/contents/02_%E3%82%A4%E3%83%A9%E3%82%B9%E3%83%88/20_%E3%83%94%E3%82%AF%E3%83%88%E3%82%B0%E3%83%A9%E3%83%A0/8699_0110.pn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4681" y="5794371"/>
              <a:ext cx="514949" cy="514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" name="下カーブ矢印 68"/>
            <p:cNvSpPr/>
            <p:nvPr/>
          </p:nvSpPr>
          <p:spPr bwMode="auto">
            <a:xfrm flipH="1">
              <a:off x="7416128" y="5419173"/>
              <a:ext cx="577632" cy="210980"/>
            </a:xfrm>
            <a:prstGeom prst="curvedDownArrow">
              <a:avLst/>
            </a:prstGeom>
            <a:solidFill>
              <a:schemeClr val="bg1"/>
            </a:solidFill>
            <a:ln w="9525" cap="flat" cmpd="sng" algn="ctr">
              <a:solidFill>
                <a:srgbClr val="706F6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ja-JP" altLang="en-US" sz="160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2" name="角丸四角形吹き出し 84"/>
            <p:cNvSpPr/>
            <p:nvPr/>
          </p:nvSpPr>
          <p:spPr bwMode="auto">
            <a:xfrm>
              <a:off x="7933427" y="5419174"/>
              <a:ext cx="429099" cy="375197"/>
            </a:xfrm>
            <a:prstGeom prst="wedgeRoundRectCallout">
              <a:avLst>
                <a:gd name="adj1" fmla="val -13468"/>
                <a:gd name="adj2" fmla="val 81032"/>
                <a:gd name="adj3" fmla="val 16667"/>
              </a:avLst>
            </a:prstGeom>
            <a:solidFill>
              <a:schemeClr val="bg1"/>
            </a:solidFill>
            <a:ln w="9525" cap="flat" cmpd="sng" algn="ctr">
              <a:solidFill>
                <a:srgbClr val="87867E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ja-JP" altLang="en-US" sz="160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113" name="図 54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954057" y="5425839"/>
              <a:ext cx="337105" cy="337105"/>
            </a:xfrm>
            <a:prstGeom prst="rect">
              <a:avLst/>
            </a:prstGeom>
          </p:spPr>
        </p:pic>
        <p:grpSp>
          <p:nvGrpSpPr>
            <p:cNvPr id="114" name="グループ化 67"/>
            <p:cNvGrpSpPr/>
            <p:nvPr/>
          </p:nvGrpSpPr>
          <p:grpSpPr>
            <a:xfrm>
              <a:off x="7618545" y="5133286"/>
              <a:ext cx="233521" cy="233521"/>
              <a:chOff x="4569708" y="2819649"/>
              <a:chExt cx="594202" cy="59420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5" name="円/楕円 55"/>
              <p:cNvSpPr/>
              <p:nvPr/>
            </p:nvSpPr>
            <p:spPr bwMode="auto">
              <a:xfrm>
                <a:off x="4569708" y="2819649"/>
                <a:ext cx="594202" cy="594202"/>
              </a:xfrm>
              <a:prstGeom prst="ellipse">
                <a:avLst/>
              </a:prstGeom>
              <a:gradFill flip="none" rotWithShape="1">
                <a:gsLst>
                  <a:gs pos="0">
                    <a:srgbClr val="EEEEEE"/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  <a:ln w="9525" cap="flat" cmpd="sng" algn="ctr">
                <a:gradFill flip="none" rotWithShape="1">
                  <a:gsLst>
                    <a:gs pos="0">
                      <a:srgbClr val="87867E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16" name="円/楕円 66"/>
              <p:cNvSpPr/>
              <p:nvPr/>
            </p:nvSpPr>
            <p:spPr bwMode="auto">
              <a:xfrm>
                <a:off x="4803229" y="3053170"/>
                <a:ext cx="127160" cy="12716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gradFill flip="none" rotWithShape="1">
                  <a:gsLst>
                    <a:gs pos="0">
                      <a:srgbClr val="87867E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cxnSp>
        <p:nvCxnSpPr>
          <p:cNvPr id="118" name="직선 연결선 117"/>
          <p:cNvCxnSpPr/>
          <p:nvPr/>
        </p:nvCxnSpPr>
        <p:spPr bwMode="auto">
          <a:xfrm flipH="1">
            <a:off x="9395787" y="4682472"/>
            <a:ext cx="137651" cy="167148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직선 연결선 118"/>
          <p:cNvCxnSpPr/>
          <p:nvPr/>
        </p:nvCxnSpPr>
        <p:spPr bwMode="auto">
          <a:xfrm>
            <a:off x="4256726" y="4682472"/>
            <a:ext cx="137651" cy="167148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그룹 4"/>
          <p:cNvGrpSpPr/>
          <p:nvPr/>
        </p:nvGrpSpPr>
        <p:grpSpPr>
          <a:xfrm>
            <a:off x="3749256" y="4307817"/>
            <a:ext cx="1281456" cy="349462"/>
            <a:chOff x="4749557" y="1516882"/>
            <a:chExt cx="1281456" cy="349462"/>
          </a:xfrm>
        </p:grpSpPr>
        <p:sp>
          <p:nvSpPr>
            <p:cNvPr id="53" name="자유형 52"/>
            <p:cNvSpPr/>
            <p:nvPr/>
          </p:nvSpPr>
          <p:spPr>
            <a:xfrm>
              <a:off x="5062113" y="1728051"/>
              <a:ext cx="121168" cy="138293"/>
            </a:xfrm>
            <a:custGeom>
              <a:avLst/>
              <a:gdLst>
                <a:gd name="connsiteX0" fmla="*/ 0 w 319596"/>
                <a:gd name="connsiteY0" fmla="*/ 195309 h 470517"/>
                <a:gd name="connsiteX1" fmla="*/ 319596 w 319596"/>
                <a:gd name="connsiteY1" fmla="*/ 470517 h 470517"/>
                <a:gd name="connsiteX2" fmla="*/ 319596 w 319596"/>
                <a:gd name="connsiteY2" fmla="*/ 0 h 470517"/>
                <a:gd name="connsiteX3" fmla="*/ 0 w 319596"/>
                <a:gd name="connsiteY3" fmla="*/ 195309 h 47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596" h="470517">
                  <a:moveTo>
                    <a:pt x="0" y="195309"/>
                  </a:moveTo>
                  <a:lnTo>
                    <a:pt x="319596" y="470517"/>
                  </a:lnTo>
                  <a:lnTo>
                    <a:pt x="319596" y="0"/>
                  </a:lnTo>
                  <a:lnTo>
                    <a:pt x="0" y="195309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4" name="Rounded Rectangle 4"/>
            <p:cNvSpPr/>
            <p:nvPr/>
          </p:nvSpPr>
          <p:spPr bwMode="auto">
            <a:xfrm>
              <a:off x="5062113" y="1533359"/>
              <a:ext cx="968900" cy="254315"/>
            </a:xfrm>
            <a:prstGeom prst="rect">
              <a:avLst/>
            </a:prstGeom>
            <a:gradFill flip="none" rotWithShape="1">
              <a:gsLst>
                <a:gs pos="0">
                  <a:srgbClr val="A30716">
                    <a:shade val="30000"/>
                    <a:satMod val="115000"/>
                  </a:srgbClr>
                </a:gs>
                <a:gs pos="50000">
                  <a:srgbClr val="A30716">
                    <a:shade val="67500"/>
                    <a:satMod val="115000"/>
                  </a:srgbClr>
                </a:gs>
                <a:gs pos="100000">
                  <a:srgbClr val="A30716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6350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/>
            <a:lstStyle/>
            <a:p>
              <a:pPr lvl="1" algn="l"/>
              <a:endParaRPr lang="ko-KR" altLang="en-US" sz="1200" b="1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5" name="Rounded Rectangle 4"/>
            <p:cNvSpPr/>
            <p:nvPr/>
          </p:nvSpPr>
          <p:spPr bwMode="auto">
            <a:xfrm>
              <a:off x="4749557" y="1516882"/>
              <a:ext cx="1158616" cy="25431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/>
            <a:lstStyle/>
            <a:p>
              <a:pPr lvl="1" algn="l"/>
              <a:r>
                <a:rPr lang="ko-KR" altLang="en-US" sz="1200" b="1">
                  <a:gradFill flip="none" rotWithShape="1">
                    <a:gsLst>
                      <a:gs pos="0">
                        <a:prstClr val="white">
                          <a:lumMod val="0"/>
                          <a:lumOff val="100000"/>
                        </a:prstClr>
                      </a:gs>
                      <a:gs pos="100000">
                        <a:prstClr val="white">
                          <a:lumMod val="0"/>
                          <a:lumOff val="100000"/>
                        </a:prstClr>
                      </a:gs>
                    </a:gsLst>
                    <a:lin ang="6000000" scaled="0"/>
                    <a:tileRect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유상 옵션</a:t>
              </a:r>
            </a:p>
          </p:txBody>
        </p:sp>
      </p:grpSp>
      <p:sp>
        <p:nvSpPr>
          <p:cNvPr id="57" name="Rechteck 49"/>
          <p:cNvSpPr/>
          <p:nvPr>
            <p:custDataLst>
              <p:tags r:id="rId1"/>
            </p:custDataLst>
          </p:nvPr>
        </p:nvSpPr>
        <p:spPr bwMode="gray">
          <a:xfrm>
            <a:off x="679583" y="2558544"/>
            <a:ext cx="5171696" cy="34270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90513" indent="-290513" algn="l" defTabSz="45720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tabLst>
                <a:tab pos="1575981" algn="l"/>
              </a:tabLst>
            </a:pPr>
            <a:r>
              <a:rPr lang="en-US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Advanced Video Redirection (AVR)</a:t>
            </a:r>
          </a:p>
          <a:p>
            <a:pPr marL="443507" lvl="1" indent="-211194" algn="l" eaLnBrk="1" fontAlgn="auto" hangingPunct="1">
              <a:spcBef>
                <a:spcPts val="0"/>
              </a:spcBef>
              <a:spcAft>
                <a:spcPts val="176"/>
              </a:spcAft>
              <a:buClr>
                <a:srgbClr val="87867E"/>
              </a:buClr>
              <a:buFont typeface="Wingdings" pitchFamily="2" charset="2"/>
              <a:buChar char=""/>
              <a:tabLst>
                <a:tab pos="943074" algn="l"/>
              </a:tabLst>
            </a:pPr>
            <a:r>
              <a:rPr kumimoji="0"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표준 </a:t>
            </a:r>
            <a:r>
              <a:rPr kumimoji="0"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웹브라우저를</a:t>
            </a:r>
            <a:r>
              <a:rPr kumimoji="0"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통해 키보드와 마우스를 포함하는 시스템 독립적인 그래픽</a:t>
            </a:r>
            <a:r>
              <a:rPr kumimoji="0"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kumimoji="0"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텍스트 콘솔 </a:t>
            </a:r>
            <a:r>
              <a:rPr kumimoji="0"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리다이렉션</a:t>
            </a:r>
            <a:endParaRPr kumimoji="0" lang="en-US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43507" lvl="1" indent="-211194" algn="l" eaLnBrk="1" fontAlgn="auto" hangingPunct="1">
              <a:spcBef>
                <a:spcPts val="0"/>
              </a:spcBef>
              <a:spcAft>
                <a:spcPts val="176"/>
              </a:spcAft>
              <a:buClr>
                <a:srgbClr val="87867E"/>
              </a:buClr>
              <a:buFont typeface="Wingdings" pitchFamily="2" charset="2"/>
              <a:buChar char=""/>
              <a:tabLst>
                <a:tab pos="943074" algn="l"/>
              </a:tabLst>
            </a:pPr>
            <a:r>
              <a:rPr kumimoji="0" 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Boot </a:t>
            </a:r>
            <a:r>
              <a:rPr kumimoji="0"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모니터링</a:t>
            </a:r>
            <a:r>
              <a:rPr kumimoji="0"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BIOS</a:t>
            </a:r>
            <a:r>
              <a:rPr kumimoji="0"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관리</a:t>
            </a:r>
            <a:r>
              <a:rPr kumimoji="0"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OS</a:t>
            </a:r>
            <a:r>
              <a:rPr kumimoji="0"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와의 연동을 허용하는 원격 액세스</a:t>
            </a:r>
            <a:endParaRPr kumimoji="0" lang="en-US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43507" lvl="1" indent="-211194" algn="l" eaLnBrk="1" fontAlgn="auto" hangingPunct="1">
              <a:spcBef>
                <a:spcPts val="0"/>
              </a:spcBef>
              <a:spcAft>
                <a:spcPts val="176"/>
              </a:spcAft>
              <a:buClr>
                <a:srgbClr val="87867E"/>
              </a:buClr>
              <a:buFont typeface="Wingdings" pitchFamily="2" charset="2"/>
              <a:buChar char=""/>
              <a:tabLst>
                <a:tab pos="943074" algn="l"/>
              </a:tabLst>
            </a:pPr>
            <a:r>
              <a:rPr kumimoji="0" 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kumimoji="0"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개의 동시 </a:t>
            </a:r>
            <a:r>
              <a:rPr kumimoji="0" 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"virtual connections" </a:t>
            </a:r>
            <a:r>
              <a:rPr kumimoji="0"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가능</a:t>
            </a:r>
            <a:br>
              <a:rPr kumimoji="0" 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kumimoji="0" 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("full control" &amp; "view")</a:t>
            </a:r>
          </a:p>
          <a:p>
            <a:pPr marL="443507" lvl="1" indent="-211194" algn="l" eaLnBrk="1" fontAlgn="auto" hangingPunct="1">
              <a:spcBef>
                <a:spcPts val="0"/>
              </a:spcBef>
              <a:spcAft>
                <a:spcPts val="176"/>
              </a:spcAft>
              <a:buClr>
                <a:srgbClr val="87867E"/>
              </a:buClr>
              <a:buFont typeface="Wingdings" pitchFamily="2" charset="2"/>
              <a:buChar char=""/>
              <a:tabLst>
                <a:tab pos="943074" algn="l"/>
              </a:tabLst>
            </a:pPr>
            <a:r>
              <a:rPr kumimoji="0"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하드웨어와 비디오 압축은 네트워크 부하를 최소화</a:t>
            </a:r>
            <a:endParaRPr kumimoji="0"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43507" lvl="1" indent="-211194" algn="l" eaLnBrk="1" fontAlgn="auto" hangingPunct="1">
              <a:spcBef>
                <a:spcPts val="0"/>
              </a:spcBef>
              <a:spcAft>
                <a:spcPts val="176"/>
              </a:spcAft>
              <a:buClr>
                <a:srgbClr val="87867E"/>
              </a:buClr>
              <a:buFont typeface="Wingdings" pitchFamily="2" charset="2"/>
              <a:buChar char=""/>
              <a:tabLst>
                <a:tab pos="943074" algn="l"/>
              </a:tabLst>
            </a:pPr>
            <a:endParaRPr lang="en-US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90513" indent="-290513" algn="l" defTabSz="457200" fontAlgn="base"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tabLst>
                <a:tab pos="1575981" algn="l"/>
              </a:tabLst>
            </a:pP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Meiryo UI" panose="020B0604030504040204" pitchFamily="50" charset="-128"/>
              </a:rPr>
              <a:t>Virtual Media</a:t>
            </a:r>
          </a:p>
          <a:p>
            <a:pPr marL="443507" lvl="1" indent="-211194" algn="l">
              <a:spcAft>
                <a:spcPts val="176"/>
              </a:spcAft>
              <a:buClr>
                <a:srgbClr val="87867E"/>
              </a:buClr>
              <a:buFont typeface="Wingdings" pitchFamily="2" charset="2"/>
              <a:buChar char=""/>
              <a:tabLst>
                <a:tab pos="943074" algn="l"/>
              </a:tabLst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물리 드라이브뿐만 아니라 다양한 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32313" lvl="1" algn="l">
              <a:spcAft>
                <a:spcPts val="176"/>
              </a:spcAft>
              <a:buClr>
                <a:srgbClr val="87867E"/>
              </a:buClr>
              <a:tabLst>
                <a:tab pos="943074" algn="l"/>
              </a:tabLst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CD/DVD, HDD, FDD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이미지를 간단하게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마운트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591343" lvl="1" indent="-168955" algn="l">
              <a:spcAft>
                <a:spcPts val="176"/>
              </a:spcAft>
              <a:buClr>
                <a:srgbClr val="87867E"/>
              </a:buClr>
              <a:buFont typeface="Wingdings" panose="05000000000000000000" pitchFamily="2" charset="2"/>
              <a:buChar char="§"/>
              <a:tabLst>
                <a:tab pos="1575981" algn="l"/>
              </a:tabLst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데이터 읽기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쓰기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91343" lvl="1" indent="-168955" algn="l">
              <a:spcAft>
                <a:spcPts val="176"/>
              </a:spcAft>
              <a:buClr>
                <a:srgbClr val="87867E"/>
              </a:buClr>
              <a:buFont typeface="Wingdings" panose="05000000000000000000" pitchFamily="2" charset="2"/>
              <a:buChar char="§"/>
              <a:tabLst>
                <a:tab pos="1575981" algn="l"/>
              </a:tabLst>
            </a:pP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Virtual Media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로부터 부팅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91343" lvl="1" indent="-168955" algn="l">
              <a:spcAft>
                <a:spcPts val="176"/>
              </a:spcAft>
              <a:buClr>
                <a:srgbClr val="87867E"/>
              </a:buClr>
              <a:buFont typeface="Wingdings" panose="05000000000000000000" pitchFamily="2" charset="2"/>
              <a:buChar char="§"/>
              <a:tabLst>
                <a:tab pos="1575981" algn="l"/>
              </a:tabLst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드라이버나 작은 애플리케이션 설치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91343" lvl="1" indent="-168955" algn="l">
              <a:spcAft>
                <a:spcPts val="176"/>
              </a:spcAft>
              <a:buClr>
                <a:srgbClr val="87867E"/>
              </a:buClr>
              <a:buFont typeface="Wingdings" panose="05000000000000000000" pitchFamily="2" charset="2"/>
              <a:buChar char="§"/>
              <a:tabLst>
                <a:tab pos="1575981" algn="l"/>
              </a:tabLst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원격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BIOS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업데이트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(USB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통한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BIOS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업데이트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443507" lvl="1" indent="-211194" algn="l" eaLnBrk="1" fontAlgn="auto" hangingPunct="1">
              <a:spcBef>
                <a:spcPts val="0"/>
              </a:spcBef>
              <a:spcAft>
                <a:spcPts val="176"/>
              </a:spcAft>
              <a:buClr>
                <a:srgbClr val="87867E"/>
              </a:buClr>
              <a:buFont typeface="Wingdings" pitchFamily="2" charset="2"/>
              <a:buChar char=""/>
              <a:tabLst>
                <a:tab pos="943074" algn="l"/>
              </a:tabLst>
            </a:pPr>
            <a:endParaRPr kumimoji="0" lang="en-US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직사각형 3"/>
          <p:cNvSpPr/>
          <p:nvPr/>
        </p:nvSpPr>
        <p:spPr bwMode="gray">
          <a:xfrm>
            <a:off x="640080" y="2026701"/>
            <a:ext cx="4311200" cy="321441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rgbClr val="B1B1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300" b="1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iRMC</a:t>
            </a:r>
            <a:r>
              <a:rPr kumimoji="1" lang="en-US" altLang="ko-KR" sz="13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Advanced Pack</a:t>
            </a:r>
            <a:endParaRPr kumimoji="1" lang="ko-KR" altLang="en-US" sz="13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52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43614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시스템 관리 툴 소개</a:t>
            </a: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30B1A"/>
              </a:buClr>
              <a:defRPr/>
            </a:pPr>
            <a:r>
              <a:rPr kumimoji="0" lang="ko-KR" altLang="en-US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시스템 관리 </a:t>
            </a:r>
            <a:r>
              <a:rPr kumimoji="0" lang="en-US" altLang="ko-KR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Tool </a:t>
            </a:r>
            <a:r>
              <a:rPr kumimoji="0" lang="ko-KR" altLang="en-US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요약</a:t>
            </a:r>
            <a:endParaRPr kumimoji="0" lang="en-US" altLang="ko-KR" ker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3" name="직선 연결선 22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텍스트 개체 틀 5"/>
          <p:cNvSpPr txBox="1">
            <a:spLocks/>
          </p:cNvSpPr>
          <p:nvPr/>
        </p:nvSpPr>
        <p:spPr>
          <a:xfrm>
            <a:off x="348525" y="1238401"/>
            <a:ext cx="9212988" cy="549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PRIMERGY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제품은 설치에서 모니터링까지 서버의 모든 상태를 관리할 수 있는 </a:t>
            </a:r>
            <a:r>
              <a:rPr lang="en-US" altLang="ko-KR" sz="12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ServerView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S/W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와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원격으로 서버의 상태를 진단 및 </a:t>
            </a:r>
            <a:r>
              <a:rPr lang="ko-KR" altLang="en-US" sz="12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모니터링할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수 있는 </a:t>
            </a:r>
            <a:r>
              <a:rPr lang="en-US" altLang="ko-KR" sz="12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iRMC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무상 제공합니다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graphicFrame>
        <p:nvGraphicFramePr>
          <p:cNvPr id="46" name="Group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550909"/>
              </p:ext>
            </p:extLst>
          </p:nvPr>
        </p:nvGraphicFramePr>
        <p:xfrm>
          <a:off x="290196" y="2177336"/>
          <a:ext cx="9271317" cy="2579760"/>
        </p:xfrm>
        <a:graphic>
          <a:graphicData uri="http://schemas.openxmlformats.org/drawingml/2006/table">
            <a:tbl>
              <a:tblPr/>
              <a:tblGrid>
                <a:gridCol w="927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4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6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614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Management Tool Name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기 능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유</a:t>
                      </a:r>
                      <a:r>
                        <a:rPr kumimoji="0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/</a:t>
                      </a: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무상 여부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142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ServerView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90CA"/>
                        </a:buClr>
                        <a:buSzTx/>
                        <a:buFontTx/>
                        <a:buNone/>
                        <a:tabLst>
                          <a:tab pos="825500" algn="l"/>
                        </a:tabLst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Installation Manager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90CA"/>
                        </a:buClr>
                        <a:buSzTx/>
                        <a:buFontTx/>
                        <a:buNone/>
                        <a:tabLst>
                          <a:tab pos="825500" algn="l"/>
                        </a:tabLst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로컬 또는 원격시스템 사전준비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/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설치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,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완벽한 자동설치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,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원격 다중 설치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85725" marR="0" lvl="0" indent="-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90CA"/>
                        </a:buClr>
                        <a:buSzTx/>
                        <a:buFont typeface="Wingdings" pitchFamily="2" charset="2"/>
                        <a:buNone/>
                        <a:tabLst>
                          <a:tab pos="825500" algn="l"/>
                        </a:tabLst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무상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1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90CA"/>
                        </a:buClr>
                        <a:buSzTx/>
                        <a:buFontTx/>
                        <a:buNone/>
                        <a:tabLst>
                          <a:tab pos="825500" algn="l"/>
                        </a:tabLst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Operation Manager 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90CA"/>
                        </a:buClr>
                        <a:buSzTx/>
                        <a:buFontTx/>
                        <a:buNone/>
                        <a:tabLst>
                          <a:tab pos="825500" algn="l"/>
                        </a:tabLst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서버 구성정보 및 상태정보 표시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,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서버자동발견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,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장애파트 표시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,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온라인진단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,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원격구성 및 제어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1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90CA"/>
                        </a:buClr>
                        <a:buSzTx/>
                        <a:buFontTx/>
                        <a:buNone/>
                        <a:tabLst>
                          <a:tab pos="825500" algn="l"/>
                        </a:tabLst>
                        <a:defRPr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RAID Manager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90CA"/>
                        </a:buClr>
                        <a:buSzTx/>
                        <a:buFontTx/>
                        <a:buNone/>
                        <a:tabLst>
                          <a:tab pos="825500" algn="l"/>
                        </a:tabLst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HDD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및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RAID Controller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상태 모니터링 및 관리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1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90CA"/>
                        </a:buClr>
                        <a:buSzTx/>
                        <a:buFontTx/>
                        <a:buNone/>
                        <a:tabLst>
                          <a:tab pos="825500" algn="l"/>
                        </a:tabLst>
                        <a:defRPr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Update Manager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90CA"/>
                        </a:buClr>
                        <a:buSzTx/>
                        <a:buFontTx/>
                        <a:buNone/>
                        <a:tabLst>
                          <a:tab pos="825500" algn="l"/>
                        </a:tabLst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원격업데이트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,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용이한 업데이트 </a:t>
                      </a:r>
                      <a:r>
                        <a:rPr kumimoji="1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프로비져닝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, </a:t>
                      </a:r>
                      <a:r>
                        <a:rPr kumimoji="1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웹기반의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 사용자 인터페이스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90CA"/>
                        </a:buClr>
                        <a:buSzTx/>
                        <a:buFontTx/>
                        <a:buNone/>
                        <a:tabLst>
                          <a:tab pos="825500" algn="l"/>
                        </a:tabLst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Power Manager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90CA"/>
                        </a:buClr>
                        <a:buSzTx/>
                        <a:buFontTx/>
                        <a:buNone/>
                        <a:tabLst>
                          <a:tab pos="825500" algn="l"/>
                        </a:tabLst>
                        <a:defRPr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자동 </a:t>
                      </a:r>
                      <a:r>
                        <a:rPr kumimoji="1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임계치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 기반의 모니터링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, CPU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전력 상태의 자동 제어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, CPU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전력 상태의 변환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(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스케줄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),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최소 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charset="0"/>
                      </a:endParaRP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90CA"/>
                        </a:buClr>
                        <a:buSzTx/>
                        <a:buFontTx/>
                        <a:buNone/>
                        <a:tabLst>
                          <a:tab pos="825500" algn="l"/>
                        </a:tabLst>
                        <a:defRPr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소비 전력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,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최적 성능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,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전력비 관리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,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자동 제어는 </a:t>
                      </a:r>
                      <a:r>
                        <a:rPr kumimoji="1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임계치에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 도달하지 않도록 보장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1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90CA"/>
                        </a:buClr>
                        <a:buSzTx/>
                        <a:buFontTx/>
                        <a:buNone/>
                        <a:tabLst>
                          <a:tab pos="825500" algn="l"/>
                        </a:tabLst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Agents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90CA"/>
                        </a:buClr>
                        <a:buSzTx/>
                        <a:buFontTx/>
                        <a:buNone/>
                        <a:tabLst>
                          <a:tab pos="825500" algn="l"/>
                        </a:tabLst>
                      </a:pP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ServerView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 Agent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가 각 관리 대상서버에 설치됨으로써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ServerView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 Suite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에서 통합관리가 가능 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14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Online Update Package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90CA"/>
                        </a:buClr>
                        <a:buSzTx/>
                        <a:buFontTx/>
                        <a:buNone/>
                        <a:tabLst>
                          <a:tab pos="825500" algn="l"/>
                        </a:tabLst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BIOS, Firmware,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ServerView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 Agents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90CA"/>
                        </a:buClr>
                        <a:buSzTx/>
                        <a:buFont typeface="Wingdings" pitchFamily="2" charset="2"/>
                        <a:buNone/>
                        <a:tabLst>
                          <a:tab pos="825500" algn="l"/>
                        </a:tabLst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무상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26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NMI Switch(button)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90CA"/>
                        </a:buClr>
                        <a:buSzTx/>
                        <a:buFont typeface="Arial" pitchFamily="34" charset="0"/>
                        <a:buNone/>
                        <a:tabLst>
                          <a:tab pos="825500" algn="l"/>
                        </a:tabLst>
                        <a:defRPr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운영 중 언제라도 강제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Memory Dump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를 받을 수 있는 기능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 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90CA"/>
                        </a:buClr>
                        <a:buSzTx/>
                        <a:buFont typeface="Arial" pitchFamily="34" charset="0"/>
                        <a:buNone/>
                        <a:tabLst>
                          <a:tab pos="825500" algn="l"/>
                        </a:tabLst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OS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나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Application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의 문제를 보다 빠르게 분석할 수 있도록 도와주는 기능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 </a:t>
                      </a: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90CA"/>
                        </a:buClr>
                        <a:buSzTx/>
                        <a:buFont typeface="Wingdings" pitchFamily="2" charset="2"/>
                        <a:buNone/>
                        <a:tabLst>
                          <a:tab pos="825500" algn="l"/>
                        </a:tabLst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무상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7" name="Group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623019"/>
              </p:ext>
            </p:extLst>
          </p:nvPr>
        </p:nvGraphicFramePr>
        <p:xfrm>
          <a:off x="295681" y="5092387"/>
          <a:ext cx="9265831" cy="1166880"/>
        </p:xfrm>
        <a:graphic>
          <a:graphicData uri="http://schemas.openxmlformats.org/drawingml/2006/table">
            <a:tbl>
              <a:tblPr/>
              <a:tblGrid>
                <a:gridCol w="2381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9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28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Management Tool Name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기능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유</a:t>
                      </a:r>
                      <a:r>
                        <a:rPr kumimoji="0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/</a:t>
                      </a: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무상 여부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iRMC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90CA"/>
                        </a:buClr>
                        <a:buSzTx/>
                        <a:buFont typeface="Arial" pitchFamily="34" charset="0"/>
                        <a:buNone/>
                        <a:tabLst>
                          <a:tab pos="825500" algn="l"/>
                        </a:tabLst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원격 에러진단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,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원격 장애 통보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,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원격 </a:t>
                      </a:r>
                      <a:r>
                        <a:rPr kumimoji="1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셋업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(BIOS),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원격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Power On/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Off,ServerView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와의 연동 등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90CA"/>
                        </a:buClr>
                        <a:buSzTx/>
                        <a:buFont typeface="Wingdings" pitchFamily="2" charset="2"/>
                        <a:buNone/>
                        <a:tabLst>
                          <a:tab pos="825500" algn="l"/>
                        </a:tabLst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무상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iRMC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  Advanced Pack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90CA"/>
                        </a:buClr>
                        <a:buSzTx/>
                        <a:buFont typeface="Arial" pitchFamily="34" charset="0"/>
                        <a:buNone/>
                        <a:tabLst>
                          <a:tab pos="825500" algn="l"/>
                        </a:tabLst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Full Graphic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기반 원격관리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  <a:sym typeface="Wingdings" panose="05000000000000000000" pitchFamily="2" charset="2"/>
                        </a:rPr>
                        <a:t> System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  <a:sym typeface="Wingdings" panose="05000000000000000000" pitchFamily="2" charset="2"/>
                        </a:rPr>
                        <a:t>의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  <a:sym typeface="Wingdings" panose="05000000000000000000" pitchFamily="2" charset="2"/>
                        </a:rPr>
                        <a:t>power on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  <a:sym typeface="Wingdings" panose="05000000000000000000" pitchFamily="2" charset="2"/>
                        </a:rPr>
                        <a:t>부터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  <a:sym typeface="Wingdings" panose="05000000000000000000" pitchFamily="2" charset="2"/>
                        </a:rPr>
                        <a:t>OS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  <a:sym typeface="Wingdings" panose="05000000000000000000" pitchFamily="2" charset="2"/>
                        </a:rPr>
                        <a:t>종료까지 모두 원격관리 가능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90CA"/>
                        </a:buClr>
                        <a:buSzTx/>
                        <a:buFont typeface="Arial" pitchFamily="34" charset="0"/>
                        <a:buNone/>
                        <a:tabLst>
                          <a:tab pos="825500" algn="l"/>
                        </a:tabLst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Full Function Support</a:t>
                      </a: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90CA"/>
                        </a:buClr>
                        <a:buSzTx/>
                        <a:buFont typeface="Wingdings" pitchFamily="2" charset="2"/>
                        <a:buNone/>
                        <a:tabLst>
                          <a:tab pos="825500" algn="l"/>
                        </a:tabLst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유상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eLCM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90CA"/>
                        </a:buClr>
                        <a:buSzTx/>
                        <a:buFont typeface="Arial" pitchFamily="34" charset="0"/>
                        <a:buNone/>
                        <a:tabLst>
                          <a:tab pos="825500" algn="l"/>
                        </a:tabLst>
                      </a:pPr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시스템에 대한 관리 기능을 향상</a:t>
                      </a: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90CA"/>
                        </a:buClr>
                        <a:buSzTx/>
                        <a:buFont typeface="Wingdings" pitchFamily="2" charset="2"/>
                        <a:buNone/>
                        <a:tabLst>
                          <a:tab pos="825500" algn="l"/>
                        </a:tabLst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유상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8" name="AutoShape 52"/>
          <p:cNvSpPr>
            <a:spLocks noChangeArrowheads="1"/>
          </p:cNvSpPr>
          <p:nvPr/>
        </p:nvSpPr>
        <p:spPr bwMode="gray">
          <a:xfrm>
            <a:off x="313056" y="1960188"/>
            <a:ext cx="2128513" cy="21694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r>
              <a:rPr kumimoji="0" lang="ko-KR" altLang="en-US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시스템 관리용 </a:t>
            </a:r>
            <a:r>
              <a:rPr kumimoji="0"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Tool </a:t>
            </a:r>
            <a:r>
              <a:rPr kumimoji="0" lang="ko-KR" altLang="en-US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기능</a:t>
            </a:r>
          </a:p>
        </p:txBody>
      </p:sp>
      <p:sp>
        <p:nvSpPr>
          <p:cNvPr id="49" name="AutoShape 52"/>
          <p:cNvSpPr>
            <a:spLocks noChangeArrowheads="1"/>
          </p:cNvSpPr>
          <p:nvPr/>
        </p:nvSpPr>
        <p:spPr bwMode="gray">
          <a:xfrm>
            <a:off x="318541" y="4912985"/>
            <a:ext cx="2128513" cy="17940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r>
              <a:rPr kumimoji="0" lang="ko-KR" altLang="en-US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시스템 원격 관리 지원 </a:t>
            </a:r>
            <a:r>
              <a:rPr kumimoji="0"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Tool </a:t>
            </a:r>
            <a:r>
              <a:rPr kumimoji="0" lang="ko-KR" altLang="en-US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기능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53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61933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atinLnBrk="1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</a:pPr>
            <a:r>
              <a:rPr lang="ko-KR" altLang="en-US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경쟁 제품 비교</a:t>
            </a:r>
            <a:endParaRPr lang="en-US" altLang="ko-KR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457200">
              <a:buClr>
                <a:srgbClr val="87867E"/>
              </a:buClr>
            </a:pPr>
            <a:r>
              <a:rPr lang="ko-KR" altLang="en-US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 경쟁 제품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C4FF1C-8F5E-4BC8-BCAF-207649A9C157}" type="slidenum">
              <a:rPr lang="de-DE" altLang="ja-JP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54</a:t>
            </a:fld>
            <a:endParaRPr lang="de-DE" altLang="ja-JP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1666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A30B1A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PRIMERGY </a:t>
            </a:r>
            <a:r>
              <a:rPr kumimoji="0" lang="en-US" altLang="ko-KR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RX2530 M5</a:t>
            </a:r>
            <a:r>
              <a:rPr kumimoji="0" lang="ko-KR" alt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경쟁</a:t>
            </a:r>
            <a:r>
              <a:rPr kumimoji="0" lang="ko-KR" altLang="en-US" sz="1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제품 사양</a:t>
            </a:r>
            <a:endParaRPr kumimoji="0" lang="en-US" altLang="ko-KR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경쟁 제품 비교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48" name="Tabelle 6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44933254"/>
              </p:ext>
            </p:extLst>
          </p:nvPr>
        </p:nvGraphicFramePr>
        <p:xfrm>
          <a:off x="247435" y="1309465"/>
          <a:ext cx="9389141" cy="525338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53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9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7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9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0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4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Model</a:t>
                      </a:r>
                    </a:p>
                  </a:txBody>
                  <a:tcPr marL="91424" marR="91424" marT="46786" marB="4678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FUJITSU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RX2530 M5</a:t>
                      </a:r>
                      <a:endParaRPr lang="en-US" sz="14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678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HPE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DL360</a:t>
                      </a:r>
                      <a:r>
                        <a:rPr lang="en-US" sz="140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Gen10</a:t>
                      </a:r>
                      <a:endParaRPr lang="en-US" sz="14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678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Dell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R640</a:t>
                      </a:r>
                    </a:p>
                  </a:txBody>
                  <a:tcPr marL="91424" marR="91424" marT="46786" marB="4678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Lenovo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SR630</a:t>
                      </a:r>
                    </a:p>
                  </a:txBody>
                  <a:tcPr marL="91424" marR="91424" marT="46786" marB="4678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24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ko-KR" sz="1000" b="0" i="0" kern="1200" dirty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Appearance</a:t>
                      </a:r>
                      <a:endParaRPr kumimoji="1" lang="en-US" sz="1000" b="0" i="0" kern="1200" dirty="0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000" b="0" kern="1200" noProof="0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en-US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en-US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197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000" b="0" i="0" dirty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CPU Max</a:t>
                      </a:r>
                    </a:p>
                  </a:txBody>
                  <a:tcPr marL="91424" marR="91424" marT="46786" marB="4570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000" b="0" kern="1200" noProof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endParaRPr lang="en-US" sz="1000" b="0" kern="1200" noProof="0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01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000" b="0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CPU Support</a:t>
                      </a:r>
                      <a:endParaRPr lang="en-US" sz="1000" b="0" i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altLang="ko-KR" sz="1000" kern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Intel® Xeon® Processor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altLang="ko-KR" sz="1000" kern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Scalable Family</a:t>
                      </a:r>
                      <a:endParaRPr lang="en-US" altLang="ko-KR" sz="1000" kern="1200" noProof="0" dirty="0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altLang="ko-KR" sz="1000" kern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Intel® Xeon® Processor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altLang="ko-KR" sz="1000" kern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Scalable Family</a:t>
                      </a:r>
                      <a:endParaRPr lang="en-US" altLang="ko-KR" sz="1000" kern="1200" noProof="0" dirty="0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altLang="ko-KR" sz="1000" kern="12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Intel® Xeon® Processor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altLang="ko-KR" sz="1000" kern="12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Scalable Family</a:t>
                      </a:r>
                      <a:endParaRPr lang="en-US" altLang="ko-KR" sz="1000" kern="1200" noProof="0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altLang="ko-KR" sz="1000" kern="12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Intel® Xeon® Processor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altLang="ko-KR" sz="1000" kern="12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Scalable Family</a:t>
                      </a:r>
                      <a:endParaRPr lang="en-US" altLang="ko-KR" sz="1000" kern="1200" noProof="0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277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000" b="0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CPU Core</a:t>
                      </a:r>
                      <a:endParaRPr lang="en-US" sz="1000" b="0" i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56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Core</a:t>
                      </a:r>
                    </a:p>
                    <a:p>
                      <a:pPr algn="ctr"/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(28Core x 2CPU)</a:t>
                      </a:r>
                      <a:endParaRPr lang="de-DE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56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Core</a:t>
                      </a:r>
                    </a:p>
                    <a:p>
                      <a:pPr algn="ctr"/>
                      <a:r>
                        <a:rPr 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(28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Core x 2CPU)</a:t>
                      </a:r>
                      <a:endParaRPr lang="de-DE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56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Core</a:t>
                      </a:r>
                    </a:p>
                    <a:p>
                      <a:pPr algn="ctr"/>
                      <a:r>
                        <a:rPr 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(28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Core x 2CPU)</a:t>
                      </a:r>
                      <a:endParaRPr lang="de-DE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altLang="ko-KR" sz="1000" b="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56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Core</a:t>
                      </a:r>
                    </a:p>
                    <a:p>
                      <a:pPr algn="ctr"/>
                      <a:r>
                        <a:rPr 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(28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Core x 2CPU)</a:t>
                      </a:r>
                      <a:endParaRPr lang="de-DE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801">
                <a:tc>
                  <a:txBody>
                    <a:bodyPr/>
                    <a:lstStyle/>
                    <a:p>
                      <a:pPr algn="l"/>
                      <a:r>
                        <a:rPr lang="en-US" sz="1000" b="0" i="0" dirty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Memory</a:t>
                      </a:r>
                      <a:endParaRPr lang="en-US" sz="1000" b="0" i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00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de-DE" sz="1000" b="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TB</a:t>
                      </a:r>
                      <a:r>
                        <a:rPr lang="de-DE" sz="100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(DDR4),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000" b="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7.5TB (DDR4 with DCPMM)</a:t>
                      </a:r>
                      <a:endParaRPr lang="de-DE" sz="1000" b="0" baseline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altLang="ko-KR" sz="100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de-DE" altLang="ko-KR" sz="1000" b="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TB</a:t>
                      </a:r>
                      <a:r>
                        <a:rPr lang="de-DE" altLang="ko-KR" sz="100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(DDR4),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altLang="ko-KR" sz="1000" b="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7.5TB (DDR4 with DCPMM)</a:t>
                      </a:r>
                      <a:endParaRPr lang="de-DE" altLang="ko-KR" sz="1000" b="0" baseline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A30B1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de-DE" altLang="ko-K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3TB (DDR4),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A30B1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de-DE" altLang="ko-K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7.5TB (DDR4 with DCPMM)</a:t>
                      </a:r>
                      <a:endParaRPr kumimoji="1" lang="de-DE" altLang="ko-K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A30B1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de-DE" altLang="ko-K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3TB (DDR4),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A30B1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de-DE" altLang="ko-K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7.5TB (DDR4 with DCPMM)</a:t>
                      </a:r>
                      <a:endParaRPr kumimoji="1" lang="de-DE" altLang="ko-K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197">
                <a:tc>
                  <a:txBody>
                    <a:bodyPr/>
                    <a:lstStyle/>
                    <a:p>
                      <a:pPr algn="l"/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PCI</a:t>
                      </a:r>
                      <a:r>
                        <a:rPr lang="en-US" sz="1000" b="0" i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slot</a:t>
                      </a:r>
                      <a:endParaRPr lang="de-DE" sz="1000" b="0" i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 PCIe Slots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en-US" altLang="ko-KR" sz="1000" b="0" i="0" baseline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0" i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PCIe Slots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 PCIe Slots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000" b="0" i="0" baseline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 PCIe Slots</a:t>
                      </a:r>
                      <a:endParaRPr lang="en-US" sz="1000" b="0" i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197">
                <a:tc>
                  <a:txBody>
                    <a:bodyPr/>
                    <a:lstStyle/>
                    <a:p>
                      <a:pPr algn="l"/>
                      <a:r>
                        <a:rPr 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Internal</a:t>
                      </a:r>
                      <a:r>
                        <a:rPr lang="en-US" sz="1000" b="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Disk</a:t>
                      </a:r>
                      <a:endParaRPr lang="en-US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10ea x 2.5” /</a:t>
                      </a:r>
                      <a:r>
                        <a:rPr lang="en-US" sz="1000" b="0" i="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4ea x 3.5”</a:t>
                      </a:r>
                      <a:endParaRPr lang="en-US" sz="1000" b="0" i="0" kern="1200" noProof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b="0" i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10ea</a:t>
                      </a:r>
                      <a:r>
                        <a:rPr lang="en-US" altLang="ko-KR" sz="1000" b="0" i="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x SFF</a:t>
                      </a:r>
                      <a:r>
                        <a:rPr lang="en-US" altLang="ko-KR" sz="1000" b="0" i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SAS/SATA/SSD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b="0" i="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12ea x 2.5” SAS/ SATA</a:t>
                      </a:r>
                      <a:endParaRPr lang="en-US" altLang="ko-KR" sz="1000" b="0" i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12ea x 2.5” SFF SAS/SATA</a:t>
                      </a:r>
                      <a:endParaRPr lang="en-US" sz="1000" b="0" i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1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Weight</a:t>
                      </a:r>
                      <a:endParaRPr lang="en-US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altLang="ko-KR" sz="1000" b="0" i="0" kern="1200" baseline="0" noProof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16 Kg</a:t>
                      </a:r>
                      <a:endParaRPr lang="en-US" altLang="ko-KR" sz="1000" b="0" i="0" kern="1200" noProof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16 Kg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baseline="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21 KG</a:t>
                      </a:r>
                      <a:endParaRPr lang="en-US" altLang="ko-KR" sz="1000" b="0" i="0" kern="1200" noProof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000" b="0" i="0" kern="120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18Kg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197">
                <a:tc>
                  <a:txBody>
                    <a:bodyPr/>
                    <a:lstStyle/>
                    <a:p>
                      <a:pPr algn="l"/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Form factor</a:t>
                      </a:r>
                    </a:p>
                  </a:txBody>
                  <a:tcPr marL="91424" marR="91424" marT="46786" marB="4570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1U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1U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1U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000" b="0" i="0" kern="120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1U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89832">
                <a:tc>
                  <a:txBody>
                    <a:bodyPr/>
                    <a:lstStyle/>
                    <a:p>
                      <a:pPr algn="l"/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OS Support</a:t>
                      </a:r>
                    </a:p>
                  </a:txBody>
                  <a:tcPr marL="91424" marR="91424" marT="46786" marB="4570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Windows Server2016</a:t>
                      </a:r>
                      <a:r>
                        <a:rPr lang="en-US" altLang="ko-KR" sz="1000" b="0" i="0" kern="1200" baseline="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000" b="0" i="0" kern="1200" noProof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Std</a:t>
                      </a: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en-US" altLang="ko-KR" sz="1000" b="0" i="0" kern="1200" noProof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Dtc</a:t>
                      </a: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en-US" altLang="ko-KR" sz="1000" b="0" i="0" kern="1200" noProof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Ess</a:t>
                      </a:r>
                      <a:endParaRPr lang="en-US" altLang="ko-KR" sz="1000" b="0" i="0" kern="1200" noProof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Windows Server2012</a:t>
                      </a:r>
                      <a:r>
                        <a:rPr lang="en-US" altLang="ko-KR" sz="1000" b="0" i="0" kern="1200" baseline="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R2</a:t>
                      </a: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000" b="0" i="0" kern="1200" noProof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Std</a:t>
                      </a: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en-US" altLang="ko-KR" sz="1000" b="0" i="0" kern="1200" noProof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Dtc</a:t>
                      </a: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en-US" altLang="ko-KR" sz="1000" b="0" i="0" kern="1200" noProof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Ess</a:t>
                      </a: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/Foundation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Hyper-V Server 2016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Vmware</a:t>
                      </a:r>
                      <a:r>
                        <a:rPr lang="en-US" altLang="ko-KR" sz="1000" b="0" i="0" kern="1200" baseline="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6.5 / 6.0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altLang="ko-KR" sz="1000" b="0" i="0" kern="1200" baseline="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SUSE® Linux Enterprise 12 / 11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altLang="ko-KR" sz="1000" b="0" i="0" kern="1200" baseline="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Red Hat® Enterprise Linux 7/6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altLang="ko-KR" sz="1000" b="0" i="0" kern="1200" baseline="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Oracle Linux 7 / 6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Windows</a:t>
                      </a:r>
                      <a:r>
                        <a:rPr lang="en-US" altLang="ko-KR" sz="1000" b="0" i="0" kern="1200" baseline="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Server </a:t>
                      </a:r>
                      <a:r>
                        <a:rPr lang="en-US" altLang="ko-KR" sz="1000" b="0" i="0" kern="1200" baseline="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2012 R2</a:t>
                      </a:r>
                      <a:endParaRPr lang="en-US" altLang="ko-KR" sz="1000" b="0" i="0" kern="1200" baseline="0" noProof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baseline="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Windows Server 2016 </a:t>
                      </a:r>
                      <a:r>
                        <a:rPr lang="en-US" altLang="ko-KR" sz="1000" b="0" i="0" kern="120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Std/Dtc/Ess</a:t>
                      </a:r>
                      <a:endParaRPr lang="en-US" altLang="ko-KR" sz="1000" b="0" i="0" kern="1200" baseline="0" noProof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baseline="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Windows Server 2019 </a:t>
                      </a:r>
                      <a:r>
                        <a:rPr lang="en-US" altLang="ko-KR" sz="1000" b="0" i="0" kern="120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Std/Dtc/Ess</a:t>
                      </a:r>
                      <a:endParaRPr lang="en-US" altLang="ko-KR" sz="1000" b="0" i="0" kern="1200" baseline="0" noProof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altLang="ko-KR" sz="1000" b="0" i="0" kern="1200" baseline="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Red </a:t>
                      </a:r>
                      <a:r>
                        <a:rPr lang="fr-FR" altLang="ko-KR" sz="1000" b="0" i="0" kern="1200" baseline="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Hat® </a:t>
                      </a:r>
                      <a:r>
                        <a:rPr lang="fr-FR" altLang="ko-KR" sz="1000" b="0" i="0" kern="1200" baseline="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Enterprise Linux 6.9, 7.3</a:t>
                      </a:r>
                      <a:endParaRPr lang="fr-FR" altLang="ko-KR" sz="1000" b="0" i="0" kern="1200" baseline="0" noProof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altLang="ko-KR" sz="1000" b="0" i="0" kern="1200" baseline="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SUSE® </a:t>
                      </a:r>
                      <a:r>
                        <a:rPr lang="fr-FR" altLang="ko-KR" sz="1000" b="0" i="0" kern="1200" baseline="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Linux 11SP4 /12SP2 / 15</a:t>
                      </a:r>
                      <a:endParaRPr lang="fr-FR" altLang="ko-KR" sz="1000" b="0" i="0" kern="1200" baseline="0" noProof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altLang="ko-KR" sz="1000" b="0" i="0" kern="1200" baseline="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Vmware 6.0 U3/ 6.5/ 6.7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Canonical® Ubuntu® LTS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Citrix® </a:t>
                      </a:r>
                      <a:r>
                        <a:rPr lang="en-US" altLang="ko-KR" sz="1000" b="0" i="0" kern="1200" noProof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XenServer</a:t>
                      </a: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®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Microsoft Windows Server®</a:t>
                      </a:r>
                      <a:r>
                        <a:rPr lang="ko-KR" altLang="en-US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（</a:t>
                      </a: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Hyper-V)</a:t>
                      </a:r>
                      <a:endParaRPr lang="ko-KR" altLang="en-US" sz="1000" b="0" i="0" kern="1200" noProof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Red Hat® Enterprise Linux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SUSE® Linux Enterprise Server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VMware® </a:t>
                      </a:r>
                      <a:r>
                        <a:rPr lang="en-US" altLang="ko-KR" sz="1000" b="0" i="0" kern="1200" noProof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ESXi</a:t>
                      </a:r>
                      <a:endParaRPr lang="en-US" altLang="ko-KR" sz="1000" b="0" i="0" kern="1200" noProof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baseline="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Windows Server 2016 </a:t>
                      </a:r>
                      <a:r>
                        <a:rPr lang="en-US" altLang="ko-KR" sz="1000" b="0" i="0" kern="120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Std/Dtc/Ess</a:t>
                      </a:r>
                      <a:endParaRPr lang="en-US" altLang="ko-KR" sz="1000" b="0" i="0" kern="1200" baseline="0" noProof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baseline="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Windows Server 2019 </a:t>
                      </a:r>
                      <a:r>
                        <a:rPr lang="en-US" altLang="ko-KR" sz="1000" b="0" i="0" kern="120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Std/Dtc/Ess</a:t>
                      </a:r>
                      <a:endParaRPr lang="en-US" altLang="ko-KR" sz="1000" b="0" i="0" kern="1200" baseline="0" noProof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b="0" i="0" kern="1200" baseline="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Red </a:t>
                      </a:r>
                      <a:r>
                        <a:rPr lang="fr-FR" sz="1000" b="0" i="0" kern="1200" baseline="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Hat® </a:t>
                      </a:r>
                      <a:r>
                        <a:rPr lang="fr-FR" sz="1000" b="0" i="0" kern="1200" baseline="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Enterprise Linux 7.6</a:t>
                      </a:r>
                      <a:endParaRPr lang="fr-FR" sz="1000" b="0" i="0" kern="1200" baseline="0" noProof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b="0" i="0" kern="1200" baseline="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SUSE® </a:t>
                      </a:r>
                      <a:r>
                        <a:rPr lang="fr-FR" sz="1000" b="0" i="0" kern="1200" baseline="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Linux 12SP4 / 15</a:t>
                      </a:r>
                      <a:endParaRPr lang="fr-FR" sz="1000" b="0" i="0" kern="1200" baseline="0" noProof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b="0" i="0" kern="1200" baseline="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Vmware 6.5 / 6.0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b="0" i="0" kern="1200" baseline="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XenServer 7.2 </a:t>
                      </a:r>
                      <a:r>
                        <a:rPr lang="fr-FR" sz="1000" b="0" i="0" kern="1200" baseline="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 7.1</a:t>
                      </a:r>
                      <a:endParaRPr lang="fr-FR" sz="1000" b="0" i="0" kern="1200" baseline="0" noProof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49" name="그림 4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756" y="1839008"/>
            <a:ext cx="2089178" cy="611296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809" y="1839008"/>
            <a:ext cx="2086219" cy="611296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302" y="1839008"/>
            <a:ext cx="1844490" cy="611296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141" y="1839008"/>
            <a:ext cx="1952624" cy="611296"/>
          </a:xfrm>
          <a:prstGeom prst="rect">
            <a:avLst/>
          </a:prstGeom>
        </p:spPr>
      </p:pic>
      <p:cxnSp>
        <p:nvCxnSpPr>
          <p:cNvPr id="57" name="직선 연결선 56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B87E1-F9DF-4BEE-B07D-635D26011F4B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55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77356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A30B1A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PRIMERGY </a:t>
            </a:r>
            <a:r>
              <a:rPr kumimoji="0" lang="en-US" altLang="ko-KR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RX2540 M5</a:t>
            </a:r>
            <a:r>
              <a:rPr kumimoji="0" lang="ko-KR" alt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경쟁</a:t>
            </a:r>
            <a:r>
              <a:rPr kumimoji="0" lang="ko-KR" altLang="en-US" sz="1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제품 사양</a:t>
            </a:r>
            <a:endParaRPr kumimoji="0" lang="en-US" altLang="ko-KR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경쟁 제품 비교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34" name="Tabelle 6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44325602"/>
              </p:ext>
            </p:extLst>
          </p:nvPr>
        </p:nvGraphicFramePr>
        <p:xfrm>
          <a:off x="247435" y="1309465"/>
          <a:ext cx="9389141" cy="525338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53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9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7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7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1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4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Model</a:t>
                      </a:r>
                    </a:p>
                  </a:txBody>
                  <a:tcPr marL="91424" marR="91424" marT="46786" marB="4678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FUJITSU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RX2540 M5</a:t>
                      </a:r>
                      <a:endParaRPr lang="en-US" sz="14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678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HPE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DL380</a:t>
                      </a:r>
                      <a:r>
                        <a:rPr lang="en-US" sz="140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Gen10</a:t>
                      </a:r>
                      <a:endParaRPr lang="en-US" sz="14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678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Dell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R740</a:t>
                      </a:r>
                    </a:p>
                  </a:txBody>
                  <a:tcPr marL="91424" marR="91424" marT="46786" marB="4678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Lenovo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SR650</a:t>
                      </a:r>
                    </a:p>
                  </a:txBody>
                  <a:tcPr marL="91424" marR="91424" marT="46786" marB="4678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24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ko-KR" sz="1000" b="0" i="0" kern="1200" dirty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Appearance</a:t>
                      </a:r>
                      <a:endParaRPr kumimoji="1" lang="en-US" sz="1000" b="0" i="0" kern="1200" dirty="0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000" b="0" kern="1200" noProof="0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en-US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en-US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en-US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197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000" b="0" i="0" dirty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CPU Max</a:t>
                      </a:r>
                    </a:p>
                  </a:txBody>
                  <a:tcPr marL="91424" marR="91424" marT="46786" marB="4570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000" b="0" kern="1200" noProof="0" dirty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endParaRPr lang="en-US" sz="1000" b="0" kern="1200" noProof="0" dirty="0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01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000" b="0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CPU Support</a:t>
                      </a:r>
                      <a:endParaRPr lang="en-US" sz="1000" b="0" i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altLang="ko-KR" sz="1000" kern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Intel® Xeon® Processor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altLang="ko-KR" sz="1000" kern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Scalable Family</a:t>
                      </a:r>
                      <a:endParaRPr lang="en-US" altLang="ko-KR" sz="1000" kern="1200" noProof="0" dirty="0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altLang="ko-KR" sz="1000" kern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Intel® Xeon® Processor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altLang="ko-KR" sz="1000" kern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Scalable Family</a:t>
                      </a:r>
                      <a:endParaRPr lang="en-US" altLang="ko-KR" sz="1000" kern="1200" noProof="0" dirty="0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altLang="ko-KR" sz="1000" kern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Intel® Xeon® Processor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altLang="ko-KR" sz="1000" kern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Scalable Family</a:t>
                      </a:r>
                      <a:endParaRPr lang="en-US" altLang="ko-KR" sz="1000" kern="1200" noProof="0" dirty="0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altLang="ko-KR" sz="1000" kern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Intel® Xeon® Processor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altLang="ko-KR" sz="1000" kern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Scalable Family</a:t>
                      </a:r>
                      <a:endParaRPr lang="en-US" altLang="ko-KR" sz="1000" kern="1200" noProof="0" dirty="0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277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000" b="0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CPU Core</a:t>
                      </a:r>
                      <a:endParaRPr lang="en-US" sz="1000" b="0" i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56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Core</a:t>
                      </a:r>
                    </a:p>
                    <a:p>
                      <a:pPr algn="ctr"/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(28Core x 2CPU)</a:t>
                      </a:r>
                      <a:endParaRPr lang="de-DE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56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Core</a:t>
                      </a:r>
                    </a:p>
                    <a:p>
                      <a:pPr algn="ctr"/>
                      <a:r>
                        <a:rPr 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(28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Core x 2CPU)</a:t>
                      </a:r>
                      <a:endParaRPr lang="de-DE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56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Core</a:t>
                      </a:r>
                    </a:p>
                    <a:p>
                      <a:pPr algn="ctr"/>
                      <a:r>
                        <a:rPr 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(28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Core x 2CPU)</a:t>
                      </a:r>
                      <a:endParaRPr lang="de-DE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56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Core</a:t>
                      </a:r>
                    </a:p>
                    <a:p>
                      <a:pPr algn="ctr"/>
                      <a:r>
                        <a:rPr 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(28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Core x 2CPU)</a:t>
                      </a:r>
                      <a:endParaRPr lang="de-DE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801">
                <a:tc>
                  <a:txBody>
                    <a:bodyPr/>
                    <a:lstStyle/>
                    <a:p>
                      <a:pPr algn="l"/>
                      <a:r>
                        <a:rPr lang="en-US" sz="1000" b="0" i="0" dirty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Memory</a:t>
                      </a:r>
                      <a:endParaRPr lang="en-US" sz="1000" b="0" i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00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de-DE" sz="1000" b="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TB</a:t>
                      </a:r>
                      <a:r>
                        <a:rPr lang="de-DE" sz="100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(DDR4),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000" b="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7.5TB (DDR4 with DCPMM)</a:t>
                      </a:r>
                      <a:endParaRPr lang="de-DE" sz="1000" b="0" baseline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altLang="ko-KR" sz="100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de-DE" altLang="ko-KR" sz="1000" b="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TB</a:t>
                      </a:r>
                      <a:r>
                        <a:rPr lang="de-DE" altLang="ko-KR" sz="100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(DDR4),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altLang="ko-KR" sz="1000" b="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7.5TB (DDR4 with DCPMM)</a:t>
                      </a:r>
                      <a:endParaRPr lang="de-DE" altLang="ko-KR" sz="1000" b="0" baseline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A30B1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de-DE" altLang="ko-K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3TB (DDR4),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A30B1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de-DE" altLang="ko-K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7.5TB (DDR4 with DCPMM)</a:t>
                      </a:r>
                      <a:endParaRPr kumimoji="1" lang="de-DE" altLang="ko-K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A30B1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de-DE" altLang="ko-K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3TB (DDR4),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A30B1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de-DE" altLang="ko-K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7.5TB (DDR4 with DCPMM)</a:t>
                      </a:r>
                      <a:endParaRPr kumimoji="1" lang="de-DE" altLang="ko-K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197">
                <a:tc>
                  <a:txBody>
                    <a:bodyPr/>
                    <a:lstStyle/>
                    <a:p>
                      <a:pPr algn="l"/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PCI</a:t>
                      </a:r>
                      <a:r>
                        <a:rPr lang="en-US" sz="1000" b="0" i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slot</a:t>
                      </a:r>
                      <a:endParaRPr lang="de-DE" sz="1000" b="0" i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 </a:t>
                      </a:r>
                      <a:r>
                        <a:rPr lang="en-US" altLang="ko-KR" sz="1000" b="0" i="0" kern="1200" noProof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PCIe</a:t>
                      </a: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Slots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 PCIe Slots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 PCIe Slots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000" b="0" i="0" baseline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 PCIe Slots</a:t>
                      </a:r>
                      <a:endParaRPr lang="en-US" sz="1000" b="0" i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197">
                <a:tc>
                  <a:txBody>
                    <a:bodyPr/>
                    <a:lstStyle/>
                    <a:p>
                      <a:pPr algn="l"/>
                      <a:r>
                        <a:rPr 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Internal</a:t>
                      </a:r>
                      <a:r>
                        <a:rPr lang="en-US" sz="1000" b="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Disk</a:t>
                      </a:r>
                      <a:endParaRPr lang="en-US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28ea x 2.5” / 12ea</a:t>
                      </a:r>
                      <a:r>
                        <a:rPr lang="en-US" sz="1000" b="0" i="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x 3.5”</a:t>
                      </a:r>
                      <a:endParaRPr lang="en-US" sz="1000" b="0" i="0" kern="1200" noProof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b="0" i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30ea</a:t>
                      </a:r>
                      <a:r>
                        <a:rPr lang="en-US" altLang="ko-KR" sz="1000" b="0" i="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x SFF</a:t>
                      </a:r>
                      <a:endParaRPr lang="en-US" altLang="ko-KR" sz="1000" b="0" i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b="0" i="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16ea x 2.5” / 8ea x 3.5”</a:t>
                      </a:r>
                      <a:endParaRPr lang="en-US" altLang="ko-KR" sz="1000" b="0" i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b="0" i="0" kern="120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24ea x 2.5” / 14ea x 3.5”</a:t>
                      </a:r>
                      <a:endParaRPr lang="en-US" sz="1000" b="0" i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1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Weight</a:t>
                      </a:r>
                      <a:endParaRPr lang="en-US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altLang="ko-KR" sz="1000" b="0" i="0" kern="1200" baseline="0" noProof="0" dirty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25 Kg</a:t>
                      </a:r>
                      <a:endParaRPr lang="en-US" altLang="ko-KR" sz="1000" b="0" i="0" kern="1200" noProof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24 Kg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baseline="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26 Kg</a:t>
                      </a:r>
                      <a:endParaRPr lang="en-US" altLang="ko-KR" sz="1000" b="0" i="0" kern="1200" noProof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000" b="0" i="0" kern="120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32Kg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197">
                <a:tc>
                  <a:txBody>
                    <a:bodyPr/>
                    <a:lstStyle/>
                    <a:p>
                      <a:pPr algn="l"/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Form factor</a:t>
                      </a:r>
                    </a:p>
                  </a:txBody>
                  <a:tcPr marL="91424" marR="91424" marT="46786" marB="4570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2U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2U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2U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000" b="0" i="0" kern="120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2U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89832">
                <a:tc>
                  <a:txBody>
                    <a:bodyPr/>
                    <a:lstStyle/>
                    <a:p>
                      <a:pPr algn="l"/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OS Support</a:t>
                      </a:r>
                    </a:p>
                  </a:txBody>
                  <a:tcPr marL="91424" marR="91424" marT="46786" marB="4570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Windows Server2016</a:t>
                      </a:r>
                      <a:r>
                        <a:rPr lang="en-US" altLang="ko-KR" sz="1000" b="0" i="0" kern="1200" baseline="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000" b="0" i="0" kern="1200" noProof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Std</a:t>
                      </a: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en-US" altLang="ko-KR" sz="1000" b="0" i="0" kern="1200" noProof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Dtc</a:t>
                      </a: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en-US" altLang="ko-KR" sz="1000" b="0" i="0" kern="1200" noProof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Ess</a:t>
                      </a:r>
                      <a:endParaRPr lang="en-US" altLang="ko-KR" sz="1000" b="0" i="0" kern="1200" noProof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Windows Server2012</a:t>
                      </a:r>
                      <a:r>
                        <a:rPr lang="en-US" altLang="ko-KR" sz="1000" b="0" i="0" kern="1200" baseline="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R2</a:t>
                      </a: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000" b="0" i="0" kern="1200" noProof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Std</a:t>
                      </a: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en-US" altLang="ko-KR" sz="1000" b="0" i="0" kern="1200" noProof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Dtc</a:t>
                      </a: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en-US" altLang="ko-KR" sz="1000" b="0" i="0" kern="1200" noProof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Ess</a:t>
                      </a: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/Foundation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Hyper-V Server 2016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Vmware</a:t>
                      </a:r>
                      <a:r>
                        <a:rPr lang="en-US" altLang="ko-KR" sz="1000" b="0" i="0" kern="1200" baseline="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6.5 / 6.0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altLang="ko-KR" sz="1000" b="0" i="0" kern="1200" baseline="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SUSE® Linux Enterprise 12 / 11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altLang="ko-KR" sz="1000" b="0" i="0" kern="1200" baseline="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Red Hat® Enterprise Linux 7/6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altLang="ko-KR" sz="1000" b="0" i="0" kern="1200" baseline="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Oracle Linux 7 / 6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Windows</a:t>
                      </a:r>
                      <a:r>
                        <a:rPr lang="en-US" altLang="ko-KR" sz="1000" b="0" i="0" kern="1200" baseline="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Server </a:t>
                      </a:r>
                      <a:r>
                        <a:rPr lang="en-US" altLang="ko-KR" sz="1000" b="0" i="0" kern="1200" baseline="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2012 R2</a:t>
                      </a:r>
                      <a:endParaRPr lang="en-US" altLang="ko-KR" sz="1000" b="0" i="0" kern="1200" baseline="0" noProof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baseline="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Windows Server 2016 </a:t>
                      </a:r>
                      <a:r>
                        <a:rPr lang="en-US" altLang="ko-KR" sz="1000" b="0" i="0" kern="120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Std/Dtc/Ess</a:t>
                      </a:r>
                      <a:endParaRPr lang="en-US" altLang="ko-KR" sz="1000" b="0" i="0" kern="1200" baseline="0" noProof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baseline="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Windows Server 2019 </a:t>
                      </a:r>
                      <a:r>
                        <a:rPr lang="en-US" altLang="ko-KR" sz="1000" b="0" i="0" kern="120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Std/Dtc/Ess</a:t>
                      </a:r>
                      <a:endParaRPr lang="en-US" altLang="ko-KR" sz="1000" b="0" i="0" kern="1200" baseline="0" noProof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altLang="ko-KR" sz="1000" b="0" i="0" kern="1200" baseline="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Red </a:t>
                      </a:r>
                      <a:r>
                        <a:rPr lang="fr-FR" altLang="ko-KR" sz="1000" b="0" i="0" kern="1200" baseline="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Hat® </a:t>
                      </a:r>
                      <a:r>
                        <a:rPr lang="fr-FR" altLang="ko-KR" sz="1000" b="0" i="0" kern="1200" baseline="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Enterprise Linux 6.9, 7.3</a:t>
                      </a:r>
                      <a:endParaRPr lang="fr-FR" altLang="ko-KR" sz="1000" b="0" i="0" kern="1200" baseline="0" noProof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altLang="ko-KR" sz="1000" b="0" i="0" kern="1200" baseline="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SUSE® </a:t>
                      </a:r>
                      <a:r>
                        <a:rPr lang="fr-FR" altLang="ko-KR" sz="1000" b="0" i="0" kern="1200" baseline="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Linux 11SP4 /12SP2 / 15</a:t>
                      </a:r>
                      <a:endParaRPr lang="fr-FR" altLang="ko-KR" sz="1000" b="0" i="0" kern="1200" baseline="0" noProof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altLang="ko-KR" sz="1000" b="0" i="0" kern="1200" baseline="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Vmware 6.0 U3/ 6.5/ 6.7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Canonical® Ubuntu® LTS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Citrix® </a:t>
                      </a:r>
                      <a:r>
                        <a:rPr lang="en-US" altLang="ko-KR" sz="1000" b="0" i="0" kern="1200" noProof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XenServer</a:t>
                      </a: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®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Microsoft Windows Server®</a:t>
                      </a:r>
                      <a:r>
                        <a:rPr lang="ko-KR" altLang="en-US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（</a:t>
                      </a: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Hyper-V)</a:t>
                      </a:r>
                      <a:endParaRPr lang="ko-KR" altLang="en-US" sz="1000" b="0" i="0" kern="1200" noProof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Red Hat® Enterprise Linux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SUSE® Linux Enterprise Server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VMware® </a:t>
                      </a:r>
                      <a:r>
                        <a:rPr lang="en-US" altLang="ko-KR" sz="1000" b="0" i="0" kern="1200" noProof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ESXi</a:t>
                      </a:r>
                      <a:endParaRPr lang="en-US" altLang="ko-KR" sz="1000" b="0" i="0" kern="1200" noProof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baseline="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Windows Server 2016 </a:t>
                      </a:r>
                      <a:r>
                        <a:rPr lang="en-US" altLang="ko-KR" sz="1000" b="0" i="0" kern="120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Std/Dtc/Ess</a:t>
                      </a:r>
                      <a:endParaRPr lang="en-US" altLang="ko-KR" sz="1000" b="0" i="0" kern="1200" baseline="0" noProof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baseline="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Windows Server 2019 </a:t>
                      </a:r>
                      <a:r>
                        <a:rPr lang="en-US" altLang="ko-KR" sz="1000" b="0" i="0" kern="120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Std/Dtc/Ess</a:t>
                      </a:r>
                      <a:endParaRPr lang="en-US" altLang="ko-KR" sz="1000" b="0" i="0" kern="1200" baseline="0" noProof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b="0" i="0" kern="1200" baseline="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Red </a:t>
                      </a:r>
                      <a:r>
                        <a:rPr lang="fr-FR" sz="1000" b="0" i="0" kern="1200" baseline="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Hat® </a:t>
                      </a:r>
                      <a:r>
                        <a:rPr lang="fr-FR" sz="1000" b="0" i="0" kern="1200" baseline="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Enterprise Linux 7.6</a:t>
                      </a:r>
                      <a:endParaRPr lang="fr-FR" sz="1000" b="0" i="0" kern="1200" baseline="0" noProof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b="0" i="0" kern="1200" baseline="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SUSE® </a:t>
                      </a:r>
                      <a:r>
                        <a:rPr lang="fr-FR" sz="1000" b="0" i="0" kern="1200" baseline="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Linux 12SP4 / 15</a:t>
                      </a:r>
                      <a:endParaRPr lang="fr-FR" sz="1000" b="0" i="0" kern="1200" baseline="0" noProof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b="0" i="0" kern="1200" baseline="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Vmware 6.5 / 6.0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b="0" i="0" kern="1200" baseline="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XenServer 7.2 </a:t>
                      </a:r>
                      <a:r>
                        <a:rPr lang="fr-FR" sz="1000" b="0" i="0" kern="1200" baseline="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 7.1</a:t>
                      </a:r>
                      <a:endParaRPr lang="fr-FR" sz="1000" b="0" i="0" kern="1200" baseline="0" noProof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5" name="그림 3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021" y="1877920"/>
            <a:ext cx="2013063" cy="611296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359" y="1877920"/>
            <a:ext cx="1965961" cy="611296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977" y="1985200"/>
            <a:ext cx="1887216" cy="407191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6279" y="1518055"/>
            <a:ext cx="2000250" cy="1321327"/>
          </a:xfrm>
          <a:prstGeom prst="rect">
            <a:avLst/>
          </a:prstGeom>
        </p:spPr>
      </p:pic>
      <p:cxnSp>
        <p:nvCxnSpPr>
          <p:cNvPr id="39" name="직선 연결선 38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B87E1-F9DF-4BEE-B07D-635D26011F4B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56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11288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경쟁 제품 비교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30B1A"/>
              </a:buClr>
              <a:defRPr/>
            </a:pPr>
            <a:r>
              <a:rPr kumimoji="0" lang="en-US" altLang="ko-KR" sz="16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PRIMERGY </a:t>
            </a:r>
            <a:r>
              <a:rPr kumimoji="0" lang="en-US" altLang="ko-KR" sz="1600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RX4770 M5</a:t>
            </a:r>
            <a:r>
              <a:rPr kumimoji="0" lang="ko-KR" altLang="en-US" sz="1600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16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경쟁 제품 사양</a:t>
            </a:r>
            <a:endParaRPr kumimoji="0" lang="en-US" altLang="ko-KR" sz="1600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9" name="Tabelle 6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0311276"/>
              </p:ext>
            </p:extLst>
          </p:nvPr>
        </p:nvGraphicFramePr>
        <p:xfrm>
          <a:off x="247435" y="1309465"/>
          <a:ext cx="9389141" cy="525338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53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9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7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41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551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4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Model</a:t>
                      </a:r>
                    </a:p>
                  </a:txBody>
                  <a:tcPr marL="91424" marR="91424" marT="46786" marB="4678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FUJITSU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RX4770 M5</a:t>
                      </a:r>
                      <a:endParaRPr lang="en-US" sz="14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678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HPE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DL580</a:t>
                      </a:r>
                      <a:r>
                        <a:rPr lang="en-US" sz="140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Gen10</a:t>
                      </a:r>
                      <a:endParaRPr lang="en-US" sz="14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678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Dell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R940</a:t>
                      </a:r>
                    </a:p>
                  </a:txBody>
                  <a:tcPr marL="91424" marR="91424" marT="46786" marB="4678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Lenovo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SR850</a:t>
                      </a:r>
                    </a:p>
                  </a:txBody>
                  <a:tcPr marL="91424" marR="91424" marT="46786" marB="4678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24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ko-KR" sz="1000" b="0" i="0" kern="1200" dirty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Appearance</a:t>
                      </a:r>
                      <a:endParaRPr kumimoji="1" lang="en-US" sz="1000" b="0" i="0" kern="1200" dirty="0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000" b="0" kern="1200" noProof="0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en-US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en-US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en-US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197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000" b="0" i="0" dirty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CPU Max</a:t>
                      </a:r>
                    </a:p>
                  </a:txBody>
                  <a:tcPr marL="91424" marR="91424" marT="46786" marB="4570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000" b="0" kern="1200" noProof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endParaRPr lang="en-US" sz="1000" b="0" kern="1200" noProof="0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01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000" b="0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CPU Support</a:t>
                      </a:r>
                      <a:endParaRPr lang="en-US" sz="1000" b="0" i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altLang="ko-KR" sz="1000" kern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Intel® Xeon® Processor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altLang="ko-KR" sz="1000" kern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Scalable Family</a:t>
                      </a:r>
                      <a:endParaRPr lang="en-US" altLang="ko-KR" sz="1000" kern="1200" noProof="0" dirty="0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altLang="ko-KR" sz="1000" kern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Intel® Xeon® Processor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altLang="ko-KR" sz="1000" kern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Scalable Family</a:t>
                      </a:r>
                      <a:endParaRPr lang="en-US" altLang="ko-KR" sz="1000" kern="1200" noProof="0" dirty="0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altLang="ko-KR" sz="1000" kern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Intel® Xeon® Processor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altLang="ko-KR" sz="1000" kern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Scalable Family</a:t>
                      </a:r>
                      <a:endParaRPr lang="en-US" altLang="ko-KR" sz="1000" kern="1200" noProof="0" dirty="0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altLang="ko-KR" sz="1000" kern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Intel® Xeon® Processor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altLang="ko-KR" sz="1000" kern="1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Scalable Family</a:t>
                      </a:r>
                      <a:endParaRPr lang="en-US" altLang="ko-KR" sz="1000" kern="1200" noProof="0" dirty="0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277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000" b="0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CPU Core</a:t>
                      </a:r>
                      <a:endParaRPr lang="en-US" sz="1000" b="0" i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112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Core</a:t>
                      </a:r>
                    </a:p>
                    <a:p>
                      <a:pPr algn="ctr"/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(28Core x 4CPU)</a:t>
                      </a:r>
                      <a:endParaRPr lang="de-DE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112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Core</a:t>
                      </a:r>
                    </a:p>
                    <a:p>
                      <a:pPr algn="ctr"/>
                      <a:r>
                        <a:rPr 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(28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Core x 4CPU)</a:t>
                      </a:r>
                      <a:endParaRPr lang="de-DE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112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Core</a:t>
                      </a:r>
                    </a:p>
                    <a:p>
                      <a:pPr algn="ctr"/>
                      <a:r>
                        <a:rPr 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(28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Core x 4CPU)</a:t>
                      </a:r>
                      <a:endParaRPr lang="de-DE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112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Core</a:t>
                      </a:r>
                    </a:p>
                    <a:p>
                      <a:pPr algn="ctr"/>
                      <a:r>
                        <a:rPr 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(28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Core x 4CPU)</a:t>
                      </a:r>
                      <a:endParaRPr lang="de-DE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801">
                <a:tc>
                  <a:txBody>
                    <a:bodyPr/>
                    <a:lstStyle/>
                    <a:p>
                      <a:pPr algn="l"/>
                      <a:r>
                        <a:rPr lang="en-US" sz="1000" b="0" i="0" dirty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Memory</a:t>
                      </a:r>
                      <a:endParaRPr lang="en-US" sz="1000" b="0" i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altLang="ko-KR" sz="100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r>
                        <a:rPr lang="de-DE" altLang="ko-KR" sz="1000" b="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TB</a:t>
                      </a:r>
                      <a:r>
                        <a:rPr lang="de-DE" altLang="ko-KR" sz="100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(DDR4),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altLang="ko-KR" sz="1000" b="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15TB (DDR4 with DCPMM)</a:t>
                      </a:r>
                      <a:endParaRPr lang="de-DE" altLang="ko-KR" sz="1000" b="0" baseline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A30B1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de-DE" altLang="ko-K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6TB (DDR4),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A30B1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de-DE" altLang="ko-K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15TB (DDR4 with DCPMM)</a:t>
                      </a:r>
                      <a:endParaRPr kumimoji="1" lang="de-DE" altLang="ko-K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A30B1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de-DE" altLang="ko-K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6TB (DDR4),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A30B1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de-DE" altLang="ko-K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15TB (DDR4 with DCPMM)</a:t>
                      </a:r>
                      <a:endParaRPr kumimoji="1" lang="de-DE" altLang="ko-K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A30B1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de-DE" altLang="ko-K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6TB (DDR4),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A30B1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de-DE" altLang="ko-K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</a:rPr>
                        <a:t>15TB (DDR4 with DCPMM)</a:t>
                      </a:r>
                      <a:endParaRPr kumimoji="1" lang="de-DE" altLang="ko-K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197">
                <a:tc>
                  <a:txBody>
                    <a:bodyPr/>
                    <a:lstStyle/>
                    <a:p>
                      <a:pPr algn="l"/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PCI</a:t>
                      </a:r>
                      <a:r>
                        <a:rPr lang="en-US" sz="1000" b="0" i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slot</a:t>
                      </a:r>
                      <a:endParaRPr lang="de-DE" sz="1000" b="0" i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 </a:t>
                      </a:r>
                      <a:r>
                        <a:rPr lang="en-US" altLang="ko-KR" sz="1000" b="0" i="0" kern="1200" noProof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PCIe</a:t>
                      </a: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Slots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 PCIe Slots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</a:t>
                      </a:r>
                      <a:r>
                        <a:rPr lang="en-US" altLang="ko-KR" sz="1000" b="0" i="0" baseline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0" i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PCIe Slots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000" b="0" i="0" baseline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 PCIe Slots</a:t>
                      </a:r>
                      <a:endParaRPr lang="en-US" sz="1000" b="0" i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197">
                <a:tc>
                  <a:txBody>
                    <a:bodyPr/>
                    <a:lstStyle/>
                    <a:p>
                      <a:pPr algn="l"/>
                      <a:r>
                        <a:rPr 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Internal</a:t>
                      </a:r>
                      <a:r>
                        <a:rPr lang="en-US" sz="1000" b="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Disk</a:t>
                      </a:r>
                      <a:endParaRPr lang="en-US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16ea x 2.5” / 12ea</a:t>
                      </a:r>
                      <a:r>
                        <a:rPr lang="en-US" sz="1000" b="0" i="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x 3.5”</a:t>
                      </a:r>
                      <a:endParaRPr lang="en-US" sz="1000" b="0" i="0" kern="1200" noProof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b="0" i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48ea</a:t>
                      </a:r>
                      <a:r>
                        <a:rPr lang="en-US" altLang="ko-KR" sz="1000" b="0" i="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x SFF SAS/SATA HDD/SSD</a:t>
                      </a:r>
                      <a:endParaRPr lang="en-US" altLang="ko-KR" sz="1000" b="0" i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b="0" i="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24ea x 2.5”</a:t>
                      </a:r>
                      <a:endParaRPr lang="en-US" altLang="ko-KR" sz="1000" b="0" i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b="0" i="0" kern="120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16ea x 2.5” SAS/SATA HDD/SSD</a:t>
                      </a:r>
                      <a:endParaRPr lang="en-US" sz="1000" b="0" i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1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Weight</a:t>
                      </a:r>
                      <a:endParaRPr lang="en-US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altLang="ko-KR" sz="1000" b="0" i="0" kern="1200" baseline="0" noProof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30 Kg</a:t>
                      </a:r>
                      <a:endParaRPr lang="en-US" altLang="ko-KR" sz="1000" b="0" i="0" kern="1200" noProof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51 Kg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baseline="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49 KG</a:t>
                      </a:r>
                      <a:endParaRPr lang="en-US" altLang="ko-KR" sz="1000" b="0" i="0" kern="1200" noProof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000" b="0" i="0" kern="120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27Kg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197">
                <a:tc>
                  <a:txBody>
                    <a:bodyPr/>
                    <a:lstStyle/>
                    <a:p>
                      <a:pPr algn="l"/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Form factor</a:t>
                      </a:r>
                    </a:p>
                  </a:txBody>
                  <a:tcPr marL="91424" marR="91424" marT="46786" marB="4570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2U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4U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3U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000" b="0" i="0" kern="120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2U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89832">
                <a:tc>
                  <a:txBody>
                    <a:bodyPr/>
                    <a:lstStyle/>
                    <a:p>
                      <a:pPr algn="l"/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OS Support</a:t>
                      </a:r>
                    </a:p>
                  </a:txBody>
                  <a:tcPr marL="91424" marR="91424" marT="46786" marB="4570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Windows Server2016</a:t>
                      </a:r>
                      <a:r>
                        <a:rPr lang="en-US" altLang="ko-KR" sz="1000" b="0" i="0" kern="1200" baseline="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000" b="0" i="0" kern="1200" noProof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Std</a:t>
                      </a: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en-US" altLang="ko-KR" sz="1000" b="0" i="0" kern="1200" noProof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Dtc</a:t>
                      </a: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en-US" altLang="ko-KR" sz="1000" b="0" i="0" kern="1200" noProof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Ess</a:t>
                      </a:r>
                      <a:endParaRPr lang="en-US" altLang="ko-KR" sz="1000" b="0" i="0" kern="1200" noProof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Windows Server2012</a:t>
                      </a:r>
                      <a:r>
                        <a:rPr lang="en-US" altLang="ko-KR" sz="1000" b="0" i="0" kern="1200" baseline="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R2</a:t>
                      </a: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000" b="0" i="0" kern="1200" noProof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Std</a:t>
                      </a: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en-US" altLang="ko-KR" sz="1000" b="0" i="0" kern="1200" noProof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Dtc</a:t>
                      </a: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en-US" altLang="ko-KR" sz="1000" b="0" i="0" kern="1200" noProof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Ess</a:t>
                      </a: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/Foundation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Hyper-V Server 2016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Vmware</a:t>
                      </a:r>
                      <a:r>
                        <a:rPr lang="en-US" altLang="ko-KR" sz="1000" b="0" i="0" kern="1200" baseline="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6.5 / 6.0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altLang="ko-KR" sz="1000" b="0" i="0" kern="1200" baseline="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SUSE® Linux Enterprise 12 / 11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altLang="ko-KR" sz="1000" b="0" i="0" kern="1200" baseline="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Red Hat® Enterprise Linux 7/6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altLang="ko-KR" sz="1000" b="0" i="0" kern="1200" baseline="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Oracle Linux 7 / 6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Windows</a:t>
                      </a:r>
                      <a:r>
                        <a:rPr lang="en-US" altLang="ko-KR" sz="1000" b="0" i="0" kern="1200" baseline="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Server </a:t>
                      </a:r>
                      <a:r>
                        <a:rPr lang="en-US" altLang="ko-KR" sz="1000" b="0" i="0" kern="1200" baseline="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2012 R2</a:t>
                      </a:r>
                      <a:endParaRPr lang="en-US" altLang="ko-KR" sz="1000" b="0" i="0" kern="1200" baseline="0" noProof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baseline="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Windows Server 2016 </a:t>
                      </a:r>
                      <a:r>
                        <a:rPr lang="en-US" altLang="ko-KR" sz="1000" b="0" i="0" kern="120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Std/Dtc/Ess</a:t>
                      </a:r>
                      <a:endParaRPr lang="en-US" altLang="ko-KR" sz="1000" b="0" i="0" kern="1200" baseline="0" noProof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baseline="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Windows Server 2019 </a:t>
                      </a:r>
                      <a:r>
                        <a:rPr lang="en-US" altLang="ko-KR" sz="1000" b="0" i="0" kern="120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Std/Dtc/Ess</a:t>
                      </a:r>
                      <a:endParaRPr lang="en-US" altLang="ko-KR" sz="1000" b="0" i="0" kern="1200" baseline="0" noProof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altLang="ko-KR" sz="1000" b="0" i="0" kern="1200" baseline="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Red </a:t>
                      </a:r>
                      <a:r>
                        <a:rPr lang="fr-FR" altLang="ko-KR" sz="1000" b="0" i="0" kern="1200" baseline="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Hat® </a:t>
                      </a:r>
                      <a:r>
                        <a:rPr lang="fr-FR" altLang="ko-KR" sz="1000" b="0" i="0" kern="1200" baseline="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Enterprise Linux 6.9, 7.3</a:t>
                      </a:r>
                      <a:endParaRPr lang="fr-FR" altLang="ko-KR" sz="1000" b="0" i="0" kern="1200" baseline="0" noProof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altLang="ko-KR" sz="1000" b="0" i="0" kern="1200" baseline="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SUSE® </a:t>
                      </a:r>
                      <a:r>
                        <a:rPr lang="fr-FR" altLang="ko-KR" sz="1000" b="0" i="0" kern="1200" baseline="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Linux 11SP4 /12SP2 / 15</a:t>
                      </a:r>
                      <a:endParaRPr lang="fr-FR" altLang="ko-KR" sz="1000" b="0" i="0" kern="1200" baseline="0" noProof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altLang="ko-KR" sz="1000" b="0" i="0" kern="1200" baseline="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Vmware 6.0 U3/ 6.5/ 6.7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Canonical® Ubuntu® LTS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Citrix® </a:t>
                      </a:r>
                      <a:r>
                        <a:rPr lang="en-US" altLang="ko-KR" sz="1000" b="0" i="0" kern="1200" noProof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XenServer</a:t>
                      </a: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®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Microsoft Windows Server®</a:t>
                      </a:r>
                      <a:r>
                        <a:rPr lang="ko-KR" altLang="en-US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（</a:t>
                      </a: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Hyper-V)</a:t>
                      </a:r>
                      <a:endParaRPr lang="ko-KR" altLang="en-US" sz="1000" b="0" i="0" kern="1200" noProof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Red Hat® Enterprise Linux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SUSE® Linux Enterprise Server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VMware® </a:t>
                      </a:r>
                      <a:r>
                        <a:rPr lang="en-US" altLang="ko-KR" sz="1000" b="0" i="0" kern="1200" noProof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ESXi</a:t>
                      </a:r>
                      <a:endParaRPr lang="en-US" altLang="ko-KR" sz="1000" b="0" i="0" kern="1200" noProof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baseline="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Windows Server 2016 </a:t>
                      </a:r>
                      <a:r>
                        <a:rPr lang="en-US" altLang="ko-KR" sz="1000" b="0" i="0" kern="120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Std/Dtc/Ess</a:t>
                      </a:r>
                      <a:endParaRPr lang="en-US" altLang="ko-KR" sz="1000" b="0" i="0" kern="1200" baseline="0" noProof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000" b="0" i="0" kern="1200" baseline="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Windows Server 2019 </a:t>
                      </a:r>
                      <a:r>
                        <a:rPr lang="en-US" altLang="ko-KR" sz="1000" b="0" i="0" kern="120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Std/Dtc/Ess</a:t>
                      </a:r>
                      <a:endParaRPr lang="en-US" altLang="ko-KR" sz="1000" b="0" i="0" kern="1200" baseline="0" noProof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b="0" i="0" kern="1200" baseline="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Red </a:t>
                      </a:r>
                      <a:r>
                        <a:rPr lang="fr-FR" sz="1000" b="0" i="0" kern="1200" baseline="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Hat® </a:t>
                      </a:r>
                      <a:r>
                        <a:rPr lang="fr-FR" sz="1000" b="0" i="0" kern="1200" baseline="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Enterprise Linux 7.6</a:t>
                      </a:r>
                      <a:endParaRPr lang="fr-FR" sz="1000" b="0" i="0" kern="1200" baseline="0" noProof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b="0" i="0" kern="1200" baseline="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SUSE® </a:t>
                      </a:r>
                      <a:r>
                        <a:rPr lang="fr-FR" sz="1000" b="0" i="0" kern="1200" baseline="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Linux 12SP4 / 15</a:t>
                      </a:r>
                      <a:endParaRPr lang="fr-FR" sz="1000" b="0" i="0" kern="1200" baseline="0" noProof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b="0" i="0" kern="1200" baseline="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Vmware 6.5 / 6.0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b="0" i="0" kern="1200" baseline="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XenServer 7.2 </a:t>
                      </a:r>
                      <a:r>
                        <a:rPr lang="fr-FR" sz="1000" b="0" i="0" kern="1200" baseline="0" noProof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 7.1</a:t>
                      </a:r>
                      <a:endParaRPr lang="fr-FR" sz="1000" b="0" i="0" kern="1200" baseline="0" noProof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0" name="그림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8894" y="1871202"/>
            <a:ext cx="1907175" cy="597678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435" y="1352912"/>
            <a:ext cx="2228849" cy="1740807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295" y="1871202"/>
            <a:ext cx="1878966" cy="597678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5907" y="1435569"/>
            <a:ext cx="2146488" cy="1532443"/>
          </a:xfrm>
          <a:prstGeom prst="rect">
            <a:avLst/>
          </a:prstGeom>
        </p:spPr>
      </p:pic>
      <p:cxnSp>
        <p:nvCxnSpPr>
          <p:cNvPr id="34" name="직선 연결선 33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B87E1-F9DF-4BEE-B07D-635D26011F4B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57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23662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atinLnBrk="1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</a:pPr>
            <a:r>
              <a:rPr lang="ko-KR" altLang="en-US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주요 </a:t>
            </a:r>
            <a:r>
              <a:rPr lang="ko-KR" altLang="en-US" dirty="0" err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고객사</a:t>
            </a:r>
            <a:endParaRPr lang="en-US" altLang="ko-KR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457200">
              <a:buClr>
                <a:srgbClr val="87867E"/>
              </a:buClr>
            </a:pPr>
            <a:r>
              <a:rPr lang="ko-KR" altLang="en-US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 실적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C4FF1C-8F5E-4BC8-BCAF-207649A9C157}" type="slidenum">
              <a:rPr lang="de-DE" altLang="ja-JP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58</a:t>
            </a:fld>
            <a:endParaRPr lang="de-DE" altLang="ja-JP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0602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PRIMERGY Line-Up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2" name="Rechteck 84"/>
          <p:cNvSpPr/>
          <p:nvPr>
            <p:custDataLst>
              <p:tags r:id="rId1"/>
            </p:custDataLst>
          </p:nvPr>
        </p:nvSpPr>
        <p:spPr bwMode="gray">
          <a:xfrm>
            <a:off x="338044" y="4312610"/>
            <a:ext cx="3449144" cy="2166173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5400000" scaled="1"/>
            <a:tileRect/>
          </a:gradFill>
          <a:ln w="12700" cap="rnd" cmpd="sng">
            <a:noFill/>
            <a:prstDash val="solid"/>
            <a:headEnd type="none" w="lg" len="med"/>
            <a:tailEnd type="none" w="lg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 anchorCtr="0"/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endParaRPr lang="en-US" sz="100" spc="-100">
              <a:gradFill flip="none" rotWithShape="1"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3" name="Rechteck 84"/>
          <p:cNvSpPr/>
          <p:nvPr>
            <p:custDataLst>
              <p:tags r:id="rId2"/>
            </p:custDataLst>
          </p:nvPr>
        </p:nvSpPr>
        <p:spPr bwMode="gray">
          <a:xfrm>
            <a:off x="3952838" y="4347493"/>
            <a:ext cx="5638137" cy="2166173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5400000" scaled="1"/>
            <a:tileRect/>
          </a:gradFill>
          <a:ln w="12700" cap="rnd" cmpd="sng">
            <a:noFill/>
            <a:prstDash val="solid"/>
            <a:headEnd type="none" w="lg" len="med"/>
            <a:tailEnd type="none" w="lg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 anchorCtr="0"/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endParaRPr lang="en-US" sz="100" spc="-100">
              <a:gradFill flip="none" rotWithShape="1"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4" name="Rectangle 58"/>
          <p:cNvSpPr>
            <a:spLocks noChangeAspect="1" noChangeArrowheads="1"/>
          </p:cNvSpPr>
          <p:nvPr/>
        </p:nvSpPr>
        <p:spPr bwMode="auto">
          <a:xfrm>
            <a:off x="4374412" y="6044393"/>
            <a:ext cx="1663902" cy="22659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36000" tIns="36000" rIns="36000" bIns="36000">
            <a:spAutoFit/>
          </a:bodyPr>
          <a:lstStyle/>
          <a:p>
            <a:pPr defTabSz="762000" eaLnBrk="0" hangingPunct="0"/>
            <a:r>
              <a:rPr lang="en-US" altLang="ko-KR" sz="1000" kern="0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PRIMEQUEST 3400E</a:t>
            </a:r>
          </a:p>
        </p:txBody>
      </p:sp>
      <p:sp>
        <p:nvSpPr>
          <p:cNvPr id="85" name="Rechteck 83"/>
          <p:cNvSpPr/>
          <p:nvPr>
            <p:custDataLst>
              <p:tags r:id="rId3"/>
            </p:custDataLst>
          </p:nvPr>
        </p:nvSpPr>
        <p:spPr bwMode="gray">
          <a:xfrm>
            <a:off x="365056" y="4362603"/>
            <a:ext cx="2228101" cy="215444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1270" h="6350"/>
              <a:contourClr>
                <a:schemeClr val="bg1"/>
              </a:contourClr>
            </a:sp3d>
          </a:bodyPr>
          <a:lstStyle/>
          <a:p>
            <a:pPr algn="l" defTabSz="762000">
              <a:spcBef>
                <a:spcPts val="100"/>
              </a:spcBef>
              <a:spcAft>
                <a:spcPts val="100"/>
              </a:spcAft>
            </a:pPr>
            <a:r>
              <a:rPr lang="en-US" sz="1400" b="1" spc="-10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Cloud &amp; HPC Server</a:t>
            </a:r>
          </a:p>
        </p:txBody>
      </p:sp>
      <p:sp>
        <p:nvSpPr>
          <p:cNvPr id="86" name="Rectangle 58"/>
          <p:cNvSpPr>
            <a:spLocks noChangeAspect="1" noChangeArrowheads="1"/>
          </p:cNvSpPr>
          <p:nvPr/>
        </p:nvSpPr>
        <p:spPr bwMode="auto">
          <a:xfrm>
            <a:off x="7676457" y="6044393"/>
            <a:ext cx="1663902" cy="38048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36000" tIns="36000" rIns="36000" bIns="36000">
            <a:spAutoFit/>
          </a:bodyPr>
          <a:lstStyle/>
          <a:p>
            <a:pPr defTabSz="762000" eaLnBrk="0" hangingPunct="0"/>
            <a:r>
              <a:rPr lang="en-US" altLang="ko-KR" sz="1000" kern="0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PRIMEQUEST 3800E2</a:t>
            </a:r>
          </a:p>
          <a:p>
            <a:pPr defTabSz="762000" eaLnBrk="0" hangingPunct="0"/>
            <a:r>
              <a:rPr lang="en-US" altLang="ko-KR" sz="1000" kern="0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PRIMEQUEST 3800E</a:t>
            </a:r>
          </a:p>
        </p:txBody>
      </p:sp>
      <p:sp>
        <p:nvSpPr>
          <p:cNvPr id="87" name="모서리가 둥근 직사각형 86"/>
          <p:cNvSpPr/>
          <p:nvPr/>
        </p:nvSpPr>
        <p:spPr>
          <a:xfrm>
            <a:off x="7492746" y="4917416"/>
            <a:ext cx="640883" cy="181646"/>
          </a:xfrm>
          <a:prstGeom prst="roundRect">
            <a:avLst/>
          </a:prstGeom>
          <a:solidFill>
            <a:srgbClr val="FF0000"/>
          </a:solidFill>
          <a:ln w="12700" cap="rnd" cmpd="sng">
            <a:noFill/>
            <a:prstDash val="solid"/>
            <a:headEnd type="none" w="lg" len="med"/>
            <a:tailEnd type="none" w="lg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 anchorCtr="0">
            <a:scene3d>
              <a:camera prst="orthographicFront"/>
              <a:lightRig rig="threePt" dir="t"/>
            </a:scene3d>
            <a:sp3d>
              <a:bevelT w="0" h="1270"/>
            </a:sp3d>
          </a:bodyPr>
          <a:lstStyle/>
          <a:p>
            <a:pPr algn="ctr"/>
            <a:r>
              <a:rPr lang="en-US" altLang="ko-KR" sz="1000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8-Way</a:t>
            </a:r>
            <a:endParaRPr lang="ko-KR" altLang="en-US" sz="1000" dirty="0">
              <a:gradFill flip="none" rotWithShape="1">
                <a:gsLst>
                  <a:gs pos="0">
                    <a:prstClr val="white">
                      <a:lumMod val="0"/>
                      <a:lumOff val="100000"/>
                    </a:prstClr>
                  </a:gs>
                  <a:gs pos="100000">
                    <a:prstClr val="white">
                      <a:lumMod val="0"/>
                      <a:lumOff val="100000"/>
                    </a:prstClr>
                  </a:gs>
                </a:gsLst>
                <a:lin ang="6000000" scaled="0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8" name="Rechteck 83"/>
          <p:cNvSpPr/>
          <p:nvPr>
            <p:custDataLst>
              <p:tags r:id="rId4"/>
            </p:custDataLst>
          </p:nvPr>
        </p:nvSpPr>
        <p:spPr bwMode="gray">
          <a:xfrm>
            <a:off x="4068878" y="4585141"/>
            <a:ext cx="1259803" cy="215444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1270" h="6350"/>
              <a:contourClr>
                <a:schemeClr val="bg1"/>
              </a:contourClr>
            </a:sp3d>
          </a:bodyPr>
          <a:lstStyle/>
          <a:p>
            <a:pPr defTabSz="762000">
              <a:spcBef>
                <a:spcPts val="100"/>
              </a:spcBef>
              <a:spcAft>
                <a:spcPts val="100"/>
              </a:spcAft>
            </a:pPr>
            <a:r>
              <a:rPr lang="en-US" sz="1400" b="1" spc="-10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High-end Server</a:t>
            </a:r>
          </a:p>
        </p:txBody>
      </p:sp>
      <p:cxnSp>
        <p:nvCxnSpPr>
          <p:cNvPr id="89" name="꺾인 연결선 88"/>
          <p:cNvCxnSpPr>
            <a:endCxn id="97" idx="0"/>
          </p:cNvCxnSpPr>
          <p:nvPr/>
        </p:nvCxnSpPr>
        <p:spPr bwMode="auto">
          <a:xfrm rot="10800000" flipV="1">
            <a:off x="7084200" y="5019764"/>
            <a:ext cx="408552" cy="367329"/>
          </a:xfrm>
          <a:prstGeom prst="bentConnector2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꺾인 연결선 89"/>
          <p:cNvCxnSpPr>
            <a:endCxn id="91" idx="0"/>
          </p:cNvCxnSpPr>
          <p:nvPr/>
        </p:nvCxnSpPr>
        <p:spPr bwMode="auto">
          <a:xfrm>
            <a:off x="8133629" y="5008239"/>
            <a:ext cx="347707" cy="255805"/>
          </a:xfrm>
          <a:prstGeom prst="bentConnector2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1" name="Picture 3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0108" y="5264044"/>
            <a:ext cx="1122456" cy="84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28" descr="C:\Aswin Shankar\DELIVERABLES\PQ\PQ3000 launch\PQ3800E &amp; 3400E\pre-announcement\product pictures\servers\new 3400E sorted\PNG\Primequest_3400E_front_DU_3D_oic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4722" y="5238507"/>
            <a:ext cx="1248385" cy="86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" name="모서리가 둥근 직사각형 171"/>
          <p:cNvSpPr/>
          <p:nvPr/>
        </p:nvSpPr>
        <p:spPr>
          <a:xfrm>
            <a:off x="4915427" y="4945402"/>
            <a:ext cx="640883" cy="181646"/>
          </a:xfrm>
          <a:prstGeom prst="roundRect">
            <a:avLst/>
          </a:prstGeom>
          <a:solidFill>
            <a:srgbClr val="FF0000"/>
          </a:solidFill>
          <a:ln w="12700" cap="rnd" cmpd="sng">
            <a:noFill/>
            <a:prstDash val="solid"/>
            <a:headEnd type="none" w="lg" len="med"/>
            <a:tailEnd type="none" w="lg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 anchorCtr="0">
            <a:scene3d>
              <a:camera prst="orthographicFront"/>
              <a:lightRig rig="threePt" dir="t"/>
            </a:scene3d>
            <a:sp3d>
              <a:bevelT w="0" h="1270"/>
            </a:sp3d>
          </a:bodyPr>
          <a:lstStyle/>
          <a:p>
            <a:pPr algn="ctr"/>
            <a:r>
              <a:rPr lang="en-US" altLang="ko-KR" sz="1000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4-Way</a:t>
            </a:r>
            <a:endParaRPr lang="ko-KR" altLang="en-US" sz="1000" dirty="0">
              <a:gradFill flip="none" rotWithShape="1">
                <a:gsLst>
                  <a:gs pos="0">
                    <a:prstClr val="white">
                      <a:lumMod val="0"/>
                      <a:lumOff val="100000"/>
                    </a:prstClr>
                  </a:gs>
                  <a:gs pos="100000">
                    <a:prstClr val="white">
                      <a:lumMod val="0"/>
                      <a:lumOff val="100000"/>
                    </a:prstClr>
                  </a:gs>
                </a:gsLst>
                <a:lin ang="6000000" scaled="0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8" name="모서리가 둥근 직사각형 177"/>
          <p:cNvSpPr/>
          <p:nvPr/>
        </p:nvSpPr>
        <p:spPr>
          <a:xfrm>
            <a:off x="1952161" y="4638289"/>
            <a:ext cx="640883" cy="181646"/>
          </a:xfrm>
          <a:prstGeom prst="roundRect">
            <a:avLst/>
          </a:prstGeom>
          <a:solidFill>
            <a:srgbClr val="FF0000"/>
          </a:solidFill>
          <a:ln w="12700" cap="rnd" cmpd="sng">
            <a:noFill/>
            <a:prstDash val="solid"/>
            <a:headEnd type="none" w="lg" len="med"/>
            <a:tailEnd type="none" w="lg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 anchorCtr="0">
            <a:scene3d>
              <a:camera prst="orthographicFront"/>
              <a:lightRig rig="threePt" dir="t"/>
            </a:scene3d>
            <a:sp3d>
              <a:bevelT w="0" h="1270"/>
            </a:sp3d>
          </a:bodyPr>
          <a:lstStyle/>
          <a:p>
            <a:pPr algn="ctr"/>
            <a:r>
              <a:rPr lang="en-US" altLang="ko-KR" sz="1000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2-Way</a:t>
            </a:r>
            <a:endParaRPr lang="ko-KR" altLang="en-US" sz="1000" dirty="0">
              <a:gradFill flip="none" rotWithShape="1">
                <a:gsLst>
                  <a:gs pos="0">
                    <a:prstClr val="white">
                      <a:lumMod val="0"/>
                      <a:lumOff val="100000"/>
                    </a:prstClr>
                  </a:gs>
                  <a:gs pos="100000">
                    <a:prstClr val="white">
                      <a:lumMod val="0"/>
                      <a:lumOff val="100000"/>
                    </a:prstClr>
                  </a:gs>
                </a:gsLst>
                <a:lin ang="6000000" scaled="0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88" name="그룹 187"/>
          <p:cNvGrpSpPr/>
          <p:nvPr/>
        </p:nvGrpSpPr>
        <p:grpSpPr>
          <a:xfrm>
            <a:off x="5408403" y="4340132"/>
            <a:ext cx="2928087" cy="286217"/>
            <a:chOff x="5399833" y="4120355"/>
            <a:chExt cx="2928087" cy="286217"/>
          </a:xfrm>
        </p:grpSpPr>
        <p:sp>
          <p:nvSpPr>
            <p:cNvPr id="189" name="Rechteck 83"/>
            <p:cNvSpPr/>
            <p:nvPr>
              <p:custDataLst>
                <p:tags r:id="rId9"/>
              </p:custDataLst>
            </p:nvPr>
          </p:nvSpPr>
          <p:spPr bwMode="gray">
            <a:xfrm>
              <a:off x="5399833" y="4150709"/>
              <a:ext cx="2077288" cy="215444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6350"/>
                <a:contourClr>
                  <a:schemeClr val="bg1"/>
                </a:contourClr>
              </a:sp3d>
            </a:bodyPr>
            <a:lstStyle/>
            <a:p>
              <a:pPr defTabSz="762000">
                <a:spcBef>
                  <a:spcPts val="100"/>
                </a:spcBef>
                <a:spcAft>
                  <a:spcPts val="100"/>
                </a:spcAft>
              </a:pPr>
              <a:r>
                <a:rPr lang="en-US" sz="1400" spc="-100">
                  <a:solidFill>
                    <a:srgbClr val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High-end Server</a:t>
              </a:r>
            </a:p>
          </p:txBody>
        </p:sp>
        <p:sp>
          <p:nvSpPr>
            <p:cNvPr id="190" name="正方形/長方形 21"/>
            <p:cNvSpPr/>
            <p:nvPr/>
          </p:nvSpPr>
          <p:spPr bwMode="auto">
            <a:xfrm>
              <a:off x="5424428" y="4132915"/>
              <a:ext cx="2902048" cy="259493"/>
            </a:xfrm>
            <a:prstGeom prst="round2Same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61156" tIns="24271" rIns="0" bIns="30825" anchor="ctr"/>
            <a:lstStyle/>
            <a:p>
              <a:pPr marL="88900" algn="ctr" defTabSz="457200" fontAlgn="ctr"/>
              <a:endParaRPr lang="en-US" altLang="ja-JP" sz="1200" b="1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191" name="図 3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7737" y="4120355"/>
              <a:ext cx="294913" cy="270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2" name="직사각형 191"/>
            <p:cNvSpPr/>
            <p:nvPr/>
          </p:nvSpPr>
          <p:spPr>
            <a:xfrm>
              <a:off x="5580629" y="4129573"/>
              <a:ext cx="274729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88900" algn="ctr" defTabSz="457200" fontAlgn="ctr"/>
              <a:r>
                <a:rPr lang="en-US" altLang="ja-JP" sz="1200" b="1" dirty="0">
                  <a:solidFill>
                    <a:srgbClr val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“Mission Critical x86 Server” </a:t>
              </a:r>
              <a:r>
                <a:rPr lang="ko-KR" altLang="en-US" sz="1200" b="1" dirty="0">
                  <a:solidFill>
                    <a:srgbClr val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제품</a:t>
              </a:r>
              <a:endParaRPr lang="en-US" altLang="ja-JP" sz="1200" b="1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93" name="Rechteck 82"/>
          <p:cNvSpPr/>
          <p:nvPr>
            <p:custDataLst>
              <p:tags r:id="rId5"/>
            </p:custDataLst>
          </p:nvPr>
        </p:nvSpPr>
        <p:spPr bwMode="gray">
          <a:xfrm>
            <a:off x="357094" y="3094412"/>
            <a:ext cx="9193937" cy="1095318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5400000" scaled="1"/>
            <a:tileRect/>
          </a:gradFill>
          <a:ln w="12700" cap="rnd" cmpd="sng">
            <a:noFill/>
            <a:prstDash val="solid"/>
            <a:headEnd type="none" w="lg" len="med"/>
            <a:tailEnd type="none" w="lg" len="med"/>
          </a:ln>
          <a:effectLst>
            <a:outerShdw blurRad="38100" sx="101000" sy="101000" algn="ctr" rotWithShape="0">
              <a:prstClr val="black">
                <a:alpha val="35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 anchorCtr="0"/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n-US" altLang="ko-KR" sz="100" spc="-100">
              <a:gradFill flip="none" rotWithShape="1"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94" name="Group 90"/>
          <p:cNvGrpSpPr/>
          <p:nvPr/>
        </p:nvGrpSpPr>
        <p:grpSpPr>
          <a:xfrm>
            <a:off x="3679290" y="3454664"/>
            <a:ext cx="908905" cy="707833"/>
            <a:chOff x="7060566" y="1340896"/>
            <a:chExt cx="1161852" cy="1045278"/>
          </a:xfrm>
        </p:grpSpPr>
        <p:sp>
          <p:nvSpPr>
            <p:cNvPr id="195" name="Rectangle 58"/>
            <p:cNvSpPr>
              <a:spLocks noChangeAspect="1" noChangeArrowheads="1"/>
            </p:cNvSpPr>
            <p:nvPr/>
          </p:nvSpPr>
          <p:spPr bwMode="auto">
            <a:xfrm>
              <a:off x="7060566" y="2051560"/>
              <a:ext cx="1161852" cy="334614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36000" tIns="36000" rIns="36000" bIns="36000">
              <a:spAutoFit/>
            </a:bodyPr>
            <a:lstStyle/>
            <a:p>
              <a:pPr algn="ctr" eaLnBrk="0" hangingPunct="0"/>
              <a:r>
                <a:rPr lang="en-US" altLang="ko-KR" sz="10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charset="0"/>
                </a:rPr>
                <a:t>TX1320 M3</a:t>
              </a:r>
            </a:p>
          </p:txBody>
        </p:sp>
        <p:pic>
          <p:nvPicPr>
            <p:cNvPr id="196" name="Picture 6" descr="D:\000_Primergy Server\TX120S3\제품사진\26322_PRIMERGY_TX120_S3_Tower_front_1_lpr.jpg"/>
            <p:cNvPicPr>
              <a:picLocks noChangeAspect="1" noChangeArrowheads="1"/>
            </p:cNvPicPr>
            <p:nvPr/>
          </p:nvPicPr>
          <p:blipFill>
            <a:blip r:embed="rId1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3171" y="1340896"/>
              <a:ext cx="175817" cy="657709"/>
            </a:xfrm>
            <a:prstGeom prst="rect">
              <a:avLst/>
            </a:prstGeom>
            <a:noFill/>
          </p:spPr>
        </p:pic>
      </p:grpSp>
      <p:sp>
        <p:nvSpPr>
          <p:cNvPr id="197" name="Rectangle 49"/>
          <p:cNvSpPr>
            <a:spLocks noChangeArrowheads="1"/>
          </p:cNvSpPr>
          <p:nvPr/>
        </p:nvSpPr>
        <p:spPr bwMode="auto">
          <a:xfrm>
            <a:off x="5300154" y="3955497"/>
            <a:ext cx="803770" cy="215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36000" rIns="0" bIns="36000">
            <a:spAutoFit/>
          </a:bodyPr>
          <a:lstStyle/>
          <a:p>
            <a:pPr algn="ctr" defTabSz="585788" eaLnBrk="0" hangingPunct="0">
              <a:lnSpc>
                <a:spcPct val="90000"/>
              </a:lnSpc>
              <a:tabLst>
                <a:tab pos="1143000" algn="ctr"/>
                <a:tab pos="2190750" algn="ctr"/>
                <a:tab pos="3333750" algn="ctr"/>
                <a:tab pos="4476750" algn="ctr"/>
              </a:tabLst>
            </a:pPr>
            <a:r>
              <a:rPr lang="en-US" altLang="ko-KR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TX1330 M3</a:t>
            </a:r>
          </a:p>
        </p:txBody>
      </p:sp>
      <p:sp>
        <p:nvSpPr>
          <p:cNvPr id="198" name="Eine Ecke des Rechtecks abrunden 79"/>
          <p:cNvSpPr/>
          <p:nvPr>
            <p:custDataLst>
              <p:tags r:id="rId6"/>
            </p:custDataLst>
          </p:nvPr>
        </p:nvSpPr>
        <p:spPr bwMode="gray">
          <a:xfrm>
            <a:off x="384247" y="3152853"/>
            <a:ext cx="1663902" cy="215444"/>
          </a:xfrm>
          <a:prstGeom prst="round1Rect">
            <a:avLst>
              <a:gd name="adj" fmla="val 48101"/>
            </a:avLst>
          </a:prstGeom>
          <a:noFill/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1270" h="6350"/>
              <a:contourClr>
                <a:schemeClr val="bg1"/>
              </a:contourClr>
            </a:sp3d>
          </a:bodyPr>
          <a:lstStyle/>
          <a:p>
            <a:pPr algn="l" defTabSz="762000">
              <a:spcBef>
                <a:spcPts val="100"/>
              </a:spcBef>
              <a:spcAft>
                <a:spcPts val="100"/>
              </a:spcAft>
            </a:pPr>
            <a:r>
              <a:rPr lang="en-US" sz="1400" b="1" spc="-10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Tower Server</a:t>
            </a:r>
          </a:p>
        </p:txBody>
      </p:sp>
      <p:grpSp>
        <p:nvGrpSpPr>
          <p:cNvPr id="199" name="Group 87"/>
          <p:cNvGrpSpPr/>
          <p:nvPr/>
        </p:nvGrpSpPr>
        <p:grpSpPr>
          <a:xfrm>
            <a:off x="7073161" y="3415478"/>
            <a:ext cx="675902" cy="768316"/>
            <a:chOff x="6128508" y="2466402"/>
            <a:chExt cx="864001" cy="1134589"/>
          </a:xfrm>
        </p:grpSpPr>
        <p:sp>
          <p:nvSpPr>
            <p:cNvPr id="200" name="Rectangle 49"/>
            <p:cNvSpPr>
              <a:spLocks noChangeArrowheads="1"/>
            </p:cNvSpPr>
            <p:nvPr/>
          </p:nvSpPr>
          <p:spPr bwMode="auto">
            <a:xfrm>
              <a:off x="6128508" y="3283422"/>
              <a:ext cx="864001" cy="3175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36000" rIns="0" bIns="36000">
              <a:spAutoFit/>
            </a:bodyPr>
            <a:lstStyle/>
            <a:p>
              <a:pPr algn="ctr" defTabSz="585788" eaLnBrk="0" hangingPunct="0">
                <a:lnSpc>
                  <a:spcPct val="90000"/>
                </a:lnSpc>
                <a:tabLst>
                  <a:tab pos="1143000" algn="ctr"/>
                  <a:tab pos="2190750" algn="ctr"/>
                  <a:tab pos="3333750" algn="ctr"/>
                  <a:tab pos="4476750" algn="ctr"/>
                </a:tabLst>
              </a:pPr>
              <a:r>
                <a:rPr lang="en-US" altLang="ko-KR" sz="1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charset="0"/>
                </a:rPr>
                <a:t>TX2550 M4</a:t>
              </a:r>
            </a:p>
          </p:txBody>
        </p:sp>
        <p:pic>
          <p:nvPicPr>
            <p:cNvPr id="201" name="Picture 9" descr="D:\000_Primergy Server\TX200 S6\제품사진\3381_PRIMERGY_TX200_S6_-_front_02_lpr.jpg"/>
            <p:cNvPicPr>
              <a:picLocks noChangeAspect="1" noChangeArrowheads="1"/>
            </p:cNvPicPr>
            <p:nvPr/>
          </p:nvPicPr>
          <p:blipFill>
            <a:blip r:embed="rId1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7021" y="2466402"/>
              <a:ext cx="357934" cy="803753"/>
            </a:xfrm>
            <a:prstGeom prst="rect">
              <a:avLst/>
            </a:prstGeom>
            <a:noFill/>
          </p:spPr>
        </p:pic>
      </p:grpSp>
      <p:grpSp>
        <p:nvGrpSpPr>
          <p:cNvPr id="202" name="Group 89"/>
          <p:cNvGrpSpPr/>
          <p:nvPr/>
        </p:nvGrpSpPr>
        <p:grpSpPr>
          <a:xfrm>
            <a:off x="2021021" y="3449123"/>
            <a:ext cx="794030" cy="734671"/>
            <a:chOff x="5109467" y="1386690"/>
            <a:chExt cx="1015002" cy="1084908"/>
          </a:xfrm>
        </p:grpSpPr>
        <p:sp>
          <p:nvSpPr>
            <p:cNvPr id="203" name="Rectangle 27"/>
            <p:cNvSpPr>
              <a:spLocks noChangeArrowheads="1"/>
            </p:cNvSpPr>
            <p:nvPr/>
          </p:nvSpPr>
          <p:spPr bwMode="auto">
            <a:xfrm>
              <a:off x="5109467" y="2154028"/>
              <a:ext cx="1015002" cy="3175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36000" rIns="0" bIns="36000">
              <a:spAutoFit/>
            </a:bodyPr>
            <a:lstStyle/>
            <a:p>
              <a:pPr algn="ctr" defTabSz="585788" eaLnBrk="0" hangingPunct="0">
                <a:lnSpc>
                  <a:spcPct val="90000"/>
                </a:lnSpc>
                <a:tabLst>
                  <a:tab pos="1143000" algn="ctr"/>
                  <a:tab pos="2190750" algn="ctr"/>
                  <a:tab pos="3333750" algn="ctr"/>
                  <a:tab pos="4476750" algn="ctr"/>
                </a:tabLst>
              </a:pPr>
              <a:r>
                <a:rPr lang="ko-KR" altLang="en-US" sz="1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charset="0"/>
                </a:rPr>
                <a:t> </a:t>
              </a:r>
              <a:r>
                <a:rPr lang="en-US" altLang="ko-KR" sz="1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charset="0"/>
                </a:rPr>
                <a:t>TX1310 M3</a:t>
              </a:r>
            </a:p>
          </p:txBody>
        </p:sp>
        <p:pic>
          <p:nvPicPr>
            <p:cNvPr id="204" name="Picture 7" descr="D:\000_Primergy Server\TX100 S3\제품사진\26799_PRIMERGY_Tower_Server_TX100_S3_front_1_lpr.jpg"/>
            <p:cNvPicPr>
              <a:picLocks noChangeAspect="1" noChangeArrowheads="1"/>
            </p:cNvPicPr>
            <p:nvPr/>
          </p:nvPicPr>
          <p:blipFill>
            <a:blip r:embed="rId1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8564" y="1386690"/>
              <a:ext cx="306652" cy="704385"/>
            </a:xfrm>
            <a:prstGeom prst="rect">
              <a:avLst/>
            </a:prstGeom>
            <a:noFill/>
          </p:spPr>
        </p:pic>
      </p:grpSp>
      <p:sp>
        <p:nvSpPr>
          <p:cNvPr id="205" name="모서리가 둥근 직사각형 204"/>
          <p:cNvSpPr/>
          <p:nvPr/>
        </p:nvSpPr>
        <p:spPr>
          <a:xfrm>
            <a:off x="3801681" y="3186493"/>
            <a:ext cx="640883" cy="181646"/>
          </a:xfrm>
          <a:prstGeom prst="roundRect">
            <a:avLst/>
          </a:prstGeom>
          <a:solidFill>
            <a:srgbClr val="FF0000"/>
          </a:solidFill>
          <a:ln w="12700" cap="rnd" cmpd="sng">
            <a:noFill/>
            <a:prstDash val="solid"/>
            <a:headEnd type="none" w="lg" len="med"/>
            <a:tailEnd type="none" w="lg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 anchorCtr="0">
            <a:scene3d>
              <a:camera prst="orthographicFront"/>
              <a:lightRig rig="threePt" dir="t"/>
            </a:scene3d>
            <a:sp3d>
              <a:bevelT w="0" h="1270"/>
            </a:sp3d>
          </a:bodyPr>
          <a:lstStyle/>
          <a:p>
            <a:pPr algn="ctr"/>
            <a:r>
              <a:rPr lang="en-US" altLang="ko-KR" sz="1000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1-Way</a:t>
            </a:r>
            <a:endParaRPr lang="ko-KR" altLang="en-US" sz="1000" dirty="0">
              <a:gradFill flip="none" rotWithShape="1">
                <a:gsLst>
                  <a:gs pos="0">
                    <a:prstClr val="white">
                      <a:lumMod val="0"/>
                      <a:lumOff val="100000"/>
                    </a:prstClr>
                  </a:gs>
                  <a:gs pos="100000">
                    <a:prstClr val="white">
                      <a:lumMod val="0"/>
                      <a:lumOff val="100000"/>
                    </a:prstClr>
                  </a:gs>
                </a:gsLst>
                <a:lin ang="6000000" scaled="0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6" name="모서리가 둥근 직사각형 205"/>
          <p:cNvSpPr/>
          <p:nvPr/>
        </p:nvSpPr>
        <p:spPr>
          <a:xfrm>
            <a:off x="7073161" y="3206235"/>
            <a:ext cx="640883" cy="181646"/>
          </a:xfrm>
          <a:prstGeom prst="roundRect">
            <a:avLst/>
          </a:prstGeom>
          <a:solidFill>
            <a:srgbClr val="FF0000"/>
          </a:solidFill>
          <a:ln w="12700" cap="rnd" cmpd="sng">
            <a:noFill/>
            <a:prstDash val="solid"/>
            <a:headEnd type="none" w="lg" len="med"/>
            <a:tailEnd type="none" w="lg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 anchorCtr="0">
            <a:scene3d>
              <a:camera prst="orthographicFront"/>
              <a:lightRig rig="threePt" dir="t"/>
            </a:scene3d>
            <a:sp3d>
              <a:bevelT w="0" h="1270"/>
            </a:sp3d>
          </a:bodyPr>
          <a:lstStyle/>
          <a:p>
            <a:pPr algn="ctr"/>
            <a:r>
              <a:rPr lang="en-US" altLang="ko-KR" sz="100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2-Way</a:t>
            </a:r>
            <a:endParaRPr lang="ko-KR" altLang="en-US" sz="1000">
              <a:gradFill flip="none" rotWithShape="1">
                <a:gsLst>
                  <a:gs pos="0">
                    <a:prstClr val="white">
                      <a:lumMod val="0"/>
                      <a:lumOff val="100000"/>
                    </a:prstClr>
                  </a:gs>
                  <a:gs pos="100000">
                    <a:prstClr val="white">
                      <a:lumMod val="0"/>
                      <a:lumOff val="100000"/>
                    </a:prstClr>
                  </a:gs>
                </a:gsLst>
                <a:lin ang="6000000" scaled="0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07" name="꺾인 연결선 206"/>
          <p:cNvCxnSpPr>
            <a:stCxn id="205" idx="1"/>
            <a:endCxn id="204" idx="0"/>
          </p:cNvCxnSpPr>
          <p:nvPr/>
        </p:nvCxnSpPr>
        <p:spPr bwMode="auto">
          <a:xfrm rot="10800000" flipV="1">
            <a:off x="2476647" y="3277315"/>
            <a:ext cx="1325034" cy="171807"/>
          </a:xfrm>
          <a:prstGeom prst="bentConnector2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8" name="꺾인 연결선 207"/>
          <p:cNvCxnSpPr>
            <a:stCxn id="205" idx="3"/>
          </p:cNvCxnSpPr>
          <p:nvPr/>
        </p:nvCxnSpPr>
        <p:spPr bwMode="auto">
          <a:xfrm>
            <a:off x="4442564" y="3277316"/>
            <a:ext cx="1235724" cy="138163"/>
          </a:xfrm>
          <a:prstGeom prst="bentConnector2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9" name="Picture 3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8559" y="3414937"/>
            <a:ext cx="219456" cy="54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" name="Rechteck 82"/>
          <p:cNvSpPr/>
          <p:nvPr>
            <p:custDataLst>
              <p:tags r:id="rId7"/>
            </p:custDataLst>
          </p:nvPr>
        </p:nvSpPr>
        <p:spPr bwMode="gray">
          <a:xfrm>
            <a:off x="357095" y="2002270"/>
            <a:ext cx="9193937" cy="980022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5400000" scaled="1"/>
            <a:tileRect/>
          </a:gradFill>
          <a:ln w="12700" cap="rnd" cmpd="sng">
            <a:noFill/>
            <a:prstDash val="solid"/>
            <a:headEnd type="none" w="lg" len="med"/>
            <a:tailEnd type="none" w="lg" len="med"/>
          </a:ln>
          <a:effectLst>
            <a:outerShdw blurRad="38100" sx="101000" sy="101000" algn="ctr" rotWithShape="0">
              <a:prstClr val="black">
                <a:alpha val="35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 anchorCtr="0"/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n-US" altLang="ko-KR" sz="100" spc="-100">
              <a:gradFill flip="none" rotWithShape="1"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2" name="Rechteck 81"/>
          <p:cNvSpPr/>
          <p:nvPr>
            <p:custDataLst>
              <p:tags r:id="rId8"/>
            </p:custDataLst>
          </p:nvPr>
        </p:nvSpPr>
        <p:spPr bwMode="gray">
          <a:xfrm>
            <a:off x="384247" y="2103579"/>
            <a:ext cx="2195474" cy="215444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1270" h="6350"/>
              <a:contourClr>
                <a:schemeClr val="bg1"/>
              </a:contourClr>
            </a:sp3d>
          </a:bodyPr>
          <a:lstStyle/>
          <a:p>
            <a:pPr algn="l" defTabSz="762000">
              <a:spcBef>
                <a:spcPts val="100"/>
              </a:spcBef>
              <a:spcAft>
                <a:spcPts val="100"/>
              </a:spcAft>
            </a:pPr>
            <a:r>
              <a:rPr lang="en-US" sz="1400" b="1" spc="-10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Rack Server</a:t>
            </a:r>
          </a:p>
        </p:txBody>
      </p:sp>
      <p:sp>
        <p:nvSpPr>
          <p:cNvPr id="214" name="모서리가 둥근 직사각형 213"/>
          <p:cNvSpPr/>
          <p:nvPr/>
        </p:nvSpPr>
        <p:spPr>
          <a:xfrm>
            <a:off x="1612696" y="2146463"/>
            <a:ext cx="640883" cy="181646"/>
          </a:xfrm>
          <a:prstGeom prst="roundRect">
            <a:avLst/>
          </a:prstGeom>
          <a:solidFill>
            <a:srgbClr val="FF0000"/>
          </a:solidFill>
          <a:ln w="12700" cap="rnd" cmpd="sng">
            <a:noFill/>
            <a:prstDash val="solid"/>
            <a:headEnd type="none" w="lg" len="med"/>
            <a:tailEnd type="none" w="lg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 anchorCtr="0">
            <a:scene3d>
              <a:camera prst="orthographicFront"/>
              <a:lightRig rig="threePt" dir="t"/>
            </a:scene3d>
            <a:sp3d>
              <a:bevelT w="0" h="1270"/>
            </a:sp3d>
          </a:bodyPr>
          <a:lstStyle/>
          <a:p>
            <a:pPr algn="ctr"/>
            <a:r>
              <a:rPr lang="en-US" altLang="ko-KR" sz="1000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1-Way</a:t>
            </a:r>
            <a:endParaRPr lang="ko-KR" altLang="en-US" sz="1000" dirty="0">
              <a:gradFill flip="none" rotWithShape="1">
                <a:gsLst>
                  <a:gs pos="0">
                    <a:prstClr val="white">
                      <a:lumMod val="0"/>
                      <a:lumOff val="100000"/>
                    </a:prstClr>
                  </a:gs>
                  <a:gs pos="100000">
                    <a:prstClr val="white">
                      <a:lumMod val="0"/>
                      <a:lumOff val="100000"/>
                    </a:prstClr>
                  </a:gs>
                </a:gsLst>
                <a:lin ang="6000000" scaled="0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5" name="모서리가 둥근 직사각형 214"/>
          <p:cNvSpPr/>
          <p:nvPr/>
        </p:nvSpPr>
        <p:spPr>
          <a:xfrm>
            <a:off x="8202114" y="2103579"/>
            <a:ext cx="640883" cy="181646"/>
          </a:xfrm>
          <a:prstGeom prst="roundRect">
            <a:avLst/>
          </a:prstGeom>
          <a:solidFill>
            <a:srgbClr val="FF0000"/>
          </a:solidFill>
          <a:ln w="12700" cap="rnd" cmpd="sng">
            <a:noFill/>
            <a:prstDash val="solid"/>
            <a:headEnd type="none" w="lg" len="med"/>
            <a:tailEnd type="none" w="lg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 anchorCtr="0">
            <a:scene3d>
              <a:camera prst="orthographicFront"/>
              <a:lightRig rig="threePt" dir="t"/>
            </a:scene3d>
            <a:sp3d>
              <a:bevelT w="0" h="1270"/>
            </a:sp3d>
          </a:bodyPr>
          <a:lstStyle/>
          <a:p>
            <a:pPr algn="ctr"/>
            <a:r>
              <a:rPr lang="en-US" altLang="ko-KR" sz="1000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4-Way</a:t>
            </a:r>
            <a:endParaRPr lang="ko-KR" altLang="en-US" sz="1000" dirty="0">
              <a:gradFill flip="none" rotWithShape="1">
                <a:gsLst>
                  <a:gs pos="0">
                    <a:prstClr val="white">
                      <a:lumMod val="0"/>
                      <a:lumOff val="100000"/>
                    </a:prstClr>
                  </a:gs>
                  <a:gs pos="100000">
                    <a:prstClr val="white">
                      <a:lumMod val="0"/>
                      <a:lumOff val="100000"/>
                    </a:prstClr>
                  </a:gs>
                </a:gsLst>
                <a:lin ang="6000000" scaled="0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6" name="Rectangle 32"/>
          <p:cNvSpPr>
            <a:spLocks noChangeAspect="1" noChangeArrowheads="1"/>
          </p:cNvSpPr>
          <p:nvPr/>
        </p:nvSpPr>
        <p:spPr bwMode="auto">
          <a:xfrm>
            <a:off x="1403980" y="2703857"/>
            <a:ext cx="1078678" cy="22659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36000" tIns="36000" rIns="36000" bIns="36000">
            <a:spAutoFit/>
          </a:bodyPr>
          <a:lstStyle/>
          <a:p>
            <a:pPr algn="ctr" defTabSz="762000" eaLnBrk="0" hangingPunct="0"/>
            <a:r>
              <a:rPr lang="en-US" altLang="ko-KR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RX1330 M4</a:t>
            </a:r>
          </a:p>
        </p:txBody>
      </p:sp>
      <p:pic>
        <p:nvPicPr>
          <p:cNvPr id="217" name="Picture 5" descr="C:\Users\ABGFRIMMELF\Pictures\RX100 S8\RX_100_S8_2_5_Zoll_10x_front_view_3D.jpg"/>
          <p:cNvPicPr>
            <a:picLocks noChangeAspect="1" noChangeArrowheads="1"/>
          </p:cNvPicPr>
          <p:nvPr/>
        </p:nvPicPr>
        <p:blipFill rotWithShape="1"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2879" y="2550128"/>
            <a:ext cx="820881" cy="18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0" name="꺾인 연결선 219"/>
          <p:cNvCxnSpPr>
            <a:stCxn id="222" idx="1"/>
            <a:endCxn id="228" idx="0"/>
          </p:cNvCxnSpPr>
          <p:nvPr/>
        </p:nvCxnSpPr>
        <p:spPr bwMode="auto">
          <a:xfrm rot="10800000" flipV="1">
            <a:off x="3568969" y="2202920"/>
            <a:ext cx="1276090" cy="266940"/>
          </a:xfrm>
          <a:prstGeom prst="bentConnector2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1" name="꺾인 연결선 220"/>
          <p:cNvCxnSpPr>
            <a:stCxn id="222" idx="3"/>
            <a:endCxn id="229" idx="0"/>
          </p:cNvCxnSpPr>
          <p:nvPr/>
        </p:nvCxnSpPr>
        <p:spPr bwMode="auto">
          <a:xfrm>
            <a:off x="5485942" y="2202920"/>
            <a:ext cx="1254417" cy="259420"/>
          </a:xfrm>
          <a:prstGeom prst="bentConnector2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2" name="모서리가 둥근 직사각형 221"/>
          <p:cNvSpPr/>
          <p:nvPr/>
        </p:nvSpPr>
        <p:spPr>
          <a:xfrm>
            <a:off x="4845059" y="2112097"/>
            <a:ext cx="640883" cy="181646"/>
          </a:xfrm>
          <a:prstGeom prst="roundRect">
            <a:avLst/>
          </a:prstGeom>
          <a:solidFill>
            <a:srgbClr val="FF0000"/>
          </a:solidFill>
          <a:ln w="12700" cap="rnd" cmpd="sng">
            <a:noFill/>
            <a:prstDash val="solid"/>
            <a:headEnd type="none" w="lg" len="med"/>
            <a:tailEnd type="none" w="lg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 anchorCtr="0">
            <a:scene3d>
              <a:camera prst="orthographicFront"/>
              <a:lightRig rig="threePt" dir="t"/>
            </a:scene3d>
            <a:sp3d>
              <a:bevelT w="0" h="1270"/>
            </a:sp3d>
          </a:bodyPr>
          <a:lstStyle/>
          <a:p>
            <a:pPr algn="ctr"/>
            <a:r>
              <a:rPr lang="en-US" altLang="ko-KR" sz="1000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2-Way</a:t>
            </a:r>
            <a:endParaRPr lang="ko-KR" altLang="en-US" sz="1000" dirty="0">
              <a:gradFill flip="none" rotWithShape="1">
                <a:gsLst>
                  <a:gs pos="0">
                    <a:prstClr val="white">
                      <a:lumMod val="0"/>
                      <a:lumOff val="100000"/>
                    </a:prstClr>
                  </a:gs>
                  <a:gs pos="100000">
                    <a:prstClr val="white">
                      <a:lumMod val="0"/>
                      <a:lumOff val="100000"/>
                    </a:prstClr>
                  </a:gs>
                </a:gsLst>
                <a:lin ang="6000000" scaled="0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23" name="Picture 2" descr="rx2530M4에 대한 이미지 검색결과"/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5449" y="2511484"/>
            <a:ext cx="827951" cy="15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" name="직사각형 223"/>
          <p:cNvSpPr/>
          <p:nvPr/>
        </p:nvSpPr>
        <p:spPr>
          <a:xfrm>
            <a:off x="4557731" y="2703857"/>
            <a:ext cx="10935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62000"/>
            <a:r>
              <a:rPr lang="en-US" altLang="ko-KR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RX2530 M4/M5</a:t>
            </a:r>
          </a:p>
        </p:txBody>
      </p:sp>
      <p:pic>
        <p:nvPicPr>
          <p:cNvPr id="226" name="Picture 6" descr="rx2540M4에 대한 이미지 검색결과"/>
          <p:cNvPicPr>
            <a:picLocks noChangeAspect="1" noChangeArrowheads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34975" y="2462339"/>
            <a:ext cx="791998" cy="24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" name="Rectangle 32"/>
          <p:cNvSpPr>
            <a:spLocks noChangeAspect="1" noChangeArrowheads="1"/>
          </p:cNvSpPr>
          <p:nvPr/>
        </p:nvSpPr>
        <p:spPr bwMode="auto">
          <a:xfrm>
            <a:off x="7941483" y="2703857"/>
            <a:ext cx="1178982" cy="22659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36000" tIns="36000" rIns="36000" bIns="36000">
            <a:spAutoFit/>
          </a:bodyPr>
          <a:lstStyle/>
          <a:p>
            <a:pPr algn="ctr" defTabSz="762000" eaLnBrk="0" hangingPunct="0">
              <a:defRPr/>
            </a:pPr>
            <a:r>
              <a:rPr lang="en-US" altLang="ko-KR" sz="10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RX4770 M4/M5</a:t>
            </a:r>
          </a:p>
        </p:txBody>
      </p:sp>
      <p:sp>
        <p:nvSpPr>
          <p:cNvPr id="213" name="직사각형 212"/>
          <p:cNvSpPr/>
          <p:nvPr/>
        </p:nvSpPr>
        <p:spPr>
          <a:xfrm>
            <a:off x="3152546" y="2703857"/>
            <a:ext cx="8547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62000"/>
            <a:r>
              <a:rPr lang="en-US" altLang="ko-KR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RX2520 M4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charset="0"/>
            </a:endParaRPr>
          </a:p>
        </p:txBody>
      </p:sp>
      <p:pic>
        <p:nvPicPr>
          <p:cNvPr id="228" name="Picture 2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4750" y="2469860"/>
            <a:ext cx="808437" cy="24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" name="Rectangle 35"/>
          <p:cNvSpPr>
            <a:spLocks noChangeAspect="1" noChangeArrowheads="1"/>
          </p:cNvSpPr>
          <p:nvPr/>
        </p:nvSpPr>
        <p:spPr bwMode="auto">
          <a:xfrm>
            <a:off x="6203289" y="2703857"/>
            <a:ext cx="1068305" cy="22659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36000" tIns="36000" rIns="36000" bIns="36000">
            <a:spAutoFit/>
          </a:bodyPr>
          <a:lstStyle/>
          <a:p>
            <a:pPr algn="ctr" defTabSz="762000" eaLnBrk="0" hangingPunct="0"/>
            <a:r>
              <a:rPr lang="en-US" altLang="ko-KR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RX2540 M4/M5</a:t>
            </a:r>
          </a:p>
        </p:txBody>
      </p:sp>
      <p:pic>
        <p:nvPicPr>
          <p:cNvPr id="229" name="Picture 4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3701" y="2462340"/>
            <a:ext cx="833316" cy="25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그룹 1"/>
          <p:cNvGrpSpPr/>
          <p:nvPr/>
        </p:nvGrpSpPr>
        <p:grpSpPr>
          <a:xfrm>
            <a:off x="923533" y="4980168"/>
            <a:ext cx="1149396" cy="658975"/>
            <a:chOff x="1607977" y="4966305"/>
            <a:chExt cx="863558" cy="495095"/>
          </a:xfrm>
        </p:grpSpPr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1724773" y="5299831"/>
              <a:ext cx="610392" cy="1615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36000" rIns="0" bIns="36000">
              <a:spAutoFit/>
            </a:bodyPr>
            <a:lstStyle/>
            <a:p>
              <a:pPr defTabSz="585788" eaLnBrk="0" hangingPunct="0">
                <a:lnSpc>
                  <a:spcPct val="90000"/>
                </a:lnSpc>
                <a:tabLst>
                  <a:tab pos="1143000" algn="ctr"/>
                  <a:tab pos="2190750" algn="ctr"/>
                  <a:tab pos="3333750" algn="ctr"/>
                  <a:tab pos="4476750" algn="ctr"/>
                </a:tabLst>
              </a:pPr>
              <a:r>
                <a:rPr lang="en-US" altLang="ko-KR" sz="1000" dirty="0">
                  <a:latin typeface="맑은 고딕" panose="020B0503020000020004" pitchFamily="50" charset="-127"/>
                  <a:ea typeface="맑은 고딕" panose="020B0503020000020004" pitchFamily="50" charset="-127"/>
                  <a:cs typeface="Arial" charset="0"/>
                </a:rPr>
                <a:t>CX400 M4</a:t>
              </a:r>
            </a:p>
          </p:txBody>
        </p:sp>
        <p:pic>
          <p:nvPicPr>
            <p:cNvPr id="231" name="Picture 7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7977" y="4966305"/>
              <a:ext cx="863558" cy="287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30B1A"/>
              </a:buClr>
              <a:defRPr/>
            </a:pPr>
            <a:r>
              <a:rPr kumimoji="0"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FUJITSU PRIMERGY </a:t>
            </a:r>
            <a:r>
              <a:rPr kumimoji="0"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전체 </a:t>
            </a:r>
            <a:r>
              <a:rPr kumimoji="0"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Line-Up</a:t>
            </a:r>
          </a:p>
        </p:txBody>
      </p:sp>
      <p:cxnSp>
        <p:nvCxnSpPr>
          <p:cNvPr id="236" name="직선 연결선 235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7" name="텍스트 개체 틀 5"/>
          <p:cNvSpPr txBox="1">
            <a:spLocks/>
          </p:cNvSpPr>
          <p:nvPr/>
        </p:nvSpPr>
        <p:spPr>
          <a:xfrm>
            <a:off x="348525" y="1238401"/>
            <a:ext cx="9212988" cy="549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5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5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5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5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5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PRIMERGY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제품은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Rack, Tower, Cloud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서버 및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Mainframe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급의 안정성을 제공하는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High-end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서버까지 폭넓은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x86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서버 제품 라인업을 제공하고 있습니다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5</a:t>
            </a:fld>
            <a:endParaRPr lang="de-DE" altLang="ja-JP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510297" y="5653139"/>
            <a:ext cx="916004" cy="862330"/>
            <a:chOff x="517917" y="5599799"/>
            <a:chExt cx="916004" cy="862330"/>
          </a:xfrm>
        </p:grpSpPr>
        <p:sp>
          <p:nvSpPr>
            <p:cNvPr id="185" name="Rectangle 49"/>
            <p:cNvSpPr>
              <a:spLocks noChangeArrowheads="1"/>
            </p:cNvSpPr>
            <p:nvPr/>
          </p:nvSpPr>
          <p:spPr bwMode="auto">
            <a:xfrm>
              <a:off x="555740" y="6136664"/>
              <a:ext cx="832833" cy="3254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36000" rIns="0" bIns="36000">
              <a:spAutoFit/>
            </a:bodyPr>
            <a:lstStyle/>
            <a:p>
              <a:pPr defTabSz="585788" eaLnBrk="0" hangingPunct="0">
                <a:lnSpc>
                  <a:spcPct val="90000"/>
                </a:lnSpc>
                <a:tabLst>
                  <a:tab pos="1143000" algn="ctr"/>
                  <a:tab pos="2190750" algn="ctr"/>
                  <a:tab pos="3333750" algn="ctr"/>
                  <a:tab pos="4476750" algn="ctr"/>
                </a:tabLst>
              </a:pPr>
              <a:r>
                <a:rPr lang="en-US" altLang="ko-KR" sz="900" dirty="0">
                  <a:latin typeface="맑은 고딕" panose="020B0503020000020004" pitchFamily="50" charset="-127"/>
                  <a:ea typeface="맑은 고딕" panose="020B0503020000020004" pitchFamily="50" charset="-127"/>
                  <a:cs typeface="Arial" charset="0"/>
                </a:rPr>
                <a:t>CX2550 M4/M5</a:t>
              </a:r>
            </a:p>
          </p:txBody>
        </p:sp>
        <p:pic>
          <p:nvPicPr>
            <p:cNvPr id="95" name="Picture 4" descr="C:\Users\PDBTLAMP\Desktop\2017_05_30_F\2017_05_30_F\png\F2017_05_30_02_oic.png"/>
            <p:cNvPicPr>
              <a:picLocks noChangeAspect="1" noChangeArrowheads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17" y="5599799"/>
              <a:ext cx="916004" cy="567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그룹 7"/>
          <p:cNvGrpSpPr/>
          <p:nvPr/>
        </p:nvGrpSpPr>
        <p:grpSpPr>
          <a:xfrm>
            <a:off x="1611291" y="5653139"/>
            <a:ext cx="916004" cy="862330"/>
            <a:chOff x="1620316" y="5599799"/>
            <a:chExt cx="916004" cy="862330"/>
          </a:xfrm>
        </p:grpSpPr>
        <p:pic>
          <p:nvPicPr>
            <p:cNvPr id="81" name="Picture 3" descr="C:\Users\PDBTLAMP\Desktop\2017_05_30_F\2017_05_30_F\png\F2017_05_30_01_oic.png"/>
            <p:cNvPicPr>
              <a:picLocks noChangeAspect="1" noChangeArrowheads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316" y="5599799"/>
              <a:ext cx="916004" cy="567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" name="Rectangle 49"/>
            <p:cNvSpPr>
              <a:spLocks noChangeArrowheads="1"/>
            </p:cNvSpPr>
            <p:nvPr/>
          </p:nvSpPr>
          <p:spPr bwMode="auto">
            <a:xfrm>
              <a:off x="1637822" y="6136664"/>
              <a:ext cx="832833" cy="3254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36000" rIns="0" bIns="36000">
              <a:spAutoFit/>
            </a:bodyPr>
            <a:lstStyle/>
            <a:p>
              <a:pPr defTabSz="585788" eaLnBrk="0" hangingPunct="0">
                <a:lnSpc>
                  <a:spcPct val="90000"/>
                </a:lnSpc>
                <a:tabLst>
                  <a:tab pos="1143000" algn="ctr"/>
                  <a:tab pos="2190750" algn="ctr"/>
                  <a:tab pos="3333750" algn="ctr"/>
                  <a:tab pos="4476750" algn="ctr"/>
                </a:tabLst>
              </a:pPr>
              <a:r>
                <a:rPr lang="en-US" altLang="ko-KR" sz="900" dirty="0">
                  <a:latin typeface="맑은 고딕" panose="020B0503020000020004" pitchFamily="50" charset="-127"/>
                  <a:ea typeface="맑은 고딕" panose="020B0503020000020004" pitchFamily="50" charset="-127"/>
                  <a:cs typeface="Arial" charset="0"/>
                </a:rPr>
                <a:t>CX2560 M4/M5</a:t>
              </a: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2712285" y="5653139"/>
            <a:ext cx="918814" cy="862330"/>
            <a:chOff x="2719905" y="5599799"/>
            <a:chExt cx="918814" cy="862330"/>
          </a:xfrm>
        </p:grpSpPr>
        <p:pic>
          <p:nvPicPr>
            <p:cNvPr id="99" name="Picture 5" descr="C:\Users\PDBTLAMP\Desktop\2017_05_30_F\2017_05_30_F\png\F2017_05_30_04_oic.png"/>
            <p:cNvPicPr>
              <a:picLocks noChangeAspect="1" noChangeArrowheads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2715" y="5599799"/>
              <a:ext cx="916004" cy="567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" name="Rectangle 49"/>
            <p:cNvSpPr>
              <a:spLocks noChangeArrowheads="1"/>
            </p:cNvSpPr>
            <p:nvPr/>
          </p:nvSpPr>
          <p:spPr bwMode="auto">
            <a:xfrm>
              <a:off x="2719905" y="6136664"/>
              <a:ext cx="832833" cy="3254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36000" rIns="0" bIns="36000">
              <a:spAutoFit/>
            </a:bodyPr>
            <a:lstStyle/>
            <a:p>
              <a:pPr defTabSz="585788" eaLnBrk="0" hangingPunct="0">
                <a:lnSpc>
                  <a:spcPct val="90000"/>
                </a:lnSpc>
                <a:tabLst>
                  <a:tab pos="1143000" algn="ctr"/>
                  <a:tab pos="2190750" algn="ctr"/>
                  <a:tab pos="3333750" algn="ctr"/>
                  <a:tab pos="4476750" algn="ctr"/>
                </a:tabLst>
              </a:pPr>
              <a:r>
                <a:rPr lang="en-US" altLang="ko-KR" sz="900" dirty="0">
                  <a:latin typeface="맑은 고딕" panose="020B0503020000020004" pitchFamily="50" charset="-127"/>
                  <a:ea typeface="맑은 고딕" panose="020B0503020000020004" pitchFamily="50" charset="-127"/>
                  <a:cs typeface="Arial" charset="0"/>
                </a:rPr>
                <a:t>CX2570 M4/M5</a:t>
              </a:r>
            </a:p>
          </p:txBody>
        </p:sp>
      </p:grpSp>
      <p:pic>
        <p:nvPicPr>
          <p:cNvPr id="103" name="Picture 2" descr="C:\Users\PDBTLAMP\Desktop\2017_05_30_F\2017_05_30_F\jpg1500px\F2017_05_30_23_1500px.jpg"/>
          <p:cNvPicPr>
            <a:picLocks noChangeAspect="1" noChangeArrowheads="1"/>
          </p:cNvPicPr>
          <p:nvPr/>
        </p:nvPicPr>
        <p:blipFill rotWithShape="1">
          <a:blip r:embed="rId2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85013" y="4874918"/>
            <a:ext cx="1545597" cy="59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C:\Aswin Shankar\DELIVERABLES\PQ\PQ3000 launch\PRE-ANNOUNCEMENT\Product pictures\Primequest_3800B\Primequest_3800B\PNG\Primequest_3800B_front_3D_oic.png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2982" y="5387094"/>
            <a:ext cx="1162435" cy="72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Rectangle 58"/>
          <p:cNvSpPr>
            <a:spLocks noChangeAspect="1" noChangeArrowheads="1"/>
          </p:cNvSpPr>
          <p:nvPr/>
        </p:nvSpPr>
        <p:spPr bwMode="auto">
          <a:xfrm>
            <a:off x="6256206" y="6044393"/>
            <a:ext cx="1663902" cy="38048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36000" tIns="36000" rIns="36000" bIns="36000">
            <a:spAutoFit/>
          </a:bodyPr>
          <a:lstStyle/>
          <a:p>
            <a:pPr defTabSz="762000" eaLnBrk="0" hangingPunct="0"/>
            <a:r>
              <a:rPr lang="en-US" altLang="ko-KR" sz="1000" kern="0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PRIMEQUEST 3800B2</a:t>
            </a:r>
          </a:p>
          <a:p>
            <a:pPr defTabSz="762000" eaLnBrk="0" hangingPunct="0"/>
            <a:r>
              <a:rPr lang="en-US" altLang="ko-KR" sz="1000" kern="0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PRIMEQUEST 3800B</a:t>
            </a:r>
          </a:p>
        </p:txBody>
      </p:sp>
    </p:spTree>
    <p:extLst>
      <p:ext uri="{BB962C8B-B14F-4D97-AF65-F5344CB8AC3E}">
        <p14:creationId xmlns:p14="http://schemas.microsoft.com/office/powerpoint/2010/main" val="37828233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주요 </a:t>
            </a:r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고객사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30B1A"/>
              </a:buClr>
              <a:defRPr/>
            </a:pPr>
            <a:r>
              <a:rPr kumimoji="0"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 </a:t>
            </a:r>
            <a:r>
              <a:rPr kumimoji="0" lang="ko-KR" altLang="en-US" kern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고객사</a:t>
            </a:r>
            <a:endParaRPr kumimoji="0" lang="en-US" altLang="ko-KR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3" name="직선 연결선 22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텍스트 개체 틀 5"/>
          <p:cNvSpPr txBox="1">
            <a:spLocks/>
          </p:cNvSpPr>
          <p:nvPr/>
        </p:nvSpPr>
        <p:spPr>
          <a:xfrm>
            <a:off x="348525" y="1238402"/>
            <a:ext cx="9212988" cy="3409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2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한국후지쯔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㈜는 제조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유통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금융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공공기관에 다수의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x86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서버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(PRIMERGY)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공급한 실적을 보유하고 있습니다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330" name="正方形/長方形 134"/>
          <p:cNvSpPr/>
          <p:nvPr/>
        </p:nvSpPr>
        <p:spPr bwMode="gray">
          <a:xfrm>
            <a:off x="552020" y="1938874"/>
            <a:ext cx="2065634" cy="27931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 latinLnBrk="1">
              <a:lnSpc>
                <a:spcPct val="95000"/>
              </a:lnSpc>
              <a:spcAft>
                <a:spcPct val="35000"/>
              </a:spcAft>
              <a:buClr>
                <a:srgbClr val="A30B1A"/>
              </a:buClr>
              <a:buSzPct val="80000"/>
              <a:defRPr/>
            </a:pPr>
            <a:endParaRPr kumimoji="0" lang="en-GB" altLang="ja-JP" sz="12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1" name="正方形/長方形 135"/>
          <p:cNvSpPr/>
          <p:nvPr/>
        </p:nvSpPr>
        <p:spPr bwMode="gray">
          <a:xfrm>
            <a:off x="7233833" y="1938873"/>
            <a:ext cx="2065635" cy="27931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 latinLnBrk="1">
              <a:lnSpc>
                <a:spcPct val="95000"/>
              </a:lnSpc>
              <a:spcAft>
                <a:spcPct val="35000"/>
              </a:spcAft>
              <a:buClr>
                <a:srgbClr val="A30B1A"/>
              </a:buClr>
              <a:buSzPct val="80000"/>
              <a:defRPr/>
            </a:pPr>
            <a:endParaRPr kumimoji="0" lang="en-GB" altLang="ja-JP" sz="12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2" name="正方形/長方形 136"/>
          <p:cNvSpPr/>
          <p:nvPr/>
        </p:nvSpPr>
        <p:spPr bwMode="gray">
          <a:xfrm>
            <a:off x="2771439" y="1925437"/>
            <a:ext cx="2067217" cy="29275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 latinLnBrk="1">
              <a:lnSpc>
                <a:spcPct val="95000"/>
              </a:lnSpc>
              <a:spcAft>
                <a:spcPct val="35000"/>
              </a:spcAft>
              <a:buClr>
                <a:srgbClr val="A30B1A"/>
              </a:buClr>
              <a:buSzPct val="80000"/>
              <a:defRPr/>
            </a:pPr>
            <a:endParaRPr kumimoji="0" lang="en-GB" altLang="ja-JP" sz="12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3" name="正方形/長方形 137"/>
          <p:cNvSpPr/>
          <p:nvPr/>
        </p:nvSpPr>
        <p:spPr bwMode="gray">
          <a:xfrm>
            <a:off x="5018881" y="1938874"/>
            <a:ext cx="2067217" cy="27931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 latinLnBrk="1">
              <a:lnSpc>
                <a:spcPct val="95000"/>
              </a:lnSpc>
              <a:spcAft>
                <a:spcPct val="35000"/>
              </a:spcAft>
              <a:buClr>
                <a:srgbClr val="A30B1A"/>
              </a:buClr>
              <a:buSzPct val="80000"/>
              <a:defRPr/>
            </a:pPr>
            <a:endParaRPr kumimoji="0" lang="en-GB" altLang="ja-JP" sz="1200" b="1">
              <a:solidFill>
                <a:prstClr val="white">
                  <a:lumMod val="50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4" name="正方形/長方形 138"/>
          <p:cNvSpPr/>
          <p:nvPr/>
        </p:nvSpPr>
        <p:spPr bwMode="gray">
          <a:xfrm>
            <a:off x="531653" y="1960116"/>
            <a:ext cx="2065634" cy="2726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 latinLnBrk="1">
              <a:lnSpc>
                <a:spcPct val="95000"/>
              </a:lnSpc>
              <a:spcAft>
                <a:spcPct val="35000"/>
              </a:spcAft>
              <a:buClr>
                <a:srgbClr val="A30B1A"/>
              </a:buClr>
              <a:buSzPct val="80000"/>
              <a:defRPr/>
            </a:pPr>
            <a:endParaRPr kumimoji="0" lang="en-GB" altLang="ja-JP" sz="12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5" name="正方形/長方形 139"/>
          <p:cNvSpPr/>
          <p:nvPr/>
        </p:nvSpPr>
        <p:spPr bwMode="gray">
          <a:xfrm>
            <a:off x="7217820" y="4267844"/>
            <a:ext cx="2065635" cy="27265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 latinLnBrk="1">
              <a:lnSpc>
                <a:spcPct val="95000"/>
              </a:lnSpc>
              <a:spcAft>
                <a:spcPct val="35000"/>
              </a:spcAft>
              <a:buClr>
                <a:srgbClr val="A30B1A"/>
              </a:buClr>
              <a:buSzPct val="80000"/>
              <a:defRPr/>
            </a:pPr>
            <a:endParaRPr kumimoji="0" lang="en-GB" altLang="ja-JP" sz="12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6" name="正方形/長方形 140"/>
          <p:cNvSpPr/>
          <p:nvPr/>
        </p:nvSpPr>
        <p:spPr bwMode="gray">
          <a:xfrm>
            <a:off x="2766174" y="4267851"/>
            <a:ext cx="2067217" cy="2726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 latinLnBrk="1">
              <a:lnSpc>
                <a:spcPct val="95000"/>
              </a:lnSpc>
              <a:spcAft>
                <a:spcPct val="35000"/>
              </a:spcAft>
              <a:buClr>
                <a:srgbClr val="A30B1A"/>
              </a:buClr>
              <a:buSzPct val="80000"/>
              <a:defRPr/>
            </a:pPr>
            <a:endParaRPr kumimoji="0" lang="en-GB" altLang="ja-JP" sz="12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7" name="正方形/長方形 141"/>
          <p:cNvSpPr/>
          <p:nvPr/>
        </p:nvSpPr>
        <p:spPr bwMode="gray">
          <a:xfrm>
            <a:off x="5000108" y="4267851"/>
            <a:ext cx="2067217" cy="2726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 latinLnBrk="1">
              <a:lnSpc>
                <a:spcPct val="95000"/>
              </a:lnSpc>
              <a:spcAft>
                <a:spcPct val="35000"/>
              </a:spcAft>
              <a:buClr>
                <a:srgbClr val="A30B1A"/>
              </a:buClr>
              <a:buSzPct val="80000"/>
              <a:defRPr/>
            </a:pPr>
            <a:endParaRPr kumimoji="0" lang="en-GB" altLang="ja-JP" sz="12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8" name="正方形/長方形 130"/>
          <p:cNvSpPr/>
          <p:nvPr/>
        </p:nvSpPr>
        <p:spPr bwMode="gray">
          <a:xfrm>
            <a:off x="547976" y="2232758"/>
            <a:ext cx="2065634" cy="1945608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solidFill>
              <a:srgbClr val="B1B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defRPr/>
            </a:pPr>
            <a:endParaRPr kumimoji="0" lang="ja-JP" altLang="en-US" sz="180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Fujitsu Sans"/>
            </a:endParaRPr>
          </a:p>
        </p:txBody>
      </p:sp>
      <p:sp>
        <p:nvSpPr>
          <p:cNvPr id="339" name="正方形/長方形 133"/>
          <p:cNvSpPr/>
          <p:nvPr/>
        </p:nvSpPr>
        <p:spPr bwMode="gray">
          <a:xfrm>
            <a:off x="4999433" y="4540493"/>
            <a:ext cx="2067217" cy="1945608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solidFill>
              <a:srgbClr val="B1B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defRPr/>
            </a:pPr>
            <a:endParaRPr kumimoji="0" lang="ja-JP" altLang="en-US" sz="180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Fujitsu Sans"/>
            </a:endParaRPr>
          </a:p>
        </p:txBody>
      </p:sp>
      <p:grpSp>
        <p:nvGrpSpPr>
          <p:cNvPr id="340" name="그룹 339"/>
          <p:cNvGrpSpPr/>
          <p:nvPr/>
        </p:nvGrpSpPr>
        <p:grpSpPr>
          <a:xfrm>
            <a:off x="5141234" y="4708137"/>
            <a:ext cx="1908515" cy="1638890"/>
            <a:chOff x="4726654" y="4385525"/>
            <a:chExt cx="1914108" cy="1828003"/>
          </a:xfrm>
        </p:grpSpPr>
        <p:pic>
          <p:nvPicPr>
            <p:cNvPr id="341" name="Picture 8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4691" y="4795909"/>
              <a:ext cx="537888" cy="247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" name="Picture 8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59" y="4705483"/>
              <a:ext cx="685888" cy="284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3" name="Picture 8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6654" y="5139953"/>
              <a:ext cx="796635" cy="271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" name="Picture 89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8290" y="5870053"/>
              <a:ext cx="867188" cy="304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5" name="Picture 12" descr="http://www.iboryung.com/images/about/logo_group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8123" y="5865430"/>
              <a:ext cx="807003" cy="348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6" name="Picture 49" descr="http://www.redhat.com/g/logos/POSCO_logo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6654" y="4385525"/>
              <a:ext cx="810875" cy="264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7" name="Picture 51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22132" y="5513061"/>
              <a:ext cx="344895" cy="187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" name="Picture 61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3140" y="5043080"/>
              <a:ext cx="917622" cy="306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9" name="Picture 4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6039" y="5485655"/>
              <a:ext cx="1284723" cy="264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0" name="Picture 5"/>
            <p:cNvPicPr>
              <a:picLocks noChangeAspect="1" noChangeArrowheads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83682" y="4424178"/>
              <a:ext cx="853555" cy="150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51" name="正方形/長方形 128"/>
          <p:cNvSpPr/>
          <p:nvPr/>
        </p:nvSpPr>
        <p:spPr bwMode="gray">
          <a:xfrm>
            <a:off x="2775156" y="2218191"/>
            <a:ext cx="2067217" cy="1944184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solidFill>
              <a:srgbClr val="B1B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latinLnBrk="1"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defRPr/>
            </a:pPr>
            <a:endParaRPr kumimoji="0" lang="ja-JP" altLang="en-US" sz="180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Fujitsu Sans"/>
            </a:endParaRPr>
          </a:p>
        </p:txBody>
      </p:sp>
      <p:pic>
        <p:nvPicPr>
          <p:cNvPr id="352" name="Picture 2" descr="KEB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9717" y="3026307"/>
            <a:ext cx="1489740" cy="21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" name="Picture 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8449" y="2298288"/>
            <a:ext cx="647053" cy="28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4" name="Picture 6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6472" y="2770556"/>
            <a:ext cx="865969" cy="21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5" name="Picture 8" descr="KB국민은행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5547" y="2874725"/>
            <a:ext cx="786302" cy="15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6" name="Picture 9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1717" y="2291093"/>
            <a:ext cx="914338" cy="1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7" name="Picture 10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2218" y="2483662"/>
            <a:ext cx="594477" cy="20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9" name="Picture 13"/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51705" y="3660998"/>
            <a:ext cx="649608" cy="22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0" name="Picture 15" descr="우리나라 우리은행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6674" y="2673899"/>
            <a:ext cx="1004972" cy="12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1" name="Picture 16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5562" y="3742710"/>
            <a:ext cx="533866" cy="14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2" name="Picture 18" descr="금융감독원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5345" y="3290065"/>
            <a:ext cx="733844" cy="19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" name="Picture 20" descr="금융결제원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1703" y="3497444"/>
            <a:ext cx="709612" cy="17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4" name="Picture 23" descr="http://www.idongbu.com/images/common/plugin/titLogo.gif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0977" y="3529562"/>
            <a:ext cx="663748" cy="14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5" name="Picture 24"/>
          <p:cNvPicPr>
            <a:picLocks noChangeAspect="1" noChangeArrowheads="1"/>
          </p:cNvPicPr>
          <p:nvPr/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39115" y="3060975"/>
            <a:ext cx="440946" cy="18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6" name="Picture 25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1769" y="3328646"/>
            <a:ext cx="862188" cy="16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7" name="Picture 26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80115" y="3934797"/>
            <a:ext cx="759767" cy="17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" name="Picture 27"/>
          <p:cNvPicPr>
            <a:picLocks noChangeAspect="1" noChangeArrowheads="1"/>
          </p:cNvPicPr>
          <p:nvPr/>
        </p:nvPicPr>
        <p:blipFill rotWithShape="1"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271" b="26249"/>
          <a:stretch/>
        </p:blipFill>
        <p:spPr bwMode="auto">
          <a:xfrm>
            <a:off x="3050845" y="3911167"/>
            <a:ext cx="845235" cy="17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6" name="그룹 375"/>
          <p:cNvGrpSpPr/>
          <p:nvPr/>
        </p:nvGrpSpPr>
        <p:grpSpPr>
          <a:xfrm>
            <a:off x="7217820" y="4540493"/>
            <a:ext cx="2065635" cy="1945608"/>
            <a:chOff x="6874995" y="3983717"/>
            <a:chExt cx="2071688" cy="2170113"/>
          </a:xfrm>
        </p:grpSpPr>
        <p:sp>
          <p:nvSpPr>
            <p:cNvPr id="377" name="正方形/長方形 131"/>
            <p:cNvSpPr/>
            <p:nvPr/>
          </p:nvSpPr>
          <p:spPr bwMode="gray">
            <a:xfrm>
              <a:off x="6874995" y="3983717"/>
              <a:ext cx="2071688" cy="2170113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9525">
              <a:solidFill>
                <a:srgbClr val="B1B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 latinLnBrk="1">
                <a:spcBef>
                  <a:spcPts val="0"/>
                </a:spcBef>
                <a:spcAft>
                  <a:spcPts val="0"/>
                </a:spcAft>
                <a:buClr>
                  <a:srgbClr val="C0504D"/>
                </a:buClr>
                <a:defRPr/>
              </a:pPr>
              <a:endParaRPr kumimoji="0" lang="ja-JP" altLang="en-US" sz="18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Fujitsu Sans"/>
              </a:endParaRPr>
            </a:p>
          </p:txBody>
        </p:sp>
        <p:pic>
          <p:nvPicPr>
            <p:cNvPr id="378" name="Picture 4"/>
            <p:cNvPicPr>
              <a:picLocks noChangeAspect="1" noChangeArrowheads="1"/>
            </p:cNvPicPr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6427" y="4647746"/>
              <a:ext cx="893559" cy="297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9" name="Picture 5"/>
            <p:cNvPicPr>
              <a:picLocks noChangeAspect="1" noChangeArrowheads="1"/>
            </p:cNvPicPr>
            <p:nvPr/>
          </p:nvPicPr>
          <p:blipFill rotWithShape="1"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093" t="25671" r="3832" b="10843"/>
            <a:stretch/>
          </p:blipFill>
          <p:spPr bwMode="auto">
            <a:xfrm>
              <a:off x="7841121" y="4561195"/>
              <a:ext cx="1100633" cy="235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0" name="Picture 6"/>
            <p:cNvPicPr>
              <a:picLocks noChangeAspect="1" noChangeArrowheads="1"/>
            </p:cNvPicPr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5748" y="5830856"/>
              <a:ext cx="1403092" cy="280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1" name="Picture 7"/>
            <p:cNvPicPr>
              <a:picLocks noChangeAspect="1" noChangeArrowheads="1"/>
            </p:cNvPicPr>
            <p:nvPr/>
          </p:nvPicPr>
          <p:blipFill rotWithShape="1"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028172" y="5011834"/>
              <a:ext cx="825636" cy="264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2" name="Picture 8"/>
            <p:cNvPicPr>
              <a:picLocks noChangeAspect="1" noChangeArrowheads="1"/>
            </p:cNvPicPr>
            <p:nvPr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5748" y="4024550"/>
              <a:ext cx="868553" cy="289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3" name="Picture 9"/>
            <p:cNvPicPr>
              <a:picLocks noChangeAspect="1" noChangeArrowheads="1"/>
            </p:cNvPicPr>
            <p:nvPr/>
          </p:nvPicPr>
          <p:blipFill rotWithShape="1"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956" t="-6769" r="12067" b="1"/>
            <a:stretch/>
          </p:blipFill>
          <p:spPr bwMode="auto">
            <a:xfrm>
              <a:off x="7847088" y="5195307"/>
              <a:ext cx="1066024" cy="374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4" name="Picture 10"/>
            <p:cNvPicPr>
              <a:picLocks noChangeAspect="1" noChangeArrowheads="1"/>
            </p:cNvPicPr>
            <p:nvPr/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4819" y="4832302"/>
              <a:ext cx="928876" cy="179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5" name="Picture 11"/>
            <p:cNvPicPr>
              <a:picLocks noChangeAspect="1" noChangeArrowheads="1"/>
            </p:cNvPicPr>
            <p:nvPr/>
          </p:nvPicPr>
          <p:blipFill>
            <a:blip r:embed="rId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180" y="5569746"/>
              <a:ext cx="1219825" cy="209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6" name="Picture 12"/>
            <p:cNvPicPr>
              <a:picLocks noChangeAspect="1" noChangeArrowheads="1"/>
            </p:cNvPicPr>
            <p:nvPr/>
          </p:nvPicPr>
          <p:blipFill>
            <a:blip r:embed="rId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2419" y="4075967"/>
              <a:ext cx="901835" cy="227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7" name="Picture 13"/>
            <p:cNvPicPr>
              <a:picLocks noChangeAspect="1" noChangeArrowheads="1"/>
            </p:cNvPicPr>
            <p:nvPr/>
          </p:nvPicPr>
          <p:blipFill rotWithShape="1">
            <a:blip r:embed="rId4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002155" y="4344767"/>
              <a:ext cx="881755" cy="214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8" name="Picture 14"/>
            <p:cNvPicPr>
              <a:picLocks noChangeAspect="1" noChangeArrowheads="1"/>
            </p:cNvPicPr>
            <p:nvPr/>
          </p:nvPicPr>
          <p:blipFill>
            <a:blip r:embed="rId4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9087" y="5601348"/>
              <a:ext cx="701525" cy="114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9" name="Picture 15"/>
            <p:cNvPicPr>
              <a:picLocks noChangeAspect="1" noChangeArrowheads="1"/>
            </p:cNvPicPr>
            <p:nvPr/>
          </p:nvPicPr>
          <p:blipFill rotWithShape="1">
            <a:blip r:embed="rId4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928644" y="5042169"/>
              <a:ext cx="966374" cy="203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0" name="Picture 17"/>
            <p:cNvPicPr>
              <a:picLocks noChangeAspect="1" noChangeArrowheads="1"/>
            </p:cNvPicPr>
            <p:nvPr/>
          </p:nvPicPr>
          <p:blipFill>
            <a:blip r:embed="rId4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5353731"/>
              <a:ext cx="664384" cy="183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1" name="Picture 18"/>
            <p:cNvPicPr>
              <a:picLocks noChangeAspect="1" noChangeArrowheads="1"/>
            </p:cNvPicPr>
            <p:nvPr/>
          </p:nvPicPr>
          <p:blipFill rotWithShape="1">
            <a:blip r:embed="rId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380100" y="5820730"/>
              <a:ext cx="539973" cy="333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2" name="Picture 19"/>
            <p:cNvPicPr>
              <a:picLocks noChangeAspect="1" noChangeArrowheads="1"/>
            </p:cNvPicPr>
            <p:nvPr/>
          </p:nvPicPr>
          <p:blipFill rotWithShape="1">
            <a:blip r:embed="rId4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t="5798" r="-14636" b="-1"/>
            <a:stretch/>
          </p:blipFill>
          <p:spPr bwMode="auto">
            <a:xfrm>
              <a:off x="6959971" y="4390347"/>
              <a:ext cx="854329" cy="285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93" name="그룹 392"/>
          <p:cNvGrpSpPr/>
          <p:nvPr/>
        </p:nvGrpSpPr>
        <p:grpSpPr>
          <a:xfrm>
            <a:off x="555338" y="2268468"/>
            <a:ext cx="2041953" cy="1908843"/>
            <a:chOff x="194734" y="4023389"/>
            <a:chExt cx="2047937" cy="2129106"/>
          </a:xfrm>
        </p:grpSpPr>
        <p:pic>
          <p:nvPicPr>
            <p:cNvPr id="394" name="Picture 20"/>
            <p:cNvPicPr>
              <a:picLocks noChangeAspect="1" noChangeArrowheads="1"/>
            </p:cNvPicPr>
            <p:nvPr/>
          </p:nvPicPr>
          <p:blipFill rotWithShape="1">
            <a:blip r:embed="rId4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4734" y="4269016"/>
              <a:ext cx="632764" cy="399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5" name="Picture 24" descr="CI"/>
            <p:cNvPicPr>
              <a:picLocks noChangeAspect="1" noChangeArrowheads="1"/>
            </p:cNvPicPr>
            <p:nvPr/>
          </p:nvPicPr>
          <p:blipFill rotWithShape="1">
            <a:blip r:embed="rId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8646" t="18204" r="34090" b="23518"/>
            <a:stretch/>
          </p:blipFill>
          <p:spPr bwMode="auto">
            <a:xfrm>
              <a:off x="200575" y="4023389"/>
              <a:ext cx="803750" cy="255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6" name="Picture 25"/>
            <p:cNvPicPr>
              <a:picLocks noChangeAspect="1" noChangeArrowheads="1"/>
            </p:cNvPicPr>
            <p:nvPr/>
          </p:nvPicPr>
          <p:blipFill>
            <a:blip r:embed="rId4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967" y="4727417"/>
              <a:ext cx="1071045" cy="182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7" name="Picture 26"/>
            <p:cNvPicPr>
              <a:picLocks noChangeAspect="1" noChangeArrowheads="1"/>
            </p:cNvPicPr>
            <p:nvPr/>
          </p:nvPicPr>
          <p:blipFill>
            <a:blip r:embed="rId5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98" y="4971662"/>
              <a:ext cx="715661" cy="223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8" name="Picture 27"/>
            <p:cNvPicPr>
              <a:picLocks noChangeAspect="1" noChangeArrowheads="1"/>
            </p:cNvPicPr>
            <p:nvPr/>
          </p:nvPicPr>
          <p:blipFill rotWithShape="1">
            <a:blip r:embed="rId5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27827" y="4023390"/>
              <a:ext cx="714844" cy="472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9" name="Picture 28"/>
            <p:cNvPicPr>
              <a:picLocks noChangeAspect="1" noChangeArrowheads="1"/>
            </p:cNvPicPr>
            <p:nvPr/>
          </p:nvPicPr>
          <p:blipFill rotWithShape="1">
            <a:blip r:embed="rId5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6012" b="17647"/>
            <a:stretch/>
          </p:blipFill>
          <p:spPr bwMode="auto">
            <a:xfrm>
              <a:off x="921696" y="4054293"/>
              <a:ext cx="626232" cy="270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0" name="Picture 33" descr="http://sstatic.naver.net/keypage/outside/government/2011051716023051497.jpg"/>
            <p:cNvPicPr>
              <a:picLocks noChangeAspect="1" noChangeArrowheads="1"/>
            </p:cNvPicPr>
            <p:nvPr/>
          </p:nvPicPr>
          <p:blipFill rotWithShape="1">
            <a:blip r:embed="rId5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43779" y="4735563"/>
              <a:ext cx="864096" cy="216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1" name="Picture 34"/>
            <p:cNvPicPr>
              <a:picLocks noChangeAspect="1" noChangeArrowheads="1"/>
            </p:cNvPicPr>
            <p:nvPr/>
          </p:nvPicPr>
          <p:blipFill rotWithShape="1">
            <a:blip r:embed="rId5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25517" y="4516518"/>
              <a:ext cx="685069" cy="234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2" name="Picture 36"/>
            <p:cNvPicPr>
              <a:picLocks noChangeAspect="1" noChangeArrowheads="1"/>
            </p:cNvPicPr>
            <p:nvPr/>
          </p:nvPicPr>
          <p:blipFill>
            <a:blip r:embed="rId5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107" y="5485768"/>
              <a:ext cx="728504" cy="173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3" name="Picture 37"/>
            <p:cNvPicPr>
              <a:picLocks noChangeAspect="1" noChangeArrowheads="1"/>
            </p:cNvPicPr>
            <p:nvPr/>
          </p:nvPicPr>
          <p:blipFill>
            <a:blip r:embed="rId5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308" y="5223494"/>
              <a:ext cx="632090" cy="1996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4" name="Picture 38"/>
            <p:cNvPicPr>
              <a:picLocks noChangeAspect="1" noChangeArrowheads="1"/>
            </p:cNvPicPr>
            <p:nvPr/>
          </p:nvPicPr>
          <p:blipFill>
            <a:blip r:embed="rId5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43" y="5888693"/>
              <a:ext cx="928688" cy="17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5" name="Picture 39"/>
            <p:cNvPicPr>
              <a:picLocks noChangeAspect="1" noChangeArrowheads="1"/>
            </p:cNvPicPr>
            <p:nvPr/>
          </p:nvPicPr>
          <p:blipFill rotWithShape="1">
            <a:blip r:embed="rId5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037" t="45588" r="14527"/>
            <a:stretch/>
          </p:blipFill>
          <p:spPr bwMode="auto">
            <a:xfrm>
              <a:off x="1427377" y="5245510"/>
              <a:ext cx="707876" cy="158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6" name="Picture 44"/>
            <p:cNvPicPr>
              <a:picLocks noChangeAspect="1" noChangeArrowheads="1"/>
            </p:cNvPicPr>
            <p:nvPr/>
          </p:nvPicPr>
          <p:blipFill>
            <a:blip r:embed="rId5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677" y="4997915"/>
              <a:ext cx="363139" cy="247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7" name="Picture 45"/>
            <p:cNvPicPr>
              <a:picLocks noChangeAspect="1" noChangeArrowheads="1"/>
            </p:cNvPicPr>
            <p:nvPr/>
          </p:nvPicPr>
          <p:blipFill>
            <a:blip r:embed="rId6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625" y="5084707"/>
              <a:ext cx="746777" cy="85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8" name="Picture 22" descr="국세청로고">
              <a:hlinkClick r:id="rId61"/>
            </p:cNvPr>
            <p:cNvPicPr>
              <a:picLocks noChangeAspect="1" noChangeArrowheads="1"/>
            </p:cNvPicPr>
            <p:nvPr/>
          </p:nvPicPr>
          <p:blipFill>
            <a:blip r:embed="rId6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424" y="4441741"/>
              <a:ext cx="663646" cy="149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" name="Picture 46"/>
            <p:cNvPicPr>
              <a:picLocks noChangeAspect="1" noChangeArrowheads="1"/>
            </p:cNvPicPr>
            <p:nvPr/>
          </p:nvPicPr>
          <p:blipFill>
            <a:blip r:embed="rId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916" y="5452824"/>
              <a:ext cx="493084" cy="130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" name="Picture 47"/>
            <p:cNvPicPr>
              <a:picLocks noChangeAspect="1" noChangeArrowheads="1"/>
            </p:cNvPicPr>
            <p:nvPr/>
          </p:nvPicPr>
          <p:blipFill rotWithShape="1">
            <a:blip r:embed="rId6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6160" y="5690209"/>
              <a:ext cx="696900" cy="178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" name="Picture 50"/>
            <p:cNvPicPr>
              <a:picLocks noChangeAspect="1" noChangeArrowheads="1"/>
            </p:cNvPicPr>
            <p:nvPr/>
          </p:nvPicPr>
          <p:blipFill rotWithShape="1"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05293" y="5624891"/>
              <a:ext cx="393013" cy="527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2" name="Picture 51"/>
            <p:cNvPicPr>
              <a:picLocks noChangeAspect="1" noChangeArrowheads="1"/>
            </p:cNvPicPr>
            <p:nvPr/>
          </p:nvPicPr>
          <p:blipFill>
            <a:blip r:embed="rId6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577" y="5876488"/>
              <a:ext cx="285181" cy="244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3" name="Picture 52"/>
            <p:cNvPicPr>
              <a:picLocks noChangeAspect="1" noChangeArrowheads="1"/>
            </p:cNvPicPr>
            <p:nvPr/>
          </p:nvPicPr>
          <p:blipFill rotWithShape="1">
            <a:blip r:embed="rId6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71544" y="5436426"/>
              <a:ext cx="616188" cy="162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4" name="Picture 53"/>
            <p:cNvPicPr>
              <a:picLocks noChangeAspect="1" noChangeArrowheads="1"/>
            </p:cNvPicPr>
            <p:nvPr/>
          </p:nvPicPr>
          <p:blipFill rotWithShape="1">
            <a:blip r:embed="rId6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288" t="-382" r="12307"/>
            <a:stretch/>
          </p:blipFill>
          <p:spPr bwMode="auto">
            <a:xfrm>
              <a:off x="1704710" y="5650610"/>
              <a:ext cx="465720" cy="182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15" name="그룹 414"/>
          <p:cNvGrpSpPr/>
          <p:nvPr/>
        </p:nvGrpSpPr>
        <p:grpSpPr>
          <a:xfrm>
            <a:off x="2775156" y="4540493"/>
            <a:ext cx="2067217" cy="1945608"/>
            <a:chOff x="2404595" y="3983717"/>
            <a:chExt cx="2073275" cy="2170113"/>
          </a:xfrm>
        </p:grpSpPr>
        <p:sp>
          <p:nvSpPr>
            <p:cNvPr id="416" name="正方形/長方形 132"/>
            <p:cNvSpPr/>
            <p:nvPr/>
          </p:nvSpPr>
          <p:spPr bwMode="gray">
            <a:xfrm>
              <a:off x="2404595" y="3983717"/>
              <a:ext cx="2073275" cy="2170113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9525">
              <a:solidFill>
                <a:srgbClr val="B1B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 latinLnBrk="1">
                <a:spcBef>
                  <a:spcPts val="0"/>
                </a:spcBef>
                <a:spcAft>
                  <a:spcPts val="0"/>
                </a:spcAft>
                <a:buClr>
                  <a:srgbClr val="C0504D"/>
                </a:buClr>
                <a:defRPr/>
              </a:pPr>
              <a:endParaRPr kumimoji="0" lang="ja-JP" altLang="en-US" sz="18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Fujitsu Sans"/>
              </a:endParaRPr>
            </a:p>
          </p:txBody>
        </p:sp>
        <p:pic>
          <p:nvPicPr>
            <p:cNvPr id="417" name="Picture 54"/>
            <p:cNvPicPr>
              <a:picLocks noChangeAspect="1" noChangeArrowheads="1"/>
            </p:cNvPicPr>
            <p:nvPr/>
          </p:nvPicPr>
          <p:blipFill>
            <a:blip r:embed="rId6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824" y="4103261"/>
              <a:ext cx="689858" cy="221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8" name="Picture 55"/>
            <p:cNvPicPr>
              <a:picLocks noChangeAspect="1" noChangeArrowheads="1"/>
            </p:cNvPicPr>
            <p:nvPr/>
          </p:nvPicPr>
          <p:blipFill>
            <a:blip r:embed="rId7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931" y="4075967"/>
              <a:ext cx="642082" cy="253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9" name="Picture 56"/>
            <p:cNvPicPr>
              <a:picLocks noChangeAspect="1" noChangeArrowheads="1"/>
            </p:cNvPicPr>
            <p:nvPr/>
          </p:nvPicPr>
          <p:blipFill>
            <a:blip r:embed="rId7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4203" y="4030270"/>
              <a:ext cx="489718" cy="314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0" name="Picture 57"/>
            <p:cNvPicPr>
              <a:picLocks noChangeAspect="1" noChangeArrowheads="1"/>
            </p:cNvPicPr>
            <p:nvPr/>
          </p:nvPicPr>
          <p:blipFill rotWithShape="1">
            <a:blip r:embed="rId7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443721" y="4998656"/>
              <a:ext cx="873706" cy="334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1" name="Picture 58"/>
            <p:cNvPicPr>
              <a:picLocks noChangeAspect="1" noChangeArrowheads="1"/>
            </p:cNvPicPr>
            <p:nvPr/>
          </p:nvPicPr>
          <p:blipFill>
            <a:blip r:embed="rId7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749" y="4717530"/>
              <a:ext cx="954453" cy="360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2" name="Picture 59"/>
            <p:cNvPicPr>
              <a:picLocks noChangeAspect="1" noChangeArrowheads="1"/>
            </p:cNvPicPr>
            <p:nvPr/>
          </p:nvPicPr>
          <p:blipFill rotWithShape="1">
            <a:blip r:embed="rId7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54753" y="4790839"/>
              <a:ext cx="494113" cy="160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3" name="Picture 60"/>
            <p:cNvPicPr>
              <a:picLocks noChangeAspect="1" noChangeArrowheads="1"/>
            </p:cNvPicPr>
            <p:nvPr/>
          </p:nvPicPr>
          <p:blipFill rotWithShape="1">
            <a:blip r:embed="rId7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680" t="13116" r="56088" b="79639"/>
            <a:stretch/>
          </p:blipFill>
          <p:spPr bwMode="auto">
            <a:xfrm>
              <a:off x="2684820" y="5111288"/>
              <a:ext cx="513823" cy="212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4" name="Picture 61"/>
            <p:cNvPicPr>
              <a:picLocks noChangeAspect="1" noChangeArrowheads="1"/>
            </p:cNvPicPr>
            <p:nvPr/>
          </p:nvPicPr>
          <p:blipFill rotWithShape="1">
            <a:blip r:embed="rId7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32751" y="5795701"/>
              <a:ext cx="1671098" cy="334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5" name="Picture 62"/>
            <p:cNvPicPr>
              <a:picLocks noChangeAspect="1" noChangeArrowheads="1"/>
            </p:cNvPicPr>
            <p:nvPr/>
          </p:nvPicPr>
          <p:blipFill rotWithShape="1">
            <a:blip r:embed="rId7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36784" y="4496264"/>
              <a:ext cx="751984" cy="229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6" name="Picture 63" descr="C:\unzipped\onsetelecom_jpg_file[1]\온세텔레콤CI_영문_세로형.jpg"/>
            <p:cNvPicPr>
              <a:picLocks noChangeAspect="1" noChangeArrowheads="1"/>
            </p:cNvPicPr>
            <p:nvPr/>
          </p:nvPicPr>
          <p:blipFill>
            <a:blip r:embed="rId7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1826" y="5423102"/>
              <a:ext cx="520028" cy="352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7" name="Picture 64"/>
            <p:cNvPicPr>
              <a:picLocks noChangeAspect="1" noChangeArrowheads="1"/>
            </p:cNvPicPr>
            <p:nvPr/>
          </p:nvPicPr>
          <p:blipFill rotWithShape="1">
            <a:blip r:embed="rId7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393992" y="4468849"/>
              <a:ext cx="945063" cy="206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8" name="Picture 65"/>
            <p:cNvPicPr>
              <a:picLocks noChangeAspect="1" noChangeArrowheads="1"/>
            </p:cNvPicPr>
            <p:nvPr/>
          </p:nvPicPr>
          <p:blipFill>
            <a:blip r:embed="rId8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5660" y="5445497"/>
              <a:ext cx="670186" cy="322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9" name="Picture 4"/>
            <p:cNvPicPr>
              <a:picLocks noChangeAspect="1" noChangeArrowheads="1"/>
            </p:cNvPicPr>
            <p:nvPr/>
          </p:nvPicPr>
          <p:blipFill>
            <a:blip r:embed="rId8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2087" y="5447303"/>
              <a:ext cx="272283" cy="219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30" name="正方形/長方形 136"/>
          <p:cNvSpPr/>
          <p:nvPr/>
        </p:nvSpPr>
        <p:spPr bwMode="gray">
          <a:xfrm>
            <a:off x="4996379" y="1915691"/>
            <a:ext cx="2067217" cy="29275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 latinLnBrk="1">
              <a:lnSpc>
                <a:spcPct val="95000"/>
              </a:lnSpc>
              <a:spcAft>
                <a:spcPct val="35000"/>
              </a:spcAft>
              <a:buClr>
                <a:srgbClr val="A30B1A"/>
              </a:buClr>
              <a:buSzPct val="80000"/>
              <a:defRPr/>
            </a:pPr>
            <a:endParaRPr kumimoji="0" lang="en-GB" altLang="ja-JP" sz="12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31" name="그룹 430"/>
          <p:cNvGrpSpPr/>
          <p:nvPr/>
        </p:nvGrpSpPr>
        <p:grpSpPr>
          <a:xfrm>
            <a:off x="7217820" y="2218191"/>
            <a:ext cx="2065635" cy="1944184"/>
            <a:chOff x="6874995" y="1379276"/>
            <a:chExt cx="2071688" cy="2168525"/>
          </a:xfrm>
        </p:grpSpPr>
        <p:sp>
          <p:nvSpPr>
            <p:cNvPr id="432" name="正方形/長方形 127"/>
            <p:cNvSpPr/>
            <p:nvPr/>
          </p:nvSpPr>
          <p:spPr bwMode="gray">
            <a:xfrm>
              <a:off x="6874995" y="1379276"/>
              <a:ext cx="2071688" cy="2168525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9525">
              <a:solidFill>
                <a:srgbClr val="B1B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 latinLnBrk="1">
                <a:spcBef>
                  <a:spcPts val="0"/>
                </a:spcBef>
                <a:spcAft>
                  <a:spcPts val="0"/>
                </a:spcAft>
                <a:buClr>
                  <a:srgbClr val="C0504D"/>
                </a:buClr>
                <a:defRPr/>
              </a:pPr>
              <a:endParaRPr kumimoji="0" lang="ja-JP" altLang="en-US" sz="18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Fujitsu Sans"/>
              </a:endParaRPr>
            </a:p>
          </p:txBody>
        </p:sp>
        <p:pic>
          <p:nvPicPr>
            <p:cNvPr id="433" name="Picture 68"/>
            <p:cNvPicPr>
              <a:picLocks noChangeAspect="1" noChangeArrowheads="1"/>
            </p:cNvPicPr>
            <p:nvPr/>
          </p:nvPicPr>
          <p:blipFill>
            <a:blip r:embed="rId8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0771" y="2174207"/>
              <a:ext cx="807854" cy="21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4" name="Picture 69"/>
            <p:cNvPicPr>
              <a:picLocks noChangeAspect="1" noChangeArrowheads="1"/>
            </p:cNvPicPr>
            <p:nvPr/>
          </p:nvPicPr>
          <p:blipFill>
            <a:blip r:embed="rId8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7201" y="2784121"/>
              <a:ext cx="290157" cy="285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7" name="Picture 74"/>
            <p:cNvPicPr>
              <a:picLocks noChangeAspect="1" noChangeArrowheads="1"/>
            </p:cNvPicPr>
            <p:nvPr/>
          </p:nvPicPr>
          <p:blipFill>
            <a:blip r:embed="rId8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6159" y="3226037"/>
              <a:ext cx="837419" cy="274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9" name="Picture 77"/>
            <p:cNvPicPr>
              <a:picLocks noChangeAspect="1" noChangeArrowheads="1"/>
            </p:cNvPicPr>
            <p:nvPr/>
          </p:nvPicPr>
          <p:blipFill>
            <a:blip r:embed="rId8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2631" y="2479458"/>
              <a:ext cx="554340" cy="369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" name="Picture 79"/>
            <p:cNvPicPr>
              <a:picLocks noChangeAspect="1" noChangeArrowheads="1"/>
            </p:cNvPicPr>
            <p:nvPr/>
          </p:nvPicPr>
          <p:blipFill>
            <a:blip r:embed="rId8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8726" y="1895444"/>
              <a:ext cx="606080" cy="18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2" name="Picture 2"/>
            <p:cNvPicPr>
              <a:picLocks noChangeAspect="1" noChangeArrowheads="1"/>
            </p:cNvPicPr>
            <p:nvPr/>
          </p:nvPicPr>
          <p:blipFill rotWithShape="1">
            <a:blip r:embed="rId8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11771" y="1634011"/>
              <a:ext cx="610860" cy="234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3" name="그림 442"/>
            <p:cNvPicPr>
              <a:picLocks noChangeAspect="1"/>
            </p:cNvPicPr>
            <p:nvPr/>
          </p:nvPicPr>
          <p:blipFill rotWithShape="1">
            <a:blip r:embed="rId8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04616" y="1514506"/>
              <a:ext cx="652792" cy="169595"/>
            </a:xfrm>
            <a:prstGeom prst="rect">
              <a:avLst/>
            </a:prstGeom>
          </p:spPr>
        </p:pic>
        <p:pic>
          <p:nvPicPr>
            <p:cNvPr id="446" name="Picture 19"/>
            <p:cNvPicPr>
              <a:picLocks noChangeAspect="1" noChangeArrowheads="1"/>
            </p:cNvPicPr>
            <p:nvPr/>
          </p:nvPicPr>
          <p:blipFill>
            <a:blip r:embed="rId8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6743" y="1478478"/>
              <a:ext cx="675028" cy="341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47" name="그룹 446"/>
          <p:cNvGrpSpPr/>
          <p:nvPr/>
        </p:nvGrpSpPr>
        <p:grpSpPr>
          <a:xfrm>
            <a:off x="5000224" y="2218191"/>
            <a:ext cx="2065634" cy="1944184"/>
            <a:chOff x="341785" y="1695387"/>
            <a:chExt cx="2170563" cy="2097252"/>
          </a:xfrm>
        </p:grpSpPr>
        <p:sp>
          <p:nvSpPr>
            <p:cNvPr id="448" name="正方形/長方形 126"/>
            <p:cNvSpPr/>
            <p:nvPr/>
          </p:nvSpPr>
          <p:spPr bwMode="gray">
            <a:xfrm>
              <a:off x="341785" y="1695387"/>
              <a:ext cx="2170563" cy="2097252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9525">
              <a:solidFill>
                <a:srgbClr val="B1B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 latinLnBrk="1">
                <a:spcBef>
                  <a:spcPts val="0"/>
                </a:spcBef>
                <a:spcAft>
                  <a:spcPts val="0"/>
                </a:spcAft>
                <a:buClr>
                  <a:srgbClr val="C0504D"/>
                </a:buClr>
                <a:defRPr/>
              </a:pPr>
              <a:endParaRPr kumimoji="0" lang="ja-JP" altLang="en-US" sz="18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Fujitsu Sans"/>
              </a:endParaRPr>
            </a:p>
          </p:txBody>
        </p:sp>
        <p:grpSp>
          <p:nvGrpSpPr>
            <p:cNvPr id="449" name="그룹 448"/>
            <p:cNvGrpSpPr/>
            <p:nvPr/>
          </p:nvGrpSpPr>
          <p:grpSpPr>
            <a:xfrm>
              <a:off x="419111" y="1913142"/>
              <a:ext cx="1958445" cy="1728858"/>
              <a:chOff x="244786" y="1604431"/>
              <a:chExt cx="1869231" cy="1787611"/>
            </a:xfrm>
          </p:grpSpPr>
          <p:grpSp>
            <p:nvGrpSpPr>
              <p:cNvPr id="450" name="그룹 449"/>
              <p:cNvGrpSpPr/>
              <p:nvPr/>
            </p:nvGrpSpPr>
            <p:grpSpPr>
              <a:xfrm>
                <a:off x="244787" y="1604431"/>
                <a:ext cx="1869230" cy="1787611"/>
                <a:chOff x="136072" y="1874292"/>
                <a:chExt cx="1980368" cy="1893895"/>
              </a:xfrm>
            </p:grpSpPr>
            <p:pic>
              <p:nvPicPr>
                <p:cNvPr id="454" name="Picture 63"/>
                <p:cNvPicPr>
                  <a:picLocks noChangeAspect="1" noChangeArrowheads="1"/>
                </p:cNvPicPr>
                <p:nvPr/>
              </p:nvPicPr>
              <p:blipFill>
                <a:blip r:embed="rId9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6072" y="1874292"/>
                  <a:ext cx="1144785" cy="213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5" name="Picture 79" descr="http://t1.gstatic.com/images?q=tbn:rHERJPFthH7JRM:http://1.bp.blogspot.com/_IUXzjDFC9DE/SbygPE1a9oI/AAAAAAAAALA/mlxFnbrHUow/s400/LOTTERIA.png"/>
                <p:cNvPicPr>
                  <a:picLocks noChangeAspect="1" noChangeArrowheads="1"/>
                </p:cNvPicPr>
                <p:nvPr/>
              </p:nvPicPr>
              <p:blipFill>
                <a:blip r:embed="rId9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71481" y="2859902"/>
                  <a:ext cx="532470" cy="5069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6" name="Picture 84"/>
                <p:cNvPicPr>
                  <a:picLocks noChangeAspect="1" noChangeArrowheads="1"/>
                </p:cNvPicPr>
                <p:nvPr/>
              </p:nvPicPr>
              <p:blipFill>
                <a:blip r:embed="rId9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80857" y="2076420"/>
                  <a:ext cx="835583" cy="1813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9" name="그림 458"/>
                <p:cNvPicPr>
                  <a:picLocks noChangeAspect="1"/>
                </p:cNvPicPr>
                <p:nvPr/>
              </p:nvPicPr>
              <p:blipFill>
                <a:blip r:embed="rId9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3523" y="3481643"/>
                  <a:ext cx="999032" cy="286544"/>
                </a:xfrm>
                <a:prstGeom prst="rect">
                  <a:avLst/>
                </a:prstGeom>
              </p:spPr>
            </p:pic>
          </p:grpSp>
          <p:pic>
            <p:nvPicPr>
              <p:cNvPr id="452" name="Picture 3"/>
              <p:cNvPicPr>
                <a:picLocks noChangeAspect="1" noChangeArrowheads="1"/>
              </p:cNvPicPr>
              <p:nvPr/>
            </p:nvPicPr>
            <p:blipFill rotWithShape="1">
              <a:blip r:embed="rId9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44786" y="2545504"/>
                <a:ext cx="865965" cy="319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462" name="AutoShape 3" descr="Untitled-4"/>
          <p:cNvSpPr>
            <a:spLocks noChangeArrowheads="1"/>
          </p:cNvSpPr>
          <p:nvPr/>
        </p:nvSpPr>
        <p:spPr bwMode="gray">
          <a:xfrm>
            <a:off x="2775156" y="1963298"/>
            <a:ext cx="2067217" cy="256179"/>
          </a:xfrm>
          <a:prstGeom prst="rect">
            <a:avLst/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rtlCol="0" anchor="ctr" anchorCtr="0"/>
          <a:lstStyle/>
          <a:p>
            <a:r>
              <a:rPr lang="en-US" altLang="ko-KR" sz="12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Finance</a:t>
            </a:r>
          </a:p>
        </p:txBody>
      </p:sp>
      <p:sp>
        <p:nvSpPr>
          <p:cNvPr id="463" name="AutoShape 3" descr="Untitled-4"/>
          <p:cNvSpPr>
            <a:spLocks noChangeArrowheads="1"/>
          </p:cNvSpPr>
          <p:nvPr/>
        </p:nvSpPr>
        <p:spPr bwMode="gray">
          <a:xfrm>
            <a:off x="5000224" y="1963298"/>
            <a:ext cx="2067237" cy="256179"/>
          </a:xfrm>
          <a:prstGeom prst="rect">
            <a:avLst/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rtlCol="0" anchor="ctr" anchorCtr="0"/>
          <a:lstStyle/>
          <a:p>
            <a:r>
              <a:rPr lang="en-US" altLang="ko-KR" sz="12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Retail</a:t>
            </a:r>
          </a:p>
        </p:txBody>
      </p:sp>
      <p:sp>
        <p:nvSpPr>
          <p:cNvPr id="464" name="AutoShape 3" descr="Untitled-4"/>
          <p:cNvSpPr>
            <a:spLocks noChangeArrowheads="1"/>
          </p:cNvSpPr>
          <p:nvPr/>
        </p:nvSpPr>
        <p:spPr bwMode="gray">
          <a:xfrm>
            <a:off x="7216216" y="1963298"/>
            <a:ext cx="2068842" cy="256179"/>
          </a:xfrm>
          <a:prstGeom prst="rect">
            <a:avLst/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rtlCol="0" anchor="ctr" anchorCtr="0"/>
          <a:lstStyle/>
          <a:p>
            <a:r>
              <a:rPr lang="en-US" altLang="ko-KR" sz="12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F&amp;B · Clothing · Sports</a:t>
            </a:r>
          </a:p>
        </p:txBody>
      </p:sp>
      <p:sp>
        <p:nvSpPr>
          <p:cNvPr id="465" name="AutoShape 3" descr="Untitled-4"/>
          <p:cNvSpPr>
            <a:spLocks noChangeArrowheads="1"/>
          </p:cNvSpPr>
          <p:nvPr/>
        </p:nvSpPr>
        <p:spPr bwMode="gray">
          <a:xfrm>
            <a:off x="546182" y="1979125"/>
            <a:ext cx="2069223" cy="256179"/>
          </a:xfrm>
          <a:prstGeom prst="rect">
            <a:avLst/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rtlCol="0" anchor="ctr" anchorCtr="0"/>
          <a:lstStyle/>
          <a:p>
            <a:r>
              <a:rPr lang="en-US" altLang="ko-KR" sz="1200" b="1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Public · Educations</a:t>
            </a:r>
          </a:p>
        </p:txBody>
      </p:sp>
      <p:sp>
        <p:nvSpPr>
          <p:cNvPr id="466" name="AutoShape 3" descr="Untitled-4"/>
          <p:cNvSpPr>
            <a:spLocks noChangeArrowheads="1"/>
          </p:cNvSpPr>
          <p:nvPr/>
        </p:nvSpPr>
        <p:spPr bwMode="gray">
          <a:xfrm>
            <a:off x="2774343" y="4286860"/>
            <a:ext cx="2068842" cy="256179"/>
          </a:xfrm>
          <a:prstGeom prst="rect">
            <a:avLst/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rtlCol="0" anchor="ctr" anchorCtr="0"/>
          <a:lstStyle/>
          <a:p>
            <a:r>
              <a:rPr lang="en-US" altLang="ko-KR" sz="1200" b="1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Telecom · Media</a:t>
            </a:r>
          </a:p>
        </p:txBody>
      </p:sp>
      <p:sp>
        <p:nvSpPr>
          <p:cNvPr id="467" name="AutoShape 3" descr="Untitled-4"/>
          <p:cNvSpPr>
            <a:spLocks noChangeArrowheads="1"/>
          </p:cNvSpPr>
          <p:nvPr/>
        </p:nvSpPr>
        <p:spPr bwMode="gray">
          <a:xfrm>
            <a:off x="4998620" y="4286860"/>
            <a:ext cx="2068842" cy="256179"/>
          </a:xfrm>
          <a:prstGeom prst="rect">
            <a:avLst/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rtlCol="0" anchor="ctr" anchorCtr="0"/>
          <a:lstStyle/>
          <a:p>
            <a:r>
              <a:rPr lang="en-US" altLang="ko-KR" sz="1200" b="1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Manufacturing</a:t>
            </a:r>
          </a:p>
        </p:txBody>
      </p:sp>
      <p:sp>
        <p:nvSpPr>
          <p:cNvPr id="468" name="AutoShape 3" descr="Untitled-4"/>
          <p:cNvSpPr>
            <a:spLocks noChangeArrowheads="1"/>
          </p:cNvSpPr>
          <p:nvPr/>
        </p:nvSpPr>
        <p:spPr bwMode="gray">
          <a:xfrm>
            <a:off x="7216348" y="4286860"/>
            <a:ext cx="2068842" cy="256179"/>
          </a:xfrm>
          <a:prstGeom prst="rect">
            <a:avLst/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rtlCol="0" anchor="ctr" anchorCtr="0"/>
          <a:lstStyle/>
          <a:p>
            <a:r>
              <a:rPr lang="en-US" altLang="ko-KR" sz="1200" b="1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Healthcare</a:t>
            </a:r>
          </a:p>
        </p:txBody>
      </p:sp>
      <p:grpSp>
        <p:nvGrpSpPr>
          <p:cNvPr id="469" name="그룹 468"/>
          <p:cNvGrpSpPr/>
          <p:nvPr/>
        </p:nvGrpSpPr>
        <p:grpSpPr>
          <a:xfrm>
            <a:off x="547185" y="4541740"/>
            <a:ext cx="2067217" cy="1944184"/>
            <a:chOff x="5019955" y="1695387"/>
            <a:chExt cx="2172227" cy="2097252"/>
          </a:xfrm>
        </p:grpSpPr>
        <p:sp>
          <p:nvSpPr>
            <p:cNvPr id="470" name="正方形/長方形 129"/>
            <p:cNvSpPr/>
            <p:nvPr/>
          </p:nvSpPr>
          <p:spPr bwMode="gray">
            <a:xfrm>
              <a:off x="5019955" y="1695387"/>
              <a:ext cx="2172227" cy="2097252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9525">
              <a:solidFill>
                <a:srgbClr val="B1B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 latinLnBrk="1">
                <a:spcBef>
                  <a:spcPts val="0"/>
                </a:spcBef>
                <a:spcAft>
                  <a:spcPts val="0"/>
                </a:spcAft>
                <a:buClr>
                  <a:srgbClr val="C0504D"/>
                </a:buClr>
                <a:defRPr/>
              </a:pPr>
              <a:endParaRPr kumimoji="0" lang="ja-JP" altLang="en-US" sz="18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Fujitsu Sans"/>
              </a:endParaRPr>
            </a:p>
          </p:txBody>
        </p:sp>
        <p:pic>
          <p:nvPicPr>
            <p:cNvPr id="472" name="Picture 31" descr="C:\Documents and Settings\fkl\바탕 화면\ci_hanjin_eng.JPG"/>
            <p:cNvPicPr>
              <a:picLocks noChangeAspect="1" noChangeArrowheads="1"/>
            </p:cNvPicPr>
            <p:nvPr/>
          </p:nvPicPr>
          <p:blipFill>
            <a:blip r:embed="rId9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255" y="2423181"/>
              <a:ext cx="905943" cy="177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3" name="Picture 33" descr="https://www.hist.co.kr/img/menu/logo.jpg">
              <a:hlinkClick r:id="rId96"/>
            </p:cNvPr>
            <p:cNvPicPr>
              <a:picLocks noChangeAspect="1" noChangeArrowheads="1"/>
            </p:cNvPicPr>
            <p:nvPr/>
          </p:nvPicPr>
          <p:blipFill rotWithShape="1">
            <a:blip r:embed="rId9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372996" y="1892071"/>
              <a:ext cx="1338510" cy="328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4" name="Picture 2"/>
            <p:cNvPicPr>
              <a:picLocks noChangeAspect="1" noChangeArrowheads="1"/>
            </p:cNvPicPr>
            <p:nvPr/>
          </p:nvPicPr>
          <p:blipFill>
            <a:blip r:embed="rId9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2743" y="2937936"/>
              <a:ext cx="998373" cy="231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76" name="AutoShape 3" descr="Untitled-4"/>
          <p:cNvSpPr>
            <a:spLocks noChangeArrowheads="1"/>
          </p:cNvSpPr>
          <p:nvPr/>
        </p:nvSpPr>
        <p:spPr bwMode="gray">
          <a:xfrm>
            <a:off x="546372" y="4286847"/>
            <a:ext cx="2068842" cy="256179"/>
          </a:xfrm>
          <a:prstGeom prst="rect">
            <a:avLst/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rtlCol="0" anchor="ctr" anchorCtr="0"/>
          <a:lstStyle/>
          <a:p>
            <a:r>
              <a:rPr lang="en-US" altLang="ko-KR" sz="1200" b="1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Aviation · Logistics</a:t>
            </a:r>
          </a:p>
        </p:txBody>
      </p:sp>
      <p:pic>
        <p:nvPicPr>
          <p:cNvPr id="147" name="Picture 2" descr="CU">
            <a:hlinkClick r:id="rId99"/>
          </p:cNvPr>
          <p:cNvPicPr>
            <a:picLocks noChangeAspect="1" noChangeArrowheads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5854" y="2775529"/>
            <a:ext cx="650763" cy="25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2" descr="C:\Documents and Settings\FKL\바탕 화면\뉴코엑스몰\01_tab1_imgtxt.jpg"/>
          <p:cNvPicPr>
            <a:picLocks noChangeAspect="1" noChangeArrowheads="1"/>
          </p:cNvPicPr>
          <p:nvPr/>
        </p:nvPicPr>
        <p:blipFill rotWithShape="1">
          <a:blip r:embed="rId10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5051" y="2317663"/>
            <a:ext cx="774454" cy="19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4"/>
          <p:cNvPicPr>
            <a:picLocks noChangeAspect="1" noChangeArrowheads="1"/>
          </p:cNvPicPr>
          <p:nvPr/>
        </p:nvPicPr>
        <p:blipFill>
          <a:blip r:embed="rId10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1502" y="2894738"/>
            <a:ext cx="762698" cy="23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" name="Picture 2" descr="http://t2.gstatic.com/images?q=tbn:ANd9GcQO0dUMfIo97dDY2cwhvKr85E0VUF-xWUvzfHLs6tT60stRX3c&amp;t=1&amp;usg=__yMXOpof4VV_XnjmbIyQJqqc-hik="/>
          <p:cNvPicPr>
            <a:picLocks noChangeAspect="1" noChangeArrowheads="1"/>
          </p:cNvPicPr>
          <p:nvPr/>
        </p:nvPicPr>
        <p:blipFill>
          <a:blip r:embed="rId10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6091" y="3248635"/>
            <a:ext cx="343523" cy="30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그림 150"/>
          <p:cNvPicPr>
            <a:picLocks noChangeAspect="1"/>
          </p:cNvPicPr>
          <p:nvPr/>
        </p:nvPicPr>
        <p:blipFill>
          <a:blip r:embed="rId10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43" y="3689623"/>
            <a:ext cx="558384" cy="368553"/>
          </a:xfrm>
          <a:prstGeom prst="rect">
            <a:avLst/>
          </a:prstGeom>
        </p:spPr>
      </p:pic>
      <p:pic>
        <p:nvPicPr>
          <p:cNvPr id="152" name="Picture 72"/>
          <p:cNvPicPr>
            <a:picLocks noChangeAspect="1" noChangeArrowheads="1"/>
          </p:cNvPicPr>
          <p:nvPr/>
        </p:nvPicPr>
        <p:blipFill>
          <a:blip r:embed="rId10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1519" y="2597101"/>
            <a:ext cx="576826" cy="19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" name="Picture 73"/>
          <p:cNvPicPr>
            <a:picLocks noChangeAspect="1" noChangeArrowheads="1"/>
          </p:cNvPicPr>
          <p:nvPr/>
        </p:nvPicPr>
        <p:blipFill>
          <a:blip r:embed="rId10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110" y="3596030"/>
            <a:ext cx="546543" cy="15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" name="Picture 76"/>
          <p:cNvPicPr>
            <a:picLocks noChangeAspect="1" noChangeArrowheads="1"/>
          </p:cNvPicPr>
          <p:nvPr/>
        </p:nvPicPr>
        <p:blipFill>
          <a:blip r:embed="rId10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0381" y="3815393"/>
            <a:ext cx="649409" cy="30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81"/>
          <p:cNvPicPr>
            <a:picLocks noChangeAspect="1" noChangeArrowheads="1"/>
          </p:cNvPicPr>
          <p:nvPr/>
        </p:nvPicPr>
        <p:blipFill>
          <a:blip r:embed="rId10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7429" y="2950944"/>
            <a:ext cx="694950" cy="22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" name="Picture 17"/>
          <p:cNvPicPr>
            <a:picLocks noChangeAspect="1" noChangeArrowheads="1"/>
          </p:cNvPicPr>
          <p:nvPr/>
        </p:nvPicPr>
        <p:blipFill>
          <a:blip r:embed="rId10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1386" y="3290065"/>
            <a:ext cx="1067037" cy="12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7" name="Picture 18"/>
          <p:cNvPicPr>
            <a:picLocks noChangeAspect="1" noChangeArrowheads="1"/>
          </p:cNvPicPr>
          <p:nvPr/>
        </p:nvPicPr>
        <p:blipFill>
          <a:blip r:embed="rId1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0161" y="3584966"/>
            <a:ext cx="804280" cy="18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" name="Picture 28"/>
          <p:cNvPicPr>
            <a:picLocks noChangeAspect="1" noChangeArrowheads="1"/>
          </p:cNvPicPr>
          <p:nvPr/>
        </p:nvPicPr>
        <p:blipFill>
          <a:blip r:embed="rId1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0994" y="6009466"/>
            <a:ext cx="1074226" cy="395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" name="Picture 3"/>
          <p:cNvPicPr>
            <a:picLocks noChangeAspect="1" noChangeArrowheads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0584" y="5381783"/>
            <a:ext cx="817419" cy="43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59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58228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atinLnBrk="1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</a:pPr>
            <a:r>
              <a:rPr lang="ko-KR" altLang="ko-KR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기술</a:t>
            </a:r>
            <a:r>
              <a:rPr lang="en-US" altLang="ko-KR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 </a:t>
            </a:r>
            <a:r>
              <a:rPr lang="ko-KR" altLang="ko-KR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지원</a:t>
            </a:r>
            <a:endParaRPr lang="en-US" altLang="ko-KR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  <a:p>
            <a:pPr latinLnBrk="1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</a:pPr>
            <a:r>
              <a:rPr lang="ko-KR" altLang="ko-KR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유지</a:t>
            </a:r>
            <a:r>
              <a:rPr lang="en-US" altLang="ko-KR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 </a:t>
            </a:r>
            <a:r>
              <a:rPr lang="ko-KR" altLang="ko-KR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보수</a:t>
            </a:r>
          </a:p>
          <a:p>
            <a:pPr latinLnBrk="1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</a:pPr>
            <a:r>
              <a:rPr lang="ko-KR" altLang="ko-KR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교육</a:t>
            </a:r>
            <a:r>
              <a:rPr lang="en-US" altLang="ko-KR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 </a:t>
            </a:r>
            <a:r>
              <a:rPr lang="ko-KR" altLang="ko-KR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지원</a:t>
            </a: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457200">
              <a:buClr>
                <a:srgbClr val="87867E"/>
              </a:buClr>
            </a:pPr>
            <a:r>
              <a:rPr lang="ko-KR" altLang="en-US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지원방안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C4FF1C-8F5E-4BC8-BCAF-207649A9C157}" type="slidenum">
              <a:rPr lang="de-DE" altLang="ja-JP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60</a:t>
            </a:fld>
            <a:endParaRPr lang="de-DE" altLang="ja-JP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054233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기술지원</a:t>
            </a: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30B1A"/>
              </a:buClr>
              <a:defRPr/>
            </a:pPr>
            <a:r>
              <a:rPr kumimoji="0"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기술지원 서비스 체계</a:t>
            </a:r>
            <a:endParaRPr kumimoji="0" lang="en-US" altLang="ko-KR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3" name="직선 연결선 22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텍스트 개체 틀 5"/>
          <p:cNvSpPr txBox="1">
            <a:spLocks/>
          </p:cNvSpPr>
          <p:nvPr/>
        </p:nvSpPr>
        <p:spPr>
          <a:xfrm>
            <a:off x="348525" y="1238401"/>
            <a:ext cx="9212988" cy="549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2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콜센터와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전담 엔지니어를 통해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차 장애 진단 및 기술지원을 수행하며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유사시 전문기술지원 조직과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FUJITSU HQ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기술지원 및 전 단계에 걸쳐 신속하고 정확한 지원이 되도록 대응 체제를 구축하여 서비스를 제공합니다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61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55" name="그룹 54"/>
          <p:cNvGrpSpPr/>
          <p:nvPr/>
        </p:nvGrpSpPr>
        <p:grpSpPr>
          <a:xfrm>
            <a:off x="482477" y="2493056"/>
            <a:ext cx="8941046" cy="3816264"/>
            <a:chOff x="493448" y="2133016"/>
            <a:chExt cx="8919105" cy="3816264"/>
          </a:xfrm>
        </p:grpSpPr>
        <p:grpSp>
          <p:nvGrpSpPr>
            <p:cNvPr id="56" name="그룹 55"/>
            <p:cNvGrpSpPr/>
            <p:nvPr/>
          </p:nvGrpSpPr>
          <p:grpSpPr>
            <a:xfrm>
              <a:off x="999600" y="2133016"/>
              <a:ext cx="3005463" cy="1427162"/>
              <a:chOff x="574675" y="2170113"/>
              <a:chExt cx="2671763" cy="1427162"/>
            </a:xfrm>
          </p:grpSpPr>
          <p:sp>
            <p:nvSpPr>
              <p:cNvPr id="119" name="Freeform 50"/>
              <p:cNvSpPr>
                <a:spLocks/>
              </p:cNvSpPr>
              <p:nvPr/>
            </p:nvSpPr>
            <p:spPr bwMode="auto">
              <a:xfrm flipV="1">
                <a:off x="574675" y="2170113"/>
                <a:ext cx="2671763" cy="1427162"/>
              </a:xfrm>
              <a:custGeom>
                <a:avLst/>
                <a:gdLst>
                  <a:gd name="T0" fmla="*/ 2147483647 w 1872"/>
                  <a:gd name="T1" fmla="*/ 0 h 1296"/>
                  <a:gd name="T2" fmla="*/ 2147483647 w 1872"/>
                  <a:gd name="T3" fmla="*/ 2147483647 h 1296"/>
                  <a:gd name="T4" fmla="*/ 0 w 1872"/>
                  <a:gd name="T5" fmla="*/ 2147483647 h 1296"/>
                  <a:gd name="T6" fmla="*/ 0 w 1872"/>
                  <a:gd name="T7" fmla="*/ 2147483647 h 12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72"/>
                  <a:gd name="T13" fmla="*/ 0 h 1296"/>
                  <a:gd name="T14" fmla="*/ 1872 w 1872"/>
                  <a:gd name="T15" fmla="*/ 1296 h 12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72" h="1296">
                    <a:moveTo>
                      <a:pt x="1872" y="0"/>
                    </a:moveTo>
                    <a:lnTo>
                      <a:pt x="1872" y="1296"/>
                    </a:lnTo>
                    <a:lnTo>
                      <a:pt x="0" y="1296"/>
                    </a:lnTo>
                    <a:lnTo>
                      <a:pt x="0" y="912"/>
                    </a:lnTo>
                  </a:path>
                </a:pathLst>
              </a:custGeom>
              <a:noFill/>
              <a:ln w="7620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  <p:txBody>
              <a:bodyPr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1" kern="0">
                  <a:solidFill>
                    <a:sysClr val="windowText" lastClr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</p:txBody>
          </p:sp>
          <p:sp>
            <p:nvSpPr>
              <p:cNvPr id="120" name="Text Box 51"/>
              <p:cNvSpPr txBox="1">
                <a:spLocks noChangeArrowheads="1"/>
              </p:cNvSpPr>
              <p:nvPr/>
            </p:nvSpPr>
            <p:spPr bwMode="auto">
              <a:xfrm>
                <a:off x="1328086" y="2186865"/>
                <a:ext cx="134351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9pPr>
              </a:lstStyle>
              <a:p>
                <a:pPr algn="ctr" latinLnBrk="0"/>
                <a:r>
                  <a:rPr kumimoji="0" lang="ko-KR" altLang="en-US" sz="1200">
                    <a:solidFill>
                      <a:srgbClr val="002060"/>
                    </a:solidFill>
                    <a:cs typeface="Arial" pitchFamily="34" charset="0"/>
                  </a:rPr>
                  <a:t>원격지원</a:t>
                </a:r>
                <a:endParaRPr kumimoji="0" lang="en-US" altLang="ko-KR" sz="1200">
                  <a:solidFill>
                    <a:srgbClr val="002060"/>
                  </a:solidFill>
                  <a:cs typeface="Arial" pitchFamily="34" charset="0"/>
                </a:endParaRPr>
              </a:p>
              <a:p>
                <a:pPr algn="ctr" latinLnBrk="0"/>
                <a:r>
                  <a:rPr kumimoji="0" lang="en-US" altLang="ko-KR" sz="1200" b="1">
                    <a:solidFill>
                      <a:srgbClr val="002060"/>
                    </a:solidFill>
                    <a:cs typeface="Arial" pitchFamily="34" charset="0"/>
                  </a:rPr>
                  <a:t>(Remote Desktop)</a:t>
                </a:r>
                <a:endParaRPr kumimoji="0" lang="ko-KR" altLang="en-US" sz="1200" b="1">
                  <a:solidFill>
                    <a:srgbClr val="00206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7" name="그룹 56"/>
            <p:cNvGrpSpPr/>
            <p:nvPr/>
          </p:nvGrpSpPr>
          <p:grpSpPr>
            <a:xfrm>
              <a:off x="5827408" y="4071081"/>
              <a:ext cx="1208087" cy="1663700"/>
              <a:chOff x="6024563" y="3998913"/>
              <a:chExt cx="1208087" cy="1663700"/>
            </a:xfrm>
          </p:grpSpPr>
          <p:sp>
            <p:nvSpPr>
              <p:cNvPr id="117" name="Freeform 50"/>
              <p:cNvSpPr>
                <a:spLocks/>
              </p:cNvSpPr>
              <p:nvPr/>
            </p:nvSpPr>
            <p:spPr bwMode="auto">
              <a:xfrm>
                <a:off x="6024563" y="3998913"/>
                <a:ext cx="1208087" cy="1663700"/>
              </a:xfrm>
              <a:custGeom>
                <a:avLst/>
                <a:gdLst>
                  <a:gd name="T0" fmla="*/ 2147483647 w 1872"/>
                  <a:gd name="T1" fmla="*/ 0 h 1296"/>
                  <a:gd name="T2" fmla="*/ 2147483647 w 1872"/>
                  <a:gd name="T3" fmla="*/ 2147483647 h 1296"/>
                  <a:gd name="T4" fmla="*/ 0 w 1872"/>
                  <a:gd name="T5" fmla="*/ 2147483647 h 1296"/>
                  <a:gd name="T6" fmla="*/ 0 w 1872"/>
                  <a:gd name="T7" fmla="*/ 2147483647 h 12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72"/>
                  <a:gd name="T13" fmla="*/ 0 h 1296"/>
                  <a:gd name="T14" fmla="*/ 1872 w 1872"/>
                  <a:gd name="T15" fmla="*/ 1296 h 12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72" h="1296">
                    <a:moveTo>
                      <a:pt x="1872" y="0"/>
                    </a:moveTo>
                    <a:lnTo>
                      <a:pt x="1872" y="1296"/>
                    </a:lnTo>
                    <a:lnTo>
                      <a:pt x="0" y="1296"/>
                    </a:lnTo>
                    <a:lnTo>
                      <a:pt x="0" y="912"/>
                    </a:lnTo>
                  </a:path>
                </a:pathLst>
              </a:custGeom>
              <a:noFill/>
              <a:ln w="76200">
                <a:solidFill>
                  <a:srgbClr val="00B050"/>
                </a:solidFill>
                <a:round/>
                <a:headEnd/>
                <a:tailEnd type="triangle" w="med" len="med"/>
              </a:ln>
            </p:spPr>
            <p:txBody>
              <a:bodyPr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1" kern="0">
                  <a:solidFill>
                    <a:sysClr val="windowText" lastClr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</p:txBody>
          </p:sp>
          <p:sp>
            <p:nvSpPr>
              <p:cNvPr id="118" name="Text Box 51"/>
              <p:cNvSpPr txBox="1">
                <a:spLocks noChangeArrowheads="1"/>
              </p:cNvSpPr>
              <p:nvPr/>
            </p:nvSpPr>
            <p:spPr bwMode="auto">
              <a:xfrm>
                <a:off x="6107150" y="5147925"/>
                <a:ext cx="1042912" cy="41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9pPr>
              </a:lstStyle>
              <a:p>
                <a:pPr algn="ctr" latinLnBrk="0"/>
                <a:r>
                  <a:rPr kumimoji="0" lang="en-US" altLang="ko-KR" sz="1050">
                    <a:solidFill>
                      <a:srgbClr val="002060"/>
                    </a:solidFill>
                    <a:cs typeface="Arial" pitchFamily="34" charset="0"/>
                  </a:rPr>
                  <a:t>2</a:t>
                </a:r>
                <a:r>
                  <a:rPr kumimoji="0" lang="ko-KR" altLang="en-US" sz="1050">
                    <a:solidFill>
                      <a:srgbClr val="002060"/>
                    </a:solidFill>
                    <a:cs typeface="Arial" pitchFamily="34" charset="0"/>
                  </a:rPr>
                  <a:t>차 </a:t>
                </a:r>
                <a:r>
                  <a:rPr kumimoji="0" lang="en-US" altLang="ko-KR" sz="1050">
                    <a:solidFill>
                      <a:srgbClr val="002060"/>
                    </a:solidFill>
                    <a:cs typeface="Arial" pitchFamily="34" charset="0"/>
                  </a:rPr>
                  <a:t>Escalation</a:t>
                </a:r>
              </a:p>
              <a:p>
                <a:pPr algn="ctr" latinLnBrk="0"/>
                <a:r>
                  <a:rPr kumimoji="0" lang="en-US" altLang="ko-KR" sz="1050">
                    <a:solidFill>
                      <a:srgbClr val="002060"/>
                    </a:solidFill>
                    <a:cs typeface="Arial" pitchFamily="34" charset="0"/>
                  </a:rPr>
                  <a:t>Feedback</a:t>
                </a:r>
                <a:endParaRPr kumimoji="0" lang="ko-KR" altLang="en-US" sz="1050" b="1">
                  <a:solidFill>
                    <a:srgbClr val="00206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8" name="그룹 57"/>
            <p:cNvGrpSpPr/>
            <p:nvPr/>
          </p:nvGrpSpPr>
          <p:grpSpPr>
            <a:xfrm>
              <a:off x="4304128" y="4072668"/>
              <a:ext cx="1208087" cy="1662113"/>
              <a:chOff x="4208463" y="4000500"/>
              <a:chExt cx="1208087" cy="1662113"/>
            </a:xfrm>
          </p:grpSpPr>
          <p:sp>
            <p:nvSpPr>
              <p:cNvPr id="115" name="Freeform 50"/>
              <p:cNvSpPr>
                <a:spLocks/>
              </p:cNvSpPr>
              <p:nvPr/>
            </p:nvSpPr>
            <p:spPr bwMode="auto">
              <a:xfrm>
                <a:off x="4208463" y="4000500"/>
                <a:ext cx="1208087" cy="1662113"/>
              </a:xfrm>
              <a:custGeom>
                <a:avLst/>
                <a:gdLst>
                  <a:gd name="T0" fmla="*/ 2147483647 w 1872"/>
                  <a:gd name="T1" fmla="*/ 0 h 1296"/>
                  <a:gd name="T2" fmla="*/ 2147483647 w 1872"/>
                  <a:gd name="T3" fmla="*/ 2147483647 h 1296"/>
                  <a:gd name="T4" fmla="*/ 0 w 1872"/>
                  <a:gd name="T5" fmla="*/ 2147483647 h 1296"/>
                  <a:gd name="T6" fmla="*/ 0 w 1872"/>
                  <a:gd name="T7" fmla="*/ 2147483647 h 12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72"/>
                  <a:gd name="T13" fmla="*/ 0 h 1296"/>
                  <a:gd name="T14" fmla="*/ 1872 w 1872"/>
                  <a:gd name="T15" fmla="*/ 1296 h 12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72" h="1296">
                    <a:moveTo>
                      <a:pt x="1872" y="0"/>
                    </a:moveTo>
                    <a:lnTo>
                      <a:pt x="1872" y="1296"/>
                    </a:lnTo>
                    <a:lnTo>
                      <a:pt x="0" y="1296"/>
                    </a:lnTo>
                    <a:lnTo>
                      <a:pt x="0" y="912"/>
                    </a:lnTo>
                  </a:path>
                </a:pathLst>
              </a:custGeom>
              <a:noFill/>
              <a:ln w="76200">
                <a:solidFill>
                  <a:srgbClr val="00B050"/>
                </a:solidFill>
                <a:round/>
                <a:headEnd/>
                <a:tailEnd type="triangle" w="med" len="med"/>
              </a:ln>
            </p:spPr>
            <p:txBody>
              <a:bodyPr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1" kern="0">
                  <a:solidFill>
                    <a:sysClr val="windowText" lastClr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</p:txBody>
          </p:sp>
          <p:sp>
            <p:nvSpPr>
              <p:cNvPr id="116" name="Text Box 51"/>
              <p:cNvSpPr txBox="1">
                <a:spLocks noChangeArrowheads="1"/>
              </p:cNvSpPr>
              <p:nvPr/>
            </p:nvSpPr>
            <p:spPr bwMode="auto">
              <a:xfrm>
                <a:off x="4291050" y="5157192"/>
                <a:ext cx="1042912" cy="41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9pPr>
              </a:lstStyle>
              <a:p>
                <a:pPr algn="ctr" latinLnBrk="0"/>
                <a:r>
                  <a:rPr kumimoji="0" lang="en-US" altLang="ko-KR" sz="1050">
                    <a:solidFill>
                      <a:srgbClr val="002060"/>
                    </a:solidFill>
                    <a:cs typeface="Arial" pitchFamily="34" charset="0"/>
                  </a:rPr>
                  <a:t>1</a:t>
                </a:r>
                <a:r>
                  <a:rPr kumimoji="0" lang="ko-KR" altLang="en-US" sz="1050">
                    <a:solidFill>
                      <a:srgbClr val="002060"/>
                    </a:solidFill>
                    <a:cs typeface="Arial" pitchFamily="34" charset="0"/>
                  </a:rPr>
                  <a:t>차 </a:t>
                </a:r>
                <a:r>
                  <a:rPr kumimoji="0" lang="en-US" altLang="ko-KR" sz="1050">
                    <a:solidFill>
                      <a:srgbClr val="002060"/>
                    </a:solidFill>
                    <a:cs typeface="Arial" pitchFamily="34" charset="0"/>
                  </a:rPr>
                  <a:t>Escalation</a:t>
                </a:r>
              </a:p>
              <a:p>
                <a:pPr algn="ctr" latinLnBrk="0"/>
                <a:r>
                  <a:rPr kumimoji="0" lang="en-US" altLang="ko-KR" sz="1050">
                    <a:solidFill>
                      <a:srgbClr val="002060"/>
                    </a:solidFill>
                    <a:cs typeface="Arial" pitchFamily="34" charset="0"/>
                  </a:rPr>
                  <a:t>Feedback</a:t>
                </a:r>
                <a:endParaRPr kumimoji="0" lang="ko-KR" altLang="en-US" sz="1050" b="1">
                  <a:solidFill>
                    <a:srgbClr val="00206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9" name="그룹 58"/>
            <p:cNvGrpSpPr/>
            <p:nvPr/>
          </p:nvGrpSpPr>
          <p:grpSpPr>
            <a:xfrm>
              <a:off x="5826614" y="2133016"/>
              <a:ext cx="1209675" cy="1427163"/>
              <a:chOff x="5995988" y="2187575"/>
              <a:chExt cx="1209675" cy="1427163"/>
            </a:xfrm>
          </p:grpSpPr>
          <p:sp>
            <p:nvSpPr>
              <p:cNvPr id="113" name="Freeform 50"/>
              <p:cNvSpPr>
                <a:spLocks/>
              </p:cNvSpPr>
              <p:nvPr/>
            </p:nvSpPr>
            <p:spPr bwMode="auto">
              <a:xfrm flipH="1" flipV="1">
                <a:off x="5995988" y="2187575"/>
                <a:ext cx="1209675" cy="1427163"/>
              </a:xfrm>
              <a:custGeom>
                <a:avLst/>
                <a:gdLst>
                  <a:gd name="T0" fmla="*/ 2147483647 w 1872"/>
                  <a:gd name="T1" fmla="*/ 0 h 1296"/>
                  <a:gd name="T2" fmla="*/ 2147483647 w 1872"/>
                  <a:gd name="T3" fmla="*/ 2147483647 h 1296"/>
                  <a:gd name="T4" fmla="*/ 0 w 1872"/>
                  <a:gd name="T5" fmla="*/ 2147483647 h 1296"/>
                  <a:gd name="T6" fmla="*/ 0 w 1872"/>
                  <a:gd name="T7" fmla="*/ 2147483647 h 12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72"/>
                  <a:gd name="T13" fmla="*/ 0 h 1296"/>
                  <a:gd name="T14" fmla="*/ 1872 w 1872"/>
                  <a:gd name="T15" fmla="*/ 1296 h 12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72" h="1296">
                    <a:moveTo>
                      <a:pt x="1872" y="0"/>
                    </a:moveTo>
                    <a:lnTo>
                      <a:pt x="1872" y="1296"/>
                    </a:lnTo>
                    <a:lnTo>
                      <a:pt x="0" y="1296"/>
                    </a:lnTo>
                    <a:lnTo>
                      <a:pt x="0" y="912"/>
                    </a:lnTo>
                  </a:path>
                </a:pathLst>
              </a:cu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1" kern="0">
                  <a:solidFill>
                    <a:sysClr val="windowText" lastClr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</p:txBody>
          </p:sp>
          <p:sp>
            <p:nvSpPr>
              <p:cNvPr id="114" name="Text Box 51"/>
              <p:cNvSpPr txBox="1">
                <a:spLocks noChangeArrowheads="1"/>
              </p:cNvSpPr>
              <p:nvPr/>
            </p:nvSpPr>
            <p:spPr bwMode="auto">
              <a:xfrm>
                <a:off x="6079370" y="2267307"/>
                <a:ext cx="1042912" cy="253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9pPr>
              </a:lstStyle>
              <a:p>
                <a:pPr algn="ctr" latinLnBrk="0"/>
                <a:r>
                  <a:rPr kumimoji="0" lang="en-US" altLang="ko-KR" sz="1050">
                    <a:solidFill>
                      <a:srgbClr val="002060"/>
                    </a:solidFill>
                    <a:cs typeface="Arial" pitchFamily="34" charset="0"/>
                  </a:rPr>
                  <a:t>2</a:t>
                </a:r>
                <a:r>
                  <a:rPr kumimoji="0" lang="ko-KR" altLang="en-US" sz="1050">
                    <a:solidFill>
                      <a:srgbClr val="002060"/>
                    </a:solidFill>
                    <a:cs typeface="Arial" pitchFamily="34" charset="0"/>
                  </a:rPr>
                  <a:t>차 </a:t>
                </a:r>
                <a:r>
                  <a:rPr kumimoji="0" lang="en-US" altLang="ko-KR" sz="1050">
                    <a:solidFill>
                      <a:srgbClr val="002060"/>
                    </a:solidFill>
                    <a:cs typeface="Arial" pitchFamily="34" charset="0"/>
                  </a:rPr>
                  <a:t>Escalation</a:t>
                </a:r>
                <a:endParaRPr kumimoji="0" lang="ko-KR" altLang="en-US" sz="1050" b="1">
                  <a:solidFill>
                    <a:srgbClr val="00206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0" name="그룹 59"/>
            <p:cNvGrpSpPr/>
            <p:nvPr/>
          </p:nvGrpSpPr>
          <p:grpSpPr>
            <a:xfrm>
              <a:off x="4292221" y="2133016"/>
              <a:ext cx="1231900" cy="1427163"/>
              <a:chOff x="4213225" y="2187575"/>
              <a:chExt cx="1231900" cy="1427163"/>
            </a:xfrm>
          </p:grpSpPr>
          <p:sp>
            <p:nvSpPr>
              <p:cNvPr id="111" name="Freeform 50"/>
              <p:cNvSpPr>
                <a:spLocks/>
              </p:cNvSpPr>
              <p:nvPr/>
            </p:nvSpPr>
            <p:spPr bwMode="auto">
              <a:xfrm flipH="1" flipV="1">
                <a:off x="4213225" y="2187575"/>
                <a:ext cx="1231900" cy="1427163"/>
              </a:xfrm>
              <a:custGeom>
                <a:avLst/>
                <a:gdLst>
                  <a:gd name="T0" fmla="*/ 2147483647 w 1872"/>
                  <a:gd name="T1" fmla="*/ 0 h 1296"/>
                  <a:gd name="T2" fmla="*/ 2147483647 w 1872"/>
                  <a:gd name="T3" fmla="*/ 2147483647 h 1296"/>
                  <a:gd name="T4" fmla="*/ 0 w 1872"/>
                  <a:gd name="T5" fmla="*/ 2147483647 h 1296"/>
                  <a:gd name="T6" fmla="*/ 0 w 1872"/>
                  <a:gd name="T7" fmla="*/ 2147483647 h 12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72"/>
                  <a:gd name="T13" fmla="*/ 0 h 1296"/>
                  <a:gd name="T14" fmla="*/ 1872 w 1872"/>
                  <a:gd name="T15" fmla="*/ 1296 h 12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72" h="1296">
                    <a:moveTo>
                      <a:pt x="1872" y="0"/>
                    </a:moveTo>
                    <a:lnTo>
                      <a:pt x="1872" y="1296"/>
                    </a:lnTo>
                    <a:lnTo>
                      <a:pt x="0" y="1296"/>
                    </a:lnTo>
                    <a:lnTo>
                      <a:pt x="0" y="912"/>
                    </a:lnTo>
                  </a:path>
                </a:pathLst>
              </a:cu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1" kern="0">
                  <a:solidFill>
                    <a:sysClr val="windowText" lastClr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</p:txBody>
          </p:sp>
          <p:sp>
            <p:nvSpPr>
              <p:cNvPr id="112" name="Text Box 51"/>
              <p:cNvSpPr txBox="1">
                <a:spLocks noChangeArrowheads="1"/>
              </p:cNvSpPr>
              <p:nvPr/>
            </p:nvSpPr>
            <p:spPr bwMode="auto">
              <a:xfrm>
                <a:off x="4307719" y="2267307"/>
                <a:ext cx="1042913" cy="253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9pPr>
              </a:lstStyle>
              <a:p>
                <a:pPr algn="ctr" latinLnBrk="0"/>
                <a:r>
                  <a:rPr kumimoji="0" lang="en-US" altLang="ko-KR" sz="1050">
                    <a:solidFill>
                      <a:srgbClr val="002060"/>
                    </a:solidFill>
                    <a:cs typeface="Arial" pitchFamily="34" charset="0"/>
                  </a:rPr>
                  <a:t>1</a:t>
                </a:r>
                <a:r>
                  <a:rPr kumimoji="0" lang="ko-KR" altLang="en-US" sz="1050">
                    <a:solidFill>
                      <a:srgbClr val="002060"/>
                    </a:solidFill>
                    <a:cs typeface="Arial" pitchFamily="34" charset="0"/>
                  </a:rPr>
                  <a:t>차 </a:t>
                </a:r>
                <a:r>
                  <a:rPr kumimoji="0" lang="en-US" altLang="ko-KR" sz="1050">
                    <a:solidFill>
                      <a:srgbClr val="002060"/>
                    </a:solidFill>
                    <a:cs typeface="Arial" pitchFamily="34" charset="0"/>
                  </a:rPr>
                  <a:t>Escalation</a:t>
                </a:r>
                <a:endParaRPr kumimoji="0" lang="ko-KR" altLang="en-US" sz="1050" b="1">
                  <a:solidFill>
                    <a:srgbClr val="00206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1" name="Freeform 50"/>
            <p:cNvSpPr>
              <a:spLocks/>
            </p:cNvSpPr>
            <p:nvPr/>
          </p:nvSpPr>
          <p:spPr bwMode="auto">
            <a:xfrm>
              <a:off x="1278507" y="4149240"/>
              <a:ext cx="1234692" cy="1440000"/>
            </a:xfrm>
            <a:custGeom>
              <a:avLst/>
              <a:gdLst>
                <a:gd name="T0" fmla="*/ 2147483647 w 1872"/>
                <a:gd name="T1" fmla="*/ 0 h 1296"/>
                <a:gd name="T2" fmla="*/ 2147483647 w 1872"/>
                <a:gd name="T3" fmla="*/ 2147483647 h 1296"/>
                <a:gd name="T4" fmla="*/ 0 w 1872"/>
                <a:gd name="T5" fmla="*/ 2147483647 h 1296"/>
                <a:gd name="T6" fmla="*/ 0 w 1872"/>
                <a:gd name="T7" fmla="*/ 2147483647 h 12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2"/>
                <a:gd name="T13" fmla="*/ 0 h 1296"/>
                <a:gd name="T14" fmla="*/ 1872 w 1872"/>
                <a:gd name="T15" fmla="*/ 1296 h 12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2" h="1296">
                  <a:moveTo>
                    <a:pt x="1872" y="0"/>
                  </a:moveTo>
                  <a:lnTo>
                    <a:pt x="1872" y="1296"/>
                  </a:lnTo>
                  <a:lnTo>
                    <a:pt x="0" y="1296"/>
                  </a:lnTo>
                  <a:lnTo>
                    <a:pt x="0" y="912"/>
                  </a:lnTo>
                </a:path>
              </a:pathLst>
            </a:custGeom>
            <a:noFill/>
            <a:ln w="76200">
              <a:solidFill>
                <a:srgbClr val="7030A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/>
              <a:endParaRPr lang="ko-KR" altLang="en-US" b="1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</p:txBody>
        </p:sp>
        <p:sp>
          <p:nvSpPr>
            <p:cNvPr id="62" name="Freeform 50"/>
            <p:cNvSpPr>
              <a:spLocks/>
            </p:cNvSpPr>
            <p:nvPr/>
          </p:nvSpPr>
          <p:spPr bwMode="auto">
            <a:xfrm>
              <a:off x="999600" y="4329260"/>
              <a:ext cx="3012354" cy="1440000"/>
            </a:xfrm>
            <a:custGeom>
              <a:avLst/>
              <a:gdLst>
                <a:gd name="T0" fmla="*/ 2147483647 w 1872"/>
                <a:gd name="T1" fmla="*/ 0 h 1296"/>
                <a:gd name="T2" fmla="*/ 2147483647 w 1872"/>
                <a:gd name="T3" fmla="*/ 2147483647 h 1296"/>
                <a:gd name="T4" fmla="*/ 0 w 1872"/>
                <a:gd name="T5" fmla="*/ 2147483647 h 1296"/>
                <a:gd name="T6" fmla="*/ 0 w 1872"/>
                <a:gd name="T7" fmla="*/ 2147483647 h 12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2"/>
                <a:gd name="T13" fmla="*/ 0 h 1296"/>
                <a:gd name="T14" fmla="*/ 1872 w 1872"/>
                <a:gd name="T15" fmla="*/ 1296 h 12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2" h="1296">
                  <a:moveTo>
                    <a:pt x="1872" y="0"/>
                  </a:moveTo>
                  <a:lnTo>
                    <a:pt x="1872" y="1296"/>
                  </a:lnTo>
                  <a:lnTo>
                    <a:pt x="0" y="1296"/>
                  </a:lnTo>
                  <a:lnTo>
                    <a:pt x="0" y="912"/>
                  </a:lnTo>
                </a:path>
              </a:pathLst>
            </a:custGeom>
            <a:noFill/>
            <a:ln w="76200">
              <a:solidFill>
                <a:srgbClr val="00B0F0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1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</p:txBody>
        </p:sp>
        <p:sp>
          <p:nvSpPr>
            <p:cNvPr id="63" name="Text Box 51"/>
            <p:cNvSpPr txBox="1">
              <a:spLocks noChangeArrowheads="1"/>
            </p:cNvSpPr>
            <p:nvPr/>
          </p:nvSpPr>
          <p:spPr bwMode="auto">
            <a:xfrm>
              <a:off x="2988789" y="5492275"/>
              <a:ext cx="1023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latinLnBrk="0"/>
              <a:r>
                <a:rPr kumimoji="0" lang="en-US" altLang="ja-JP" sz="1200" b="1">
                  <a:solidFill>
                    <a:srgbClr val="002060"/>
                  </a:solidFill>
                  <a:cs typeface="Arial" pitchFamily="34" charset="0"/>
                </a:rPr>
                <a:t>On-site</a:t>
              </a:r>
              <a:r>
                <a:rPr kumimoji="0" lang="ko-KR" altLang="en-US" sz="1200" b="1">
                  <a:solidFill>
                    <a:srgbClr val="002060"/>
                  </a:solidFill>
                  <a:cs typeface="Arial" pitchFamily="34" charset="0"/>
                </a:rPr>
                <a:t>지원</a:t>
              </a:r>
            </a:p>
          </p:txBody>
        </p:sp>
        <p:grpSp>
          <p:nvGrpSpPr>
            <p:cNvPr id="64" name="그룹 63"/>
            <p:cNvGrpSpPr/>
            <p:nvPr/>
          </p:nvGrpSpPr>
          <p:grpSpPr>
            <a:xfrm>
              <a:off x="3450128" y="2705831"/>
              <a:ext cx="1440000" cy="2358924"/>
              <a:chOff x="2938881" y="2633663"/>
              <a:chExt cx="1620000" cy="2358924"/>
            </a:xfrm>
          </p:grpSpPr>
          <p:sp>
            <p:nvSpPr>
              <p:cNvPr id="109" name="Rectangle 55"/>
              <p:cNvSpPr>
                <a:spLocks noChangeArrowheads="1"/>
              </p:cNvSpPr>
              <p:nvPr/>
            </p:nvSpPr>
            <p:spPr bwMode="auto">
              <a:xfrm>
                <a:off x="2938881" y="3149973"/>
                <a:ext cx="1620000" cy="184261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lIns="36000" rIns="36000"/>
              <a:lstStyle/>
              <a:p>
                <a:pPr algn="l" fontAlgn="base"/>
                <a:r>
                  <a:rPr kumimoji="0" lang="ko-KR" altLang="en-US" sz="11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 </a:t>
                </a:r>
                <a:endParaRPr kumimoji="0" lang="en-US" altLang="ko-KR" sz="1100" dirty="0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  <a:p>
                <a:pPr algn="l" fontAlgn="base">
                  <a:lnSpc>
                    <a:spcPct val="150000"/>
                  </a:lnSpc>
                  <a:buFontTx/>
                  <a:buChar char="•"/>
                </a:pPr>
                <a:r>
                  <a:rPr kumimoji="0" lang="ko-KR" altLang="en-US" sz="11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 장애</a:t>
                </a:r>
                <a:r>
                  <a:rPr kumimoji="0" lang="en-US" altLang="ko-KR" sz="11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/</a:t>
                </a:r>
                <a:r>
                  <a:rPr kumimoji="0" lang="ko-KR" altLang="en-US" sz="11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기술 문의 대응 </a:t>
                </a:r>
                <a:endParaRPr kumimoji="0" lang="en-US" altLang="ko-KR" sz="1100" dirty="0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  <a:p>
                <a:pPr algn="l" fontAlgn="base">
                  <a:lnSpc>
                    <a:spcPct val="150000"/>
                  </a:lnSpc>
                  <a:buFontTx/>
                  <a:buChar char="•"/>
                </a:pPr>
                <a:r>
                  <a:rPr kumimoji="0" lang="en-US" altLang="ko-KR" sz="11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 </a:t>
                </a:r>
                <a:r>
                  <a:rPr kumimoji="0" lang="ko-KR" altLang="en-US" sz="11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부품 지원</a:t>
                </a:r>
                <a:endParaRPr kumimoji="0" lang="en-US" altLang="ko-KR" sz="1100" dirty="0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  <a:p>
                <a:pPr algn="l" fontAlgn="base">
                  <a:lnSpc>
                    <a:spcPct val="150000"/>
                  </a:lnSpc>
                  <a:buFontTx/>
                  <a:buChar char="•"/>
                </a:pPr>
                <a:r>
                  <a:rPr kumimoji="0" lang="ko-KR" altLang="en-US" sz="11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 장애 로그 수집</a:t>
                </a:r>
              </a:p>
            </p:txBody>
          </p:sp>
          <p:sp>
            <p:nvSpPr>
              <p:cNvPr id="110" name="직사각형 109"/>
              <p:cNvSpPr/>
              <p:nvPr/>
            </p:nvSpPr>
            <p:spPr bwMode="auto">
              <a:xfrm>
                <a:off x="2938881" y="2633663"/>
                <a:ext cx="1620000" cy="520700"/>
              </a:xfrm>
              <a:prstGeom prst="rect">
                <a:avLst/>
              </a:prstGeom>
              <a:solidFill>
                <a:srgbClr val="C00000"/>
              </a:soli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endParaRPr lang="en-US" altLang="ko-KR" sz="1200" b="1" kern="0" spc="-50" dirty="0">
                  <a:solidFill>
                    <a:sysClr val="window" lastClr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r>
                  <a:rPr lang="ko-KR" altLang="en-US" sz="1200" b="1" kern="0" spc="-50" dirty="0" err="1">
                    <a:solidFill>
                      <a:sysClr val="window" lastClr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한국후지쯔</a:t>
                </a:r>
                <a:endParaRPr lang="en-US" altLang="ko-KR" sz="1200" b="1" kern="0" spc="-50" dirty="0">
                  <a:solidFill>
                    <a:sysClr val="window" lastClr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r>
                  <a:rPr lang="en-US" altLang="ko-KR" sz="1200" b="1" kern="0" spc="-50" dirty="0">
                    <a:solidFill>
                      <a:sysClr val="window" lastClr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/ </a:t>
                </a:r>
                <a:r>
                  <a:rPr lang="ko-KR" altLang="en-US" sz="1200" b="1" kern="0" spc="-50" dirty="0" err="1">
                    <a:solidFill>
                      <a:sysClr val="window" lastClr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협력사</a:t>
                </a:r>
                <a:endParaRPr lang="en-US" altLang="ko-KR" sz="1200" b="1" kern="0" spc="-50" dirty="0">
                  <a:solidFill>
                    <a:sysClr val="window" lastClr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r>
                  <a:rPr lang="ko-KR" altLang="en-US" sz="1200" b="1" kern="0" spc="-50" dirty="0">
                    <a:solidFill>
                      <a:sysClr val="window" lastClr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</a:p>
            </p:txBody>
          </p:sp>
        </p:grpSp>
        <p:grpSp>
          <p:nvGrpSpPr>
            <p:cNvPr id="66" name="그룹 65"/>
            <p:cNvGrpSpPr/>
            <p:nvPr/>
          </p:nvGrpSpPr>
          <p:grpSpPr>
            <a:xfrm>
              <a:off x="4957603" y="2705831"/>
              <a:ext cx="1440000" cy="2358924"/>
              <a:chOff x="4629920" y="2633663"/>
              <a:chExt cx="1620000" cy="2358924"/>
            </a:xfrm>
          </p:grpSpPr>
          <p:sp>
            <p:nvSpPr>
              <p:cNvPr id="107" name="Rectangle 55"/>
              <p:cNvSpPr>
                <a:spLocks noChangeArrowheads="1"/>
              </p:cNvSpPr>
              <p:nvPr/>
            </p:nvSpPr>
            <p:spPr bwMode="auto">
              <a:xfrm>
                <a:off x="4629920" y="3149973"/>
                <a:ext cx="1620000" cy="184261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lIns="36000" rIns="36000"/>
              <a:lstStyle/>
              <a:p>
                <a:pPr algn="l" fontAlgn="base"/>
                <a:r>
                  <a:rPr kumimoji="0" lang="ko-KR" altLang="en-US" sz="11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 </a:t>
                </a:r>
                <a:endParaRPr kumimoji="0" lang="en-US" altLang="ko-KR" sz="1100" dirty="0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  <a:p>
                <a:pPr algn="l" fontAlgn="base">
                  <a:buFontTx/>
                  <a:buChar char="•"/>
                </a:pPr>
                <a:r>
                  <a:rPr kumimoji="0" lang="en-US" altLang="ko-KR" sz="11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 1</a:t>
                </a:r>
                <a:r>
                  <a:rPr kumimoji="0" lang="ko-KR" altLang="en-US" sz="11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차 </a:t>
                </a:r>
                <a:r>
                  <a:rPr kumimoji="0" lang="en-US" altLang="ko-KR" sz="11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Escalation </a:t>
                </a:r>
                <a:r>
                  <a:rPr kumimoji="0" lang="ko-KR" altLang="en-US" sz="11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대응</a:t>
                </a:r>
                <a:endParaRPr kumimoji="0" lang="en-US" altLang="ko-KR" sz="1100" dirty="0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  <a:p>
                <a:pPr algn="l" fontAlgn="base">
                  <a:lnSpc>
                    <a:spcPct val="150000"/>
                  </a:lnSpc>
                  <a:buFontTx/>
                  <a:buChar char="•"/>
                </a:pPr>
                <a:r>
                  <a:rPr kumimoji="0" lang="en-US" altLang="ko-KR" sz="11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 </a:t>
                </a:r>
                <a:r>
                  <a:rPr kumimoji="0" lang="ko-KR" altLang="en-US" sz="11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장애 </a:t>
                </a:r>
                <a:r>
                  <a:rPr kumimoji="0" lang="en-US" altLang="ko-KR" sz="11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Log</a:t>
                </a:r>
                <a:r>
                  <a:rPr kumimoji="0" lang="ko-KR" altLang="en-US" sz="11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 분석</a:t>
                </a:r>
                <a:endParaRPr kumimoji="0" lang="en-US" altLang="ko-KR" sz="1100" dirty="0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  <a:p>
                <a:pPr algn="l" fontAlgn="base">
                  <a:lnSpc>
                    <a:spcPct val="150000"/>
                  </a:lnSpc>
                  <a:buFontTx/>
                  <a:buChar char="•"/>
                </a:pPr>
                <a:r>
                  <a:rPr kumimoji="0" lang="en-US" altLang="ko-KR" sz="11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 </a:t>
                </a:r>
                <a:r>
                  <a:rPr kumimoji="0" lang="ko-KR" altLang="en-US" sz="11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장애 대응 방안 전달</a:t>
                </a:r>
                <a:endParaRPr kumimoji="0" lang="en-US" altLang="ko-KR" sz="1100" dirty="0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  <a:p>
                <a:pPr algn="l" fontAlgn="base">
                  <a:lnSpc>
                    <a:spcPct val="150000"/>
                  </a:lnSpc>
                  <a:buFontTx/>
                  <a:buChar char="•"/>
                </a:pPr>
                <a:r>
                  <a:rPr kumimoji="0" lang="en-US" altLang="ko-KR" sz="11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 2</a:t>
                </a:r>
                <a:r>
                  <a:rPr kumimoji="0" lang="ko-KR" altLang="en-US" sz="11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차 </a:t>
                </a:r>
                <a:r>
                  <a:rPr kumimoji="0" lang="en-US" altLang="ko-KR" sz="11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Escalation </a:t>
                </a:r>
                <a:r>
                  <a:rPr kumimoji="0" lang="ko-KR" altLang="en-US" sz="11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요청</a:t>
                </a:r>
                <a:endParaRPr kumimoji="0" lang="en-US" altLang="ko-KR" sz="1100" dirty="0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  <a:p>
                <a:pPr algn="l" fontAlgn="base">
                  <a:lnSpc>
                    <a:spcPct val="150000"/>
                  </a:lnSpc>
                  <a:buFontTx/>
                  <a:buChar char="•"/>
                </a:pPr>
                <a:endParaRPr kumimoji="0" lang="en-US" altLang="ko-KR" sz="1100" dirty="0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</p:txBody>
          </p:sp>
          <p:sp>
            <p:nvSpPr>
              <p:cNvPr id="108" name="직사각형 107"/>
              <p:cNvSpPr/>
              <p:nvPr/>
            </p:nvSpPr>
            <p:spPr bwMode="auto">
              <a:xfrm>
                <a:off x="4629920" y="2633663"/>
                <a:ext cx="1620000" cy="520700"/>
              </a:xfrm>
              <a:prstGeom prst="rect">
                <a:avLst/>
              </a:prstGeom>
              <a:solidFill>
                <a:srgbClr val="C00000"/>
              </a:soli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r>
                  <a:rPr lang="ko-KR" altLang="en-US" sz="1200" b="1" kern="0" spc="-50">
                    <a:solidFill>
                      <a:sysClr val="window" lastClr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호주</a:t>
                </a:r>
                <a:r>
                  <a:rPr lang="en-US" altLang="ko-KR" sz="1200" b="1" kern="0" spc="-50">
                    <a:solidFill>
                      <a:sysClr val="window" lastClr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(ISS-CTRS)</a:t>
                </a:r>
              </a:p>
              <a:p>
                <a:r>
                  <a:rPr lang="ko-KR" altLang="en-US" sz="1200" b="1" kern="0" spc="-50">
                    <a:solidFill>
                      <a:sysClr val="window" lastClr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기술센터</a:t>
                </a:r>
              </a:p>
            </p:txBody>
          </p:sp>
        </p:grpSp>
        <p:grpSp>
          <p:nvGrpSpPr>
            <p:cNvPr id="67" name="Group 47"/>
            <p:cNvGrpSpPr>
              <a:grpSpLocks/>
            </p:cNvGrpSpPr>
            <p:nvPr/>
          </p:nvGrpSpPr>
          <p:grpSpPr bwMode="auto">
            <a:xfrm flipH="1">
              <a:off x="2968223" y="3567365"/>
              <a:ext cx="491533" cy="635857"/>
              <a:chOff x="4199" y="1632"/>
              <a:chExt cx="351" cy="576"/>
            </a:xfrm>
          </p:grpSpPr>
          <p:sp>
            <p:nvSpPr>
              <p:cNvPr id="105" name="AutoShape 48"/>
              <p:cNvSpPr>
                <a:spLocks noChangeArrowheads="1"/>
              </p:cNvSpPr>
              <p:nvPr/>
            </p:nvSpPr>
            <p:spPr bwMode="auto">
              <a:xfrm>
                <a:off x="4224" y="1632"/>
                <a:ext cx="288" cy="576"/>
              </a:xfrm>
              <a:prstGeom prst="leftArrow">
                <a:avLst>
                  <a:gd name="adj1" fmla="val 50000"/>
                  <a:gd name="adj2" fmla="val 25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latinLnBrk="0">
                  <a:spcBef>
                    <a:spcPct val="50000"/>
                  </a:spcBef>
                </a:pPr>
                <a:endParaRPr kumimoji="0" lang="ko-KR" altLang="en-US" sz="1600" b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</p:txBody>
          </p:sp>
          <p:sp>
            <p:nvSpPr>
              <p:cNvPr id="106" name="Text Box 49"/>
              <p:cNvSpPr txBox="1">
                <a:spLocks noChangeArrowheads="1"/>
              </p:cNvSpPr>
              <p:nvPr/>
            </p:nvSpPr>
            <p:spPr bwMode="auto">
              <a:xfrm>
                <a:off x="4199" y="1794"/>
                <a:ext cx="351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9pPr>
              </a:lstStyle>
              <a:p>
                <a:pPr latinLnBrk="0"/>
                <a:r>
                  <a:rPr kumimoji="0" lang="ko-KR" altLang="en-US" sz="1200" b="1">
                    <a:solidFill>
                      <a:srgbClr val="FFFFFF"/>
                    </a:solidFill>
                    <a:cs typeface="Arial" pitchFamily="34" charset="0"/>
                  </a:rPr>
                  <a:t>전달</a:t>
                </a:r>
              </a:p>
            </p:txBody>
          </p:sp>
        </p:grpSp>
        <p:grpSp>
          <p:nvGrpSpPr>
            <p:cNvPr id="68" name="Group 47"/>
            <p:cNvGrpSpPr>
              <a:grpSpLocks/>
            </p:cNvGrpSpPr>
            <p:nvPr/>
          </p:nvGrpSpPr>
          <p:grpSpPr bwMode="auto">
            <a:xfrm flipH="1">
              <a:off x="1498523" y="3567365"/>
              <a:ext cx="491531" cy="635857"/>
              <a:chOff x="4200" y="1632"/>
              <a:chExt cx="351" cy="576"/>
            </a:xfrm>
          </p:grpSpPr>
          <p:sp>
            <p:nvSpPr>
              <p:cNvPr id="103" name="AutoShape 48"/>
              <p:cNvSpPr>
                <a:spLocks noChangeArrowheads="1"/>
              </p:cNvSpPr>
              <p:nvPr/>
            </p:nvSpPr>
            <p:spPr bwMode="auto">
              <a:xfrm>
                <a:off x="4224" y="1632"/>
                <a:ext cx="288" cy="576"/>
              </a:xfrm>
              <a:prstGeom prst="leftArrow">
                <a:avLst>
                  <a:gd name="adj1" fmla="val 50000"/>
                  <a:gd name="adj2" fmla="val 25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latinLnBrk="0">
                  <a:spcBef>
                    <a:spcPct val="50000"/>
                  </a:spcBef>
                </a:pPr>
                <a:endParaRPr kumimoji="0" lang="ko-KR" altLang="en-US" sz="1000" b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</p:txBody>
          </p:sp>
          <p:sp>
            <p:nvSpPr>
              <p:cNvPr id="104" name="Text Box 49"/>
              <p:cNvSpPr txBox="1">
                <a:spLocks noChangeArrowheads="1"/>
              </p:cNvSpPr>
              <p:nvPr/>
            </p:nvSpPr>
            <p:spPr bwMode="auto">
              <a:xfrm>
                <a:off x="4200" y="1794"/>
                <a:ext cx="351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9pPr>
              </a:lstStyle>
              <a:p>
                <a:pPr latinLnBrk="0"/>
                <a:r>
                  <a:rPr kumimoji="0" lang="ko-KR" altLang="en-US" sz="1200" b="1">
                    <a:solidFill>
                      <a:srgbClr val="FFFFFF"/>
                    </a:solidFill>
                    <a:cs typeface="Arial" pitchFamily="34" charset="0"/>
                  </a:rPr>
                  <a:t>접수</a:t>
                </a:r>
              </a:p>
            </p:txBody>
          </p:sp>
        </p:grpSp>
        <p:grpSp>
          <p:nvGrpSpPr>
            <p:cNvPr id="69" name="그룹 68"/>
            <p:cNvGrpSpPr/>
            <p:nvPr/>
          </p:nvGrpSpPr>
          <p:grpSpPr>
            <a:xfrm>
              <a:off x="6465078" y="2710666"/>
              <a:ext cx="1440000" cy="2349255"/>
              <a:chOff x="6345141" y="2633663"/>
              <a:chExt cx="1620000" cy="2349255"/>
            </a:xfrm>
          </p:grpSpPr>
          <p:sp>
            <p:nvSpPr>
              <p:cNvPr id="101" name="Rectangle 55"/>
              <p:cNvSpPr>
                <a:spLocks noChangeArrowheads="1"/>
              </p:cNvSpPr>
              <p:nvPr/>
            </p:nvSpPr>
            <p:spPr bwMode="auto">
              <a:xfrm>
                <a:off x="6345141" y="3140304"/>
                <a:ext cx="1620000" cy="184261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lIns="36000" rIns="36000"/>
              <a:lstStyle/>
              <a:p>
                <a:pPr algn="l" fontAlgn="base"/>
                <a:r>
                  <a:rPr kumimoji="0" lang="ko-KR" altLang="en-US" sz="11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 </a:t>
                </a:r>
                <a:endParaRPr kumimoji="0" lang="en-US" altLang="ko-KR" sz="1100" dirty="0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  <a:p>
                <a:pPr algn="l" fontAlgn="base">
                  <a:buFontTx/>
                  <a:buChar char="•"/>
                </a:pPr>
                <a:r>
                  <a:rPr kumimoji="0" lang="en-US" altLang="ko-KR" sz="11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 2</a:t>
                </a:r>
                <a:r>
                  <a:rPr kumimoji="0" lang="ko-KR" altLang="en-US" sz="11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차 </a:t>
                </a:r>
                <a:r>
                  <a:rPr kumimoji="0" lang="en-US" altLang="ko-KR" sz="11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Escalation </a:t>
                </a:r>
                <a:r>
                  <a:rPr kumimoji="0" lang="ko-KR" altLang="en-US" sz="11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대응</a:t>
                </a:r>
                <a:endParaRPr kumimoji="0" lang="en-US" altLang="ko-KR" sz="1100" dirty="0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  <a:p>
                <a:pPr algn="l" fontAlgn="base">
                  <a:lnSpc>
                    <a:spcPct val="150000"/>
                  </a:lnSpc>
                  <a:buFontTx/>
                  <a:buChar char="•"/>
                </a:pPr>
                <a:r>
                  <a:rPr kumimoji="0" lang="en-US" altLang="ko-KR" sz="11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 </a:t>
                </a:r>
                <a:r>
                  <a:rPr kumimoji="0" lang="ko-KR" altLang="en-US" sz="11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장애 </a:t>
                </a:r>
                <a:r>
                  <a:rPr kumimoji="0" lang="en-US" altLang="ko-KR" sz="11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Log</a:t>
                </a:r>
                <a:r>
                  <a:rPr kumimoji="0" lang="ko-KR" altLang="en-US" sz="11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 분석</a:t>
                </a:r>
                <a:endParaRPr kumimoji="0" lang="en-US" altLang="ko-KR" sz="1100" dirty="0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  <a:p>
                <a:pPr algn="l" fontAlgn="base">
                  <a:lnSpc>
                    <a:spcPct val="150000"/>
                  </a:lnSpc>
                  <a:buFontTx/>
                  <a:buChar char="•"/>
                </a:pPr>
                <a:r>
                  <a:rPr kumimoji="0" lang="en-US" altLang="ko-KR" sz="11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 Firmware </a:t>
                </a:r>
                <a:r>
                  <a:rPr kumimoji="0" lang="ko-KR" altLang="en-US" sz="11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오류 수정</a:t>
                </a:r>
                <a:endParaRPr kumimoji="0" lang="en-US" altLang="ko-KR" sz="1100" dirty="0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  <a:p>
                <a:pPr algn="l" fontAlgn="base">
                  <a:lnSpc>
                    <a:spcPct val="150000"/>
                  </a:lnSpc>
                  <a:buFontTx/>
                  <a:buChar char="•"/>
                </a:pPr>
                <a:r>
                  <a:rPr kumimoji="0" lang="en-US" altLang="ko-KR" sz="11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 Patch </a:t>
                </a:r>
                <a:r>
                  <a:rPr kumimoji="0" lang="ko-KR" altLang="en-US" sz="11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제공 </a:t>
                </a:r>
                <a:endParaRPr kumimoji="0" lang="en-US" altLang="ko-KR" sz="1100" dirty="0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</p:txBody>
          </p:sp>
          <p:sp>
            <p:nvSpPr>
              <p:cNvPr id="102" name="직사각형 101"/>
              <p:cNvSpPr/>
              <p:nvPr/>
            </p:nvSpPr>
            <p:spPr bwMode="auto">
              <a:xfrm>
                <a:off x="6345141" y="2633663"/>
                <a:ext cx="1620000" cy="511175"/>
              </a:xfrm>
              <a:prstGeom prst="rect">
                <a:avLst/>
              </a:prstGeom>
              <a:solidFill>
                <a:srgbClr val="C00000"/>
              </a:soli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r>
                  <a:rPr lang="ko-KR" altLang="en-US" sz="1200" b="1" kern="0" spc="-50">
                    <a:solidFill>
                      <a:sysClr val="window" lastClr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독일</a:t>
                </a:r>
                <a:r>
                  <a:rPr lang="en-US" altLang="ko-KR" sz="1200" b="1" kern="0" spc="-50">
                    <a:solidFill>
                      <a:sysClr val="window" lastClr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(FTS)/</a:t>
                </a:r>
                <a:r>
                  <a:rPr lang="ko-KR" altLang="en-US" sz="1200" b="1" kern="0" spc="-50">
                    <a:solidFill>
                      <a:sysClr val="window" lastClr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일본</a:t>
                </a:r>
                <a:r>
                  <a:rPr lang="en-US" altLang="ko-KR" sz="1200" b="1" kern="0" spc="-50">
                    <a:solidFill>
                      <a:sysClr val="window" lastClr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(FJ)</a:t>
                </a:r>
              </a:p>
              <a:p>
                <a:r>
                  <a:rPr lang="ko-KR" altLang="en-US" sz="1200" b="1" kern="0" spc="-50">
                    <a:solidFill>
                      <a:sysClr val="window" lastClr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개발센터</a:t>
                </a:r>
              </a:p>
            </p:txBody>
          </p:sp>
        </p:grpSp>
        <p:grpSp>
          <p:nvGrpSpPr>
            <p:cNvPr id="70" name="그룹 69"/>
            <p:cNvGrpSpPr/>
            <p:nvPr/>
          </p:nvGrpSpPr>
          <p:grpSpPr>
            <a:xfrm>
              <a:off x="2008382" y="2705831"/>
              <a:ext cx="1068498" cy="2358923"/>
              <a:chOff x="1522454" y="2625849"/>
              <a:chExt cx="1068498" cy="2358923"/>
            </a:xfrm>
          </p:grpSpPr>
          <p:sp>
            <p:nvSpPr>
              <p:cNvPr id="95" name="AutoShape 20"/>
              <p:cNvSpPr>
                <a:spLocks noChangeArrowheads="1"/>
              </p:cNvSpPr>
              <p:nvPr/>
            </p:nvSpPr>
            <p:spPr bwMode="auto">
              <a:xfrm flipV="1">
                <a:off x="1537507" y="3829123"/>
                <a:ext cx="950912" cy="1155649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3175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kumimoji="0" lang="ko-KR" altLang="en-US" sz="1600" b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</p:txBody>
          </p:sp>
          <p:sp>
            <p:nvSpPr>
              <p:cNvPr id="96" name="AutoShape 20"/>
              <p:cNvSpPr>
                <a:spLocks noChangeArrowheads="1"/>
              </p:cNvSpPr>
              <p:nvPr/>
            </p:nvSpPr>
            <p:spPr bwMode="auto">
              <a:xfrm flipV="1">
                <a:off x="1538301" y="2625849"/>
                <a:ext cx="949325" cy="115565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3175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kumimoji="0" lang="ko-KR" altLang="en-US" sz="1600" b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</p:txBody>
          </p:sp>
          <p:sp>
            <p:nvSpPr>
              <p:cNvPr id="97" name="Text Box 21"/>
              <p:cNvSpPr txBox="1">
                <a:spLocks noChangeArrowheads="1"/>
              </p:cNvSpPr>
              <p:nvPr/>
            </p:nvSpPr>
            <p:spPr bwMode="auto">
              <a:xfrm>
                <a:off x="1614347" y="2732382"/>
                <a:ext cx="79723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6355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1pPr>
                <a:lvl2pPr marL="742950" indent="-285750" defTabSz="46355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2pPr>
                <a:lvl3pPr marL="1143000" indent="-228600" defTabSz="46355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3pPr>
                <a:lvl4pPr marL="1600200" indent="-228600" defTabSz="46355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4pPr>
                <a:lvl5pPr marL="2057400" indent="-228600" defTabSz="46355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5pPr>
                <a:lvl6pPr marL="2514600" indent="-228600" defTabSz="4635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6pPr>
                <a:lvl7pPr marL="2971800" indent="-228600" defTabSz="4635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7pPr>
                <a:lvl8pPr marL="3429000" indent="-228600" defTabSz="4635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8pPr>
                <a:lvl9pPr marL="3886200" indent="-228600" defTabSz="4635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9pPr>
              </a:lstStyle>
              <a:p>
                <a:pPr algn="ctr" latinLnBrk="0">
                  <a:buClr>
                    <a:srgbClr val="0000FF"/>
                  </a:buClr>
                  <a:buSzPct val="90000"/>
                  <a:buFont typeface="Monotype Sorts"/>
                  <a:buNone/>
                </a:pPr>
                <a:r>
                  <a:rPr kumimoji="0" lang="en-US" altLang="ja-JP" sz="1200" b="1">
                    <a:cs typeface="Arial" pitchFamily="34" charset="0"/>
                  </a:rPr>
                  <a:t>Call Center</a:t>
                </a:r>
              </a:p>
              <a:p>
                <a:pPr algn="ctr" latinLnBrk="0">
                  <a:buClr>
                    <a:srgbClr val="0000FF"/>
                  </a:buClr>
                  <a:buSzPct val="90000"/>
                  <a:buFont typeface="Monotype Sorts"/>
                  <a:buNone/>
                </a:pPr>
                <a:r>
                  <a:rPr kumimoji="0" lang="en-US" altLang="ja-JP" sz="800" b="1">
                    <a:cs typeface="Arial" pitchFamily="34" charset="0"/>
                  </a:rPr>
                  <a:t>(080-750-6000)</a:t>
                </a:r>
                <a:endParaRPr kumimoji="0" lang="en-US" altLang="ko-KR" sz="800" b="1">
                  <a:cs typeface="Arial" pitchFamily="34" charset="0"/>
                </a:endParaRPr>
              </a:p>
            </p:txBody>
          </p:sp>
          <p:sp>
            <p:nvSpPr>
              <p:cNvPr id="99" name="Text Box 30"/>
              <p:cNvSpPr txBox="1">
                <a:spLocks noChangeArrowheads="1"/>
              </p:cNvSpPr>
              <p:nvPr/>
            </p:nvSpPr>
            <p:spPr bwMode="auto">
              <a:xfrm>
                <a:off x="1522454" y="3061146"/>
                <a:ext cx="1068498" cy="577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9pPr>
              </a:lstStyle>
              <a:p>
                <a:pPr algn="l" fontAlgn="base">
                  <a:buFontTx/>
                  <a:buChar char="•"/>
                </a:pPr>
                <a:r>
                  <a:rPr kumimoji="0" lang="ko-KR" altLang="en-US" sz="1050" dirty="0">
                    <a:solidFill>
                      <a:srgbClr val="000000"/>
                    </a:solidFill>
                    <a:cs typeface="Arial" pitchFamily="34" charset="0"/>
                  </a:rPr>
                  <a:t> </a:t>
                </a:r>
                <a:r>
                  <a:rPr kumimoji="0" lang="en-US" altLang="ja-JP" sz="1050" dirty="0">
                    <a:solidFill>
                      <a:srgbClr val="000000"/>
                    </a:solidFill>
                    <a:cs typeface="Arial" pitchFamily="34" charset="0"/>
                  </a:rPr>
                  <a:t>24</a:t>
                </a:r>
                <a:r>
                  <a:rPr kumimoji="0" lang="ko-KR" altLang="en-US" sz="1050" dirty="0">
                    <a:solidFill>
                      <a:srgbClr val="000000"/>
                    </a:solidFill>
                    <a:cs typeface="Arial" pitchFamily="34" charset="0"/>
                  </a:rPr>
                  <a:t>시간 운영 </a:t>
                </a:r>
              </a:p>
              <a:p>
                <a:pPr algn="l" fontAlgn="base">
                  <a:buFontTx/>
                  <a:buChar char="•"/>
                </a:pPr>
                <a:r>
                  <a:rPr kumimoji="0" lang="ja-JP" altLang="en-US" sz="1050" dirty="0">
                    <a:solidFill>
                      <a:srgbClr val="000000"/>
                    </a:solidFill>
                    <a:cs typeface="Arial" pitchFamily="34" charset="0"/>
                  </a:rPr>
                  <a:t> </a:t>
                </a:r>
                <a:r>
                  <a:rPr kumimoji="0" lang="ko-KR" altLang="en-US" sz="1050" dirty="0" err="1">
                    <a:solidFill>
                      <a:srgbClr val="000000"/>
                    </a:solidFill>
                    <a:cs typeface="Arial" pitchFamily="34" charset="0"/>
                  </a:rPr>
                  <a:t>장애접수</a:t>
                </a:r>
                <a:endParaRPr kumimoji="0" lang="ko-KR" altLang="en-US" sz="1050" dirty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algn="l" fontAlgn="base">
                  <a:buFontTx/>
                  <a:buChar char="•"/>
                </a:pPr>
                <a:r>
                  <a:rPr kumimoji="0" lang="ko-KR" altLang="en-US" sz="1050" dirty="0">
                    <a:solidFill>
                      <a:srgbClr val="000000"/>
                    </a:solidFill>
                    <a:cs typeface="Arial" pitchFamily="34" charset="0"/>
                  </a:rPr>
                  <a:t> 담당자 연결</a:t>
                </a:r>
              </a:p>
            </p:txBody>
          </p:sp>
          <p:sp>
            <p:nvSpPr>
              <p:cNvPr id="100" name="Text Box 21"/>
              <p:cNvSpPr txBox="1">
                <a:spLocks noChangeArrowheads="1"/>
              </p:cNvSpPr>
              <p:nvPr/>
            </p:nvSpPr>
            <p:spPr bwMode="auto">
              <a:xfrm>
                <a:off x="1705942" y="3958022"/>
                <a:ext cx="61404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6355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1pPr>
                <a:lvl2pPr marL="742950" indent="-285750" defTabSz="46355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2pPr>
                <a:lvl3pPr marL="1143000" indent="-228600" defTabSz="46355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3pPr>
                <a:lvl4pPr marL="1600200" indent="-228600" defTabSz="46355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4pPr>
                <a:lvl5pPr marL="2057400" indent="-228600" defTabSz="46355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5pPr>
                <a:lvl6pPr marL="2514600" indent="-228600" defTabSz="4635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6pPr>
                <a:lvl7pPr marL="2971800" indent="-228600" defTabSz="4635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7pPr>
                <a:lvl8pPr marL="3429000" indent="-228600" defTabSz="4635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8pPr>
                <a:lvl9pPr marL="3886200" indent="-228600" defTabSz="4635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9pPr>
              </a:lstStyle>
              <a:p>
                <a:pPr algn="ctr" latinLnBrk="0">
                  <a:buClr>
                    <a:srgbClr val="0000FF"/>
                  </a:buClr>
                  <a:buSzPct val="90000"/>
                  <a:buFont typeface="Monotype Sorts"/>
                  <a:buNone/>
                </a:pPr>
                <a:r>
                  <a:rPr kumimoji="0" lang="ko-KR" altLang="en-US" sz="1200" b="1" dirty="0">
                    <a:cs typeface="Arial" pitchFamily="34" charset="0"/>
                  </a:rPr>
                  <a:t>전담</a:t>
                </a:r>
                <a:endParaRPr kumimoji="0" lang="en-US" altLang="ko-KR" sz="1200" b="1" dirty="0">
                  <a:cs typeface="Arial" pitchFamily="34" charset="0"/>
                </a:endParaRPr>
              </a:p>
              <a:p>
                <a:pPr algn="ctr" latinLnBrk="0">
                  <a:buClr>
                    <a:srgbClr val="0000FF"/>
                  </a:buClr>
                  <a:buSzPct val="90000"/>
                  <a:buFont typeface="Monotype Sorts"/>
                  <a:buNone/>
                </a:pPr>
                <a:r>
                  <a:rPr kumimoji="0" lang="ko-KR" altLang="en-US" sz="1200" b="1" dirty="0">
                    <a:cs typeface="Arial" pitchFamily="34" charset="0"/>
                  </a:rPr>
                  <a:t>엔지니어</a:t>
                </a:r>
                <a:endParaRPr kumimoji="0" lang="en-US" altLang="ja-JP" sz="1200" b="1" dirty="0">
                  <a:cs typeface="Arial" pitchFamily="34" charset="0"/>
                </a:endParaRPr>
              </a:p>
            </p:txBody>
          </p:sp>
        </p:grpSp>
        <p:sp>
          <p:nvSpPr>
            <p:cNvPr id="71" name="Freeform 50"/>
            <p:cNvSpPr>
              <a:spLocks/>
            </p:cNvSpPr>
            <p:nvPr/>
          </p:nvSpPr>
          <p:spPr bwMode="auto">
            <a:xfrm>
              <a:off x="702443" y="4509280"/>
              <a:ext cx="8062982" cy="1440000"/>
            </a:xfrm>
            <a:custGeom>
              <a:avLst/>
              <a:gdLst>
                <a:gd name="T0" fmla="*/ 2147483647 w 1872"/>
                <a:gd name="T1" fmla="*/ 0 h 1296"/>
                <a:gd name="T2" fmla="*/ 2147483647 w 1872"/>
                <a:gd name="T3" fmla="*/ 2147483647 h 1296"/>
                <a:gd name="T4" fmla="*/ 0 w 1872"/>
                <a:gd name="T5" fmla="*/ 2147483647 h 1296"/>
                <a:gd name="T6" fmla="*/ 0 w 1872"/>
                <a:gd name="T7" fmla="*/ 2147483647 h 12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2"/>
                <a:gd name="T13" fmla="*/ 0 h 1296"/>
                <a:gd name="T14" fmla="*/ 1872 w 1872"/>
                <a:gd name="T15" fmla="*/ 1296 h 12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2" h="1296">
                  <a:moveTo>
                    <a:pt x="1872" y="0"/>
                  </a:moveTo>
                  <a:lnTo>
                    <a:pt x="1872" y="1296"/>
                  </a:lnTo>
                  <a:lnTo>
                    <a:pt x="0" y="1296"/>
                  </a:lnTo>
                  <a:lnTo>
                    <a:pt x="0" y="912"/>
                  </a:lnTo>
                </a:path>
              </a:pathLst>
            </a:custGeom>
            <a:noFill/>
            <a:ln w="76200">
              <a:solidFill>
                <a:srgbClr val="00B0F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1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</p:txBody>
        </p:sp>
        <p:grpSp>
          <p:nvGrpSpPr>
            <p:cNvPr id="72" name="그룹 71"/>
            <p:cNvGrpSpPr/>
            <p:nvPr/>
          </p:nvGrpSpPr>
          <p:grpSpPr>
            <a:xfrm>
              <a:off x="7972553" y="2710666"/>
              <a:ext cx="1440000" cy="2349255"/>
              <a:chOff x="8035425" y="2633663"/>
              <a:chExt cx="1620000" cy="2349255"/>
            </a:xfrm>
          </p:grpSpPr>
          <p:sp>
            <p:nvSpPr>
              <p:cNvPr id="93" name="Rectangle 55"/>
              <p:cNvSpPr>
                <a:spLocks noChangeArrowheads="1"/>
              </p:cNvSpPr>
              <p:nvPr/>
            </p:nvSpPr>
            <p:spPr bwMode="auto">
              <a:xfrm>
                <a:off x="8035425" y="3140304"/>
                <a:ext cx="1620000" cy="184261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lIns="36000" rIns="36000"/>
              <a:lstStyle/>
              <a:p>
                <a:pPr algn="l" fontAlgn="base"/>
                <a:endParaRPr kumimoji="0" lang="en-US" altLang="ko-KR" sz="1100" dirty="0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  <a:p>
                <a:pPr algn="l" fontAlgn="base">
                  <a:buFontTx/>
                  <a:buChar char="•"/>
                </a:pPr>
                <a:r>
                  <a:rPr kumimoji="0" lang="en-US" altLang="ko-KR" sz="11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 </a:t>
                </a:r>
                <a:r>
                  <a:rPr kumimoji="0" lang="ko-KR" altLang="en-US" sz="11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일본 </a:t>
                </a:r>
                <a:r>
                  <a:rPr kumimoji="0" lang="en-US" altLang="ko-KR" sz="11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Hot-Line </a:t>
                </a:r>
                <a:r>
                  <a:rPr kumimoji="0" lang="ko-KR" altLang="en-US" sz="11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지원</a:t>
                </a:r>
                <a:endParaRPr kumimoji="0" lang="en-US" altLang="ko-KR" sz="1100" dirty="0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  <a:p>
                <a:pPr algn="l" fontAlgn="base">
                  <a:lnSpc>
                    <a:spcPct val="150000"/>
                  </a:lnSpc>
                  <a:buFontTx/>
                  <a:buChar char="•"/>
                </a:pPr>
                <a:r>
                  <a:rPr kumimoji="0" lang="en-US" altLang="ko-KR" sz="11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 POC, BMT </a:t>
                </a:r>
                <a:r>
                  <a:rPr kumimoji="0" lang="ko-KR" altLang="en-US" sz="11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지원</a:t>
                </a:r>
                <a:endParaRPr kumimoji="0" lang="en-US" altLang="ko-KR" sz="1100" dirty="0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  <a:p>
                <a:pPr algn="l" fontAlgn="base">
                  <a:lnSpc>
                    <a:spcPct val="150000"/>
                  </a:lnSpc>
                  <a:buFontTx/>
                  <a:buChar char="•"/>
                </a:pPr>
                <a:r>
                  <a:rPr kumimoji="0" lang="en-US" altLang="ko-KR" sz="11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 Critical Issue </a:t>
                </a:r>
                <a:r>
                  <a:rPr kumimoji="0" lang="ko-KR" altLang="en-US" sz="11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지원</a:t>
                </a:r>
                <a:endParaRPr kumimoji="0" lang="en-US" altLang="ko-KR" sz="1100" dirty="0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  <a:p>
                <a:pPr algn="l" fontAlgn="base">
                  <a:lnSpc>
                    <a:spcPct val="150000"/>
                  </a:lnSpc>
                  <a:buFontTx/>
                  <a:buChar char="•"/>
                </a:pPr>
                <a:r>
                  <a:rPr kumimoji="0" lang="en-US" altLang="ko-KR" sz="11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 On-Site </a:t>
                </a:r>
                <a:r>
                  <a:rPr kumimoji="0" lang="ko-KR" altLang="en-US" sz="1100" dirty="0" err="1"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방문지원</a:t>
                </a:r>
                <a:endParaRPr kumimoji="0" lang="en-US" altLang="ko-KR" sz="1100" dirty="0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  <a:p>
                <a:pPr algn="l" fontAlgn="base">
                  <a:buFontTx/>
                  <a:buChar char="•"/>
                </a:pPr>
                <a:endParaRPr kumimoji="0" lang="en-US" altLang="ko-KR" sz="1100" dirty="0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</p:txBody>
          </p:sp>
          <p:sp>
            <p:nvSpPr>
              <p:cNvPr id="94" name="직사각형 93"/>
              <p:cNvSpPr/>
              <p:nvPr/>
            </p:nvSpPr>
            <p:spPr bwMode="auto">
              <a:xfrm>
                <a:off x="8035425" y="2633663"/>
                <a:ext cx="1620000" cy="511175"/>
              </a:xfrm>
              <a:prstGeom prst="rect">
                <a:avLst/>
              </a:prstGeom>
              <a:solidFill>
                <a:srgbClr val="C00000"/>
              </a:soli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r>
                  <a:rPr lang="ko-KR" altLang="en-US" sz="1200" b="1" kern="0" spc="-50">
                    <a:solidFill>
                      <a:sysClr val="window" lastClr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일본</a:t>
                </a:r>
                <a:r>
                  <a:rPr lang="en-US" altLang="ko-KR" sz="1200" b="1" kern="0" spc="-50">
                    <a:solidFill>
                      <a:sysClr val="window" lastClr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(FJ)</a:t>
                </a:r>
                <a:endParaRPr lang="ko-KR" altLang="en-US" sz="1200" b="1" kern="0" spc="-50">
                  <a:solidFill>
                    <a:sysClr val="window" lastClr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73" name="Text Box 51"/>
            <p:cNvSpPr txBox="1">
              <a:spLocks noChangeArrowheads="1"/>
            </p:cNvSpPr>
            <p:nvPr/>
          </p:nvSpPr>
          <p:spPr bwMode="auto">
            <a:xfrm>
              <a:off x="7751066" y="5661408"/>
              <a:ext cx="1023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latinLnBrk="0"/>
              <a:r>
                <a:rPr kumimoji="0" lang="en-US" altLang="ja-JP" sz="1200" b="1">
                  <a:solidFill>
                    <a:srgbClr val="002060"/>
                  </a:solidFill>
                  <a:cs typeface="Arial" pitchFamily="34" charset="0"/>
                </a:rPr>
                <a:t>On-site</a:t>
              </a:r>
              <a:r>
                <a:rPr kumimoji="0" lang="ko-KR" altLang="en-US" sz="1200" b="1">
                  <a:solidFill>
                    <a:srgbClr val="002060"/>
                  </a:solidFill>
                  <a:cs typeface="Arial" pitchFamily="34" charset="0"/>
                </a:rPr>
                <a:t>지원</a:t>
              </a:r>
            </a:p>
          </p:txBody>
        </p:sp>
        <p:sp>
          <p:nvSpPr>
            <p:cNvPr id="74" name="직사각형 73"/>
            <p:cNvSpPr/>
            <p:nvPr/>
          </p:nvSpPr>
          <p:spPr bwMode="auto">
            <a:xfrm>
              <a:off x="493448" y="2710665"/>
              <a:ext cx="1012304" cy="2354089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endParaRPr lang="ko-KR" altLang="en-US" sz="1200" b="1" kern="0" spc="-50">
                <a:solidFill>
                  <a:sysClr val="window" lastClr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0" name="Text Box 51"/>
            <p:cNvSpPr txBox="1">
              <a:spLocks noChangeArrowheads="1"/>
            </p:cNvSpPr>
            <p:nvPr/>
          </p:nvSpPr>
          <p:spPr bwMode="auto">
            <a:xfrm>
              <a:off x="1513947" y="5312415"/>
              <a:ext cx="10230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latinLnBrk="0"/>
              <a:r>
                <a:rPr kumimoji="0" lang="en-US" altLang="ja-JP" sz="1200" b="1" dirty="0">
                  <a:solidFill>
                    <a:srgbClr val="002060"/>
                  </a:solidFill>
                  <a:cs typeface="Arial" pitchFamily="34" charset="0"/>
                </a:rPr>
                <a:t>On-site</a:t>
              </a:r>
              <a:r>
                <a:rPr kumimoji="0" lang="ko-KR" altLang="en-US" sz="1200" b="1" dirty="0">
                  <a:solidFill>
                    <a:srgbClr val="002060"/>
                  </a:solidFill>
                  <a:cs typeface="Arial" pitchFamily="34" charset="0"/>
                </a:rPr>
                <a:t>지원</a:t>
              </a:r>
            </a:p>
          </p:txBody>
        </p:sp>
        <p:grpSp>
          <p:nvGrpSpPr>
            <p:cNvPr id="87" name="그룹 86"/>
            <p:cNvGrpSpPr/>
            <p:nvPr/>
          </p:nvGrpSpPr>
          <p:grpSpPr>
            <a:xfrm>
              <a:off x="565996" y="3385130"/>
              <a:ext cx="873221" cy="838309"/>
              <a:chOff x="142460" y="1254507"/>
              <a:chExt cx="873221" cy="838309"/>
            </a:xfrm>
          </p:grpSpPr>
          <p:grpSp>
            <p:nvGrpSpPr>
              <p:cNvPr id="88" name="그룹 87"/>
              <p:cNvGrpSpPr>
                <a:grpSpLocks noChangeAspect="1"/>
              </p:cNvGrpSpPr>
              <p:nvPr/>
            </p:nvGrpSpPr>
            <p:grpSpPr>
              <a:xfrm>
                <a:off x="316831" y="1254507"/>
                <a:ext cx="518466" cy="481957"/>
                <a:chOff x="4863075" y="3756125"/>
                <a:chExt cx="530357" cy="486346"/>
              </a:xfrm>
            </p:grpSpPr>
            <p:pic>
              <p:nvPicPr>
                <p:cNvPr id="90" name="Shape 229"/>
                <p:cNvPicPr preferRelativeResize="0"/>
                <p:nvPr/>
              </p:nvPicPr>
              <p:blipFill rotWithShape="1">
                <a:blip r:embed="rId3" cstate="email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863075" y="3756125"/>
                  <a:ext cx="262103" cy="38142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1" name="Shape 229"/>
                <p:cNvPicPr preferRelativeResize="0"/>
                <p:nvPr/>
              </p:nvPicPr>
              <p:blipFill rotWithShape="1">
                <a:blip r:embed="rId3" cstate="email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978929" y="3861048"/>
                  <a:ext cx="262103" cy="38142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2" name="Shape 229"/>
                <p:cNvPicPr preferRelativeResize="0"/>
                <p:nvPr/>
              </p:nvPicPr>
              <p:blipFill rotWithShape="1">
                <a:blip r:embed="rId3" cstate="email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131329" y="3789040"/>
                  <a:ext cx="262103" cy="38142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89" name="TextBox 88"/>
              <p:cNvSpPr txBox="1"/>
              <p:nvPr/>
            </p:nvSpPr>
            <p:spPr>
              <a:xfrm>
                <a:off x="142460" y="1846595"/>
                <a:ext cx="873221" cy="24622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wrap="square" tIns="0" bIns="0" rtlCol="0" anchor="ctr">
                <a:spAutoFit/>
              </a:bodyPr>
              <a:lstStyle/>
              <a:p>
                <a:pPr algn="ctr"/>
                <a:r>
                  <a:rPr lang="ko-KR" altLang="en-US" sz="1600" b="1" dirty="0" err="1">
                    <a:solidFill>
                      <a:schemeClr val="bg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고객사</a:t>
                </a:r>
                <a:endParaRPr lang="en-US" altLang="ko-KR" sz="16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pic>
        <p:nvPicPr>
          <p:cNvPr id="65" name="Picture 142" descr="'PL' 캐릭터  [v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7000" y="4818913"/>
            <a:ext cx="531509" cy="55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3029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기술지원</a:t>
            </a: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30B1A"/>
              </a:buClr>
              <a:defRPr/>
            </a:pPr>
            <a:r>
              <a:rPr kumimoji="0"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REMCS </a:t>
            </a:r>
            <a:r>
              <a:rPr kumimoji="0"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서비스</a:t>
            </a:r>
            <a:endParaRPr kumimoji="0" lang="en-US" altLang="ko-KR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3" name="직선 연결선 22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텍스트 개체 틀 5"/>
          <p:cNvSpPr txBox="1">
            <a:spLocks/>
          </p:cNvSpPr>
          <p:nvPr/>
        </p:nvSpPr>
        <p:spPr>
          <a:xfrm>
            <a:off x="348525" y="1238401"/>
            <a:ext cx="9212988" cy="549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PRIMERGY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서버의 원격컨트롤러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12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iRMC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와 </a:t>
            </a:r>
            <a:r>
              <a:rPr lang="en-US" altLang="ko-KR" sz="12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ServerView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에서 서버의 </a:t>
            </a:r>
            <a:r>
              <a:rPr lang="ko-KR" altLang="en-US" sz="12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행업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장애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 검출했을 경우에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e-mail server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와의 연동을 통해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FQRC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와 담당 엔지니어에게 통지되고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벤더 엔지니어가 원격 또는 방문 지원을 통해 기술 대응을 하게 됩니다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62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9" name="Picture 46" descr="http://ddl.design.css.fujitsu.com/ddl/en/thumbnail/8699_0042.pn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3472997">
            <a:off x="2929329" y="4445277"/>
            <a:ext cx="480040" cy="47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4" descr="http://ddl.design.css.fujitsu.com/ddl/en/thumbnail/8699_0038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2624" y="3808095"/>
            <a:ext cx="1001878" cy="100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0" descr="http://ddl.design.css.fujitsu.com/ddl/en/thumbnail/8589_0045.pn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9416" y="4349601"/>
            <a:ext cx="713787" cy="80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AutoShape 57"/>
          <p:cNvSpPr>
            <a:spLocks noChangeAspect="1" noChangeArrowheads="1"/>
          </p:cNvSpPr>
          <p:nvPr/>
        </p:nvSpPr>
        <p:spPr bwMode="auto">
          <a:xfrm>
            <a:off x="410623" y="3391746"/>
            <a:ext cx="1586683" cy="489317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9966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1905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ko-KR" altLang="en-US" sz="11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/>
              </a:rPr>
              <a:t>장애 발생 </a:t>
            </a:r>
            <a:endParaRPr lang="ja-JP" altLang="en-US" sz="11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맑은 고딕"/>
            </a:endParaRPr>
          </a:p>
        </p:txBody>
      </p:sp>
      <p:pic>
        <p:nvPicPr>
          <p:cNvPr id="33" name="Picture 10" descr="http://ddl.design.css.fujitsu.com/ddl/en/thumbnail/8588_0006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5605" y="3665160"/>
            <a:ext cx="1304178" cy="114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5" descr="i_053"/>
          <p:cNvPicPr>
            <a:picLocks noChangeAspect="1" noChangeArrowheads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8910" y="3639330"/>
            <a:ext cx="571287" cy="571287"/>
          </a:xfrm>
          <a:prstGeom prst="rect">
            <a:avLst/>
          </a:prstGeom>
          <a:noFill/>
        </p:spPr>
      </p:pic>
      <p:pic>
        <p:nvPicPr>
          <p:cNvPr id="35" name="Picture 46" descr="http://ddl.design.css.fujitsu.com/ddl/en/thumbnail/8699_0042.png"/>
          <p:cNvPicPr>
            <a:picLocks noChangeAspect="1" noChangeArrowheads="1"/>
          </p:cNvPicPr>
          <p:nvPr/>
        </p:nvPicPr>
        <p:blipFill rotWithShape="1">
          <a:blip r:embed="rId8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672997">
            <a:off x="3429520" y="3678243"/>
            <a:ext cx="495471" cy="4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모서리가 둥근 직사각형 35"/>
          <p:cNvSpPr/>
          <p:nvPr/>
        </p:nvSpPr>
        <p:spPr bwMode="auto">
          <a:xfrm>
            <a:off x="4657748" y="4570760"/>
            <a:ext cx="1801538" cy="575056"/>
          </a:xfrm>
          <a:prstGeom prst="roundRect">
            <a:avLst>
              <a:gd name="adj" fmla="val 12324"/>
            </a:avLst>
          </a:prstGeom>
          <a:solidFill>
            <a:srgbClr val="FF66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ko-KR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/>
              </a:rPr>
              <a:t>Help Desk </a:t>
            </a:r>
            <a:r>
              <a:rPr lang="ko-KR" altLang="en-US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/>
              </a:rPr>
              <a:t>또는 </a:t>
            </a:r>
            <a:br>
              <a:rPr lang="en-US" altLang="ko-KR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/>
              </a:rPr>
            </a:br>
            <a:r>
              <a:rPr lang="ko-KR" altLang="en-US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/>
              </a:rPr>
              <a:t>전담 엔지니어</a:t>
            </a:r>
            <a:endParaRPr lang="en-US" altLang="ja-JP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맑은 고딕"/>
            </a:endParaRPr>
          </a:p>
        </p:txBody>
      </p:sp>
      <p:sp>
        <p:nvSpPr>
          <p:cNvPr id="37" name="모서리가 둥근 직사각형 36"/>
          <p:cNvSpPr/>
          <p:nvPr/>
        </p:nvSpPr>
        <p:spPr bwMode="auto">
          <a:xfrm>
            <a:off x="2278414" y="5289998"/>
            <a:ext cx="2083017" cy="432048"/>
          </a:xfrm>
          <a:prstGeom prst="roundRect">
            <a:avLst>
              <a:gd name="adj" fmla="val 12324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ko-KR" altLang="en-US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/>
              </a:rPr>
              <a:t>②보수 부품의 준비 및</a:t>
            </a:r>
            <a:br>
              <a:rPr lang="en-US" altLang="ko-KR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/>
              </a:rPr>
            </a:br>
            <a:r>
              <a:rPr lang="en-US" altLang="ko-KR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/>
              </a:rPr>
              <a:t>   </a:t>
            </a:r>
            <a:r>
              <a:rPr lang="ko-KR" altLang="en-US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/>
              </a:rPr>
              <a:t>엔지니어의 파견 </a:t>
            </a:r>
            <a:endParaRPr lang="ja-JP" altLang="en-US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맑은 고딕"/>
            </a:endParaRPr>
          </a:p>
        </p:txBody>
      </p:sp>
      <p:sp>
        <p:nvSpPr>
          <p:cNvPr id="38" name="모서리가 둥근 직사각형 37"/>
          <p:cNvSpPr/>
          <p:nvPr/>
        </p:nvSpPr>
        <p:spPr bwMode="auto">
          <a:xfrm>
            <a:off x="6044644" y="2976027"/>
            <a:ext cx="2157837" cy="432048"/>
          </a:xfrm>
          <a:prstGeom prst="roundRect">
            <a:avLst>
              <a:gd name="adj" fmla="val 12324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ko-KR" altLang="en-US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/>
              </a:rPr>
              <a:t>③시스템 관리 책임자에게</a:t>
            </a:r>
            <a:br>
              <a:rPr lang="ko-KR" altLang="en-US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/>
              </a:rPr>
            </a:br>
            <a:r>
              <a:rPr lang="ko-KR" altLang="en-US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/>
              </a:rPr>
              <a:t>통지와 상황 보고 </a:t>
            </a:r>
            <a:endParaRPr lang="ja-JP" altLang="en-US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맑은 고딕"/>
            </a:endParaRPr>
          </a:p>
        </p:txBody>
      </p:sp>
      <p:sp>
        <p:nvSpPr>
          <p:cNvPr id="39" name="모서리가 둥근 직사각형 38"/>
          <p:cNvSpPr/>
          <p:nvPr/>
        </p:nvSpPr>
        <p:spPr bwMode="auto">
          <a:xfrm>
            <a:off x="2260152" y="2979908"/>
            <a:ext cx="2083017" cy="432048"/>
          </a:xfrm>
          <a:prstGeom prst="roundRect">
            <a:avLst>
              <a:gd name="adj" fmla="val 12324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ko-KR" altLang="en-US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/>
              </a:rPr>
              <a:t>①서버 다운이나</a:t>
            </a:r>
            <a:r>
              <a:rPr lang="en-US" altLang="ko-KR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/>
              </a:rPr>
              <a:t> </a:t>
            </a:r>
            <a:r>
              <a:rPr lang="ko-KR" altLang="en-US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/>
              </a:rPr>
              <a:t>장애 전조 </a:t>
            </a:r>
            <a:br>
              <a:rPr lang="en-US" altLang="ko-KR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/>
              </a:rPr>
            </a:br>
            <a:r>
              <a:rPr lang="en-US" altLang="ko-KR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/>
              </a:rPr>
              <a:t>   </a:t>
            </a:r>
            <a:r>
              <a:rPr lang="ko-KR" altLang="en-US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/>
              </a:rPr>
              <a:t>증상을</a:t>
            </a:r>
            <a:r>
              <a:rPr lang="en-US" altLang="ko-KR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/>
              </a:rPr>
              <a:t> E-mail</a:t>
            </a:r>
            <a:r>
              <a:rPr lang="ko-KR" altLang="en-US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/>
              </a:rPr>
              <a:t>로 통지 </a:t>
            </a:r>
            <a:endParaRPr lang="ja-JP" altLang="en-US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맑은 고딕"/>
            </a:endParaRPr>
          </a:p>
        </p:txBody>
      </p:sp>
      <p:sp>
        <p:nvSpPr>
          <p:cNvPr id="40" name="모서리가 둥근 직사각형 39"/>
          <p:cNvSpPr/>
          <p:nvPr/>
        </p:nvSpPr>
        <p:spPr bwMode="auto">
          <a:xfrm>
            <a:off x="369053" y="4925806"/>
            <a:ext cx="1721502" cy="392771"/>
          </a:xfrm>
          <a:prstGeom prst="roundRect">
            <a:avLst>
              <a:gd name="adj" fmla="val 12324"/>
            </a:avLst>
          </a:prstGeom>
          <a:solidFill>
            <a:srgbClr val="0070C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1">
              <a:spcBef>
                <a:spcPct val="50000"/>
              </a:spcBef>
            </a:pPr>
            <a:r>
              <a:rPr lang="ko-KR" altLang="en-US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/>
              </a:rPr>
              <a:t>고객 사이트</a:t>
            </a:r>
            <a:endParaRPr lang="ja-JP" altLang="en-US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맑은 고딕"/>
            </a:endParaRPr>
          </a:p>
        </p:txBody>
      </p:sp>
      <p:sp>
        <p:nvSpPr>
          <p:cNvPr id="41" name="모서리가 둥근 직사각형 40"/>
          <p:cNvSpPr/>
          <p:nvPr/>
        </p:nvSpPr>
        <p:spPr bwMode="auto">
          <a:xfrm>
            <a:off x="7901064" y="4928020"/>
            <a:ext cx="1565002" cy="392771"/>
          </a:xfrm>
          <a:prstGeom prst="roundRect">
            <a:avLst>
              <a:gd name="adj" fmla="val 12324"/>
            </a:avLst>
          </a:prstGeom>
          <a:solidFill>
            <a:srgbClr val="0070C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1">
              <a:spcBef>
                <a:spcPct val="50000"/>
              </a:spcBef>
            </a:pPr>
            <a:r>
              <a:rPr lang="ko-KR" altLang="en-US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/>
              </a:rPr>
              <a:t>고객</a:t>
            </a:r>
            <a:endParaRPr lang="ja-JP" altLang="en-US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맑은 고딕"/>
            </a:endParaRPr>
          </a:p>
        </p:txBody>
      </p:sp>
      <p:pic>
        <p:nvPicPr>
          <p:cNvPr id="42" name="Picture 38" descr="http://ddl.design.css.fujitsu.com/ddl/en/thumbnail/8496_0168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2486" y="3600208"/>
            <a:ext cx="736374" cy="83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http://ddl.design.css.fujitsu.com/ddl/en/thumbnail/8699_003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8952" y="3310694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0" descr="http://ddl.design.css.fujitsu.com/ddl/en/thumbnail/8699_001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476" y="3326991"/>
            <a:ext cx="1763999" cy="17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512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유지보수</a:t>
            </a: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30B1A"/>
              </a:buClr>
              <a:defRPr/>
            </a:pPr>
            <a:r>
              <a:rPr kumimoji="0"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유지보수 방안</a:t>
            </a:r>
            <a:endParaRPr kumimoji="0" lang="en-US" altLang="ko-KR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3" name="직선 연결선 22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텍스트 개체 틀 5"/>
          <p:cNvSpPr txBox="1">
            <a:spLocks/>
          </p:cNvSpPr>
          <p:nvPr/>
        </p:nvSpPr>
        <p:spPr>
          <a:xfrm>
            <a:off x="348525" y="1257995"/>
            <a:ext cx="9212988" cy="318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도입장비의 유지보수 및 기술지원 방안</a:t>
            </a:r>
            <a:endParaRPr lang="en-US" altLang="ko-KR" sz="12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모서리가 둥근 직사각형 31"/>
          <p:cNvSpPr/>
          <p:nvPr/>
        </p:nvSpPr>
        <p:spPr bwMode="auto">
          <a:xfrm>
            <a:off x="348525" y="2049800"/>
            <a:ext cx="2021444" cy="33421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algn="ctr"/>
            <a:r>
              <a:rPr lang="ko-KR" altLang="en-US" sz="14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유지보수 방안</a:t>
            </a:r>
          </a:p>
        </p:txBody>
      </p:sp>
      <p:graphicFrame>
        <p:nvGraphicFramePr>
          <p:cNvPr id="35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568592"/>
              </p:ext>
            </p:extLst>
          </p:nvPr>
        </p:nvGraphicFramePr>
        <p:xfrm>
          <a:off x="348525" y="2437750"/>
          <a:ext cx="9212988" cy="1328040"/>
        </p:xfrm>
        <a:graphic>
          <a:graphicData uri="http://schemas.openxmlformats.org/drawingml/2006/table">
            <a:tbl>
              <a:tblPr/>
              <a:tblGrid>
                <a:gridCol w="995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17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914400" rtl="0" eaLnBrk="0" fontAlgn="base" latinLnBrk="1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무상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warranty 3 years</a:t>
                      </a: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지원내역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914400" rtl="0" eaLnBrk="0" fontAlgn="base" latinLnBrk="1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무상 유지보수 </a:t>
                      </a:r>
                    </a:p>
                    <a:p>
                      <a:pPr marL="180000" marR="0" lvl="0" indent="-9525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 완료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검사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후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36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개월간 하드웨어에 관해 무상 유지보수</a:t>
                      </a:r>
                    </a:p>
                    <a:p>
                      <a:pPr marL="180000" marR="0" lvl="0" indent="-9525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사용자의 기술적 질문에 대한 대응</a:t>
                      </a:r>
                    </a:p>
                    <a:p>
                      <a:pPr marL="180000" marR="0" lvl="0" indent="-9525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E-Mail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을 통한 기술지원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사용자 필요기술에 대한 지원 </a:t>
                      </a:r>
                    </a:p>
                    <a:p>
                      <a:pPr marL="180000" marR="0" lvl="0" indent="-9525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전화 기술지원 및 필요 시 방문 지원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모서리가 둥근 직사각형 35"/>
          <p:cNvSpPr/>
          <p:nvPr/>
        </p:nvSpPr>
        <p:spPr bwMode="auto">
          <a:xfrm>
            <a:off x="355049" y="3876931"/>
            <a:ext cx="2362798" cy="33421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algn="ctr"/>
            <a:r>
              <a:rPr lang="ko-KR" altLang="en-US" sz="14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기술지원 방안 </a:t>
            </a:r>
            <a:r>
              <a:rPr lang="en-US" altLang="ko-KR" sz="14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예시</a:t>
            </a:r>
            <a:r>
              <a:rPr lang="en-US" altLang="ko-KR" sz="14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graphicFrame>
        <p:nvGraphicFramePr>
          <p:cNvPr id="37" name="Group 7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216980"/>
              </p:ext>
            </p:extLst>
          </p:nvPr>
        </p:nvGraphicFramePr>
        <p:xfrm>
          <a:off x="357753" y="4270607"/>
          <a:ext cx="9165064" cy="1980000"/>
        </p:xfrm>
        <a:graphic>
          <a:graphicData uri="http://schemas.openxmlformats.org/drawingml/2006/table">
            <a:tbl>
              <a:tblPr/>
              <a:tblGrid>
                <a:gridCol w="99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기술지원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운용지원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내용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H/W</a:t>
                      </a: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기술지원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-10800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당사 기술지원 조직을 통한 최신기술 교육의 지원을 통한 시스템의 지속적인 개선 지원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charset="0"/>
                      </a:endParaRPr>
                    </a:p>
                    <a:p>
                      <a:pPr marL="108000" marR="0" lvl="0" indent="-10800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구축 시스템 전문조직을 통한 지속적인 기술지원 및 시스템 고도화 지원으로 발주기관 업무에 최적화된 시스템 구현</a:t>
                      </a:r>
                    </a:p>
                    <a:p>
                      <a:pPr marL="108000" marR="0" lvl="0" indent="-10800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후속 사업 계획 수립 시 컨설팅 추진 방향에 대한 자문 제공</a:t>
                      </a:r>
                    </a:p>
                    <a:p>
                      <a:pPr marL="108000" marR="0" lvl="0" indent="-10800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장비 제조사 등 관련자의 비상연락망을 유지하는 등 유기적인 협조체계를 구축하여 장애 발생시 즉각적인 대처 </a:t>
                      </a:r>
                    </a:p>
                    <a:p>
                      <a:pPr marL="108000" marR="0" lvl="0" indent="-10800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솔루션 및 장비의 업그레이드 시 추가 기술교육 및 자문 지원</a:t>
                      </a:r>
                    </a:p>
                    <a:p>
                      <a:pPr marL="108000" marR="0" lvl="0" indent="-10800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구축 시스템이 업무환경에 적합한지에 대한 고객만족도 평가결과를 분석하여 고객만족 실현</a:t>
                      </a:r>
                    </a:p>
                    <a:p>
                      <a:pPr marL="108000" marR="0" lvl="0" indent="-10800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charset="0"/>
                        </a:rPr>
                        <a:t>더 나은 시스템의 품질을 위해 시스템 품질 개선 활동 지속</a:t>
                      </a: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직사각형 37"/>
          <p:cNvSpPr/>
          <p:nvPr/>
        </p:nvSpPr>
        <p:spPr>
          <a:xfrm>
            <a:off x="5546908" y="6330092"/>
            <a:ext cx="4084773" cy="203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ctr" latinLnBrk="0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>
                <a:schemeClr val="accent2"/>
              </a:buClr>
              <a:defRPr/>
            </a:pPr>
            <a:r>
              <a:rPr lang="en-US" altLang="ja-JP" sz="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 페이지는 지원방안의 예시 작성 샘플이며</a:t>
            </a:r>
            <a:r>
              <a:rPr lang="en-US" altLang="ko-KR" sz="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제안요건에 따라 변경이 필요합니다</a:t>
            </a:r>
            <a:r>
              <a:rPr lang="en-US" altLang="ko-KR" sz="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de-DE" altLang="ko-KR" sz="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타원 14"/>
          <p:cNvSpPr/>
          <p:nvPr/>
        </p:nvSpPr>
        <p:spPr bwMode="auto">
          <a:xfrm>
            <a:off x="8603086" y="508256"/>
            <a:ext cx="958427" cy="712879"/>
          </a:xfrm>
          <a:prstGeom prst="ellipse">
            <a:avLst/>
          </a:prstGeom>
          <a:solidFill>
            <a:schemeClr val="tx1">
              <a:alpha val="75000"/>
            </a:schemeClr>
          </a:solidFill>
          <a:ln w="952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ko-KR" altLang="en-US" sz="1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예시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63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24186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316849" y="2132856"/>
            <a:ext cx="9276339" cy="36471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 eaLnBrk="0" hangingPunct="0">
              <a:defRPr kumimoji="1">
                <a:solidFill>
                  <a:srgbClr val="000000"/>
                </a:solidFill>
                <a:latin typeface="ＭＳ Ｐゴシック" pitchFamily="34" charset="-128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rgbClr val="000000"/>
                </a:solidFill>
                <a:latin typeface="ＭＳ Ｐゴシック" pitchFamily="34" charset="-128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rgbClr val="000000"/>
                </a:solidFill>
                <a:latin typeface="ＭＳ Ｐゴシック" pitchFamily="34" charset="-128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rgbClr val="000000"/>
                </a:solidFill>
                <a:latin typeface="ＭＳ Ｐゴシック" pitchFamily="34" charset="-128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rgbClr val="000000"/>
                </a:solidFill>
                <a:latin typeface="ＭＳ Ｐゴシック" pitchFamily="34" charset="-128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pitchFamily="34" charset="-128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pitchFamily="34" charset="-128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pitchFamily="34" charset="-128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000000"/>
                </a:solidFill>
                <a:latin typeface="ＭＳ Ｐゴシック" pitchFamily="34" charset="-128"/>
                <a:ea typeface="ＭＳ Ｐゴシック" pitchFamily="34" charset="-128"/>
              </a:defRPr>
            </a:lvl9pPr>
          </a:lstStyle>
          <a:p>
            <a:pPr lvl="1" algn="l" eaLnBrk="1" hangingPunct="1">
              <a:lnSpc>
                <a:spcPct val="150000"/>
              </a:lnSpc>
              <a:buClr>
                <a:srgbClr val="A30B1A"/>
              </a:buClr>
              <a:buFont typeface="맑은 고딕" pitchFamily="50" charset="-127"/>
              <a:buChar char="■"/>
              <a:defRPr/>
            </a:pP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보증 범위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H/W Parts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 대한 제한적인 하자 보증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l" eaLnBrk="1" hangingPunct="1">
              <a:lnSpc>
                <a:spcPct val="150000"/>
              </a:lnSpc>
              <a:buClr>
                <a:srgbClr val="A30B1A"/>
              </a:buClr>
              <a:buFont typeface="맑은 고딕" pitchFamily="50" charset="-127"/>
              <a:buChar char="■"/>
              <a:defRPr/>
            </a:pP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보증 주체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한국후지쯔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l" eaLnBrk="1" hangingPunct="1">
              <a:lnSpc>
                <a:spcPct val="150000"/>
              </a:lnSpc>
              <a:buClr>
                <a:srgbClr val="A30B1A"/>
              </a:buClr>
              <a:buFont typeface="맑은 고딕" pitchFamily="50" charset="-127"/>
              <a:buChar char="■"/>
              <a:defRPr/>
            </a:pP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Call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접수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 Business Day 09:00 ~ 18:00, FQRC</a:t>
            </a:r>
          </a:p>
          <a:p>
            <a:pPr lvl="1" algn="l" eaLnBrk="1" hangingPunct="1">
              <a:lnSpc>
                <a:spcPct val="150000"/>
              </a:lnSpc>
              <a:buClr>
                <a:srgbClr val="A30B1A"/>
              </a:buClr>
              <a:buFont typeface="맑은 고딕" pitchFamily="50" charset="-127"/>
              <a:buChar char="■"/>
              <a:defRPr/>
            </a:pP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현장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대응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Next Business Day</a:t>
            </a:r>
          </a:p>
          <a:p>
            <a:pPr lvl="1" algn="l" eaLnBrk="1" hangingPunct="1">
              <a:lnSpc>
                <a:spcPct val="150000"/>
              </a:lnSpc>
              <a:buClr>
                <a:srgbClr val="A30B1A"/>
              </a:buClr>
              <a:buFont typeface="맑은 고딕" pitchFamily="50" charset="-127"/>
              <a:buChar char="■"/>
              <a:defRPr/>
            </a:pP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부품 무상 제공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장애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Parts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반납 조건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및 현장 대응 공임 포함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l" eaLnBrk="1" hangingPunct="1">
              <a:lnSpc>
                <a:spcPct val="150000"/>
              </a:lnSpc>
              <a:buClr>
                <a:srgbClr val="A30B1A"/>
              </a:buClr>
              <a:buFont typeface="맑은 고딕" pitchFamily="50" charset="-127"/>
              <a:buChar char="■"/>
              <a:defRPr/>
            </a:pP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보증 기간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PRIMERGY - 3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457200" lvl="1" indent="0" algn="l" eaLnBrk="1" hangingPunct="1">
              <a:lnSpc>
                <a:spcPct val="150000"/>
              </a:lnSpc>
              <a:defRPr/>
            </a:pP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인도완료일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or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세금계산서 발행일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Max Shipping Date + 3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개월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이내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l" eaLnBrk="1" hangingPunct="1">
              <a:lnSpc>
                <a:spcPct val="150000"/>
              </a:lnSpc>
              <a:buClr>
                <a:srgbClr val="A30B1A"/>
              </a:buClr>
              <a:buFont typeface="맑은 고딕" pitchFamily="50" charset="-127"/>
              <a:buChar char="■"/>
              <a:defRPr/>
            </a:pP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면책 사항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162050" lvl="1" indent="-342900" algn="l">
              <a:buFont typeface="Arial" pitchFamily="34" charset="0"/>
              <a:buChar char="•"/>
              <a:defRPr/>
            </a:pP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H/W Parts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장애로 인한 데이터 손실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162050" lvl="1" indent="-342900" algn="l">
              <a:buFont typeface="Arial" pitchFamily="34" charset="0"/>
              <a:buChar char="•"/>
              <a:defRPr/>
            </a:pP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데이터 또는 이동식 저장 미디어의 손실 및 손상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162050" lvl="1" indent="-342900" algn="l">
              <a:buFont typeface="Arial" pitchFamily="34" charset="0"/>
              <a:buChar char="•"/>
              <a:defRPr/>
            </a:pP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무상으로 제공되는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Firmware, BIOS,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드라이버 또는 소프트웨어로 인한 오류  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l" eaLnBrk="1" hangingPunct="1">
              <a:lnSpc>
                <a:spcPct val="150000"/>
              </a:lnSpc>
              <a:buClr>
                <a:srgbClr val="A30B1A"/>
              </a:buClr>
              <a:buFont typeface="맑은 고딕" pitchFamily="50" charset="-127"/>
              <a:buChar char="■"/>
              <a:defRPr/>
            </a:pP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대상 기종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PRIMERGY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 제품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유지보수</a:t>
            </a: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30B1A"/>
              </a:buClr>
              <a:defRPr/>
            </a:pPr>
            <a:r>
              <a:rPr kumimoji="0"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유지보수 방안</a:t>
            </a:r>
            <a:endParaRPr kumimoji="0" lang="en-US" altLang="ko-KR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3" name="직선 연결선 22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텍스트 개체 틀 5"/>
          <p:cNvSpPr txBox="1">
            <a:spLocks/>
          </p:cNvSpPr>
          <p:nvPr/>
        </p:nvSpPr>
        <p:spPr>
          <a:xfrm>
            <a:off x="348525" y="1255668"/>
            <a:ext cx="9212988" cy="3269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무상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Warranty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기술지원 방안 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8603086" y="508256"/>
            <a:ext cx="958427" cy="712879"/>
          </a:xfrm>
          <a:prstGeom prst="ellipse">
            <a:avLst/>
          </a:prstGeom>
          <a:solidFill>
            <a:schemeClr val="tx1">
              <a:alpha val="75000"/>
            </a:schemeClr>
          </a:solidFill>
          <a:ln w="952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ko-KR" altLang="en-US" sz="1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예시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/>
              <a:pPr/>
              <a:t>64</a:t>
            </a:fld>
            <a:endParaRPr lang="de-DE" altLang="ja-JP"/>
          </a:p>
        </p:txBody>
      </p:sp>
    </p:spTree>
    <p:extLst>
      <p:ext uri="{BB962C8B-B14F-4D97-AF65-F5344CB8AC3E}">
        <p14:creationId xmlns:p14="http://schemas.microsoft.com/office/powerpoint/2010/main" val="525866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유지보수</a:t>
            </a: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30B1A"/>
              </a:buClr>
              <a:defRPr/>
            </a:pPr>
            <a:r>
              <a:rPr kumimoji="0"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국내 기술지원 범위</a:t>
            </a:r>
            <a:endParaRPr kumimoji="0" lang="en-US" altLang="ko-KR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3" name="직선 연결선 22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텍스트 개체 틀 5"/>
          <p:cNvSpPr txBox="1">
            <a:spLocks/>
          </p:cNvSpPr>
          <p:nvPr/>
        </p:nvSpPr>
        <p:spPr>
          <a:xfrm>
            <a:off x="348525" y="1248561"/>
            <a:ext cx="9212988" cy="33208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유지보수 서비스 망</a:t>
            </a:r>
          </a:p>
        </p:txBody>
      </p:sp>
      <p:sp>
        <p:nvSpPr>
          <p:cNvPr id="80" name="Freeform 138"/>
          <p:cNvSpPr>
            <a:spLocks noEditPoints="1"/>
          </p:cNvSpPr>
          <p:nvPr>
            <p:custDataLst>
              <p:tags r:id="rId1"/>
            </p:custDataLst>
          </p:nvPr>
        </p:nvSpPr>
        <p:spPr bwMode="gray">
          <a:xfrm>
            <a:off x="776536" y="5915167"/>
            <a:ext cx="8352928" cy="454362"/>
          </a:xfrm>
          <a:prstGeom prst="roundRect">
            <a:avLst/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r>
              <a:rPr lang="en-US" altLang="ko-KR" sz="20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20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개 지방 사업소와 </a:t>
            </a:r>
            <a:r>
              <a:rPr lang="ko-KR" altLang="en-US" sz="2000" b="1" dirty="0" err="1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협력사를</a:t>
            </a:r>
            <a:r>
              <a:rPr lang="ko-KR" altLang="en-US" sz="20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 통한 전국 서비스망 구축</a:t>
            </a:r>
            <a:endParaRPr lang="en-US" altLang="ja-JP" sz="2000" b="1" dirty="0">
              <a:gradFill flip="none" rotWithShape="1">
                <a:gsLst>
                  <a:gs pos="0">
                    <a:prstClr val="white">
                      <a:lumMod val="0"/>
                      <a:lumOff val="100000"/>
                    </a:prstClr>
                  </a:gs>
                  <a:gs pos="100000">
                    <a:prstClr val="white">
                      <a:lumMod val="0"/>
                      <a:lumOff val="100000"/>
                    </a:prstClr>
                  </a:gs>
                </a:gsLst>
                <a:lin ang="6000000" scaled="0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1" name="모서리가 둥근 직사각형 80"/>
          <p:cNvSpPr/>
          <p:nvPr/>
        </p:nvSpPr>
        <p:spPr>
          <a:xfrm>
            <a:off x="1209759" y="1988840"/>
            <a:ext cx="7489776" cy="3835858"/>
          </a:xfrm>
          <a:prstGeom prst="roundRect">
            <a:avLst>
              <a:gd name="adj" fmla="val 3250"/>
            </a:avLst>
          </a:prstGeom>
          <a:solidFill>
            <a:schemeClr val="bg1">
              <a:lumMod val="95000"/>
            </a:schemeClr>
          </a:solidFill>
          <a:ln w="50800">
            <a:noFill/>
            <a:headEnd type="oval"/>
            <a:tailEnd type="oval"/>
          </a:ln>
          <a:effectLst>
            <a:outerShdw blurRad="635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82" name="그룹 178"/>
          <p:cNvGrpSpPr>
            <a:grpSpLocks/>
          </p:cNvGrpSpPr>
          <p:nvPr/>
        </p:nvGrpSpPr>
        <p:grpSpPr bwMode="auto">
          <a:xfrm>
            <a:off x="4167829" y="5257303"/>
            <a:ext cx="985994" cy="499763"/>
            <a:chOff x="7021260" y="2339704"/>
            <a:chExt cx="1514374" cy="633579"/>
          </a:xfrm>
        </p:grpSpPr>
        <p:sp>
          <p:nvSpPr>
            <p:cNvPr id="141" name="Freeform 6"/>
            <p:cNvSpPr>
              <a:spLocks/>
            </p:cNvSpPr>
            <p:nvPr/>
          </p:nvSpPr>
          <p:spPr bwMode="auto">
            <a:xfrm flipH="1">
              <a:off x="7021260" y="2339704"/>
              <a:ext cx="1514374" cy="633579"/>
            </a:xfrm>
            <a:custGeom>
              <a:avLst/>
              <a:gdLst/>
              <a:ahLst/>
              <a:cxnLst>
                <a:cxn ang="0">
                  <a:pos x="0" y="550"/>
                </a:cxn>
                <a:cxn ang="0">
                  <a:pos x="0" y="550"/>
                </a:cxn>
                <a:cxn ang="0">
                  <a:pos x="3191" y="550"/>
                </a:cxn>
                <a:cxn ang="0">
                  <a:pos x="3191" y="0"/>
                </a:cxn>
                <a:cxn ang="0">
                  <a:pos x="3191" y="0"/>
                </a:cxn>
                <a:cxn ang="0">
                  <a:pos x="0" y="0"/>
                </a:cxn>
                <a:cxn ang="0">
                  <a:pos x="0" y="550"/>
                </a:cxn>
              </a:cxnLst>
              <a:rect l="0" t="0" r="r" b="b"/>
              <a:pathLst>
                <a:path w="3191" h="550">
                  <a:moveTo>
                    <a:pt x="0" y="550"/>
                  </a:moveTo>
                  <a:lnTo>
                    <a:pt x="0" y="550"/>
                  </a:lnTo>
                  <a:lnTo>
                    <a:pt x="3191" y="550"/>
                  </a:lnTo>
                  <a:lnTo>
                    <a:pt x="3191" y="0"/>
                  </a:lnTo>
                  <a:lnTo>
                    <a:pt x="3191" y="0"/>
                  </a:lnTo>
                  <a:lnTo>
                    <a:pt x="0" y="0"/>
                  </a:lnTo>
                  <a:lnTo>
                    <a:pt x="0" y="55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lin ang="2700000" scaled="0"/>
              <a:tileRect/>
            </a:gradFill>
            <a:ln w="19050">
              <a:noFill/>
              <a:headEnd type="oval"/>
              <a:tailEnd type="oval"/>
            </a:ln>
            <a:effectLst>
              <a:innerShdw blurRad="4699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42" name="Rectangle 68"/>
            <p:cNvSpPr>
              <a:spLocks noChangeArrowheads="1"/>
            </p:cNvSpPr>
            <p:nvPr/>
          </p:nvSpPr>
          <p:spPr bwMode="auto">
            <a:xfrm flipH="1">
              <a:off x="7239731" y="2558916"/>
              <a:ext cx="1171660" cy="241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bg1"/>
                </a:contourClr>
              </a:sp3d>
            </a:bodyPr>
            <a:lstStyle/>
            <a:p>
              <a:pPr marL="0" lvl="1" indent="4763" defTabSz="1110759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200" b="1" spc="-100">
                  <a:ln>
                    <a:prstDash val="solid"/>
                  </a:ln>
                  <a:solidFill>
                    <a:srgbClr val="FFFFFF"/>
                  </a:solidFill>
                  <a:effectLst>
                    <a:outerShdw blurRad="215900" algn="ctr" rotWithShape="0">
                      <a:srgbClr val="000000">
                        <a:alpha val="80000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보수 </a:t>
              </a:r>
              <a:r>
                <a:rPr kumimoji="0" lang="ko-KR" altLang="en-US" sz="1200" b="1" spc="-100" err="1">
                  <a:ln>
                    <a:prstDash val="solid"/>
                  </a:ln>
                  <a:solidFill>
                    <a:srgbClr val="FFFFFF"/>
                  </a:solidFill>
                  <a:effectLst>
                    <a:outerShdw blurRad="215900" algn="ctr" rotWithShape="0">
                      <a:srgbClr val="000000">
                        <a:alpha val="80000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협력사</a:t>
              </a:r>
              <a:endParaRPr kumimoji="0" lang="en-US" altLang="ko-KR" sz="1200" b="1" spc="-100">
                <a:ln>
                  <a:prstDash val="solid"/>
                </a:ln>
                <a:solidFill>
                  <a:srgbClr val="FFFFFF"/>
                </a:solidFill>
                <a:effectLst>
                  <a:outerShdw blurRad="215900" algn="ctr" rotWithShape="0">
                    <a:srgbClr val="000000">
                      <a:alpha val="80000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83" name="그림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7921" y="2559046"/>
            <a:ext cx="2052919" cy="223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4" name="직선 화살표 연결선 83"/>
          <p:cNvCxnSpPr/>
          <p:nvPr/>
        </p:nvCxnSpPr>
        <p:spPr bwMode="auto">
          <a:xfrm flipV="1">
            <a:off x="3033928" y="3049293"/>
            <a:ext cx="809936" cy="117729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5" name="직선 화살표 연결선 84"/>
          <p:cNvCxnSpPr/>
          <p:nvPr/>
        </p:nvCxnSpPr>
        <p:spPr bwMode="auto">
          <a:xfrm flipV="1">
            <a:off x="2967279" y="3601619"/>
            <a:ext cx="1020028" cy="509742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6" name="직선 화살표 연결선 85"/>
          <p:cNvCxnSpPr/>
          <p:nvPr/>
        </p:nvCxnSpPr>
        <p:spPr bwMode="auto">
          <a:xfrm flipV="1">
            <a:off x="3168676" y="4329286"/>
            <a:ext cx="599846" cy="628724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7" name="직선 화살표 연결선 86"/>
          <p:cNvCxnSpPr/>
          <p:nvPr/>
        </p:nvCxnSpPr>
        <p:spPr bwMode="auto">
          <a:xfrm flipH="1" flipV="1">
            <a:off x="3911964" y="4720047"/>
            <a:ext cx="189806" cy="423324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8" name="직선 화살표 연결선 87"/>
          <p:cNvCxnSpPr/>
          <p:nvPr/>
        </p:nvCxnSpPr>
        <p:spPr bwMode="auto">
          <a:xfrm flipH="1" flipV="1">
            <a:off x="5052250" y="4121381"/>
            <a:ext cx="972215" cy="254245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9" name="직선 화살표 연결선 88"/>
          <p:cNvCxnSpPr/>
          <p:nvPr/>
        </p:nvCxnSpPr>
        <p:spPr bwMode="auto">
          <a:xfrm flipH="1" flipV="1">
            <a:off x="4640762" y="4199032"/>
            <a:ext cx="675189" cy="670055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0" name="직선 화살표 연결선 89"/>
          <p:cNvCxnSpPr/>
          <p:nvPr/>
        </p:nvCxnSpPr>
        <p:spPr bwMode="auto">
          <a:xfrm rot="10800000" flipV="1">
            <a:off x="4976907" y="3148236"/>
            <a:ext cx="899769" cy="544811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1" name="직선 화살표 연결선 90"/>
          <p:cNvCxnSpPr/>
          <p:nvPr/>
        </p:nvCxnSpPr>
        <p:spPr bwMode="auto">
          <a:xfrm>
            <a:off x="3278918" y="2737766"/>
            <a:ext cx="699821" cy="191177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93" name="그룹 178"/>
          <p:cNvGrpSpPr>
            <a:grpSpLocks/>
          </p:cNvGrpSpPr>
          <p:nvPr/>
        </p:nvGrpSpPr>
        <p:grpSpPr bwMode="auto">
          <a:xfrm>
            <a:off x="2064375" y="2939477"/>
            <a:ext cx="985994" cy="499763"/>
            <a:chOff x="7021260" y="2195650"/>
            <a:chExt cx="1514374" cy="633579"/>
          </a:xfrm>
        </p:grpSpPr>
        <p:sp>
          <p:nvSpPr>
            <p:cNvPr id="139" name="Freeform 6"/>
            <p:cNvSpPr>
              <a:spLocks/>
            </p:cNvSpPr>
            <p:nvPr/>
          </p:nvSpPr>
          <p:spPr bwMode="auto">
            <a:xfrm flipH="1">
              <a:off x="7021260" y="2195650"/>
              <a:ext cx="1514374" cy="633579"/>
            </a:xfrm>
            <a:custGeom>
              <a:avLst/>
              <a:gdLst/>
              <a:ahLst/>
              <a:cxnLst>
                <a:cxn ang="0">
                  <a:pos x="0" y="550"/>
                </a:cxn>
                <a:cxn ang="0">
                  <a:pos x="0" y="550"/>
                </a:cxn>
                <a:cxn ang="0">
                  <a:pos x="3191" y="550"/>
                </a:cxn>
                <a:cxn ang="0">
                  <a:pos x="3191" y="0"/>
                </a:cxn>
                <a:cxn ang="0">
                  <a:pos x="3191" y="0"/>
                </a:cxn>
                <a:cxn ang="0">
                  <a:pos x="0" y="0"/>
                </a:cxn>
                <a:cxn ang="0">
                  <a:pos x="0" y="550"/>
                </a:cxn>
              </a:cxnLst>
              <a:rect l="0" t="0" r="r" b="b"/>
              <a:pathLst>
                <a:path w="3191" h="550">
                  <a:moveTo>
                    <a:pt x="0" y="550"/>
                  </a:moveTo>
                  <a:lnTo>
                    <a:pt x="0" y="550"/>
                  </a:lnTo>
                  <a:lnTo>
                    <a:pt x="3191" y="550"/>
                  </a:lnTo>
                  <a:lnTo>
                    <a:pt x="3191" y="0"/>
                  </a:lnTo>
                  <a:lnTo>
                    <a:pt x="3191" y="0"/>
                  </a:lnTo>
                  <a:lnTo>
                    <a:pt x="0" y="0"/>
                  </a:lnTo>
                  <a:lnTo>
                    <a:pt x="0" y="55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lin ang="2700000" scaled="0"/>
              <a:tileRect/>
            </a:gradFill>
            <a:ln w="19050">
              <a:noFill/>
              <a:headEnd type="oval"/>
              <a:tailEnd type="oval"/>
            </a:ln>
            <a:effectLst>
              <a:innerShdw blurRad="4699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40" name="Rectangle 68"/>
            <p:cNvSpPr>
              <a:spLocks noChangeArrowheads="1"/>
            </p:cNvSpPr>
            <p:nvPr/>
          </p:nvSpPr>
          <p:spPr bwMode="auto">
            <a:xfrm flipH="1">
              <a:off x="7217016" y="2371747"/>
              <a:ext cx="1122864" cy="281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bg1"/>
                </a:contourClr>
              </a:sp3d>
            </a:bodyPr>
            <a:lstStyle/>
            <a:p>
              <a:pPr marL="0" lvl="1" indent="4763" defTabSz="1110759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400" b="1" spc="-100">
                  <a:ln>
                    <a:prstDash val="solid"/>
                  </a:ln>
                  <a:solidFill>
                    <a:srgbClr val="FFFFFF"/>
                  </a:solidFill>
                  <a:effectLst>
                    <a:outerShdw blurRad="215900" algn="ctr" rotWithShape="0">
                      <a:srgbClr val="000000">
                        <a:alpha val="80000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서울 본사</a:t>
              </a:r>
              <a:endParaRPr kumimoji="0" lang="en-US" altLang="ko-KR" sz="1400" b="1" spc="-100">
                <a:ln>
                  <a:prstDash val="solid"/>
                </a:ln>
                <a:solidFill>
                  <a:srgbClr val="FFFFFF"/>
                </a:solidFill>
                <a:effectLst>
                  <a:outerShdw blurRad="215900" algn="ctr" rotWithShape="0">
                    <a:srgbClr val="000000">
                      <a:alpha val="80000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94" name="타원 93"/>
          <p:cNvSpPr/>
          <p:nvPr/>
        </p:nvSpPr>
        <p:spPr bwMode="auto">
          <a:xfrm>
            <a:off x="1801444" y="2643838"/>
            <a:ext cx="657329" cy="454516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/>
          <a:p>
            <a:pPr>
              <a:defRPr/>
            </a:pPr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5" name="Text Box 878"/>
          <p:cNvSpPr txBox="1">
            <a:spLocks noChangeArrowheads="1"/>
          </p:cNvSpPr>
          <p:nvPr/>
        </p:nvSpPr>
        <p:spPr bwMode="auto">
          <a:xfrm>
            <a:off x="1842270" y="2667084"/>
            <a:ext cx="567970" cy="38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200" b="1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서울</a:t>
            </a:r>
            <a:endParaRPr lang="en-US" altLang="ko-KR" sz="1200" b="1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defRPr/>
            </a:pPr>
            <a:r>
              <a:rPr lang="ko-KR" altLang="en-US" sz="1200" b="1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경기</a:t>
            </a:r>
            <a:endParaRPr lang="en-US" altLang="ko-KR" sz="1200" b="1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96" name="그룹 178"/>
          <p:cNvGrpSpPr>
            <a:grpSpLocks/>
          </p:cNvGrpSpPr>
          <p:nvPr/>
        </p:nvGrpSpPr>
        <p:grpSpPr bwMode="auto">
          <a:xfrm>
            <a:off x="1998643" y="3893756"/>
            <a:ext cx="985994" cy="499763"/>
            <a:chOff x="7021260" y="2195650"/>
            <a:chExt cx="1514374" cy="633579"/>
          </a:xfrm>
        </p:grpSpPr>
        <p:sp>
          <p:nvSpPr>
            <p:cNvPr id="137" name="Freeform 6"/>
            <p:cNvSpPr>
              <a:spLocks/>
            </p:cNvSpPr>
            <p:nvPr/>
          </p:nvSpPr>
          <p:spPr bwMode="auto">
            <a:xfrm flipH="1">
              <a:off x="7021260" y="2195650"/>
              <a:ext cx="1514374" cy="633579"/>
            </a:xfrm>
            <a:custGeom>
              <a:avLst/>
              <a:gdLst/>
              <a:ahLst/>
              <a:cxnLst>
                <a:cxn ang="0">
                  <a:pos x="0" y="550"/>
                </a:cxn>
                <a:cxn ang="0">
                  <a:pos x="0" y="550"/>
                </a:cxn>
                <a:cxn ang="0">
                  <a:pos x="3191" y="550"/>
                </a:cxn>
                <a:cxn ang="0">
                  <a:pos x="3191" y="0"/>
                </a:cxn>
                <a:cxn ang="0">
                  <a:pos x="3191" y="0"/>
                </a:cxn>
                <a:cxn ang="0">
                  <a:pos x="0" y="0"/>
                </a:cxn>
                <a:cxn ang="0">
                  <a:pos x="0" y="550"/>
                </a:cxn>
              </a:cxnLst>
              <a:rect l="0" t="0" r="r" b="b"/>
              <a:pathLst>
                <a:path w="3191" h="550">
                  <a:moveTo>
                    <a:pt x="0" y="550"/>
                  </a:moveTo>
                  <a:lnTo>
                    <a:pt x="0" y="550"/>
                  </a:lnTo>
                  <a:lnTo>
                    <a:pt x="3191" y="550"/>
                  </a:lnTo>
                  <a:lnTo>
                    <a:pt x="3191" y="0"/>
                  </a:lnTo>
                  <a:lnTo>
                    <a:pt x="3191" y="0"/>
                  </a:lnTo>
                  <a:lnTo>
                    <a:pt x="0" y="0"/>
                  </a:lnTo>
                  <a:lnTo>
                    <a:pt x="0" y="550"/>
                  </a:lnTo>
                  <a:close/>
                </a:path>
              </a:pathLst>
            </a:custGeom>
            <a:solidFill>
              <a:srgbClr val="FF6600"/>
            </a:solidFill>
            <a:ln w="19050">
              <a:noFill/>
              <a:headEnd type="oval"/>
              <a:tailEnd type="oval"/>
            </a:ln>
            <a:effectLst>
              <a:innerShdw blurRad="4699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8" name="Rectangle 68"/>
            <p:cNvSpPr>
              <a:spLocks noChangeArrowheads="1"/>
            </p:cNvSpPr>
            <p:nvPr/>
          </p:nvSpPr>
          <p:spPr bwMode="auto">
            <a:xfrm flipH="1">
              <a:off x="7085538" y="2371747"/>
              <a:ext cx="1385823" cy="281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bg1"/>
                </a:contourClr>
              </a:sp3d>
            </a:bodyPr>
            <a:lstStyle/>
            <a:p>
              <a:pPr marL="0" lvl="1" indent="4763" defTabSz="1110759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400" b="1" spc="-100">
                  <a:ln>
                    <a:prstDash val="solid"/>
                  </a:ln>
                  <a:solidFill>
                    <a:srgbClr val="FFFFFF"/>
                  </a:solidFill>
                  <a:effectLst>
                    <a:outerShdw blurRad="215900" algn="ctr" rotWithShape="0">
                      <a:srgbClr val="000000">
                        <a:alpha val="80000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대전 사업소</a:t>
              </a:r>
              <a:endParaRPr kumimoji="0" lang="en-US" altLang="ko-KR" sz="1400" b="1" spc="-100">
                <a:ln>
                  <a:prstDash val="solid"/>
                </a:ln>
                <a:solidFill>
                  <a:srgbClr val="FFFFFF"/>
                </a:solidFill>
                <a:effectLst>
                  <a:outerShdw blurRad="215900" algn="ctr" rotWithShape="0">
                    <a:srgbClr val="000000">
                      <a:alpha val="80000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97" name="타원 96"/>
          <p:cNvSpPr/>
          <p:nvPr/>
        </p:nvSpPr>
        <p:spPr bwMode="auto">
          <a:xfrm>
            <a:off x="1609857" y="3568679"/>
            <a:ext cx="657329" cy="454516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/>
          <a:p>
            <a:pPr>
              <a:defRPr/>
            </a:pPr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8" name="Text Box 878"/>
          <p:cNvSpPr txBox="1">
            <a:spLocks noChangeArrowheads="1"/>
          </p:cNvSpPr>
          <p:nvPr/>
        </p:nvSpPr>
        <p:spPr bwMode="auto">
          <a:xfrm>
            <a:off x="1675057" y="3696235"/>
            <a:ext cx="569419" cy="19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200" b="1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충청도</a:t>
            </a:r>
            <a:endParaRPr lang="en-US" altLang="ko-KR" sz="1200" b="1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99" name="그룹 178"/>
          <p:cNvGrpSpPr>
            <a:grpSpLocks/>
          </p:cNvGrpSpPr>
          <p:nvPr/>
        </p:nvGrpSpPr>
        <p:grpSpPr bwMode="auto">
          <a:xfrm>
            <a:off x="2195842" y="4859602"/>
            <a:ext cx="985994" cy="499763"/>
            <a:chOff x="7021260" y="2195650"/>
            <a:chExt cx="1514374" cy="633579"/>
          </a:xfrm>
        </p:grpSpPr>
        <p:sp>
          <p:nvSpPr>
            <p:cNvPr id="135" name="Freeform 6"/>
            <p:cNvSpPr>
              <a:spLocks/>
            </p:cNvSpPr>
            <p:nvPr/>
          </p:nvSpPr>
          <p:spPr bwMode="auto">
            <a:xfrm flipH="1">
              <a:off x="7021260" y="2195650"/>
              <a:ext cx="1514374" cy="633579"/>
            </a:xfrm>
            <a:custGeom>
              <a:avLst/>
              <a:gdLst/>
              <a:ahLst/>
              <a:cxnLst>
                <a:cxn ang="0">
                  <a:pos x="0" y="550"/>
                </a:cxn>
                <a:cxn ang="0">
                  <a:pos x="0" y="550"/>
                </a:cxn>
                <a:cxn ang="0">
                  <a:pos x="3191" y="550"/>
                </a:cxn>
                <a:cxn ang="0">
                  <a:pos x="3191" y="0"/>
                </a:cxn>
                <a:cxn ang="0">
                  <a:pos x="3191" y="0"/>
                </a:cxn>
                <a:cxn ang="0">
                  <a:pos x="0" y="0"/>
                </a:cxn>
                <a:cxn ang="0">
                  <a:pos x="0" y="550"/>
                </a:cxn>
              </a:cxnLst>
              <a:rect l="0" t="0" r="r" b="b"/>
              <a:pathLst>
                <a:path w="3191" h="550">
                  <a:moveTo>
                    <a:pt x="0" y="550"/>
                  </a:moveTo>
                  <a:lnTo>
                    <a:pt x="0" y="550"/>
                  </a:lnTo>
                  <a:lnTo>
                    <a:pt x="3191" y="550"/>
                  </a:lnTo>
                  <a:lnTo>
                    <a:pt x="3191" y="0"/>
                  </a:lnTo>
                  <a:lnTo>
                    <a:pt x="3191" y="0"/>
                  </a:lnTo>
                  <a:lnTo>
                    <a:pt x="0" y="0"/>
                  </a:lnTo>
                  <a:lnTo>
                    <a:pt x="0" y="550"/>
                  </a:lnTo>
                  <a:close/>
                </a:path>
              </a:pathLst>
            </a:custGeom>
            <a:solidFill>
              <a:srgbClr val="FF6600"/>
            </a:solidFill>
            <a:ln w="19050">
              <a:noFill/>
              <a:headEnd type="oval"/>
              <a:tailEnd type="oval"/>
            </a:ln>
            <a:effectLst>
              <a:innerShdw blurRad="4699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6" name="Rectangle 68"/>
            <p:cNvSpPr>
              <a:spLocks noChangeArrowheads="1"/>
            </p:cNvSpPr>
            <p:nvPr/>
          </p:nvSpPr>
          <p:spPr bwMode="auto">
            <a:xfrm flipH="1">
              <a:off x="7085538" y="2371747"/>
              <a:ext cx="1385823" cy="281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bg1"/>
                </a:contourClr>
              </a:sp3d>
            </a:bodyPr>
            <a:lstStyle/>
            <a:p>
              <a:pPr marL="0" lvl="1" indent="4763" defTabSz="1110759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400" b="1" spc="-100">
                  <a:ln>
                    <a:prstDash val="solid"/>
                  </a:ln>
                  <a:solidFill>
                    <a:srgbClr val="FFFFFF"/>
                  </a:solidFill>
                  <a:effectLst>
                    <a:outerShdw blurRad="215900" algn="ctr" rotWithShape="0">
                      <a:srgbClr val="000000">
                        <a:alpha val="80000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호남 사업소</a:t>
              </a:r>
              <a:endParaRPr kumimoji="0" lang="en-US" altLang="ko-KR" sz="1400" b="1" spc="-100">
                <a:ln>
                  <a:prstDash val="solid"/>
                </a:ln>
                <a:solidFill>
                  <a:srgbClr val="FFFFFF"/>
                </a:solidFill>
                <a:effectLst>
                  <a:outerShdw blurRad="215900" algn="ctr" rotWithShape="0">
                    <a:srgbClr val="000000">
                      <a:alpha val="80000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00" name="타원 99"/>
          <p:cNvSpPr/>
          <p:nvPr/>
        </p:nvSpPr>
        <p:spPr bwMode="auto">
          <a:xfrm>
            <a:off x="1838518" y="4534525"/>
            <a:ext cx="657329" cy="454516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/>
          <a:p>
            <a:pPr>
              <a:defRPr/>
            </a:pPr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1" name="Text Box 878"/>
          <p:cNvSpPr txBox="1">
            <a:spLocks noChangeArrowheads="1"/>
          </p:cNvSpPr>
          <p:nvPr/>
        </p:nvSpPr>
        <p:spPr bwMode="auto">
          <a:xfrm>
            <a:off x="1903571" y="4661866"/>
            <a:ext cx="569419" cy="19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200" b="1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호남</a:t>
            </a:r>
            <a:endParaRPr lang="en-US" altLang="ko-KR" sz="1200" b="1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02" name="그룹 178"/>
          <p:cNvGrpSpPr>
            <a:grpSpLocks/>
          </p:cNvGrpSpPr>
          <p:nvPr/>
        </p:nvGrpSpPr>
        <p:grpSpPr bwMode="auto">
          <a:xfrm>
            <a:off x="6074082" y="3109921"/>
            <a:ext cx="985994" cy="499763"/>
            <a:chOff x="7021260" y="2195650"/>
            <a:chExt cx="1514374" cy="633579"/>
          </a:xfrm>
        </p:grpSpPr>
        <p:sp>
          <p:nvSpPr>
            <p:cNvPr id="133" name="Freeform 6"/>
            <p:cNvSpPr>
              <a:spLocks/>
            </p:cNvSpPr>
            <p:nvPr/>
          </p:nvSpPr>
          <p:spPr bwMode="auto">
            <a:xfrm flipH="1">
              <a:off x="7021260" y="2195650"/>
              <a:ext cx="1514374" cy="633579"/>
            </a:xfrm>
            <a:custGeom>
              <a:avLst/>
              <a:gdLst/>
              <a:ahLst/>
              <a:cxnLst>
                <a:cxn ang="0">
                  <a:pos x="0" y="550"/>
                </a:cxn>
                <a:cxn ang="0">
                  <a:pos x="0" y="550"/>
                </a:cxn>
                <a:cxn ang="0">
                  <a:pos x="3191" y="550"/>
                </a:cxn>
                <a:cxn ang="0">
                  <a:pos x="3191" y="0"/>
                </a:cxn>
                <a:cxn ang="0">
                  <a:pos x="3191" y="0"/>
                </a:cxn>
                <a:cxn ang="0">
                  <a:pos x="0" y="0"/>
                </a:cxn>
                <a:cxn ang="0">
                  <a:pos x="0" y="550"/>
                </a:cxn>
              </a:cxnLst>
              <a:rect l="0" t="0" r="r" b="b"/>
              <a:pathLst>
                <a:path w="3191" h="550">
                  <a:moveTo>
                    <a:pt x="0" y="550"/>
                  </a:moveTo>
                  <a:lnTo>
                    <a:pt x="0" y="550"/>
                  </a:lnTo>
                  <a:lnTo>
                    <a:pt x="3191" y="550"/>
                  </a:lnTo>
                  <a:lnTo>
                    <a:pt x="3191" y="0"/>
                  </a:lnTo>
                  <a:lnTo>
                    <a:pt x="3191" y="0"/>
                  </a:lnTo>
                  <a:lnTo>
                    <a:pt x="0" y="0"/>
                  </a:lnTo>
                  <a:lnTo>
                    <a:pt x="0" y="550"/>
                  </a:lnTo>
                  <a:close/>
                </a:path>
              </a:pathLst>
            </a:custGeom>
            <a:solidFill>
              <a:srgbClr val="FF6600"/>
            </a:solidFill>
            <a:ln w="19050">
              <a:noFill/>
              <a:headEnd type="oval"/>
              <a:tailEnd type="oval"/>
            </a:ln>
            <a:effectLst>
              <a:innerShdw blurRad="4699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4" name="Rectangle 68"/>
            <p:cNvSpPr>
              <a:spLocks noChangeArrowheads="1"/>
            </p:cNvSpPr>
            <p:nvPr/>
          </p:nvSpPr>
          <p:spPr bwMode="auto">
            <a:xfrm flipH="1">
              <a:off x="7085541" y="2371747"/>
              <a:ext cx="1385823" cy="281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bg1"/>
                </a:contourClr>
              </a:sp3d>
            </a:bodyPr>
            <a:lstStyle/>
            <a:p>
              <a:pPr marL="0" lvl="1" indent="4763" defTabSz="1110759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400" b="1" spc="-100">
                  <a:ln>
                    <a:prstDash val="solid"/>
                  </a:ln>
                  <a:solidFill>
                    <a:srgbClr val="FFFFFF"/>
                  </a:solidFill>
                  <a:effectLst>
                    <a:outerShdw blurRad="215900" algn="ctr" rotWithShape="0">
                      <a:srgbClr val="000000">
                        <a:alpha val="80000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대구 사업소</a:t>
              </a:r>
              <a:endParaRPr kumimoji="0" lang="en-US" altLang="ko-KR" sz="1400" b="1" spc="-100">
                <a:ln>
                  <a:prstDash val="solid"/>
                </a:ln>
                <a:solidFill>
                  <a:srgbClr val="FFFFFF"/>
                </a:solidFill>
                <a:effectLst>
                  <a:outerShdw blurRad="215900" algn="ctr" rotWithShape="0">
                    <a:srgbClr val="000000">
                      <a:alpha val="80000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03" name="타원 102"/>
          <p:cNvSpPr/>
          <p:nvPr/>
        </p:nvSpPr>
        <p:spPr bwMode="auto">
          <a:xfrm>
            <a:off x="5811151" y="2814281"/>
            <a:ext cx="657329" cy="454516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/>
          <a:p>
            <a:pPr>
              <a:defRPr/>
            </a:pPr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4" name="Text Box 878"/>
          <p:cNvSpPr txBox="1">
            <a:spLocks noChangeArrowheads="1"/>
          </p:cNvSpPr>
          <p:nvPr/>
        </p:nvSpPr>
        <p:spPr bwMode="auto">
          <a:xfrm>
            <a:off x="5876677" y="2941647"/>
            <a:ext cx="569419" cy="19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200" b="1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경북</a:t>
            </a:r>
            <a:endParaRPr lang="en-US" altLang="ko-KR" sz="1200" b="1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05" name="그룹 178"/>
          <p:cNvGrpSpPr>
            <a:grpSpLocks/>
          </p:cNvGrpSpPr>
          <p:nvPr/>
        </p:nvGrpSpPr>
        <p:grpSpPr bwMode="auto">
          <a:xfrm>
            <a:off x="6271281" y="4461901"/>
            <a:ext cx="985994" cy="499763"/>
            <a:chOff x="7021260" y="2195650"/>
            <a:chExt cx="1514374" cy="633579"/>
          </a:xfrm>
        </p:grpSpPr>
        <p:sp>
          <p:nvSpPr>
            <p:cNvPr id="131" name="Freeform 6"/>
            <p:cNvSpPr>
              <a:spLocks/>
            </p:cNvSpPr>
            <p:nvPr/>
          </p:nvSpPr>
          <p:spPr bwMode="auto">
            <a:xfrm flipH="1">
              <a:off x="7021260" y="2195650"/>
              <a:ext cx="1514374" cy="633579"/>
            </a:xfrm>
            <a:custGeom>
              <a:avLst/>
              <a:gdLst/>
              <a:ahLst/>
              <a:cxnLst>
                <a:cxn ang="0">
                  <a:pos x="0" y="550"/>
                </a:cxn>
                <a:cxn ang="0">
                  <a:pos x="0" y="550"/>
                </a:cxn>
                <a:cxn ang="0">
                  <a:pos x="3191" y="550"/>
                </a:cxn>
                <a:cxn ang="0">
                  <a:pos x="3191" y="0"/>
                </a:cxn>
                <a:cxn ang="0">
                  <a:pos x="3191" y="0"/>
                </a:cxn>
                <a:cxn ang="0">
                  <a:pos x="0" y="0"/>
                </a:cxn>
                <a:cxn ang="0">
                  <a:pos x="0" y="550"/>
                </a:cxn>
              </a:cxnLst>
              <a:rect l="0" t="0" r="r" b="b"/>
              <a:pathLst>
                <a:path w="3191" h="550">
                  <a:moveTo>
                    <a:pt x="0" y="550"/>
                  </a:moveTo>
                  <a:lnTo>
                    <a:pt x="0" y="550"/>
                  </a:lnTo>
                  <a:lnTo>
                    <a:pt x="3191" y="550"/>
                  </a:lnTo>
                  <a:lnTo>
                    <a:pt x="3191" y="0"/>
                  </a:lnTo>
                  <a:lnTo>
                    <a:pt x="3191" y="0"/>
                  </a:lnTo>
                  <a:lnTo>
                    <a:pt x="0" y="0"/>
                  </a:lnTo>
                  <a:lnTo>
                    <a:pt x="0" y="550"/>
                  </a:lnTo>
                  <a:close/>
                </a:path>
              </a:pathLst>
            </a:custGeom>
            <a:solidFill>
              <a:srgbClr val="FF6600"/>
            </a:solidFill>
            <a:ln w="19050">
              <a:noFill/>
              <a:headEnd type="oval"/>
              <a:tailEnd type="oval"/>
            </a:ln>
            <a:effectLst>
              <a:innerShdw blurRad="4699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2" name="Rectangle 68"/>
            <p:cNvSpPr>
              <a:spLocks noChangeArrowheads="1"/>
            </p:cNvSpPr>
            <p:nvPr/>
          </p:nvSpPr>
          <p:spPr bwMode="auto">
            <a:xfrm flipH="1">
              <a:off x="7085538" y="2371747"/>
              <a:ext cx="1385823" cy="281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bg1"/>
                </a:contourClr>
              </a:sp3d>
            </a:bodyPr>
            <a:lstStyle/>
            <a:p>
              <a:pPr marL="0" lvl="1" indent="4763" defTabSz="1110759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400" b="1" spc="-100">
                  <a:ln>
                    <a:prstDash val="solid"/>
                  </a:ln>
                  <a:solidFill>
                    <a:srgbClr val="FFFFFF"/>
                  </a:solidFill>
                  <a:effectLst>
                    <a:outerShdw blurRad="215900" algn="ctr" rotWithShape="0">
                      <a:srgbClr val="000000">
                        <a:alpha val="80000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부산 사업소</a:t>
              </a:r>
              <a:endParaRPr kumimoji="0" lang="en-US" altLang="ko-KR" sz="1400" b="1" spc="-100">
                <a:ln>
                  <a:prstDash val="solid"/>
                </a:ln>
                <a:solidFill>
                  <a:srgbClr val="FFFFFF"/>
                </a:solidFill>
                <a:effectLst>
                  <a:outerShdw blurRad="215900" algn="ctr" rotWithShape="0">
                    <a:srgbClr val="000000">
                      <a:alpha val="80000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06" name="타원 105"/>
          <p:cNvSpPr/>
          <p:nvPr/>
        </p:nvSpPr>
        <p:spPr bwMode="auto">
          <a:xfrm>
            <a:off x="5945423" y="4117197"/>
            <a:ext cx="657329" cy="454516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/>
          <a:p>
            <a:pPr>
              <a:defRPr/>
            </a:pPr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7" name="Text Box 878"/>
          <p:cNvSpPr txBox="1">
            <a:spLocks noChangeArrowheads="1"/>
          </p:cNvSpPr>
          <p:nvPr/>
        </p:nvSpPr>
        <p:spPr bwMode="auto">
          <a:xfrm>
            <a:off x="5989824" y="4245217"/>
            <a:ext cx="569419" cy="19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200" b="1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경남</a:t>
            </a:r>
            <a:endParaRPr lang="en-US" altLang="ko-KR" sz="1200" b="1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8" name="타원 107"/>
          <p:cNvSpPr/>
          <p:nvPr/>
        </p:nvSpPr>
        <p:spPr bwMode="auto">
          <a:xfrm>
            <a:off x="3839163" y="5030045"/>
            <a:ext cx="657329" cy="45451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/>
          <a:p>
            <a:pPr>
              <a:defRPr/>
            </a:pPr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9" name="Text Box 878"/>
          <p:cNvSpPr txBox="1">
            <a:spLocks noChangeArrowheads="1"/>
          </p:cNvSpPr>
          <p:nvPr/>
        </p:nvSpPr>
        <p:spPr bwMode="auto">
          <a:xfrm>
            <a:off x="3861252" y="5145940"/>
            <a:ext cx="569419" cy="19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2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제주</a:t>
            </a:r>
            <a:endParaRPr lang="en-US" altLang="ko-KR" sz="12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10" name="그룹 178"/>
          <p:cNvGrpSpPr>
            <a:grpSpLocks/>
          </p:cNvGrpSpPr>
          <p:nvPr/>
        </p:nvGrpSpPr>
        <p:grpSpPr bwMode="auto">
          <a:xfrm>
            <a:off x="5548219" y="5030045"/>
            <a:ext cx="985994" cy="499763"/>
            <a:chOff x="7021260" y="2339704"/>
            <a:chExt cx="1514374" cy="633579"/>
          </a:xfrm>
        </p:grpSpPr>
        <p:sp>
          <p:nvSpPr>
            <p:cNvPr id="129" name="Freeform 6"/>
            <p:cNvSpPr>
              <a:spLocks/>
            </p:cNvSpPr>
            <p:nvPr/>
          </p:nvSpPr>
          <p:spPr bwMode="auto">
            <a:xfrm flipH="1">
              <a:off x="7021260" y="2339704"/>
              <a:ext cx="1514374" cy="633579"/>
            </a:xfrm>
            <a:custGeom>
              <a:avLst/>
              <a:gdLst/>
              <a:ahLst/>
              <a:cxnLst>
                <a:cxn ang="0">
                  <a:pos x="0" y="550"/>
                </a:cxn>
                <a:cxn ang="0">
                  <a:pos x="0" y="550"/>
                </a:cxn>
                <a:cxn ang="0">
                  <a:pos x="3191" y="550"/>
                </a:cxn>
                <a:cxn ang="0">
                  <a:pos x="3191" y="0"/>
                </a:cxn>
                <a:cxn ang="0">
                  <a:pos x="3191" y="0"/>
                </a:cxn>
                <a:cxn ang="0">
                  <a:pos x="0" y="0"/>
                </a:cxn>
                <a:cxn ang="0">
                  <a:pos x="0" y="550"/>
                </a:cxn>
              </a:cxnLst>
              <a:rect l="0" t="0" r="r" b="b"/>
              <a:pathLst>
                <a:path w="3191" h="550">
                  <a:moveTo>
                    <a:pt x="0" y="550"/>
                  </a:moveTo>
                  <a:lnTo>
                    <a:pt x="0" y="550"/>
                  </a:lnTo>
                  <a:lnTo>
                    <a:pt x="3191" y="550"/>
                  </a:lnTo>
                  <a:lnTo>
                    <a:pt x="3191" y="0"/>
                  </a:lnTo>
                  <a:lnTo>
                    <a:pt x="3191" y="0"/>
                  </a:lnTo>
                  <a:lnTo>
                    <a:pt x="0" y="0"/>
                  </a:lnTo>
                  <a:lnTo>
                    <a:pt x="0" y="55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lin ang="2700000" scaled="0"/>
              <a:tileRect/>
            </a:gradFill>
            <a:ln w="19050">
              <a:noFill/>
              <a:headEnd type="oval"/>
              <a:tailEnd type="oval"/>
            </a:ln>
            <a:effectLst>
              <a:innerShdw blurRad="4699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0" name="Rectangle 68"/>
            <p:cNvSpPr>
              <a:spLocks noChangeArrowheads="1"/>
            </p:cNvSpPr>
            <p:nvPr/>
          </p:nvSpPr>
          <p:spPr bwMode="auto">
            <a:xfrm flipH="1">
              <a:off x="7247967" y="2562452"/>
              <a:ext cx="1155186" cy="234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bg1"/>
                </a:contourClr>
              </a:sp3d>
            </a:bodyPr>
            <a:lstStyle/>
            <a:p>
              <a:pPr marL="0" lvl="1" indent="4763" defTabSz="1110759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200" b="1" spc="-100">
                  <a:ln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보수 </a:t>
              </a:r>
              <a:r>
                <a:rPr kumimoji="0" lang="ko-KR" altLang="en-US" sz="1200" b="1" spc="-100" err="1">
                  <a:ln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협력사</a:t>
              </a:r>
              <a:endParaRPr kumimoji="0" lang="en-US" altLang="ko-KR" sz="1200" b="1" spc="-100">
                <a:ln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11" name="타원 110"/>
          <p:cNvSpPr/>
          <p:nvPr/>
        </p:nvSpPr>
        <p:spPr bwMode="auto">
          <a:xfrm>
            <a:off x="5219554" y="4802787"/>
            <a:ext cx="657329" cy="45451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/>
          <a:p>
            <a:pPr>
              <a:defRPr/>
            </a:pPr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2" name="Text Box 878"/>
          <p:cNvSpPr txBox="1">
            <a:spLocks noChangeArrowheads="1"/>
          </p:cNvSpPr>
          <p:nvPr/>
        </p:nvSpPr>
        <p:spPr bwMode="auto">
          <a:xfrm>
            <a:off x="5242057" y="4919248"/>
            <a:ext cx="569419" cy="19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2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창원</a:t>
            </a:r>
            <a:endParaRPr lang="en-US" altLang="ko-KR" sz="1200" b="1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16" name="그룹 178"/>
          <p:cNvGrpSpPr>
            <a:grpSpLocks/>
          </p:cNvGrpSpPr>
          <p:nvPr/>
        </p:nvGrpSpPr>
        <p:grpSpPr bwMode="auto">
          <a:xfrm>
            <a:off x="2539140" y="2311259"/>
            <a:ext cx="985994" cy="436321"/>
            <a:chOff x="7021260" y="2292657"/>
            <a:chExt cx="1514374" cy="553149"/>
          </a:xfrm>
        </p:grpSpPr>
        <p:sp>
          <p:nvSpPr>
            <p:cNvPr id="125" name="Freeform 6"/>
            <p:cNvSpPr>
              <a:spLocks/>
            </p:cNvSpPr>
            <p:nvPr/>
          </p:nvSpPr>
          <p:spPr bwMode="auto">
            <a:xfrm flipH="1">
              <a:off x="7021260" y="2292657"/>
              <a:ext cx="1514374" cy="553149"/>
            </a:xfrm>
            <a:custGeom>
              <a:avLst/>
              <a:gdLst/>
              <a:ahLst/>
              <a:cxnLst>
                <a:cxn ang="0">
                  <a:pos x="0" y="550"/>
                </a:cxn>
                <a:cxn ang="0">
                  <a:pos x="0" y="550"/>
                </a:cxn>
                <a:cxn ang="0">
                  <a:pos x="3191" y="550"/>
                </a:cxn>
                <a:cxn ang="0">
                  <a:pos x="3191" y="0"/>
                </a:cxn>
                <a:cxn ang="0">
                  <a:pos x="3191" y="0"/>
                </a:cxn>
                <a:cxn ang="0">
                  <a:pos x="0" y="0"/>
                </a:cxn>
                <a:cxn ang="0">
                  <a:pos x="0" y="550"/>
                </a:cxn>
              </a:cxnLst>
              <a:rect l="0" t="0" r="r" b="b"/>
              <a:pathLst>
                <a:path w="3191" h="550">
                  <a:moveTo>
                    <a:pt x="0" y="550"/>
                  </a:moveTo>
                  <a:lnTo>
                    <a:pt x="0" y="550"/>
                  </a:lnTo>
                  <a:lnTo>
                    <a:pt x="3191" y="550"/>
                  </a:lnTo>
                  <a:lnTo>
                    <a:pt x="3191" y="0"/>
                  </a:lnTo>
                  <a:lnTo>
                    <a:pt x="3191" y="0"/>
                  </a:lnTo>
                  <a:lnTo>
                    <a:pt x="0" y="0"/>
                  </a:lnTo>
                  <a:lnTo>
                    <a:pt x="0" y="55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lin ang="2700000" scaled="0"/>
              <a:tileRect/>
            </a:gradFill>
            <a:ln w="19050">
              <a:noFill/>
              <a:headEnd type="oval"/>
              <a:tailEnd type="oval"/>
            </a:ln>
            <a:effectLst>
              <a:innerShdw blurRad="4699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6" name="Rectangle 68"/>
            <p:cNvSpPr>
              <a:spLocks noChangeArrowheads="1"/>
            </p:cNvSpPr>
            <p:nvPr/>
          </p:nvSpPr>
          <p:spPr bwMode="auto">
            <a:xfrm flipH="1">
              <a:off x="7296053" y="2329987"/>
              <a:ext cx="1081323" cy="468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bg1"/>
                </a:contourClr>
              </a:sp3d>
            </a:bodyPr>
            <a:lstStyle/>
            <a:p>
              <a:pPr marL="0" lvl="1" indent="4763" defTabSz="1110759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b="1" spc="-100" dirty="0">
                  <a:ln>
                    <a:prstDash val="solid"/>
                  </a:ln>
                  <a:solidFill>
                    <a:srgbClr val="FFFFFF"/>
                  </a:solidFill>
                  <a:effectLst>
                    <a:outerShdw blurRad="215900" algn="ctr" rotWithShape="0">
                      <a:srgbClr val="000000">
                        <a:alpha val="80000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24h </a:t>
              </a:r>
              <a:r>
                <a:rPr kumimoji="0" lang="ko-KR" altLang="en-US" sz="1200" b="1" spc="-100" dirty="0">
                  <a:ln>
                    <a:prstDash val="solid"/>
                  </a:ln>
                  <a:solidFill>
                    <a:srgbClr val="FFFFFF"/>
                  </a:solidFill>
                  <a:effectLst>
                    <a:outerShdw blurRad="215900" algn="ctr" rotWithShape="0">
                      <a:srgbClr val="000000">
                        <a:alpha val="80000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서비스</a:t>
              </a:r>
              <a:endParaRPr kumimoji="0" lang="en-US" altLang="ko-KR" sz="1200" b="1" spc="-100" dirty="0">
                <a:ln>
                  <a:prstDash val="solid"/>
                </a:ln>
                <a:solidFill>
                  <a:srgbClr val="FFFFFF"/>
                </a:solidFill>
                <a:effectLst>
                  <a:outerShdw blurRad="215900" algn="ctr" rotWithShape="0">
                    <a:srgbClr val="000000">
                      <a:alpha val="80000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0" lvl="1" indent="4763" defTabSz="1110759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200" b="1" spc="-100" dirty="0" err="1">
                  <a:ln>
                    <a:prstDash val="solid"/>
                  </a:ln>
                  <a:solidFill>
                    <a:srgbClr val="FFFFFF"/>
                  </a:solidFill>
                  <a:effectLst>
                    <a:outerShdw blurRad="215900" algn="ctr" rotWithShape="0">
                      <a:srgbClr val="000000">
                        <a:alpha val="80000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콜센터</a:t>
              </a:r>
              <a:endParaRPr kumimoji="0" lang="en-US" altLang="ko-KR" sz="1200" b="1" spc="-100" dirty="0">
                <a:ln>
                  <a:prstDash val="solid"/>
                </a:ln>
                <a:solidFill>
                  <a:srgbClr val="FFFFFF"/>
                </a:solidFill>
                <a:effectLst>
                  <a:outerShdw blurRad="215900" algn="ctr" rotWithShape="0">
                    <a:srgbClr val="000000">
                      <a:alpha val="80000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17" name="타원 116"/>
          <p:cNvSpPr/>
          <p:nvPr/>
        </p:nvSpPr>
        <p:spPr bwMode="auto">
          <a:xfrm>
            <a:off x="2011254" y="2046175"/>
            <a:ext cx="657329" cy="454516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/>
          <a:p>
            <a:pPr>
              <a:defRPr/>
            </a:pPr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8" name="Text Box 878"/>
          <p:cNvSpPr txBox="1">
            <a:spLocks noChangeArrowheads="1"/>
          </p:cNvSpPr>
          <p:nvPr/>
        </p:nvSpPr>
        <p:spPr bwMode="auto">
          <a:xfrm>
            <a:off x="2076721" y="2153948"/>
            <a:ext cx="569419" cy="19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200" b="1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FQRC</a:t>
            </a:r>
          </a:p>
        </p:txBody>
      </p:sp>
      <p:grpSp>
        <p:nvGrpSpPr>
          <p:cNvPr id="119" name="그룹 178"/>
          <p:cNvGrpSpPr>
            <a:grpSpLocks/>
          </p:cNvGrpSpPr>
          <p:nvPr/>
        </p:nvGrpSpPr>
        <p:grpSpPr bwMode="auto">
          <a:xfrm>
            <a:off x="5524020" y="2344192"/>
            <a:ext cx="1078732" cy="464644"/>
            <a:chOff x="7021260" y="2384226"/>
            <a:chExt cx="1656810" cy="589057"/>
          </a:xfrm>
        </p:grpSpPr>
        <p:sp>
          <p:nvSpPr>
            <p:cNvPr id="123" name="Freeform 6"/>
            <p:cNvSpPr>
              <a:spLocks/>
            </p:cNvSpPr>
            <p:nvPr/>
          </p:nvSpPr>
          <p:spPr bwMode="auto">
            <a:xfrm flipH="1">
              <a:off x="7021260" y="2384226"/>
              <a:ext cx="1656810" cy="589057"/>
            </a:xfrm>
            <a:custGeom>
              <a:avLst/>
              <a:gdLst/>
              <a:ahLst/>
              <a:cxnLst>
                <a:cxn ang="0">
                  <a:pos x="0" y="550"/>
                </a:cxn>
                <a:cxn ang="0">
                  <a:pos x="0" y="550"/>
                </a:cxn>
                <a:cxn ang="0">
                  <a:pos x="3191" y="550"/>
                </a:cxn>
                <a:cxn ang="0">
                  <a:pos x="3191" y="0"/>
                </a:cxn>
                <a:cxn ang="0">
                  <a:pos x="3191" y="0"/>
                </a:cxn>
                <a:cxn ang="0">
                  <a:pos x="0" y="0"/>
                </a:cxn>
                <a:cxn ang="0">
                  <a:pos x="0" y="550"/>
                </a:cxn>
              </a:cxnLst>
              <a:rect l="0" t="0" r="r" b="b"/>
              <a:pathLst>
                <a:path w="3191" h="550">
                  <a:moveTo>
                    <a:pt x="0" y="550"/>
                  </a:moveTo>
                  <a:lnTo>
                    <a:pt x="0" y="550"/>
                  </a:lnTo>
                  <a:lnTo>
                    <a:pt x="3191" y="550"/>
                  </a:lnTo>
                  <a:lnTo>
                    <a:pt x="3191" y="0"/>
                  </a:lnTo>
                  <a:lnTo>
                    <a:pt x="3191" y="0"/>
                  </a:lnTo>
                  <a:lnTo>
                    <a:pt x="0" y="0"/>
                  </a:lnTo>
                  <a:lnTo>
                    <a:pt x="0" y="55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lin ang="2700000" scaled="0"/>
              <a:tileRect/>
            </a:gradFill>
            <a:ln w="19050">
              <a:noFill/>
              <a:headEnd type="oval"/>
              <a:tailEnd type="oval"/>
            </a:ln>
            <a:effectLst>
              <a:innerShdw blurRad="4699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4" name="Rectangle 68"/>
            <p:cNvSpPr>
              <a:spLocks noChangeArrowheads="1"/>
            </p:cNvSpPr>
            <p:nvPr/>
          </p:nvSpPr>
          <p:spPr bwMode="auto">
            <a:xfrm flipH="1">
              <a:off x="7239731" y="2558916"/>
              <a:ext cx="1171660" cy="241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bg1"/>
                </a:contourClr>
              </a:sp3d>
            </a:bodyPr>
            <a:lstStyle/>
            <a:p>
              <a:pPr marL="0" lvl="1" indent="4763" defTabSz="1110759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200" b="1" spc="-100">
                  <a:ln>
                    <a:prstDash val="solid"/>
                  </a:ln>
                  <a:solidFill>
                    <a:srgbClr val="FFFFFF"/>
                  </a:solidFill>
                  <a:effectLst>
                    <a:outerShdw blurRad="215900" algn="ctr" rotWithShape="0">
                      <a:srgbClr val="000000">
                        <a:alpha val="80000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보수 </a:t>
              </a:r>
              <a:r>
                <a:rPr kumimoji="0" lang="ko-KR" altLang="en-US" sz="1200" b="1" spc="-100" err="1">
                  <a:ln>
                    <a:prstDash val="solid"/>
                  </a:ln>
                  <a:solidFill>
                    <a:srgbClr val="FFFFFF"/>
                  </a:solidFill>
                  <a:effectLst>
                    <a:outerShdw blurRad="215900" algn="ctr" rotWithShape="0">
                      <a:srgbClr val="000000">
                        <a:alpha val="80000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협력사</a:t>
              </a:r>
              <a:endParaRPr kumimoji="0" lang="en-US" altLang="ko-KR" sz="1200" b="1" spc="-100">
                <a:ln>
                  <a:prstDash val="solid"/>
                </a:ln>
                <a:solidFill>
                  <a:srgbClr val="FFFFFF"/>
                </a:solidFill>
                <a:effectLst>
                  <a:outerShdw blurRad="215900" algn="ctr" rotWithShape="0">
                    <a:srgbClr val="000000">
                      <a:alpha val="80000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20" name="타원 119"/>
          <p:cNvSpPr/>
          <p:nvPr/>
        </p:nvSpPr>
        <p:spPr bwMode="auto">
          <a:xfrm>
            <a:off x="5195355" y="2081816"/>
            <a:ext cx="657329" cy="45451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/>
          <a:p>
            <a:pPr>
              <a:defRPr/>
            </a:pPr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1" name="Text Box 878"/>
          <p:cNvSpPr txBox="1">
            <a:spLocks noChangeArrowheads="1"/>
          </p:cNvSpPr>
          <p:nvPr/>
        </p:nvSpPr>
        <p:spPr bwMode="auto">
          <a:xfrm>
            <a:off x="5217858" y="2198277"/>
            <a:ext cx="569419" cy="19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2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강원</a:t>
            </a:r>
            <a:endParaRPr lang="en-US" altLang="ko-KR" sz="12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22" name="직선 화살표 연결선 121"/>
          <p:cNvCxnSpPr/>
          <p:nvPr/>
        </p:nvCxnSpPr>
        <p:spPr bwMode="auto">
          <a:xfrm flipH="1">
            <a:off x="4691502" y="2457801"/>
            <a:ext cx="641149" cy="481676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6" name="타원 65"/>
          <p:cNvSpPr/>
          <p:nvPr/>
        </p:nvSpPr>
        <p:spPr bwMode="auto">
          <a:xfrm>
            <a:off x="8603086" y="508256"/>
            <a:ext cx="958427" cy="712879"/>
          </a:xfrm>
          <a:prstGeom prst="ellipse">
            <a:avLst/>
          </a:prstGeom>
          <a:solidFill>
            <a:schemeClr val="tx1">
              <a:alpha val="75000"/>
            </a:schemeClr>
          </a:solidFill>
          <a:ln w="952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ko-KR" altLang="en-US" sz="1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예시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/>
              <a:pPr/>
              <a:t>65</a:t>
            </a:fld>
            <a:endParaRPr lang="de-DE" altLang="ja-JP"/>
          </a:p>
        </p:txBody>
      </p:sp>
    </p:spTree>
    <p:extLst>
      <p:ext uri="{BB962C8B-B14F-4D97-AF65-F5344CB8AC3E}">
        <p14:creationId xmlns:p14="http://schemas.microsoft.com/office/powerpoint/2010/main" val="26957340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유지보수</a:t>
            </a: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30B1A"/>
              </a:buClr>
              <a:defRPr/>
            </a:pPr>
            <a:r>
              <a:rPr kumimoji="0" lang="ko-KR" altLang="en-US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유지보수 방안</a:t>
            </a:r>
            <a:endParaRPr kumimoji="0" lang="en-US" altLang="ko-KR" ker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3" name="직선 연결선 22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텍스트 개체 틀 5"/>
          <p:cNvSpPr txBox="1">
            <a:spLocks/>
          </p:cNvSpPr>
          <p:nvPr/>
        </p:nvSpPr>
        <p:spPr>
          <a:xfrm>
            <a:off x="348525" y="1257995"/>
            <a:ext cx="9212988" cy="318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유상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Warranty(</a:t>
            </a:r>
            <a:r>
              <a:rPr lang="ko-KR" altLang="en-US" sz="12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서비스팩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주요 메뉴</a:t>
            </a:r>
          </a:p>
        </p:txBody>
      </p:sp>
      <p:graphicFrame>
        <p:nvGraphicFramePr>
          <p:cNvPr id="73" name="표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106102"/>
              </p:ext>
            </p:extLst>
          </p:nvPr>
        </p:nvGraphicFramePr>
        <p:xfrm>
          <a:off x="329338" y="2061484"/>
          <a:ext cx="9290050" cy="4337606"/>
        </p:xfrm>
        <a:graphic>
          <a:graphicData uri="http://schemas.openxmlformats.org/drawingml/2006/table">
            <a:tbl>
              <a:tblPr/>
              <a:tblGrid>
                <a:gridCol w="1675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5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9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4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Service Menu</a:t>
                      </a:r>
                      <a:endParaRPr kumimoji="0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상세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Pack</a:t>
                      </a:r>
                      <a:r>
                        <a:rPr kumimoji="0" lang="ko-KR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기준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 X 365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SLA Upgrade</a:t>
                      </a:r>
                      <a:endParaRPr kumimoji="0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37" marB="4573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접수 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24 X 365, 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현장 지원 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4hr 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목표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3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4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5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Pack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제한적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판매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기종별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3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4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5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H/W </a:t>
                      </a: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설치</a:t>
                      </a:r>
                    </a:p>
                  </a:txBody>
                  <a:tcPr marT="45737" marB="4573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 사전 협의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현장 조립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Rack 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장착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55880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MS PGothic" pitchFamily="34" charset="-128"/>
                        <a:buChar char="※"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OS 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설치 제외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기종별</a:t>
                      </a:r>
                      <a:endParaRPr kumimoji="0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Start up</a:t>
                      </a:r>
                      <a:endParaRPr kumimoji="0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37" marB="4573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H/W 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설치 이후 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OS 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설치와 검수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완료 시 까지의 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Q/A(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유선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대응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55880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MS PGothic" pitchFamily="34" charset="-128"/>
                        <a:buChar char="※"/>
                        <a:tabLst/>
                      </a:pP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최초 납입 후 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개월 이내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55880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MS PGothic" pitchFamily="34" charset="-128"/>
                        <a:buChar char="※"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OS 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및 </a:t>
                      </a:r>
                      <a:r>
                        <a:rPr kumimoji="0" lang="ko-KR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한국후지쯔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납입 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S/W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포함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기종별</a:t>
                      </a:r>
                      <a:endParaRPr kumimoji="0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HA</a:t>
                      </a: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구성</a:t>
                      </a:r>
                    </a:p>
                  </a:txBody>
                  <a:tcPr marT="45737" marB="4573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MSCS 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 서비스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(MSCS 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구축을 위한 소규모 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AD 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 포함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kumimoji="0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기종별</a:t>
                      </a:r>
                      <a:endParaRPr kumimoji="0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OS </a:t>
                      </a: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기술지원</a:t>
                      </a: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Windows 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계열 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OS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 대하여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0" lang="ko-KR" altLang="en-US" sz="11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한국후지쯔</a:t>
                      </a:r>
                      <a:r>
                        <a:rPr kumimoji="0" lang="ko-KR" altLang="en-US" sz="11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엔지니어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Trouble Shooting 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기술 지원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시간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단위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이설</a:t>
                      </a: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운영중인 시스템을 타 위치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동일 사무실 포함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로의 이전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사전 협의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이설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동작 확인 등의 작업을 포함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개별 견적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상주</a:t>
                      </a: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엔지니어가 고객 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Site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 상주하면서 기술을 지원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 단위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구성변경</a:t>
                      </a: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OS 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재설치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타 제품 접속 변경 등 엔지니어의 기술 지원이 필요한 작업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개별 견적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정기점검</a:t>
                      </a: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운영중인 시스템에 대한 장애 사전 예방 목적으로 정기적 점검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1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분기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타원 10"/>
          <p:cNvSpPr/>
          <p:nvPr/>
        </p:nvSpPr>
        <p:spPr bwMode="auto">
          <a:xfrm>
            <a:off x="8603086" y="508256"/>
            <a:ext cx="958427" cy="712879"/>
          </a:xfrm>
          <a:prstGeom prst="ellipse">
            <a:avLst/>
          </a:prstGeom>
          <a:solidFill>
            <a:schemeClr val="tx1">
              <a:alpha val="75000"/>
            </a:schemeClr>
          </a:solidFill>
          <a:ln w="952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ko-KR" altLang="en-US" sz="1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예시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/>
              <a:pPr/>
              <a:t>66</a:t>
            </a:fld>
            <a:endParaRPr lang="de-DE" altLang="ja-JP"/>
          </a:p>
        </p:txBody>
      </p:sp>
    </p:spTree>
    <p:extLst>
      <p:ext uri="{BB962C8B-B14F-4D97-AF65-F5344CB8AC3E}">
        <p14:creationId xmlns:p14="http://schemas.microsoft.com/office/powerpoint/2010/main" val="33822594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유지보수</a:t>
            </a: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30B1A"/>
              </a:buClr>
              <a:defRPr/>
            </a:pPr>
            <a:r>
              <a:rPr kumimoji="0"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가용성 </a:t>
            </a:r>
            <a:r>
              <a:rPr kumimoji="0"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kumimoji="0"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안정성 </a:t>
            </a:r>
            <a:r>
              <a:rPr kumimoji="0"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kumimoji="0"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장애 복구 방안</a:t>
            </a:r>
            <a:endParaRPr kumimoji="0" lang="en-US" altLang="ko-KR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3" name="직선 연결선 22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텍스트 개체 틀 5"/>
          <p:cNvSpPr txBox="1">
            <a:spLocks/>
          </p:cNvSpPr>
          <p:nvPr/>
        </p:nvSpPr>
        <p:spPr>
          <a:xfrm>
            <a:off x="348525" y="1238401"/>
            <a:ext cx="9212988" cy="549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ko-KR" altLang="en-US" sz="125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740632"/>
              </p:ext>
            </p:extLst>
          </p:nvPr>
        </p:nvGraphicFramePr>
        <p:xfrm>
          <a:off x="262715" y="1355279"/>
          <a:ext cx="9377129" cy="51607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0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1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5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17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400" b="1" i="0" u="none" strike="noStrike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 명</a:t>
                      </a: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algn="l" latinLnBrk="1"/>
                      <a:r>
                        <a:rPr lang="ko-KR" altLang="en-US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메모리 </a:t>
                      </a:r>
                      <a:endParaRPr lang="en-US" altLang="ko-KR" sz="11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/>
                      <a:r>
                        <a:rPr lang="ko-KR" altLang="en-US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Advanced</a:t>
                      </a:r>
                      <a:r>
                        <a:rPr lang="en-US" altLang="ko-KR" sz="11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ECC</a:t>
                      </a:r>
                      <a:endParaRPr lang="ko-KR" altLang="en-US" sz="11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/>
                      <a:r>
                        <a:rPr lang="ko-KR" altLang="en-US" sz="105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에러 발생시 패리티 정보를 이용해 복구를 지원하는 </a:t>
                      </a:r>
                      <a:r>
                        <a:rPr lang="en-US" altLang="ko-KR" sz="105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ECC(Error Correction Code) </a:t>
                      </a:r>
                      <a:r>
                        <a:rPr lang="ko-KR" altLang="en-US" sz="105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메모리를 메인 및 </a:t>
                      </a:r>
                      <a:r>
                        <a:rPr lang="ko-KR" altLang="en-US" sz="1050" b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캐쉬</a:t>
                      </a:r>
                      <a:r>
                        <a:rPr lang="ko-KR" altLang="en-US" sz="105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메모리에 채용하여 메모리의 신뢰성을 높였습니다</a:t>
                      </a:r>
                      <a:r>
                        <a:rPr lang="en-US" altLang="ko-KR" sz="105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105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Memory Scrubbing</a:t>
                      </a:r>
                      <a:endParaRPr lang="ko-KR" altLang="en-US" sz="11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/>
                      <a:r>
                        <a:rPr lang="ko-KR" altLang="en-US" sz="105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메모리의 </a:t>
                      </a:r>
                      <a:r>
                        <a:rPr lang="en-US" altLang="ko-KR" sz="105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data</a:t>
                      </a:r>
                      <a:r>
                        <a:rPr lang="ko-KR" altLang="en-US" sz="105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읽거나 쓰지 않아도 주기적으로 </a:t>
                      </a:r>
                      <a:r>
                        <a:rPr lang="en-US" altLang="ko-KR" sz="105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scan</a:t>
                      </a:r>
                      <a:r>
                        <a:rPr lang="ko-KR" altLang="en-US" sz="105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하여 </a:t>
                      </a:r>
                      <a:r>
                        <a:rPr lang="en-US" altLang="ko-KR" sz="105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1-bit</a:t>
                      </a:r>
                      <a:r>
                        <a:rPr lang="en-US" altLang="ko-KR" sz="1050" b="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error</a:t>
                      </a:r>
                      <a:r>
                        <a:rPr lang="ko-KR" altLang="en-US" sz="1050" b="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방지합니다</a:t>
                      </a:r>
                      <a:r>
                        <a:rPr lang="en-US" altLang="ko-KR" sz="1050" b="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105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SDDC(</a:t>
                      </a:r>
                      <a:r>
                        <a:rPr lang="en-US" altLang="ko-KR" sz="1100" b="1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Chipkill</a:t>
                      </a:r>
                      <a:r>
                        <a:rPr lang="en-US" altLang="ko-KR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™)</a:t>
                      </a:r>
                      <a:endParaRPr lang="ko-KR" altLang="en-US" sz="11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/>
                      <a:r>
                        <a:rPr lang="ko-KR" altLang="en-US" sz="105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메모리 </a:t>
                      </a:r>
                      <a:r>
                        <a:rPr lang="en-US" altLang="ko-KR" sz="105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chip</a:t>
                      </a:r>
                      <a:r>
                        <a:rPr lang="ko-KR" altLang="en-US" sz="105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 </a:t>
                      </a:r>
                      <a:r>
                        <a:rPr lang="en-US" altLang="ko-KR" sz="105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data</a:t>
                      </a:r>
                      <a:r>
                        <a:rPr lang="ko-KR" altLang="en-US" sz="105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분산하여 최대 </a:t>
                      </a:r>
                      <a:r>
                        <a:rPr lang="en-US" altLang="ko-KR" sz="105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4-bit</a:t>
                      </a:r>
                      <a:r>
                        <a:rPr lang="en-US" altLang="ko-KR" sz="1050" b="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error</a:t>
                      </a:r>
                      <a:r>
                        <a:rPr lang="ko-KR" altLang="en-US" sz="1050" b="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 정정이 가능합니다</a:t>
                      </a:r>
                      <a:r>
                        <a:rPr lang="en-US" altLang="ko-KR" sz="1050" b="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endParaRPr lang="ko-KR" altLang="en-US" sz="105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Memory</a:t>
                      </a:r>
                      <a:r>
                        <a:rPr lang="en-US" altLang="ko-KR" sz="1100" b="1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Mirroring</a:t>
                      </a:r>
                      <a:endParaRPr lang="ko-KR" altLang="en-US" sz="1100" b="1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/>
                      <a:r>
                        <a:rPr lang="ko-KR" altLang="en-US" sz="105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동일한 </a:t>
                      </a:r>
                      <a:r>
                        <a:rPr lang="en-US" altLang="ko-KR" sz="105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data</a:t>
                      </a:r>
                      <a:r>
                        <a:rPr lang="ko-KR" altLang="en-US" sz="105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서로 다른 메모리에</a:t>
                      </a:r>
                      <a:r>
                        <a:rPr lang="ko-KR" altLang="en-US" sz="1050" b="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쓰고 읽어 메모리 하나가 장애 시에도 </a:t>
                      </a:r>
                      <a:r>
                        <a:rPr lang="en-US" altLang="ko-KR" sz="1050" b="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data</a:t>
                      </a:r>
                      <a:r>
                        <a:rPr lang="ko-KR" altLang="en-US" sz="1050" b="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는 안전합니다</a:t>
                      </a:r>
                      <a:r>
                        <a:rPr lang="en-US" altLang="ko-KR" sz="1050" b="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endParaRPr lang="ko-KR" altLang="en-US" sz="105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Memory</a:t>
                      </a:r>
                      <a:r>
                        <a:rPr lang="en-US" altLang="ko-KR" sz="1100" b="1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</a:p>
                    <a:p>
                      <a:pPr algn="l" latinLnBrk="1"/>
                      <a:r>
                        <a:rPr lang="en-US" altLang="ko-KR" sz="1100" b="1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Hot-Spare</a:t>
                      </a:r>
                      <a:endParaRPr lang="ko-KR" altLang="en-US" sz="1100" b="1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/>
                      <a:r>
                        <a:rPr lang="ko-KR" altLang="en-US" sz="105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평소에는 사용하지 않고 대기 하며 메모리가 장애 시 해당 메모리를 대체하는 기술입니다</a:t>
                      </a:r>
                      <a:r>
                        <a:rPr lang="en-US" altLang="ko-KR" sz="105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endParaRPr lang="ko-KR" altLang="en-US" sz="105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RAID</a:t>
                      </a:r>
                      <a:endParaRPr lang="ko-KR" altLang="en-US" sz="11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Controller</a:t>
                      </a:r>
                      <a:r>
                        <a:rPr lang="en-US" altLang="ko-KR" sz="11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(Cache)</a:t>
                      </a:r>
                      <a:endParaRPr lang="ko-KR" altLang="en-US" sz="11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/>
                      <a:r>
                        <a:rPr lang="en-US" altLang="ko-KR" sz="105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Hardware</a:t>
                      </a:r>
                      <a:r>
                        <a:rPr lang="en-US" altLang="ko-KR" sz="1050" b="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RAID Controller</a:t>
                      </a:r>
                      <a:r>
                        <a:rPr lang="ko-KR" altLang="en-US" sz="1050" b="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제공합니다</a:t>
                      </a:r>
                      <a:r>
                        <a:rPr lang="en-US" altLang="ko-KR" sz="1050" b="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Cache</a:t>
                      </a:r>
                      <a:r>
                        <a:rPr lang="ko-KR" altLang="en-US" sz="1050" b="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는 </a:t>
                      </a:r>
                      <a:r>
                        <a:rPr lang="en-US" altLang="ko-KR" sz="1050" b="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0, 1GB, 2GB</a:t>
                      </a:r>
                      <a:r>
                        <a:rPr lang="ko-KR" altLang="en-US" sz="1050" b="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제공합니다</a:t>
                      </a:r>
                      <a:r>
                        <a:rPr lang="en-US" altLang="ko-KR" sz="1050" b="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105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Cache </a:t>
                      </a:r>
                      <a:r>
                        <a:rPr lang="ko-KR" altLang="en-US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보호 기능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/>
                      <a:r>
                        <a:rPr lang="ko-KR" altLang="en-US" sz="105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장애 발생시 </a:t>
                      </a:r>
                      <a:r>
                        <a:rPr lang="en-US" altLang="ko-KR" sz="1050" b="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Cache data</a:t>
                      </a:r>
                      <a:r>
                        <a:rPr lang="ko-KR" altLang="en-US" sz="1050" b="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</a:t>
                      </a:r>
                      <a:r>
                        <a:rPr lang="en-US" altLang="ko-KR" sz="1050" b="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Flash Memory</a:t>
                      </a:r>
                      <a:r>
                        <a:rPr lang="ko-KR" altLang="en-US" sz="1050" b="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 영구 보관합니다</a:t>
                      </a:r>
                      <a:r>
                        <a:rPr lang="en-US" altLang="ko-KR" sz="1050" b="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.(</a:t>
                      </a:r>
                      <a:r>
                        <a:rPr lang="ko-KR" altLang="en-US" sz="1050" b="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유상 </a:t>
                      </a:r>
                      <a:r>
                        <a:rPr lang="en-US" altLang="ko-KR" sz="1050" b="0" baseline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option:FBU</a:t>
                      </a:r>
                      <a:r>
                        <a:rPr lang="en-US" altLang="ko-KR" sz="1050" b="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5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l" latinLnBrk="1"/>
                      <a:r>
                        <a:rPr lang="en-US" altLang="ko-KR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Hot-Plug</a:t>
                      </a:r>
                    </a:p>
                    <a:p>
                      <a:pPr algn="l" latinLnBrk="1"/>
                      <a:r>
                        <a:rPr lang="en-US" altLang="ko-KR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이중화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HDD</a:t>
                      </a:r>
                      <a:endParaRPr lang="ko-KR" altLang="en-US" sz="11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/>
                      <a:r>
                        <a:rPr lang="ko-KR" altLang="en-US" sz="105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시스템이 켜 있는 동안에도 장착</a:t>
                      </a:r>
                      <a:r>
                        <a:rPr lang="en-US" altLang="ko-KR" sz="105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50" b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탈착이</a:t>
                      </a:r>
                      <a:r>
                        <a:rPr lang="ko-KR" altLang="en-US" sz="105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가능합니다</a:t>
                      </a:r>
                      <a:r>
                        <a:rPr lang="en-US" altLang="ko-KR" sz="105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endParaRPr lang="ko-KR" altLang="en-US" sz="105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FAN</a:t>
                      </a:r>
                      <a:endParaRPr lang="ko-KR" altLang="en-US" sz="11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시스템이 켜 있는 동안에도 장착</a:t>
                      </a:r>
                      <a:r>
                        <a:rPr lang="en-US" altLang="ko-KR" sz="105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50" b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탈착이</a:t>
                      </a:r>
                      <a:r>
                        <a:rPr lang="ko-KR" altLang="en-US" sz="105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가능합니다</a:t>
                      </a:r>
                      <a:r>
                        <a:rPr lang="en-US" altLang="ko-KR" sz="105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endParaRPr lang="ko-KR" altLang="en-US" sz="1050" b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PSU</a:t>
                      </a:r>
                      <a:endParaRPr lang="ko-KR" altLang="en-US" sz="11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시스템이 켜 있는 동안에도 장착</a:t>
                      </a:r>
                      <a:r>
                        <a:rPr lang="en-US" altLang="ko-KR" sz="105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50" b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탈착이</a:t>
                      </a:r>
                      <a:r>
                        <a:rPr lang="ko-KR" altLang="en-US" sz="105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가능합니다</a:t>
                      </a:r>
                      <a:r>
                        <a:rPr lang="en-US" altLang="ko-KR" sz="105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endParaRPr lang="ko-KR" altLang="en-US" sz="1050" b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자동 재 기동 및</a:t>
                      </a:r>
                      <a:r>
                        <a:rPr lang="en-US" altLang="ko-KR" sz="11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복구 기능</a:t>
                      </a:r>
                      <a:endParaRPr lang="en-US" altLang="ko-KR" sz="1100" b="1" baseline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(ASR&amp;R)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0"/>
                      <a:r>
                        <a:rPr lang="en-US" altLang="ko-KR" sz="105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CPU</a:t>
                      </a:r>
                      <a:r>
                        <a:rPr lang="ko-KR" altLang="en-US" sz="105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나 메모리에 장애가 난 경우</a:t>
                      </a:r>
                      <a:r>
                        <a:rPr lang="en-US" altLang="ko-KR" sz="105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5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장애를 자동 감지하여 운영자의 개입 없이 시스템을 </a:t>
                      </a:r>
                      <a:r>
                        <a:rPr lang="ko-KR" altLang="en-US" sz="1050" b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리부팅</a:t>
                      </a:r>
                      <a:r>
                        <a:rPr lang="ko-KR" altLang="en-US" sz="105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시켜</a:t>
                      </a:r>
                      <a:r>
                        <a:rPr lang="en-US" altLang="ko-KR" sz="105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105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장애가 난 부품을 제외하고 시스템을 재 기동 시킵니다</a:t>
                      </a:r>
                      <a:r>
                        <a:rPr lang="en-US" altLang="ko-KR" sz="105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사전 예방 보수</a:t>
                      </a:r>
                      <a:r>
                        <a:rPr lang="en-US" altLang="ko-KR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(PDA)</a:t>
                      </a:r>
                      <a:endParaRPr lang="ko-KR" altLang="en-US" sz="11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0"/>
                      <a:r>
                        <a:rPr lang="en-US" altLang="ko-KR" sz="105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FAN,</a:t>
                      </a:r>
                      <a:r>
                        <a:rPr lang="en-US" altLang="ko-KR" sz="1050" b="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HDD, PSU </a:t>
                      </a:r>
                      <a:r>
                        <a:rPr lang="ko-KR" altLang="en-US" sz="1050" b="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처럼 예상 수명을 측정할 수 있는 부품들은 유효기간이 지나기 전에 미리 알려줍니다</a:t>
                      </a:r>
                      <a:r>
                        <a:rPr lang="en-US" altLang="ko-KR" sz="1050" b="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endParaRPr lang="ko-KR" altLang="en-US" sz="105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l" latinLnBrk="1"/>
                      <a:r>
                        <a:rPr lang="en-US" altLang="ko-KR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Online Update</a:t>
                      </a:r>
                      <a:endParaRPr lang="ko-KR" altLang="en-US" sz="11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BIOS</a:t>
                      </a:r>
                      <a:endParaRPr lang="ko-KR" altLang="en-US" sz="11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/>
                      <a:r>
                        <a:rPr lang="ko-KR" altLang="en-US" sz="105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기동 중에 </a:t>
                      </a:r>
                      <a:r>
                        <a:rPr lang="en-US" altLang="ko-KR" sz="105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BIOS update</a:t>
                      </a:r>
                      <a:r>
                        <a:rPr lang="ko-KR" altLang="en-US" sz="105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 가능합니다</a:t>
                      </a:r>
                      <a:r>
                        <a:rPr lang="en-US" altLang="ko-KR" sz="105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1050" b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FIRMWARE</a:t>
                      </a:r>
                      <a:endParaRPr lang="ko-KR" altLang="en-US" sz="11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/>
                      <a:r>
                        <a:rPr lang="ko-KR" altLang="en-US" sz="105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기동 중에 </a:t>
                      </a:r>
                      <a:r>
                        <a:rPr lang="en-US" altLang="ko-KR" sz="105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FIRMWARE</a:t>
                      </a:r>
                      <a:r>
                        <a:rPr lang="en-US" altLang="ko-KR" sz="1050" b="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update</a:t>
                      </a:r>
                      <a:r>
                        <a:rPr lang="ko-KR" altLang="en-US" sz="1050" b="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 가능합니다</a:t>
                      </a:r>
                      <a:r>
                        <a:rPr lang="en-US" altLang="ko-KR" sz="1050" b="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105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</a:t>
                      </a:r>
                      <a:r>
                        <a:rPr lang="en-US" altLang="ko-KR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Agent</a:t>
                      </a:r>
                      <a:endParaRPr lang="ko-KR" altLang="en-US" sz="11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/>
                      <a:r>
                        <a:rPr lang="ko-KR" altLang="en-US" sz="105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기동 중에 </a:t>
                      </a:r>
                      <a:r>
                        <a:rPr lang="en-US" altLang="ko-KR" sz="1050" b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ServerView</a:t>
                      </a:r>
                      <a:r>
                        <a:rPr lang="en-US" altLang="ko-KR" sz="105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agent</a:t>
                      </a:r>
                      <a:r>
                        <a:rPr lang="ko-KR" altLang="en-US" sz="105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 </a:t>
                      </a:r>
                      <a:r>
                        <a:rPr lang="en-US" altLang="ko-KR" sz="105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update</a:t>
                      </a:r>
                      <a:r>
                        <a:rPr lang="ko-KR" altLang="en-US" sz="105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 가능합니다</a:t>
                      </a:r>
                      <a:r>
                        <a:rPr lang="en-US" altLang="ko-KR" sz="1050" b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1050" b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원격지원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b="1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iRMC</a:t>
                      </a:r>
                      <a:endParaRPr lang="ko-KR" altLang="en-US" sz="11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/>
                      <a:r>
                        <a:rPr lang="en-US" altLang="ko-KR" sz="11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OS</a:t>
                      </a:r>
                      <a:r>
                        <a:rPr lang="en-US" altLang="ko-KR" sz="1100" b="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b="0" baseline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가동여부와</a:t>
                      </a:r>
                      <a:r>
                        <a:rPr lang="ko-KR" altLang="en-US" sz="1100" b="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상관없이 원격에서 제어가 가능합니다</a:t>
                      </a:r>
                      <a:r>
                        <a:rPr lang="en-US" altLang="ko-KR" sz="1100" b="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11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2" name="타원 11"/>
          <p:cNvSpPr/>
          <p:nvPr/>
        </p:nvSpPr>
        <p:spPr bwMode="auto">
          <a:xfrm>
            <a:off x="8603086" y="508256"/>
            <a:ext cx="958427" cy="712879"/>
          </a:xfrm>
          <a:prstGeom prst="ellipse">
            <a:avLst/>
          </a:prstGeom>
          <a:solidFill>
            <a:schemeClr val="tx1">
              <a:alpha val="75000"/>
            </a:schemeClr>
          </a:solidFill>
          <a:ln w="952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ko-KR" altLang="en-US" sz="1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예시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/>
              <a:pPr/>
              <a:t>67</a:t>
            </a:fld>
            <a:endParaRPr lang="de-DE" altLang="ja-JP"/>
          </a:p>
        </p:txBody>
      </p:sp>
    </p:spTree>
    <p:extLst>
      <p:ext uri="{BB962C8B-B14F-4D97-AF65-F5344CB8AC3E}">
        <p14:creationId xmlns:p14="http://schemas.microsoft.com/office/powerpoint/2010/main" val="39747127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교육지원</a:t>
            </a: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30B1A"/>
              </a:buClr>
              <a:defRPr/>
            </a:pPr>
            <a:r>
              <a:rPr kumimoji="0"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교육지원 방안</a:t>
            </a:r>
            <a:endParaRPr kumimoji="0" lang="en-US" altLang="ko-KR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3" name="직선 연결선 22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텍스트 개체 틀 5"/>
          <p:cNvSpPr txBox="1">
            <a:spLocks/>
          </p:cNvSpPr>
          <p:nvPr/>
        </p:nvSpPr>
        <p:spPr>
          <a:xfrm>
            <a:off x="348525" y="1238401"/>
            <a:ext cx="9212988" cy="549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운영자 및 관리자를 대상으로 하는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x86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서버 교육과정은 운영 시스템의 원활한 사용을 위해 시스템의 개요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아키텍처 및 사용법을 이해하고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운영 시스템의 원활한 사용 능력 배양을 목표로 교육을 제공하겠습니다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graphicFrame>
        <p:nvGraphicFramePr>
          <p:cNvPr id="146" name="표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676149"/>
              </p:ext>
            </p:extLst>
          </p:nvPr>
        </p:nvGraphicFramePr>
        <p:xfrm>
          <a:off x="336020" y="2027709"/>
          <a:ext cx="9219496" cy="4252561"/>
        </p:xfrm>
        <a:graphic>
          <a:graphicData uri="http://schemas.openxmlformats.org/drawingml/2006/table">
            <a:tbl>
              <a:tblPr firstRow="1" bandRow="1"/>
              <a:tblGrid>
                <a:gridCol w="1232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5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0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02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02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02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02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260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05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</a:p>
                  </a:txBody>
                  <a:tcPr marT="45721" marB="4572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05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구축시기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교육기간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교육자료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횟수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인원 및 교육장소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비용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교육주관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503">
                <a:tc rowSpan="7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2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운영자</a:t>
                      </a:r>
                      <a:endParaRPr lang="en-US" altLang="ko-KR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defTabSz="9142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 교육</a:t>
                      </a:r>
                      <a:endParaRPr lang="en-US" altLang="ko-KR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21" marB="4572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개요 및 설치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협의 후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결정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 매뉴얼 </a:t>
                      </a: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제공</a:t>
                      </a: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협의 후 </a:t>
                      </a: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결정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협의 후 </a:t>
                      </a: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결정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무상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제안사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503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2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T="45721" marB="45721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구성 및 설계 교육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503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2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T="45721" marB="45721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조작 운용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503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2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T="45721" marB="45721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하드웨어 관리 소프트웨어 사용 교육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503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2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T="45721" marB="45721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주요 장치 별 기능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503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2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T="45721" marB="45721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H/W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구성 설계 개요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503">
                <a:tc vMerge="1">
                  <a:txBody>
                    <a:bodyPr/>
                    <a:lstStyle/>
                    <a:p>
                      <a:pPr marL="0" marR="0" indent="0" algn="ctr" defTabSz="9142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T="45721" marB="45721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주요 장치 별 유지보수 방법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타원 10"/>
          <p:cNvSpPr/>
          <p:nvPr/>
        </p:nvSpPr>
        <p:spPr bwMode="auto">
          <a:xfrm>
            <a:off x="8603086" y="508256"/>
            <a:ext cx="958427" cy="712879"/>
          </a:xfrm>
          <a:prstGeom prst="ellipse">
            <a:avLst/>
          </a:prstGeom>
          <a:solidFill>
            <a:schemeClr val="tx1">
              <a:alpha val="75000"/>
            </a:schemeClr>
          </a:solidFill>
          <a:ln w="952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ko-KR" altLang="en-US" sz="1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예시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/>
              <a:pPr/>
              <a:t>68</a:t>
            </a:fld>
            <a:endParaRPr lang="de-DE" altLang="ja-JP"/>
          </a:p>
        </p:txBody>
      </p:sp>
    </p:spTree>
    <p:extLst>
      <p:ext uri="{BB962C8B-B14F-4D97-AF65-F5344CB8AC3E}">
        <p14:creationId xmlns:p14="http://schemas.microsoft.com/office/powerpoint/2010/main" val="165615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5"/>
          <p:cNvSpPr>
            <a:spLocks noGrp="1"/>
          </p:cNvSpPr>
          <p:nvPr>
            <p:ph type="title"/>
          </p:nvPr>
        </p:nvSpPr>
        <p:spPr>
          <a:xfrm>
            <a:off x="184019" y="-1588"/>
            <a:ext cx="8512969" cy="693738"/>
          </a:xfrm>
        </p:spPr>
        <p:txBody>
          <a:bodyPr/>
          <a:lstStyle/>
          <a:p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PRIMERGY Line-Up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2" name="Picture 9" descr="\\g02.fujitsu.local\dfs\PDBH\Groups2\Pdbjoroe\1 - PRIMERGY\Picturemanagement_low\_PRIMERGY Server\PRIM_Rack_Server\PRIMERGY RX1330 M2\PY_RX1330_M2_2_5_Zoll_8_right_side_open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73" b="-27422"/>
          <a:stretch/>
        </p:blipFill>
        <p:spPr bwMode="auto">
          <a:xfrm>
            <a:off x="3077264" y="1942445"/>
            <a:ext cx="6176783" cy="1977516"/>
          </a:xfrm>
          <a:prstGeom prst="round1Rect">
            <a:avLst>
              <a:gd name="adj" fmla="val 1353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ine Ecke des Rechtecks abrunden 42"/>
          <p:cNvSpPr/>
          <p:nvPr>
            <p:custDataLst>
              <p:tags r:id="rId1"/>
            </p:custDataLst>
          </p:nvPr>
        </p:nvSpPr>
        <p:spPr bwMode="gray">
          <a:xfrm>
            <a:off x="3235919" y="1950583"/>
            <a:ext cx="6176784" cy="1280832"/>
          </a:xfrm>
          <a:prstGeom prst="round1Rect">
            <a:avLst/>
          </a:prstGeom>
          <a:gradFill flip="none" rotWithShape="1">
            <a:gsLst>
              <a:gs pos="23000">
                <a:srgbClr val="FFFFFF">
                  <a:lumMod val="10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tIns="108000"/>
          <a:lstStyle/>
          <a:p>
            <a:pPr marL="0" marR="0" lvl="0" indent="-266700" algn="l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rgbClr val="A30B1A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Rechteck 17"/>
          <p:cNvSpPr/>
          <p:nvPr/>
        </p:nvSpPr>
        <p:spPr>
          <a:xfrm>
            <a:off x="3190995" y="4879928"/>
            <a:ext cx="1281876" cy="3050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ja-JP"/>
            </a:defPPr>
            <a:lvl1pPr algn="ctr" rtl="0" fontAlgn="ctr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ctr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ctr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ctr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ctr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RX2530 M5</a:t>
            </a:r>
          </a:p>
        </p:txBody>
      </p:sp>
      <p:sp>
        <p:nvSpPr>
          <p:cNvPr id="52" name="Rechteck 18"/>
          <p:cNvSpPr/>
          <p:nvPr/>
        </p:nvSpPr>
        <p:spPr>
          <a:xfrm>
            <a:off x="5236812" y="3206935"/>
            <a:ext cx="1281876" cy="3050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ja-JP"/>
            </a:defPPr>
            <a:lvl1pPr algn="ctr" rtl="0" fontAlgn="ctr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ctr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ctr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ctr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ctr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RX2540 M5</a:t>
            </a:r>
          </a:p>
        </p:txBody>
      </p:sp>
      <p:sp>
        <p:nvSpPr>
          <p:cNvPr id="55" name="Rechteck 24"/>
          <p:cNvSpPr/>
          <p:nvPr/>
        </p:nvSpPr>
        <p:spPr>
          <a:xfrm>
            <a:off x="3200556" y="3206935"/>
            <a:ext cx="1281876" cy="3050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ja-JP"/>
            </a:defPPr>
            <a:lvl1pPr algn="ctr" rtl="0" fontAlgn="ctr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ctr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ctr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ctr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ctr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RX2520 M4</a:t>
            </a:r>
            <a:endParaRPr lang="de-DE" sz="14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9" name="Rechteck 27"/>
          <p:cNvSpPr/>
          <p:nvPr/>
        </p:nvSpPr>
        <p:spPr>
          <a:xfrm>
            <a:off x="1038657" y="3206935"/>
            <a:ext cx="1281876" cy="3050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ja-JP"/>
            </a:defPPr>
            <a:lvl1pPr algn="ctr" rtl="0" fontAlgn="ctr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ctr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ctr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ctr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ctr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RX1330 M4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900926" y="3522408"/>
            <a:ext cx="1551070" cy="1344061"/>
            <a:chOff x="742983" y="3522408"/>
            <a:chExt cx="1551070" cy="1344061"/>
          </a:xfrm>
        </p:grpSpPr>
        <p:sp>
          <p:nvSpPr>
            <p:cNvPr id="58" name="Rechteck 26"/>
            <p:cNvSpPr/>
            <p:nvPr/>
          </p:nvSpPr>
          <p:spPr>
            <a:xfrm>
              <a:off x="742983" y="3522408"/>
              <a:ext cx="1551070" cy="1344061"/>
            </a:xfrm>
            <a:prstGeom prst="rect">
              <a:avLst/>
            </a:prstGeom>
            <a:ln>
              <a:solidFill>
                <a:schemeClr val="tx1"/>
              </a:solidFill>
              <a:prstDash val="sysDot"/>
            </a:ln>
          </p:spPr>
          <p:txBody>
            <a:bodyPr wrap="square">
              <a:noAutofit/>
            </a:bodyPr>
            <a:lstStyle>
              <a:defPPr>
                <a:defRPr lang="ja-JP"/>
              </a:defPPr>
              <a:lvl1pPr algn="ctr" rtl="0" fontAlgn="ctr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rgbClr val="000000"/>
                  </a:solidFill>
                  <a:latin typeface="ＭＳ Ｐゴシック" pitchFamily="34" charset="-128"/>
                  <a:ea typeface="ＭＳ Ｐゴシック" pitchFamily="34" charset="-128"/>
                  <a:cs typeface="+mn-cs"/>
                </a:defRPr>
              </a:lvl1pPr>
              <a:lvl2pPr marL="457200" algn="ctr" rtl="0" fontAlgn="ctr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rgbClr val="000000"/>
                  </a:solidFill>
                  <a:latin typeface="ＭＳ Ｐゴシック" pitchFamily="34" charset="-128"/>
                  <a:ea typeface="ＭＳ Ｐゴシック" pitchFamily="34" charset="-128"/>
                  <a:cs typeface="+mn-cs"/>
                </a:defRPr>
              </a:lvl2pPr>
              <a:lvl3pPr marL="914400" algn="ctr" rtl="0" fontAlgn="ctr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rgbClr val="000000"/>
                  </a:solidFill>
                  <a:latin typeface="ＭＳ Ｐゴシック" pitchFamily="34" charset="-128"/>
                  <a:ea typeface="ＭＳ Ｐゴシック" pitchFamily="34" charset="-128"/>
                  <a:cs typeface="+mn-cs"/>
                </a:defRPr>
              </a:lvl3pPr>
              <a:lvl4pPr marL="1371600" algn="ctr" rtl="0" fontAlgn="ctr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rgbClr val="000000"/>
                  </a:solidFill>
                  <a:latin typeface="ＭＳ Ｐゴシック" pitchFamily="34" charset="-128"/>
                  <a:ea typeface="ＭＳ Ｐゴシック" pitchFamily="34" charset="-128"/>
                  <a:cs typeface="+mn-cs"/>
                </a:defRPr>
              </a:lvl4pPr>
              <a:lvl5pPr marL="1828800" algn="ctr" rtl="0" fontAlgn="ctr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rgbClr val="000000"/>
                  </a:solidFill>
                  <a:latin typeface="ＭＳ Ｐゴシック" pitchFamily="34" charset="-128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rgbClr val="000000"/>
                  </a:solidFill>
                  <a:latin typeface="ＭＳ Ｐゴシック" pitchFamily="34" charset="-128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rgbClr val="000000"/>
                  </a:solidFill>
                  <a:latin typeface="ＭＳ Ｐゴシック" pitchFamily="34" charset="-128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rgbClr val="000000"/>
                  </a:solidFill>
                  <a:latin typeface="ＭＳ Ｐゴシック" pitchFamily="34" charset="-128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rgbClr val="000000"/>
                  </a:solidFill>
                  <a:latin typeface="ＭＳ Ｐゴシック" pitchFamily="34" charset="-128"/>
                  <a:ea typeface="ＭＳ Ｐゴシック" pitchFamily="34" charset="-128"/>
                  <a:cs typeface="+mn-cs"/>
                </a:defRPr>
              </a:lvl9pPr>
            </a:lstStyle>
            <a:p>
              <a:r>
                <a:rPr lang="ko-KR" altLang="en-US" sz="1100" kern="0" dirty="0">
                  <a:solidFill>
                    <a:schemeClr val="bg1">
                      <a:lumMod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작은 </a:t>
              </a:r>
              <a:r>
                <a:rPr lang="en-US" altLang="ko-KR" sz="1100" kern="0" dirty="0">
                  <a:solidFill>
                    <a:schemeClr val="bg1">
                      <a:lumMod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form factor,</a:t>
              </a:r>
              <a:r>
                <a:rPr lang="ko-KR" altLang="en-US" sz="1100" kern="0" dirty="0">
                  <a:solidFill>
                    <a:schemeClr val="bg1">
                      <a:lumMod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저비용</a:t>
              </a:r>
              <a:r>
                <a:rPr lang="en-US" altLang="ko-KR" sz="1100" kern="0" dirty="0">
                  <a:solidFill>
                    <a:schemeClr val="bg1">
                      <a:lumMod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100" kern="0" dirty="0" err="1">
                  <a:solidFill>
                    <a:schemeClr val="bg1">
                      <a:lumMod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고가용성</a:t>
              </a:r>
              <a:r>
                <a:rPr lang="ko-KR" altLang="en-US" sz="1100" kern="0" dirty="0">
                  <a:solidFill>
                    <a:schemeClr val="bg1">
                      <a:lumMod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1100" kern="0" dirty="0" err="1">
                  <a:solidFill>
                    <a:schemeClr val="bg1">
                      <a:lumMod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엔트리급</a:t>
              </a:r>
              <a:r>
                <a:rPr lang="ko-KR" altLang="en-US" sz="1100" kern="0" dirty="0">
                  <a:solidFill>
                    <a:schemeClr val="bg1">
                      <a:lumMod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서버로 풍부한 옵션을 제공하는 서버</a:t>
              </a:r>
              <a:endParaRPr lang="en-US" altLang="ko-KR" sz="1100" kern="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938014" y="4480595"/>
              <a:ext cx="1161008" cy="318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8" name="Rechteck 35"/>
          <p:cNvSpPr/>
          <p:nvPr/>
        </p:nvSpPr>
        <p:spPr>
          <a:xfrm>
            <a:off x="7494726" y="3206935"/>
            <a:ext cx="1281876" cy="3050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ja-JP"/>
            </a:defPPr>
            <a:lvl1pPr algn="ctr" rtl="0" fontAlgn="ctr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ctr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ctr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ctr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ctr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RX4770 M5</a:t>
            </a:r>
          </a:p>
        </p:txBody>
      </p:sp>
      <p:cxnSp>
        <p:nvCxnSpPr>
          <p:cNvPr id="69" name="Gerade Verbindung 37"/>
          <p:cNvCxnSpPr/>
          <p:nvPr/>
        </p:nvCxnSpPr>
        <p:spPr bwMode="gray">
          <a:xfrm flipV="1">
            <a:off x="1035523" y="3225332"/>
            <a:ext cx="1299326" cy="706"/>
          </a:xfrm>
          <a:prstGeom prst="line">
            <a:avLst/>
          </a:prstGeom>
          <a:ln cap="rnd">
            <a:solidFill>
              <a:srgbClr val="FF0000"/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41"/>
          <p:cNvCxnSpPr/>
          <p:nvPr/>
        </p:nvCxnSpPr>
        <p:spPr bwMode="gray">
          <a:xfrm>
            <a:off x="7384395" y="3224284"/>
            <a:ext cx="1439700" cy="0"/>
          </a:xfrm>
          <a:prstGeom prst="line">
            <a:avLst/>
          </a:prstGeom>
          <a:ln cap="rnd">
            <a:solidFill>
              <a:srgbClr val="FF0000"/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hteck 29"/>
          <p:cNvSpPr/>
          <p:nvPr/>
        </p:nvSpPr>
        <p:spPr>
          <a:xfrm>
            <a:off x="1016312" y="2899043"/>
            <a:ext cx="1414050" cy="31252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ja-JP"/>
            </a:defPPr>
            <a:lvl1pPr algn="ctr" rtl="0" fontAlgn="ctr">
              <a:spcBef>
                <a:spcPct val="0"/>
              </a:spcBef>
              <a:spcAft>
                <a:spcPct val="0"/>
              </a:spcAft>
              <a:defRPr kumimoji="1" kern="1200">
                <a:solidFill>
                  <a:srgbClr val="000000"/>
                </a:solidFill>
                <a:latin typeface="ＭＳ Ｐゴシック" pitchFamily="34" charset="-128"/>
                <a:ea typeface="ＭＳ Ｐゴシック" pitchFamily="34" charset="-128"/>
                <a:cs typeface="+mn-cs"/>
              </a:defRPr>
            </a:lvl1pPr>
            <a:lvl2pPr marL="457200" algn="ctr" rtl="0" fontAlgn="ctr">
              <a:spcBef>
                <a:spcPct val="0"/>
              </a:spcBef>
              <a:spcAft>
                <a:spcPct val="0"/>
              </a:spcAft>
              <a:defRPr kumimoji="1" kern="1200">
                <a:solidFill>
                  <a:srgbClr val="000000"/>
                </a:solidFill>
                <a:latin typeface="ＭＳ Ｐゴシック" pitchFamily="34" charset="-128"/>
                <a:ea typeface="ＭＳ Ｐゴシック" pitchFamily="34" charset="-128"/>
                <a:cs typeface="+mn-cs"/>
              </a:defRPr>
            </a:lvl2pPr>
            <a:lvl3pPr marL="914400" algn="ctr" rtl="0" fontAlgn="ctr">
              <a:spcBef>
                <a:spcPct val="0"/>
              </a:spcBef>
              <a:spcAft>
                <a:spcPct val="0"/>
              </a:spcAft>
              <a:defRPr kumimoji="1" kern="1200">
                <a:solidFill>
                  <a:srgbClr val="000000"/>
                </a:solidFill>
                <a:latin typeface="ＭＳ Ｐゴシック" pitchFamily="34" charset="-128"/>
                <a:ea typeface="ＭＳ Ｐゴシック" pitchFamily="34" charset="-128"/>
                <a:cs typeface="+mn-cs"/>
              </a:defRPr>
            </a:lvl3pPr>
            <a:lvl4pPr marL="1371600" algn="ctr" rtl="0" fontAlgn="ctr">
              <a:spcBef>
                <a:spcPct val="0"/>
              </a:spcBef>
              <a:spcAft>
                <a:spcPct val="0"/>
              </a:spcAft>
              <a:defRPr kumimoji="1" kern="1200">
                <a:solidFill>
                  <a:srgbClr val="000000"/>
                </a:solidFill>
                <a:latin typeface="ＭＳ Ｐゴシック" pitchFamily="34" charset="-128"/>
                <a:ea typeface="ＭＳ Ｐゴシック" pitchFamily="34" charset="-128"/>
                <a:cs typeface="+mn-cs"/>
              </a:defRPr>
            </a:lvl4pPr>
            <a:lvl5pPr marL="1828800" algn="ctr" rtl="0" fontAlgn="ctr">
              <a:spcBef>
                <a:spcPct val="0"/>
              </a:spcBef>
              <a:spcAft>
                <a:spcPct val="0"/>
              </a:spcAft>
              <a:defRPr kumimoji="1" kern="1200">
                <a:solidFill>
                  <a:srgbClr val="000000"/>
                </a:solidFill>
                <a:latin typeface="ＭＳ Ｐゴシック" pitchFamily="34" charset="-128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rgbClr val="000000"/>
                </a:solidFill>
                <a:latin typeface="ＭＳ Ｐゴシック" pitchFamily="34" charset="-128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rgbClr val="000000"/>
                </a:solidFill>
                <a:latin typeface="ＭＳ Ｐゴシック" pitchFamily="34" charset="-128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rgbClr val="000000"/>
                </a:solidFill>
                <a:latin typeface="ＭＳ Ｐゴシック" pitchFamily="34" charset="-128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rgbClr val="000000"/>
                </a:solidFill>
                <a:latin typeface="ＭＳ Ｐゴシック" pitchFamily="34" charset="-128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Mono-Socket</a:t>
            </a:r>
          </a:p>
        </p:txBody>
      </p:sp>
      <p:sp>
        <p:nvSpPr>
          <p:cNvPr id="73" name="Rechteck 29"/>
          <p:cNvSpPr/>
          <p:nvPr/>
        </p:nvSpPr>
        <p:spPr>
          <a:xfrm>
            <a:off x="4472055" y="2910606"/>
            <a:ext cx="2741337" cy="31252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ja-JP"/>
            </a:defPPr>
            <a:lvl1pPr algn="ctr" rtl="0" fontAlgn="ctr">
              <a:spcBef>
                <a:spcPct val="0"/>
              </a:spcBef>
              <a:spcAft>
                <a:spcPct val="0"/>
              </a:spcAft>
              <a:defRPr kumimoji="1" kern="1200">
                <a:solidFill>
                  <a:srgbClr val="000000"/>
                </a:solidFill>
                <a:latin typeface="ＭＳ Ｐゴシック" pitchFamily="34" charset="-128"/>
                <a:ea typeface="ＭＳ Ｐゴシック" pitchFamily="34" charset="-128"/>
                <a:cs typeface="+mn-cs"/>
              </a:defRPr>
            </a:lvl1pPr>
            <a:lvl2pPr marL="457200" algn="ctr" rtl="0" fontAlgn="ctr">
              <a:spcBef>
                <a:spcPct val="0"/>
              </a:spcBef>
              <a:spcAft>
                <a:spcPct val="0"/>
              </a:spcAft>
              <a:defRPr kumimoji="1" kern="1200">
                <a:solidFill>
                  <a:srgbClr val="000000"/>
                </a:solidFill>
                <a:latin typeface="ＭＳ Ｐゴシック" pitchFamily="34" charset="-128"/>
                <a:ea typeface="ＭＳ Ｐゴシック" pitchFamily="34" charset="-128"/>
                <a:cs typeface="+mn-cs"/>
              </a:defRPr>
            </a:lvl2pPr>
            <a:lvl3pPr marL="914400" algn="ctr" rtl="0" fontAlgn="ctr">
              <a:spcBef>
                <a:spcPct val="0"/>
              </a:spcBef>
              <a:spcAft>
                <a:spcPct val="0"/>
              </a:spcAft>
              <a:defRPr kumimoji="1" kern="1200">
                <a:solidFill>
                  <a:srgbClr val="000000"/>
                </a:solidFill>
                <a:latin typeface="ＭＳ Ｐゴシック" pitchFamily="34" charset="-128"/>
                <a:ea typeface="ＭＳ Ｐゴシック" pitchFamily="34" charset="-128"/>
                <a:cs typeface="+mn-cs"/>
              </a:defRPr>
            </a:lvl3pPr>
            <a:lvl4pPr marL="1371600" algn="ctr" rtl="0" fontAlgn="ctr">
              <a:spcBef>
                <a:spcPct val="0"/>
              </a:spcBef>
              <a:spcAft>
                <a:spcPct val="0"/>
              </a:spcAft>
              <a:defRPr kumimoji="1" kern="1200">
                <a:solidFill>
                  <a:srgbClr val="000000"/>
                </a:solidFill>
                <a:latin typeface="ＭＳ Ｐゴシック" pitchFamily="34" charset="-128"/>
                <a:ea typeface="ＭＳ Ｐゴシック" pitchFamily="34" charset="-128"/>
                <a:cs typeface="+mn-cs"/>
              </a:defRPr>
            </a:lvl4pPr>
            <a:lvl5pPr marL="1828800" algn="ctr" rtl="0" fontAlgn="ctr">
              <a:spcBef>
                <a:spcPct val="0"/>
              </a:spcBef>
              <a:spcAft>
                <a:spcPct val="0"/>
              </a:spcAft>
              <a:defRPr kumimoji="1" kern="1200">
                <a:solidFill>
                  <a:srgbClr val="000000"/>
                </a:solidFill>
                <a:latin typeface="ＭＳ Ｐゴシック" pitchFamily="34" charset="-128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rgbClr val="000000"/>
                </a:solidFill>
                <a:latin typeface="ＭＳ Ｐゴシック" pitchFamily="34" charset="-128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rgbClr val="000000"/>
                </a:solidFill>
                <a:latin typeface="ＭＳ Ｐゴシック" pitchFamily="34" charset="-128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rgbClr val="000000"/>
                </a:solidFill>
                <a:latin typeface="ＭＳ Ｐゴシック" pitchFamily="34" charset="-128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rgbClr val="000000"/>
                </a:solidFill>
                <a:latin typeface="ＭＳ Ｐゴシック" pitchFamily="34" charset="-128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Dual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-Socket</a:t>
            </a:r>
          </a:p>
        </p:txBody>
      </p:sp>
      <p:cxnSp>
        <p:nvCxnSpPr>
          <p:cNvPr id="74" name="Gerade Verbindung 37"/>
          <p:cNvCxnSpPr/>
          <p:nvPr/>
        </p:nvCxnSpPr>
        <p:spPr bwMode="gray">
          <a:xfrm flipV="1">
            <a:off x="3214147" y="3217176"/>
            <a:ext cx="3409476" cy="1342"/>
          </a:xfrm>
          <a:prstGeom prst="line">
            <a:avLst/>
          </a:prstGeom>
          <a:ln cap="rnd">
            <a:solidFill>
              <a:srgbClr val="FF0000"/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hteck 29"/>
          <p:cNvSpPr/>
          <p:nvPr/>
        </p:nvSpPr>
        <p:spPr>
          <a:xfrm>
            <a:off x="7540169" y="2901980"/>
            <a:ext cx="1436280" cy="31252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>
            <a:defPPr>
              <a:defRPr lang="ja-JP"/>
            </a:defPPr>
            <a:lvl1pPr algn="ctr" rtl="0" fontAlgn="ctr">
              <a:spcBef>
                <a:spcPct val="0"/>
              </a:spcBef>
              <a:spcAft>
                <a:spcPct val="0"/>
              </a:spcAft>
              <a:defRPr kumimoji="1" kern="1200">
                <a:solidFill>
                  <a:srgbClr val="000000"/>
                </a:solidFill>
                <a:latin typeface="ＭＳ Ｐゴシック" pitchFamily="34" charset="-128"/>
                <a:ea typeface="ＭＳ Ｐゴシック" pitchFamily="34" charset="-128"/>
                <a:cs typeface="+mn-cs"/>
              </a:defRPr>
            </a:lvl1pPr>
            <a:lvl2pPr marL="457200" algn="ctr" rtl="0" fontAlgn="ctr">
              <a:spcBef>
                <a:spcPct val="0"/>
              </a:spcBef>
              <a:spcAft>
                <a:spcPct val="0"/>
              </a:spcAft>
              <a:defRPr kumimoji="1" kern="1200">
                <a:solidFill>
                  <a:srgbClr val="000000"/>
                </a:solidFill>
                <a:latin typeface="ＭＳ Ｐゴシック" pitchFamily="34" charset="-128"/>
                <a:ea typeface="ＭＳ Ｐゴシック" pitchFamily="34" charset="-128"/>
                <a:cs typeface="+mn-cs"/>
              </a:defRPr>
            </a:lvl2pPr>
            <a:lvl3pPr marL="914400" algn="ctr" rtl="0" fontAlgn="ctr">
              <a:spcBef>
                <a:spcPct val="0"/>
              </a:spcBef>
              <a:spcAft>
                <a:spcPct val="0"/>
              </a:spcAft>
              <a:defRPr kumimoji="1" kern="1200">
                <a:solidFill>
                  <a:srgbClr val="000000"/>
                </a:solidFill>
                <a:latin typeface="ＭＳ Ｐゴシック" pitchFamily="34" charset="-128"/>
                <a:ea typeface="ＭＳ Ｐゴシック" pitchFamily="34" charset="-128"/>
                <a:cs typeface="+mn-cs"/>
              </a:defRPr>
            </a:lvl3pPr>
            <a:lvl4pPr marL="1371600" algn="ctr" rtl="0" fontAlgn="ctr">
              <a:spcBef>
                <a:spcPct val="0"/>
              </a:spcBef>
              <a:spcAft>
                <a:spcPct val="0"/>
              </a:spcAft>
              <a:defRPr kumimoji="1" kern="1200">
                <a:solidFill>
                  <a:srgbClr val="000000"/>
                </a:solidFill>
                <a:latin typeface="ＭＳ Ｐゴシック" pitchFamily="34" charset="-128"/>
                <a:ea typeface="ＭＳ Ｐゴシック" pitchFamily="34" charset="-128"/>
                <a:cs typeface="+mn-cs"/>
              </a:defRPr>
            </a:lvl4pPr>
            <a:lvl5pPr marL="1828800" algn="ctr" rtl="0" fontAlgn="ctr">
              <a:spcBef>
                <a:spcPct val="0"/>
              </a:spcBef>
              <a:spcAft>
                <a:spcPct val="0"/>
              </a:spcAft>
              <a:defRPr kumimoji="1" kern="1200">
                <a:solidFill>
                  <a:srgbClr val="000000"/>
                </a:solidFill>
                <a:latin typeface="ＭＳ Ｐゴシック" pitchFamily="34" charset="-128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rgbClr val="000000"/>
                </a:solidFill>
                <a:latin typeface="ＭＳ Ｐゴシック" pitchFamily="34" charset="-128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rgbClr val="000000"/>
                </a:solidFill>
                <a:latin typeface="ＭＳ Ｐゴシック" pitchFamily="34" charset="-128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rgbClr val="000000"/>
                </a:solidFill>
                <a:latin typeface="ＭＳ Ｐゴシック" pitchFamily="34" charset="-128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rgbClr val="000000"/>
                </a:solidFill>
                <a:latin typeface="ＭＳ Ｐゴシック" pitchFamily="34" charset="-128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Quad-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Socket</a:t>
            </a:r>
          </a:p>
        </p:txBody>
      </p:sp>
      <p:sp>
        <p:nvSpPr>
          <p:cNvPr id="76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30B1A"/>
              </a:buClr>
              <a:defRPr/>
            </a:pPr>
            <a:r>
              <a:rPr kumimoji="0"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FUJITSU PRIMERGY RX </a:t>
            </a:r>
            <a:r>
              <a:rPr kumimoji="0"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서버 </a:t>
            </a:r>
            <a:r>
              <a:rPr kumimoji="0"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Line-Up</a:t>
            </a:r>
          </a:p>
        </p:txBody>
      </p:sp>
      <p:cxnSp>
        <p:nvCxnSpPr>
          <p:cNvPr id="77" name="직선 연결선 76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텍스트 개체 틀 5"/>
          <p:cNvSpPr txBox="1">
            <a:spLocks/>
          </p:cNvSpPr>
          <p:nvPr/>
        </p:nvSpPr>
        <p:spPr>
          <a:xfrm>
            <a:off x="348525" y="1238401"/>
            <a:ext cx="9212988" cy="549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PRIMERGY Rack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서버는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소켓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서버인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RX1330 M4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2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소켓 서버인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RX2520 M4,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RX2530 M5, RX2540 M5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서버가 있으며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소켓 서버로는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RX4770 M5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제공합니다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3086275" y="3522408"/>
            <a:ext cx="1551070" cy="1344061"/>
            <a:chOff x="3053023" y="3522408"/>
            <a:chExt cx="1551070" cy="1344061"/>
          </a:xfrm>
        </p:grpSpPr>
        <p:pic>
          <p:nvPicPr>
            <p:cNvPr id="66" name="Picture 6" descr="\\g02.fujitsu.local\dfs\PDBH\Groups2\Pdbjoroe\1 - PRIMERGY\Picturemanagement_low\_PRIMERGY Server\PRIM_Rack_Server\PRIMERGY RX2520 M1\PY_RX_2520_front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140" y="4312225"/>
              <a:ext cx="1165342" cy="518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hteck 26"/>
            <p:cNvSpPr/>
            <p:nvPr/>
          </p:nvSpPr>
          <p:spPr>
            <a:xfrm>
              <a:off x="3053023" y="3522408"/>
              <a:ext cx="1551070" cy="1344061"/>
            </a:xfrm>
            <a:prstGeom prst="rect">
              <a:avLst/>
            </a:prstGeom>
            <a:ln>
              <a:solidFill>
                <a:schemeClr val="tx1"/>
              </a:solidFill>
              <a:prstDash val="sysDot"/>
            </a:ln>
          </p:spPr>
          <p:txBody>
            <a:bodyPr wrap="square">
              <a:noAutofit/>
            </a:bodyPr>
            <a:lstStyle>
              <a:defPPr>
                <a:defRPr lang="ja-JP"/>
              </a:defPPr>
              <a:lvl1pPr algn="ctr" rtl="0" fontAlgn="ctr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rgbClr val="000000"/>
                  </a:solidFill>
                  <a:latin typeface="ＭＳ Ｐゴシック" pitchFamily="34" charset="-128"/>
                  <a:ea typeface="ＭＳ Ｐゴシック" pitchFamily="34" charset="-128"/>
                  <a:cs typeface="+mn-cs"/>
                </a:defRPr>
              </a:lvl1pPr>
              <a:lvl2pPr marL="457200" algn="ctr" rtl="0" fontAlgn="ctr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rgbClr val="000000"/>
                  </a:solidFill>
                  <a:latin typeface="ＭＳ Ｐゴシック" pitchFamily="34" charset="-128"/>
                  <a:ea typeface="ＭＳ Ｐゴシック" pitchFamily="34" charset="-128"/>
                  <a:cs typeface="+mn-cs"/>
                </a:defRPr>
              </a:lvl2pPr>
              <a:lvl3pPr marL="914400" algn="ctr" rtl="0" fontAlgn="ctr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rgbClr val="000000"/>
                  </a:solidFill>
                  <a:latin typeface="ＭＳ Ｐゴシック" pitchFamily="34" charset="-128"/>
                  <a:ea typeface="ＭＳ Ｐゴシック" pitchFamily="34" charset="-128"/>
                  <a:cs typeface="+mn-cs"/>
                </a:defRPr>
              </a:lvl3pPr>
              <a:lvl4pPr marL="1371600" algn="ctr" rtl="0" fontAlgn="ctr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rgbClr val="000000"/>
                  </a:solidFill>
                  <a:latin typeface="ＭＳ Ｐゴシック" pitchFamily="34" charset="-128"/>
                  <a:ea typeface="ＭＳ Ｐゴシック" pitchFamily="34" charset="-128"/>
                  <a:cs typeface="+mn-cs"/>
                </a:defRPr>
              </a:lvl4pPr>
              <a:lvl5pPr marL="1828800" algn="ctr" rtl="0" fontAlgn="ctr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rgbClr val="000000"/>
                  </a:solidFill>
                  <a:latin typeface="ＭＳ Ｐゴシック" pitchFamily="34" charset="-128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rgbClr val="000000"/>
                  </a:solidFill>
                  <a:latin typeface="ＭＳ Ｐゴシック" pitchFamily="34" charset="-128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rgbClr val="000000"/>
                  </a:solidFill>
                  <a:latin typeface="ＭＳ Ｐゴシック" pitchFamily="34" charset="-128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rgbClr val="000000"/>
                  </a:solidFill>
                  <a:latin typeface="ＭＳ Ｐゴシック" pitchFamily="34" charset="-128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rgbClr val="000000"/>
                  </a:solidFill>
                  <a:latin typeface="ＭＳ Ｐゴシック" pitchFamily="34" charset="-128"/>
                  <a:ea typeface="ＭＳ Ｐゴシック" pitchFamily="34" charset="-128"/>
                  <a:cs typeface="+mn-cs"/>
                </a:defRPr>
              </a:lvl9pPr>
            </a:lstStyle>
            <a:p>
              <a:r>
                <a:rPr lang="ko-KR" altLang="en-US" sz="11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컴퓨팅 및 스토리지</a:t>
              </a:r>
              <a:r>
                <a:rPr lang="en-US" altLang="ko-KR" sz="11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11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등 데이터 센터 필수 요구사항을 충족하는 서버</a:t>
              </a:r>
              <a:endParaRPr lang="en-US" altLang="ko-KR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7360129" y="3499902"/>
            <a:ext cx="1551070" cy="1366567"/>
            <a:chOff x="7592885" y="3522408"/>
            <a:chExt cx="1551070" cy="1344061"/>
          </a:xfrm>
        </p:grpSpPr>
        <p:pic>
          <p:nvPicPr>
            <p:cNvPr id="71" name="Grafik 7"/>
            <p:cNvPicPr>
              <a:picLocks noChangeAspect="1"/>
            </p:cNvPicPr>
            <p:nvPr/>
          </p:nvPicPr>
          <p:blipFill rotWithShape="1"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89487" y="4285850"/>
              <a:ext cx="1197526" cy="491808"/>
            </a:xfrm>
            <a:prstGeom prst="rect">
              <a:avLst/>
            </a:prstGeom>
          </p:spPr>
        </p:pic>
        <p:sp>
          <p:nvSpPr>
            <p:cNvPr id="43" name="Rechteck 26"/>
            <p:cNvSpPr/>
            <p:nvPr/>
          </p:nvSpPr>
          <p:spPr>
            <a:xfrm>
              <a:off x="7592885" y="3522408"/>
              <a:ext cx="1551070" cy="1344061"/>
            </a:xfrm>
            <a:prstGeom prst="rect">
              <a:avLst/>
            </a:prstGeom>
            <a:ln>
              <a:solidFill>
                <a:schemeClr val="tx1"/>
              </a:solidFill>
              <a:prstDash val="sysDot"/>
            </a:ln>
          </p:spPr>
          <p:txBody>
            <a:bodyPr wrap="square">
              <a:noAutofit/>
            </a:bodyPr>
            <a:lstStyle>
              <a:defPPr>
                <a:defRPr lang="ja-JP"/>
              </a:defPPr>
              <a:lvl1pPr algn="ctr" rtl="0" fontAlgn="ctr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rgbClr val="000000"/>
                  </a:solidFill>
                  <a:latin typeface="ＭＳ Ｐゴシック" pitchFamily="34" charset="-128"/>
                  <a:ea typeface="ＭＳ Ｐゴシック" pitchFamily="34" charset="-128"/>
                  <a:cs typeface="+mn-cs"/>
                </a:defRPr>
              </a:lvl1pPr>
              <a:lvl2pPr marL="457200" algn="ctr" rtl="0" fontAlgn="ctr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rgbClr val="000000"/>
                  </a:solidFill>
                  <a:latin typeface="ＭＳ Ｐゴシック" pitchFamily="34" charset="-128"/>
                  <a:ea typeface="ＭＳ Ｐゴシック" pitchFamily="34" charset="-128"/>
                  <a:cs typeface="+mn-cs"/>
                </a:defRPr>
              </a:lvl2pPr>
              <a:lvl3pPr marL="914400" algn="ctr" rtl="0" fontAlgn="ctr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rgbClr val="000000"/>
                  </a:solidFill>
                  <a:latin typeface="ＭＳ Ｐゴシック" pitchFamily="34" charset="-128"/>
                  <a:ea typeface="ＭＳ Ｐゴシック" pitchFamily="34" charset="-128"/>
                  <a:cs typeface="+mn-cs"/>
                </a:defRPr>
              </a:lvl3pPr>
              <a:lvl4pPr marL="1371600" algn="ctr" rtl="0" fontAlgn="ctr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rgbClr val="000000"/>
                  </a:solidFill>
                  <a:latin typeface="ＭＳ Ｐゴシック" pitchFamily="34" charset="-128"/>
                  <a:ea typeface="ＭＳ Ｐゴシック" pitchFamily="34" charset="-128"/>
                  <a:cs typeface="+mn-cs"/>
                </a:defRPr>
              </a:lvl4pPr>
              <a:lvl5pPr marL="1828800" algn="ctr" rtl="0" fontAlgn="ctr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rgbClr val="000000"/>
                  </a:solidFill>
                  <a:latin typeface="ＭＳ Ｐゴシック" pitchFamily="34" charset="-128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rgbClr val="000000"/>
                  </a:solidFill>
                  <a:latin typeface="ＭＳ Ｐゴシック" pitchFamily="34" charset="-128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rgbClr val="000000"/>
                  </a:solidFill>
                  <a:latin typeface="ＭＳ Ｐゴシック" pitchFamily="34" charset="-128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rgbClr val="000000"/>
                  </a:solidFill>
                  <a:latin typeface="ＭＳ Ｐゴシック" pitchFamily="34" charset="-128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rgbClr val="000000"/>
                  </a:solidFill>
                  <a:latin typeface="ＭＳ Ｐゴシック" pitchFamily="34" charset="-128"/>
                  <a:ea typeface="ＭＳ Ｐゴシック" pitchFamily="34" charset="-128"/>
                  <a:cs typeface="+mn-cs"/>
                </a:defRPr>
              </a:lvl9pPr>
            </a:lstStyle>
            <a:p>
              <a:pPr lvl="0" latinLnBrk="0">
                <a:defRPr/>
              </a:pPr>
              <a:r>
                <a:rPr lang="en-US" altLang="ko-KR" sz="11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Business-critical</a:t>
              </a:r>
              <a:r>
                <a:rPr lang="ko-KR" altLang="en-US" sz="11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한 </a:t>
              </a:r>
              <a:r>
                <a:rPr lang="en-US" altLang="ko-KR" sz="11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backend</a:t>
              </a:r>
              <a:r>
                <a:rPr lang="ko-KR" altLang="en-US" sz="11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서비스의 기반이 되는 서버</a:t>
              </a: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3085160" y="5167236"/>
            <a:ext cx="1551070" cy="1344061"/>
            <a:chOff x="3049656" y="5167236"/>
            <a:chExt cx="1551070" cy="1344061"/>
          </a:xfrm>
        </p:grpSpPr>
        <p:pic>
          <p:nvPicPr>
            <p:cNvPr id="64" name="Picture 4" descr="\\g02.fujitsu.local\dfs\PDBH\Groups2\Pdbjoroe\1 - PRIMERGY\Picturemanagement_low\_PRIMERGY Server\PRIM_Rack_Server\PRIMERGY RX2530 M2\py_rx2530_m2_2_5_front_01.jpg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595" y="5901998"/>
              <a:ext cx="1165342" cy="500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hteck 26"/>
            <p:cNvSpPr/>
            <p:nvPr/>
          </p:nvSpPr>
          <p:spPr>
            <a:xfrm>
              <a:off x="3049656" y="5167236"/>
              <a:ext cx="1551070" cy="1344061"/>
            </a:xfrm>
            <a:prstGeom prst="rect">
              <a:avLst/>
            </a:prstGeom>
            <a:ln>
              <a:solidFill>
                <a:schemeClr val="tx1"/>
              </a:solidFill>
              <a:prstDash val="sysDot"/>
            </a:ln>
          </p:spPr>
          <p:txBody>
            <a:bodyPr wrap="square">
              <a:noAutofit/>
            </a:bodyPr>
            <a:lstStyle>
              <a:defPPr>
                <a:defRPr lang="ja-JP"/>
              </a:defPPr>
              <a:lvl1pPr algn="ctr" rtl="0" fontAlgn="ctr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rgbClr val="000000"/>
                  </a:solidFill>
                  <a:latin typeface="ＭＳ Ｐゴシック" pitchFamily="34" charset="-128"/>
                  <a:ea typeface="ＭＳ Ｐゴシック" pitchFamily="34" charset="-128"/>
                  <a:cs typeface="+mn-cs"/>
                </a:defRPr>
              </a:lvl1pPr>
              <a:lvl2pPr marL="457200" algn="ctr" rtl="0" fontAlgn="ctr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rgbClr val="000000"/>
                  </a:solidFill>
                  <a:latin typeface="ＭＳ Ｐゴシック" pitchFamily="34" charset="-128"/>
                  <a:ea typeface="ＭＳ Ｐゴシック" pitchFamily="34" charset="-128"/>
                  <a:cs typeface="+mn-cs"/>
                </a:defRPr>
              </a:lvl2pPr>
              <a:lvl3pPr marL="914400" algn="ctr" rtl="0" fontAlgn="ctr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rgbClr val="000000"/>
                  </a:solidFill>
                  <a:latin typeface="ＭＳ Ｐゴシック" pitchFamily="34" charset="-128"/>
                  <a:ea typeface="ＭＳ Ｐゴシック" pitchFamily="34" charset="-128"/>
                  <a:cs typeface="+mn-cs"/>
                </a:defRPr>
              </a:lvl3pPr>
              <a:lvl4pPr marL="1371600" algn="ctr" rtl="0" fontAlgn="ctr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rgbClr val="000000"/>
                  </a:solidFill>
                  <a:latin typeface="ＭＳ Ｐゴシック" pitchFamily="34" charset="-128"/>
                  <a:ea typeface="ＭＳ Ｐゴシック" pitchFamily="34" charset="-128"/>
                  <a:cs typeface="+mn-cs"/>
                </a:defRPr>
              </a:lvl4pPr>
              <a:lvl5pPr marL="1828800" algn="ctr" rtl="0" fontAlgn="ctr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rgbClr val="000000"/>
                  </a:solidFill>
                  <a:latin typeface="ＭＳ Ｐゴシック" pitchFamily="34" charset="-128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rgbClr val="000000"/>
                  </a:solidFill>
                  <a:latin typeface="ＭＳ Ｐゴシック" pitchFamily="34" charset="-128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rgbClr val="000000"/>
                  </a:solidFill>
                  <a:latin typeface="ＭＳ Ｐゴシック" pitchFamily="34" charset="-128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rgbClr val="000000"/>
                  </a:solidFill>
                  <a:latin typeface="ＭＳ Ｐゴシック" pitchFamily="34" charset="-128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rgbClr val="000000"/>
                  </a:solidFill>
                  <a:latin typeface="ＭＳ Ｐゴシック" pitchFamily="34" charset="-128"/>
                  <a:ea typeface="ＭＳ Ｐゴシック" pitchFamily="34" charset="-128"/>
                  <a:cs typeface="+mn-cs"/>
                </a:defRPr>
              </a:lvl9pPr>
            </a:lstStyle>
            <a:p>
              <a:r>
                <a:rPr lang="en-US" altLang="ko-KR" sz="11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1U </a:t>
              </a:r>
              <a:r>
                <a:rPr lang="ko-KR" altLang="en-US" sz="11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서버 중 가장 우수한 </a:t>
              </a:r>
              <a:r>
                <a:rPr lang="ko-KR" altLang="en-US" sz="1100" kern="0" dirty="0" err="1">
                  <a:solidFill>
                    <a:srgbClr val="000000">
                      <a:lumMod val="50000"/>
                      <a:lumOff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확장성을</a:t>
              </a:r>
              <a:r>
                <a:rPr lang="ko-KR" altLang="en-US" sz="11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제공하는 서버</a:t>
              </a:r>
              <a:endParaRPr lang="en-US" altLang="ko-KR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5095511" y="3499901"/>
            <a:ext cx="1551070" cy="1344061"/>
            <a:chOff x="5186953" y="3499901"/>
            <a:chExt cx="1551070" cy="1344061"/>
          </a:xfrm>
        </p:grpSpPr>
        <p:pic>
          <p:nvPicPr>
            <p:cNvPr id="65" name="Picture 5" descr="\\g02.fujitsu.local\dfs\PDBH\Groups2\Pdbjoroe\1 - PRIMERGY\Picturemanagement_low\_PRIMERGY Server\PRIM_Rack_Server\PRIMERGY RX2540 M2\RX2540_M2_front_01_3_5_inch.jpg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6521" y="4255016"/>
              <a:ext cx="1165342" cy="575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Rechteck 26"/>
            <p:cNvSpPr/>
            <p:nvPr/>
          </p:nvSpPr>
          <p:spPr>
            <a:xfrm>
              <a:off x="5186953" y="3499901"/>
              <a:ext cx="1551070" cy="1344061"/>
            </a:xfrm>
            <a:prstGeom prst="rect">
              <a:avLst/>
            </a:prstGeom>
            <a:ln>
              <a:solidFill>
                <a:schemeClr val="tx1"/>
              </a:solidFill>
              <a:prstDash val="sysDot"/>
            </a:ln>
          </p:spPr>
          <p:txBody>
            <a:bodyPr wrap="square">
              <a:noAutofit/>
            </a:bodyPr>
            <a:lstStyle>
              <a:defPPr>
                <a:defRPr lang="ja-JP"/>
              </a:defPPr>
              <a:lvl1pPr algn="ctr" rtl="0" fontAlgn="ctr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rgbClr val="000000"/>
                  </a:solidFill>
                  <a:latin typeface="ＭＳ Ｐゴシック" pitchFamily="34" charset="-128"/>
                  <a:ea typeface="ＭＳ Ｐゴシック" pitchFamily="34" charset="-128"/>
                  <a:cs typeface="+mn-cs"/>
                </a:defRPr>
              </a:lvl1pPr>
              <a:lvl2pPr marL="457200" algn="ctr" rtl="0" fontAlgn="ctr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rgbClr val="000000"/>
                  </a:solidFill>
                  <a:latin typeface="ＭＳ Ｐゴシック" pitchFamily="34" charset="-128"/>
                  <a:ea typeface="ＭＳ Ｐゴシック" pitchFamily="34" charset="-128"/>
                  <a:cs typeface="+mn-cs"/>
                </a:defRPr>
              </a:lvl2pPr>
              <a:lvl3pPr marL="914400" algn="ctr" rtl="0" fontAlgn="ctr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rgbClr val="000000"/>
                  </a:solidFill>
                  <a:latin typeface="ＭＳ Ｐゴシック" pitchFamily="34" charset="-128"/>
                  <a:ea typeface="ＭＳ Ｐゴシック" pitchFamily="34" charset="-128"/>
                  <a:cs typeface="+mn-cs"/>
                </a:defRPr>
              </a:lvl3pPr>
              <a:lvl4pPr marL="1371600" algn="ctr" rtl="0" fontAlgn="ctr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rgbClr val="000000"/>
                  </a:solidFill>
                  <a:latin typeface="ＭＳ Ｐゴシック" pitchFamily="34" charset="-128"/>
                  <a:ea typeface="ＭＳ Ｐゴシック" pitchFamily="34" charset="-128"/>
                  <a:cs typeface="+mn-cs"/>
                </a:defRPr>
              </a:lvl4pPr>
              <a:lvl5pPr marL="1828800" algn="ctr" rtl="0" fontAlgn="ctr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rgbClr val="000000"/>
                  </a:solidFill>
                  <a:latin typeface="ＭＳ Ｐゴシック" pitchFamily="34" charset="-128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rgbClr val="000000"/>
                  </a:solidFill>
                  <a:latin typeface="ＭＳ Ｐゴシック" pitchFamily="34" charset="-128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rgbClr val="000000"/>
                  </a:solidFill>
                  <a:latin typeface="ＭＳ Ｐゴシック" pitchFamily="34" charset="-128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rgbClr val="000000"/>
                  </a:solidFill>
                  <a:latin typeface="ＭＳ Ｐゴシック" pitchFamily="34" charset="-128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rgbClr val="000000"/>
                  </a:solidFill>
                  <a:latin typeface="ＭＳ Ｐゴシック" pitchFamily="34" charset="-128"/>
                  <a:ea typeface="ＭＳ Ｐゴシック" pitchFamily="34" charset="-128"/>
                  <a:cs typeface="+mn-cs"/>
                </a:defRPr>
              </a:lvl9pPr>
            </a:lstStyle>
            <a:p>
              <a:pPr lvl="0" latinLnBrk="0">
                <a:defRPr/>
              </a:pPr>
              <a:r>
                <a:rPr lang="ko-KR" altLang="en-US" sz="11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최고 성능과 안정성을 갖춘 데이터센터 및 </a:t>
              </a:r>
              <a:r>
                <a:rPr lang="en-US" altLang="ko-KR" sz="11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industry </a:t>
              </a:r>
              <a:r>
                <a:rPr lang="ko-KR" altLang="en-US" sz="11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표준 </a:t>
              </a:r>
              <a:endParaRPr lang="en-US" altLang="ko-KR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lvl="0" latinLnBrk="0">
                <a:defRPr/>
              </a:pPr>
              <a:r>
                <a:rPr lang="en-US" altLang="ko-KR" sz="11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Rack</a:t>
              </a:r>
              <a:r>
                <a:rPr lang="ko-KR" altLang="en-US" sz="11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서버</a:t>
              </a:r>
              <a:endParaRPr lang="en-US" altLang="ko-KR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6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8087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교육지원</a:t>
            </a: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30B1A"/>
              </a:buClr>
              <a:defRPr/>
            </a:pPr>
            <a:r>
              <a:rPr kumimoji="0"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교육지원 방안</a:t>
            </a:r>
            <a:endParaRPr kumimoji="0" lang="en-US" altLang="ko-KR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3" name="직선 연결선 22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텍스트 개체 틀 5"/>
          <p:cNvSpPr txBox="1">
            <a:spLocks/>
          </p:cNvSpPr>
          <p:nvPr/>
        </p:nvSpPr>
        <p:spPr>
          <a:xfrm>
            <a:off x="348525" y="1238401"/>
            <a:ext cx="9212988" cy="549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교육계획은 본 사업에서 운영되는 시스템의 효율적인 운영을 목적으로 하며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시스템 운영자 및 시스템 사용자를 대상으로 교육내용과 목적을 구분하여 실시합니다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344488" y="1988840"/>
            <a:ext cx="3127206" cy="33421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r>
              <a:rPr lang="ko-KR" altLang="en-US" sz="14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 지원</a:t>
            </a:r>
            <a:r>
              <a:rPr lang="en-US" altLang="ko-KR" sz="14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4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 계획</a:t>
            </a:r>
            <a:r>
              <a:rPr lang="en-US" altLang="ko-KR" sz="14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예시</a:t>
            </a:r>
            <a:r>
              <a:rPr lang="en-US" altLang="ko-KR" sz="14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graphicFrame>
        <p:nvGraphicFramePr>
          <p:cNvPr id="21" name="Group 1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22280"/>
              </p:ext>
            </p:extLst>
          </p:nvPr>
        </p:nvGraphicFramePr>
        <p:xfrm>
          <a:off x="366280" y="2420888"/>
          <a:ext cx="9103870" cy="1981718"/>
        </p:xfrm>
        <a:graphic>
          <a:graphicData uri="http://schemas.openxmlformats.org/drawingml/2006/table">
            <a:tbl>
              <a:tblPr/>
              <a:tblGrid>
                <a:gridCol w="1796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4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4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3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43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4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ko-KR" altLang="en-US" sz="1000" b="1" kern="120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  <a:sym typeface="Monotype Sorts"/>
                        </a:rPr>
                        <a:t>교육대상</a:t>
                      </a:r>
                    </a:p>
                  </a:txBody>
                  <a:tcPr marL="41468" marR="41468" marT="42353" marB="4235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ko-KR" altLang="en-US" sz="1000" b="1" kern="120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  <a:sym typeface="Monotype Sorts"/>
                        </a:rPr>
                        <a:t>대상구분</a:t>
                      </a:r>
                    </a:p>
                  </a:txBody>
                  <a:tcPr marL="41468" marR="41468" marT="42353" marB="4235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ko-KR" altLang="en-US" sz="1000" b="1" kern="120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  <a:sym typeface="Monotype Sorts"/>
                        </a:rPr>
                        <a:t>교육내용</a:t>
                      </a:r>
                    </a:p>
                  </a:txBody>
                  <a:tcPr marL="41468" marR="41468" marT="42353" marB="4235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ko-KR" altLang="en-US" sz="1000" b="1" kern="120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  <a:sym typeface="Monotype Sorts"/>
                        </a:rPr>
                        <a:t>기간</a:t>
                      </a:r>
                    </a:p>
                  </a:txBody>
                  <a:tcPr marL="41468" marR="41468" marT="42353" marB="4235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ko-KR" altLang="en-US" sz="1000" b="1" kern="120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  <a:sym typeface="Monotype Sorts"/>
                        </a:rPr>
                        <a:t>교육방법</a:t>
                      </a:r>
                    </a:p>
                  </a:txBody>
                  <a:tcPr marL="41468" marR="41468" marT="42353" marB="4235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ko-KR" altLang="en-US" sz="1000" b="1" kern="120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  <a:sym typeface="Monotype Sorts"/>
                        </a:rPr>
                        <a:t>교육시기</a:t>
                      </a:r>
                    </a:p>
                  </a:txBody>
                  <a:tcPr marL="41468" marR="41468" marT="42353" marB="4235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9pPr>
                    </a:lstStyle>
                    <a:p>
                      <a:pPr algn="ctr"/>
                      <a:r>
                        <a:rPr lang="ko-KR" altLang="en-US" sz="1000" b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기초 교육</a:t>
                      </a:r>
                    </a:p>
                  </a:txBody>
                  <a:tcPr marL="41468" marR="41468" marT="42353" marB="4235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9pPr>
                    </a:lstStyle>
                    <a:p>
                      <a:pPr algn="ctr"/>
                      <a:r>
                        <a:rPr lang="ko-KR" altLang="en-US" sz="1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전체</a:t>
                      </a:r>
                    </a:p>
                  </a:txBody>
                  <a:tcPr marL="41468" marR="41468" marT="42353" marB="4235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9pPr>
                    </a:lstStyle>
                    <a:p>
                      <a:pPr marL="87313" marR="0" lvl="0" indent="-87313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"/>
                        </a:rPr>
                        <a:t>시스템의 주요 기술 및 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"/>
                        </a:rPr>
                        <a:t>trend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"/>
                        </a:rPr>
                        <a:t> 소개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"/>
                      </a:endParaRPr>
                    </a:p>
                    <a:p>
                      <a:pPr marL="87313" marR="0" lvl="0" indent="-87313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"/>
                        </a:rPr>
                        <a:t>관련 기술 및 장비 소개</a:t>
                      </a:r>
                    </a:p>
                  </a:txBody>
                  <a:tcPr marL="41468" marR="41468" marT="42353" marB="4235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10429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85000"/>
                            <a:lumOff val="15000"/>
                          </a:schemeClr>
                        </a:buClr>
                        <a:buSzPct val="80000"/>
                        <a:buFont typeface="Arial" pitchFamily="34" charset="0"/>
                        <a:buNone/>
                        <a:tabLst>
                          <a:tab pos="5648325" algn="l"/>
                        </a:tabLst>
                        <a:defRPr/>
                      </a:pPr>
                      <a:r>
                        <a:rPr kumimoji="0" lang="en-US" altLang="ko-KR" sz="10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  <a:sym typeface="Monotype Sorts"/>
                        </a:rPr>
                        <a:t>2</a:t>
                      </a:r>
                      <a:r>
                        <a:rPr kumimoji="0" lang="ko-KR" altLang="en-US" sz="10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  <a:sym typeface="Monotype Sorts"/>
                        </a:rPr>
                        <a:t>시간</a:t>
                      </a:r>
                    </a:p>
                  </a:txBody>
                  <a:tcPr marL="41468" marR="41468" marT="42353" marB="4235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10429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85000"/>
                            <a:lumOff val="15000"/>
                          </a:schemeClr>
                        </a:buClr>
                        <a:buSzPct val="80000"/>
                        <a:buFont typeface="Arial" pitchFamily="34" charset="0"/>
                        <a:buNone/>
                        <a:tabLst>
                          <a:tab pos="5648325" algn="l"/>
                        </a:tabLst>
                        <a:defRPr/>
                      </a:pPr>
                      <a:r>
                        <a:rPr kumimoji="0" lang="ko-KR" altLang="en-US" sz="1000" kern="1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  <a:sym typeface="Monotype Sorts"/>
                        </a:rPr>
                        <a:t>집합교육</a:t>
                      </a:r>
                    </a:p>
                  </a:txBody>
                  <a:tcPr marL="41468" marR="41468" marT="42353" marB="4235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10429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85000"/>
                            <a:lumOff val="15000"/>
                          </a:schemeClr>
                        </a:buClr>
                        <a:buSzPct val="80000"/>
                        <a:buFont typeface="Arial" pitchFamily="34" charset="0"/>
                        <a:buNone/>
                        <a:tabLst>
                          <a:tab pos="5648325" algn="l"/>
                        </a:tabLst>
                        <a:defRPr/>
                      </a:pPr>
                      <a:r>
                        <a:rPr kumimoji="0" lang="ko-KR" altLang="en-US" sz="1000" kern="1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  <a:sym typeface="Monotype Sorts"/>
                        </a:rPr>
                        <a:t>추후협의</a:t>
                      </a:r>
                    </a:p>
                  </a:txBody>
                  <a:tcPr marL="41468" marR="41468" marT="42353" marB="4235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9pPr>
                    </a:lstStyle>
                    <a:p>
                      <a:pPr algn="ctr"/>
                      <a:r>
                        <a:rPr lang="ko-KR" altLang="en-US" sz="1000" b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 방법</a:t>
                      </a:r>
                    </a:p>
                  </a:txBody>
                  <a:tcPr marL="41468" marR="41468" marT="42353" marB="4235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9pPr>
                    </a:lstStyle>
                    <a:p>
                      <a:pPr algn="ctr"/>
                      <a:r>
                        <a:rPr lang="ko-KR" altLang="en-US" sz="1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</a:t>
                      </a:r>
                      <a:endParaRPr lang="en-US" altLang="ko-KR" sz="10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r>
                        <a:rPr lang="ko-KR" altLang="en-US" sz="1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사용자</a:t>
                      </a:r>
                      <a:endParaRPr lang="en-US" altLang="ko-KR" sz="10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1468" marR="41468" marT="42353" marB="4235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9pPr>
                    </a:lstStyle>
                    <a:p>
                      <a:pPr marL="87313" marR="0" lvl="0" indent="-87313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"/>
                        </a:rPr>
                        <a:t>서버 아키텍처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"/>
                      </a:endParaRPr>
                    </a:p>
                    <a:p>
                      <a:pPr marL="87313" marR="0" lvl="0" indent="-87313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"/>
                        </a:rPr>
                        <a:t>서버 구성 절차 소개</a:t>
                      </a:r>
                    </a:p>
                  </a:txBody>
                  <a:tcPr marL="41468" marR="41468" marT="42353" marB="4235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10429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85000"/>
                            <a:lumOff val="15000"/>
                          </a:schemeClr>
                        </a:buClr>
                        <a:buSzPct val="80000"/>
                        <a:buFont typeface="Arial" pitchFamily="34" charset="0"/>
                        <a:buNone/>
                        <a:tabLst>
                          <a:tab pos="5648325" algn="l"/>
                        </a:tabLst>
                        <a:defRPr/>
                      </a:pPr>
                      <a:r>
                        <a:rPr kumimoji="0" lang="en-US" altLang="ko-KR" sz="10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  <a:sym typeface="Monotype Sorts"/>
                        </a:rPr>
                        <a:t>2</a:t>
                      </a:r>
                      <a:r>
                        <a:rPr kumimoji="0" lang="ko-KR" altLang="en-US" sz="10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  <a:sym typeface="Monotype Sorts"/>
                        </a:rPr>
                        <a:t>시간</a:t>
                      </a:r>
                    </a:p>
                  </a:txBody>
                  <a:tcPr marL="41468" marR="41468" marT="42353" marB="4235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10429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85000"/>
                            <a:lumOff val="15000"/>
                          </a:schemeClr>
                        </a:buClr>
                        <a:buSzPct val="80000"/>
                        <a:buFont typeface="Arial" pitchFamily="34" charset="0"/>
                        <a:buNone/>
                        <a:tabLst>
                          <a:tab pos="5648325" algn="l"/>
                        </a:tabLst>
                        <a:defRPr/>
                      </a:pPr>
                      <a:r>
                        <a:rPr kumimoji="0" lang="ko-KR" altLang="en-US" sz="1000" kern="1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  <a:sym typeface="Monotype Sorts"/>
                        </a:rPr>
                        <a:t>집합교육</a:t>
                      </a:r>
                    </a:p>
                  </a:txBody>
                  <a:tcPr marL="41468" marR="41468" marT="42353" marB="4235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10429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85000"/>
                            <a:lumOff val="15000"/>
                          </a:schemeClr>
                        </a:buClr>
                        <a:buSzPct val="80000"/>
                        <a:buFont typeface="Arial" pitchFamily="34" charset="0"/>
                        <a:buNone/>
                        <a:tabLst>
                          <a:tab pos="5648325" algn="l"/>
                        </a:tabLst>
                        <a:defRPr/>
                      </a:pPr>
                      <a:r>
                        <a:rPr kumimoji="0" lang="ko-KR" altLang="en-US" sz="10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  <a:sym typeface="Monotype Sorts"/>
                        </a:rPr>
                        <a:t>추후협의</a:t>
                      </a:r>
                    </a:p>
                  </a:txBody>
                  <a:tcPr marL="41468" marR="41468" marT="42353" marB="4235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9pPr>
                    </a:lstStyle>
                    <a:p>
                      <a:pPr algn="ctr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운영 방법</a:t>
                      </a:r>
                    </a:p>
                  </a:txBody>
                  <a:tcPr marL="41468" marR="41468" marT="42353" marB="4235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9pPr>
                    </a:lstStyle>
                    <a:p>
                      <a:pPr algn="ctr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</a:t>
                      </a:r>
                      <a:endParaRPr lang="en-US" altLang="ko-KR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운영자</a:t>
                      </a:r>
                    </a:p>
                  </a:txBody>
                  <a:tcPr marL="41468" marR="41468" marT="42353" marB="4235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9pPr>
                    </a:lstStyle>
                    <a:p>
                      <a:pPr marL="87313" marR="0" lvl="0" indent="-87313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"/>
                        </a:rPr>
                        <a:t>서버 운영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"/>
                        </a:rPr>
                        <a:t>/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"/>
                        </a:rPr>
                        <a:t>관리 방법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"/>
                      </a:endParaRPr>
                    </a:p>
                    <a:p>
                      <a:pPr marL="87313" marR="0" lvl="0" indent="-87313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"/>
                        </a:rPr>
                        <a:t>서버 모니터링 방법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"/>
                      </a:endParaRPr>
                    </a:p>
                    <a:p>
                      <a:pPr marL="87313" marR="0" lvl="0" indent="-87313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"/>
                        </a:rPr>
                        <a:t>장비 점검 사항</a:t>
                      </a:r>
                      <a:r>
                        <a:rPr kumimoji="1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"/>
                        </a:rPr>
                        <a:t>/</a:t>
                      </a: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"/>
                        </a:rPr>
                        <a:t>방법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"/>
                      </a:endParaRPr>
                    </a:p>
                    <a:p>
                      <a:pPr marL="87313" marR="0" lvl="0" indent="-87313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"/>
                        </a:rPr>
                        <a:t>장애 시 응급 조치 방법</a:t>
                      </a:r>
                    </a:p>
                  </a:txBody>
                  <a:tcPr marL="41468" marR="41468" marT="42353" marB="4235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10429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85000"/>
                            <a:lumOff val="15000"/>
                          </a:schemeClr>
                        </a:buClr>
                        <a:buSzPct val="80000"/>
                        <a:buFont typeface="Arial" pitchFamily="34" charset="0"/>
                        <a:buNone/>
                        <a:tabLst>
                          <a:tab pos="5648325" algn="l"/>
                        </a:tabLst>
                        <a:defRPr/>
                      </a:pPr>
                      <a:r>
                        <a:rPr kumimoji="0" lang="en-US" altLang="ko-KR" sz="1000" kern="1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  <a:sym typeface="Monotype Sorts"/>
                        </a:rPr>
                        <a:t>2</a:t>
                      </a:r>
                      <a:r>
                        <a:rPr kumimoji="0" lang="ko-KR" altLang="en-US" sz="1000" kern="1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  <a:sym typeface="Monotype Sorts"/>
                        </a:rPr>
                        <a:t>시간</a:t>
                      </a:r>
                    </a:p>
                  </a:txBody>
                  <a:tcPr marL="41468" marR="41468" marT="42353" marB="4235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10429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85000"/>
                            <a:lumOff val="15000"/>
                          </a:schemeClr>
                        </a:buClr>
                        <a:buSzPct val="80000"/>
                        <a:buFont typeface="Arial" pitchFamily="34" charset="0"/>
                        <a:buNone/>
                        <a:tabLst>
                          <a:tab pos="5648325" algn="l"/>
                        </a:tabLst>
                        <a:defRPr/>
                      </a:pPr>
                      <a:r>
                        <a:rPr kumimoji="0" lang="ko-KR" altLang="en-US" sz="1000" kern="1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  <a:sym typeface="Monotype Sorts"/>
                        </a:rPr>
                        <a:t>집합교육</a:t>
                      </a:r>
                    </a:p>
                  </a:txBody>
                  <a:tcPr marL="41468" marR="41468" marT="42353" marB="4235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ujitsu Sans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104298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85000"/>
                            <a:lumOff val="15000"/>
                          </a:schemeClr>
                        </a:buClr>
                        <a:buSzPct val="80000"/>
                        <a:buFont typeface="Arial" pitchFamily="34" charset="0"/>
                        <a:buNone/>
                        <a:tabLst>
                          <a:tab pos="5648325" algn="l"/>
                        </a:tabLst>
                        <a:defRPr/>
                      </a:pPr>
                      <a:r>
                        <a:rPr kumimoji="0" lang="ko-KR" altLang="en-US" sz="1000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  <a:sym typeface="Monotype Sorts"/>
                        </a:rPr>
                        <a:t>추후협의</a:t>
                      </a:r>
                    </a:p>
                  </a:txBody>
                  <a:tcPr marL="41468" marR="41468" marT="42353" marB="4235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모서리가 둥근 직사각형 24"/>
          <p:cNvSpPr/>
          <p:nvPr/>
        </p:nvSpPr>
        <p:spPr bwMode="auto">
          <a:xfrm>
            <a:off x="344488" y="4477794"/>
            <a:ext cx="3398848" cy="33421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30716">
                  <a:shade val="30000"/>
                  <a:satMod val="115000"/>
                </a:srgbClr>
              </a:gs>
              <a:gs pos="50000">
                <a:srgbClr val="A30716">
                  <a:shade val="67500"/>
                  <a:satMod val="115000"/>
                </a:srgbClr>
              </a:gs>
              <a:gs pos="100000">
                <a:srgbClr val="A3071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r>
              <a:rPr lang="ko-KR" altLang="en-US" sz="14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기술이전 내용</a:t>
            </a:r>
            <a:r>
              <a:rPr lang="en-US" altLang="ko-KR" sz="14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예시</a:t>
            </a:r>
            <a:r>
              <a:rPr lang="en-US" altLang="ko-KR" sz="1400" b="1" dirty="0">
                <a:gradFill flip="none" rotWithShape="1">
                  <a:gsLst>
                    <a:gs pos="0">
                      <a:prstClr val="white">
                        <a:lumMod val="0"/>
                        <a:lumOff val="100000"/>
                      </a:prstClr>
                    </a:gs>
                    <a:gs pos="100000">
                      <a:prstClr val="white">
                        <a:lumMod val="0"/>
                        <a:lumOff val="100000"/>
                      </a:prstClr>
                    </a:gs>
                  </a:gsLst>
                  <a:lin ang="6000000" scaled="0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graphicFrame>
        <p:nvGraphicFramePr>
          <p:cNvPr id="26" name="Group 1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664091"/>
              </p:ext>
            </p:extLst>
          </p:nvPr>
        </p:nvGraphicFramePr>
        <p:xfrm>
          <a:off x="366280" y="4907513"/>
          <a:ext cx="9123224" cy="1539840"/>
        </p:xfrm>
        <a:graphic>
          <a:graphicData uri="http://schemas.openxmlformats.org/drawingml/2006/table">
            <a:tbl>
              <a:tblPr/>
              <a:tblGrid>
                <a:gridCol w="1778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4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32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ko-KR" alt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  <a:sym typeface="Monotype Sorts"/>
                        </a:rPr>
                        <a:t>분야</a:t>
                      </a: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ko-KR" alt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  <a:sym typeface="Monotype Sorts"/>
                        </a:rPr>
                        <a:t>기술이전 내용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>
                      <a:lvl1pPr marL="0" algn="l" defTabSz="91423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1pPr>
                      <a:lvl2pPr marL="457117" algn="l" defTabSz="91423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2pPr>
                      <a:lvl3pPr marL="914235" algn="l" defTabSz="91423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3pPr>
                      <a:lvl4pPr marL="1371353" algn="l" defTabSz="91423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4pPr>
                      <a:lvl5pPr marL="1828470" algn="l" defTabSz="91423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5pPr>
                      <a:lvl6pPr marL="2285588" algn="l" defTabSz="91423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6pPr>
                      <a:lvl7pPr marL="2742705" algn="l" defTabSz="91423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7pPr>
                      <a:lvl8pPr marL="3199823" algn="l" defTabSz="91423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8pPr>
                      <a:lvl9pPr marL="3656940" algn="l" defTabSz="91423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 운영 관리 기술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23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1pPr>
                      <a:lvl2pPr marL="457117" algn="l" defTabSz="91423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2pPr>
                      <a:lvl3pPr marL="914235" algn="l" defTabSz="91423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3pPr>
                      <a:lvl4pPr marL="1371353" algn="l" defTabSz="91423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4pPr>
                      <a:lvl5pPr marL="1828470" algn="l" defTabSz="91423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5pPr>
                      <a:lvl6pPr marL="2285588" algn="l" defTabSz="91423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6pPr>
                      <a:lvl7pPr marL="2742705" algn="l" defTabSz="91423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7pPr>
                      <a:lvl8pPr marL="3199823" algn="l" defTabSz="91423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8pPr>
                      <a:lvl9pPr marL="3656940" algn="l" defTabSz="91423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9pPr>
                    </a:lstStyle>
                    <a:p>
                      <a:pPr marL="87313" marR="0" lvl="0" indent="-87313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 시스템 설정 및 운영 관리 방법</a:t>
                      </a:r>
                    </a:p>
                    <a:p>
                      <a:pPr marL="87313" marR="0" lvl="0" indent="-87313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장애 시 조치 방법 및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H/W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유지 보수 방법</a:t>
                      </a:r>
                    </a:p>
                    <a:p>
                      <a:pPr marL="87313" marR="0" lvl="0" indent="-87313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 관리를 위한 모니터링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Tool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>
                      <a:lvl1pPr marL="0" algn="l" defTabSz="91423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1pPr>
                      <a:lvl2pPr marL="457117" algn="l" defTabSz="91423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2pPr>
                      <a:lvl3pPr marL="914235" algn="l" defTabSz="91423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3pPr>
                      <a:lvl4pPr marL="1371353" algn="l" defTabSz="91423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4pPr>
                      <a:lvl5pPr marL="1828470" algn="l" defTabSz="91423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5pPr>
                      <a:lvl6pPr marL="2285588" algn="l" defTabSz="91423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6pPr>
                      <a:lvl7pPr marL="2742705" algn="l" defTabSz="91423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7pPr>
                      <a:lvl8pPr marL="3199823" algn="l" defTabSz="91423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8pPr>
                      <a:lvl9pPr marL="3656940" algn="l" defTabSz="91423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 관련 기술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23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1pPr>
                      <a:lvl2pPr marL="457117" algn="l" defTabSz="91423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2pPr>
                      <a:lvl3pPr marL="914235" algn="l" defTabSz="91423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3pPr>
                      <a:lvl4pPr marL="1371353" algn="l" defTabSz="91423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4pPr>
                      <a:lvl5pPr marL="1828470" algn="l" defTabSz="91423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5pPr>
                      <a:lvl6pPr marL="2285588" algn="l" defTabSz="91423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6pPr>
                      <a:lvl7pPr marL="2742705" algn="l" defTabSz="91423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7pPr>
                      <a:lvl8pPr marL="3199823" algn="l" defTabSz="91423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8pPr>
                      <a:lvl9pPr marL="3656940" algn="l" defTabSz="914235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"/>
                        </a:defRPr>
                      </a:lvl9pPr>
                    </a:lstStyle>
                    <a:p>
                      <a:pPr marL="87313" marR="0" lvl="0" indent="-87313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OS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설치 방법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87313" marR="0" lvl="0" indent="-87313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 시스템 접속 설계 및 접속 방법</a:t>
                      </a:r>
                    </a:p>
                    <a:p>
                      <a:pPr marL="87313" marR="0" lvl="0" indent="-87313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H/W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아키텍처 및 이상 대처 방안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직사각형 30"/>
          <p:cNvSpPr/>
          <p:nvPr/>
        </p:nvSpPr>
        <p:spPr>
          <a:xfrm>
            <a:off x="5546908" y="6330092"/>
            <a:ext cx="4084773" cy="203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ctr" latinLnBrk="0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>
                <a:schemeClr val="accent2"/>
              </a:buClr>
              <a:defRPr/>
            </a:pPr>
            <a:r>
              <a:rPr lang="en-US" altLang="ja-JP" sz="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 페이지는 지원방안의 예시 작성 샘플이며</a:t>
            </a:r>
            <a:r>
              <a:rPr lang="en-US" altLang="ko-KR" sz="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제안요건에 따라 변경이 필요합니다</a:t>
            </a:r>
            <a:r>
              <a:rPr lang="en-US" altLang="ko-KR" sz="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de-DE" altLang="ko-KR" sz="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타원 13"/>
          <p:cNvSpPr/>
          <p:nvPr/>
        </p:nvSpPr>
        <p:spPr bwMode="auto">
          <a:xfrm>
            <a:off x="8603086" y="508256"/>
            <a:ext cx="958427" cy="712879"/>
          </a:xfrm>
          <a:prstGeom prst="ellipse">
            <a:avLst/>
          </a:prstGeom>
          <a:solidFill>
            <a:schemeClr val="tx1">
              <a:alpha val="75000"/>
            </a:schemeClr>
          </a:solidFill>
          <a:ln w="952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ko-KR" altLang="en-US" sz="1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예시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/>
              <a:pPr/>
              <a:t>69</a:t>
            </a:fld>
            <a:endParaRPr lang="de-DE" altLang="ja-JP"/>
          </a:p>
        </p:txBody>
      </p:sp>
    </p:spTree>
    <p:extLst>
      <p:ext uri="{BB962C8B-B14F-4D97-AF65-F5344CB8AC3E}">
        <p14:creationId xmlns:p14="http://schemas.microsoft.com/office/powerpoint/2010/main" val="3801679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 descr="Message Lockup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5760" cy="4320"/>
          </a:xfrm>
        </p:grpSpPr>
        <p:sp>
          <p:nvSpPr>
            <p:cNvPr id="649221" name="Rectangle 5"/>
            <p:cNvSpPr>
              <a:spLocks noChangeArrowheads="1"/>
            </p:cNvSpPr>
            <p:nvPr/>
          </p:nvSpPr>
          <p:spPr bwMode="gray">
            <a:xfrm>
              <a:off x="0" y="0"/>
              <a:ext cx="5760" cy="432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3" name="Group 6"/>
            <p:cNvGrpSpPr>
              <a:grpSpLocks noChangeAspect="1"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649223" name="AutoShape 7"/>
              <p:cNvSpPr>
                <a:spLocks noChangeAspect="1" noChangeArrowheads="1" noTextEdit="1"/>
              </p:cNvSpPr>
              <p:nvPr/>
            </p:nvSpPr>
            <p:spPr bwMode="gray">
              <a:xfrm>
                <a:off x="0" y="0"/>
                <a:ext cx="5760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9224" name="Freeform 8"/>
              <p:cNvSpPr>
                <a:spLocks/>
              </p:cNvSpPr>
              <p:nvPr/>
            </p:nvSpPr>
            <p:spPr bwMode="gray">
              <a:xfrm>
                <a:off x="1217" y="2598"/>
                <a:ext cx="97" cy="159"/>
              </a:xfrm>
              <a:custGeom>
                <a:avLst/>
                <a:gdLst/>
                <a:ahLst/>
                <a:cxnLst>
                  <a:cxn ang="0">
                    <a:pos x="0" y="764"/>
                  </a:cxn>
                  <a:cxn ang="0">
                    <a:pos x="0" y="672"/>
                  </a:cxn>
                  <a:cxn ang="0">
                    <a:pos x="186" y="715"/>
                  </a:cxn>
                  <a:cxn ang="0">
                    <a:pos x="371" y="593"/>
                  </a:cxn>
                  <a:cxn ang="0">
                    <a:pos x="339" y="515"/>
                  </a:cxn>
                  <a:cxn ang="0">
                    <a:pos x="284" y="472"/>
                  </a:cxn>
                  <a:cxn ang="0">
                    <a:pos x="212" y="436"/>
                  </a:cxn>
                  <a:cxn ang="0">
                    <a:pos x="65" y="337"/>
                  </a:cxn>
                  <a:cxn ang="0">
                    <a:pos x="13" y="199"/>
                  </a:cxn>
                  <a:cxn ang="0">
                    <a:pos x="94" y="43"/>
                  </a:cxn>
                  <a:cxn ang="0">
                    <a:pos x="269" y="0"/>
                  </a:cxn>
                  <a:cxn ang="0">
                    <a:pos x="430" y="26"/>
                  </a:cxn>
                  <a:cxn ang="0">
                    <a:pos x="430" y="111"/>
                  </a:cxn>
                  <a:cxn ang="0">
                    <a:pos x="274" y="78"/>
                  </a:cxn>
                  <a:cxn ang="0">
                    <a:pos x="169" y="103"/>
                  </a:cxn>
                  <a:cxn ang="0">
                    <a:pos x="126" y="186"/>
                  </a:cxn>
                  <a:cxn ang="0">
                    <a:pos x="156" y="264"/>
                  </a:cxn>
                  <a:cxn ang="0">
                    <a:pos x="286" y="345"/>
                  </a:cxn>
                  <a:cxn ang="0">
                    <a:pos x="391" y="406"/>
                  </a:cxn>
                  <a:cxn ang="0">
                    <a:pos x="464" y="486"/>
                  </a:cxn>
                  <a:cxn ang="0">
                    <a:pos x="484" y="581"/>
                  </a:cxn>
                  <a:cxn ang="0">
                    <a:pos x="193" y="795"/>
                  </a:cxn>
                  <a:cxn ang="0">
                    <a:pos x="0" y="764"/>
                  </a:cxn>
                </a:cxnLst>
                <a:rect l="0" t="0" r="r" b="b"/>
                <a:pathLst>
                  <a:path w="484" h="795">
                    <a:moveTo>
                      <a:pt x="0" y="764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50" y="700"/>
                      <a:pt x="113" y="715"/>
                      <a:pt x="186" y="715"/>
                    </a:cubicBezTo>
                    <a:cubicBezTo>
                      <a:pt x="309" y="715"/>
                      <a:pt x="371" y="674"/>
                      <a:pt x="371" y="593"/>
                    </a:cubicBezTo>
                    <a:cubicBezTo>
                      <a:pt x="371" y="562"/>
                      <a:pt x="361" y="536"/>
                      <a:pt x="339" y="515"/>
                    </a:cubicBezTo>
                    <a:cubicBezTo>
                      <a:pt x="323" y="498"/>
                      <a:pt x="305" y="484"/>
                      <a:pt x="284" y="472"/>
                    </a:cubicBezTo>
                    <a:cubicBezTo>
                      <a:pt x="265" y="462"/>
                      <a:pt x="241" y="450"/>
                      <a:pt x="212" y="436"/>
                    </a:cubicBezTo>
                    <a:cubicBezTo>
                      <a:pt x="142" y="402"/>
                      <a:pt x="93" y="369"/>
                      <a:pt x="65" y="337"/>
                    </a:cubicBezTo>
                    <a:cubicBezTo>
                      <a:pt x="30" y="299"/>
                      <a:pt x="13" y="253"/>
                      <a:pt x="13" y="199"/>
                    </a:cubicBezTo>
                    <a:cubicBezTo>
                      <a:pt x="13" y="129"/>
                      <a:pt x="40" y="77"/>
                      <a:pt x="94" y="43"/>
                    </a:cubicBezTo>
                    <a:cubicBezTo>
                      <a:pt x="140" y="14"/>
                      <a:pt x="198" y="0"/>
                      <a:pt x="269" y="0"/>
                    </a:cubicBezTo>
                    <a:cubicBezTo>
                      <a:pt x="318" y="0"/>
                      <a:pt x="372" y="8"/>
                      <a:pt x="430" y="26"/>
                    </a:cubicBezTo>
                    <a:cubicBezTo>
                      <a:pt x="430" y="111"/>
                      <a:pt x="430" y="111"/>
                      <a:pt x="430" y="111"/>
                    </a:cubicBezTo>
                    <a:cubicBezTo>
                      <a:pt x="381" y="89"/>
                      <a:pt x="329" y="78"/>
                      <a:pt x="274" y="78"/>
                    </a:cubicBezTo>
                    <a:cubicBezTo>
                      <a:pt x="232" y="78"/>
                      <a:pt x="197" y="86"/>
                      <a:pt x="169" y="103"/>
                    </a:cubicBezTo>
                    <a:cubicBezTo>
                      <a:pt x="141" y="120"/>
                      <a:pt x="126" y="148"/>
                      <a:pt x="126" y="186"/>
                    </a:cubicBezTo>
                    <a:cubicBezTo>
                      <a:pt x="126" y="218"/>
                      <a:pt x="136" y="244"/>
                      <a:pt x="156" y="264"/>
                    </a:cubicBezTo>
                    <a:cubicBezTo>
                      <a:pt x="176" y="285"/>
                      <a:pt x="219" y="312"/>
                      <a:pt x="286" y="345"/>
                    </a:cubicBezTo>
                    <a:cubicBezTo>
                      <a:pt x="338" y="372"/>
                      <a:pt x="374" y="392"/>
                      <a:pt x="391" y="406"/>
                    </a:cubicBezTo>
                    <a:cubicBezTo>
                      <a:pt x="426" y="430"/>
                      <a:pt x="450" y="457"/>
                      <a:pt x="464" y="486"/>
                    </a:cubicBezTo>
                    <a:cubicBezTo>
                      <a:pt x="478" y="512"/>
                      <a:pt x="484" y="544"/>
                      <a:pt x="484" y="581"/>
                    </a:cubicBezTo>
                    <a:cubicBezTo>
                      <a:pt x="484" y="724"/>
                      <a:pt x="387" y="795"/>
                      <a:pt x="193" y="795"/>
                    </a:cubicBezTo>
                    <a:cubicBezTo>
                      <a:pt x="114" y="795"/>
                      <a:pt x="50" y="785"/>
                      <a:pt x="0" y="764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9225" name="Freeform 9"/>
              <p:cNvSpPr>
                <a:spLocks/>
              </p:cNvSpPr>
              <p:nvPr/>
            </p:nvSpPr>
            <p:spPr bwMode="gray">
              <a:xfrm>
                <a:off x="1349" y="2526"/>
                <a:ext cx="115" cy="227"/>
              </a:xfrm>
              <a:custGeom>
                <a:avLst/>
                <a:gdLst/>
                <a:ahLst/>
                <a:cxnLst>
                  <a:cxn ang="0">
                    <a:pos x="0" y="1136"/>
                  </a:cxn>
                  <a:cxn ang="0">
                    <a:pos x="0" y="0"/>
                  </a:cxn>
                  <a:cxn ang="0">
                    <a:pos x="129" y="0"/>
                  </a:cxn>
                  <a:cxn ang="0">
                    <a:pos x="129" y="400"/>
                  </a:cxn>
                  <a:cxn ang="0">
                    <a:pos x="319" y="361"/>
                  </a:cxn>
                  <a:cxn ang="0">
                    <a:pos x="549" y="479"/>
                  </a:cxn>
                  <a:cxn ang="0">
                    <a:pos x="572" y="673"/>
                  </a:cxn>
                  <a:cxn ang="0">
                    <a:pos x="572" y="1136"/>
                  </a:cxn>
                  <a:cxn ang="0">
                    <a:pos x="443" y="1136"/>
                  </a:cxn>
                  <a:cxn ang="0">
                    <a:pos x="443" y="653"/>
                  </a:cxn>
                  <a:cxn ang="0">
                    <a:pos x="420" y="499"/>
                  </a:cxn>
                  <a:cxn ang="0">
                    <a:pos x="307" y="439"/>
                  </a:cxn>
                  <a:cxn ang="0">
                    <a:pos x="129" y="485"/>
                  </a:cxn>
                  <a:cxn ang="0">
                    <a:pos x="129" y="1136"/>
                  </a:cxn>
                  <a:cxn ang="0">
                    <a:pos x="0" y="1136"/>
                  </a:cxn>
                </a:cxnLst>
                <a:rect l="0" t="0" r="r" b="b"/>
                <a:pathLst>
                  <a:path w="572" h="1136">
                    <a:moveTo>
                      <a:pt x="0" y="113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400"/>
                      <a:pt x="129" y="400"/>
                      <a:pt x="129" y="400"/>
                    </a:cubicBezTo>
                    <a:cubicBezTo>
                      <a:pt x="196" y="374"/>
                      <a:pt x="260" y="361"/>
                      <a:pt x="319" y="361"/>
                    </a:cubicBezTo>
                    <a:cubicBezTo>
                      <a:pt x="438" y="361"/>
                      <a:pt x="515" y="400"/>
                      <a:pt x="549" y="479"/>
                    </a:cubicBezTo>
                    <a:cubicBezTo>
                      <a:pt x="564" y="515"/>
                      <a:pt x="572" y="579"/>
                      <a:pt x="572" y="673"/>
                    </a:cubicBezTo>
                    <a:cubicBezTo>
                      <a:pt x="572" y="1136"/>
                      <a:pt x="572" y="1136"/>
                      <a:pt x="572" y="1136"/>
                    </a:cubicBezTo>
                    <a:cubicBezTo>
                      <a:pt x="443" y="1136"/>
                      <a:pt x="443" y="1136"/>
                      <a:pt x="443" y="1136"/>
                    </a:cubicBezTo>
                    <a:cubicBezTo>
                      <a:pt x="443" y="653"/>
                      <a:pt x="443" y="653"/>
                      <a:pt x="443" y="653"/>
                    </a:cubicBezTo>
                    <a:cubicBezTo>
                      <a:pt x="443" y="581"/>
                      <a:pt x="436" y="529"/>
                      <a:pt x="420" y="499"/>
                    </a:cubicBezTo>
                    <a:cubicBezTo>
                      <a:pt x="400" y="459"/>
                      <a:pt x="362" y="439"/>
                      <a:pt x="307" y="439"/>
                    </a:cubicBezTo>
                    <a:cubicBezTo>
                      <a:pt x="256" y="439"/>
                      <a:pt x="196" y="454"/>
                      <a:pt x="129" y="485"/>
                    </a:cubicBezTo>
                    <a:cubicBezTo>
                      <a:pt x="129" y="1136"/>
                      <a:pt x="129" y="1136"/>
                      <a:pt x="129" y="1136"/>
                    </a:cubicBezTo>
                    <a:lnTo>
                      <a:pt x="0" y="11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9226" name="Freeform 10"/>
              <p:cNvSpPr>
                <a:spLocks noEditPoints="1"/>
              </p:cNvSpPr>
              <p:nvPr/>
            </p:nvSpPr>
            <p:spPr bwMode="gray">
              <a:xfrm>
                <a:off x="1499" y="2598"/>
                <a:ext cx="117" cy="159"/>
              </a:xfrm>
              <a:custGeom>
                <a:avLst/>
                <a:gdLst/>
                <a:ahLst/>
                <a:cxnLst>
                  <a:cxn ang="0">
                    <a:pos x="456" y="298"/>
                  </a:cxn>
                  <a:cxn ang="0">
                    <a:pos x="456" y="259"/>
                  </a:cxn>
                  <a:cxn ang="0">
                    <a:pos x="432" y="144"/>
                  </a:cxn>
                  <a:cxn ang="0">
                    <a:pos x="283" y="81"/>
                  </a:cxn>
                  <a:cxn ang="0">
                    <a:pos x="73" y="123"/>
                  </a:cxn>
                  <a:cxn ang="0">
                    <a:pos x="73" y="33"/>
                  </a:cxn>
                  <a:cxn ang="0">
                    <a:pos x="296" y="0"/>
                  </a:cxn>
                  <a:cxn ang="0">
                    <a:pos x="539" y="80"/>
                  </a:cxn>
                  <a:cxn ang="0">
                    <a:pos x="582" y="209"/>
                  </a:cxn>
                  <a:cxn ang="0">
                    <a:pos x="585" y="303"/>
                  </a:cxn>
                  <a:cxn ang="0">
                    <a:pos x="585" y="760"/>
                  </a:cxn>
                  <a:cxn ang="0">
                    <a:pos x="305" y="795"/>
                  </a:cxn>
                  <a:cxn ang="0">
                    <a:pos x="86" y="752"/>
                  </a:cxn>
                  <a:cxn ang="0">
                    <a:pos x="0" y="583"/>
                  </a:cxn>
                  <a:cxn ang="0">
                    <a:pos x="99" y="380"/>
                  </a:cxn>
                  <a:cxn ang="0">
                    <a:pos x="350" y="310"/>
                  </a:cxn>
                  <a:cxn ang="0">
                    <a:pos x="456" y="298"/>
                  </a:cxn>
                  <a:cxn ang="0">
                    <a:pos x="456" y="372"/>
                  </a:cxn>
                  <a:cxn ang="0">
                    <a:pos x="278" y="399"/>
                  </a:cxn>
                  <a:cxn ang="0">
                    <a:pos x="132" y="570"/>
                  </a:cxn>
                  <a:cxn ang="0">
                    <a:pos x="175" y="679"/>
                  </a:cxn>
                  <a:cxn ang="0">
                    <a:pos x="325" y="718"/>
                  </a:cxn>
                  <a:cxn ang="0">
                    <a:pos x="456" y="700"/>
                  </a:cxn>
                  <a:cxn ang="0">
                    <a:pos x="456" y="372"/>
                  </a:cxn>
                </a:cxnLst>
                <a:rect l="0" t="0" r="r" b="b"/>
                <a:pathLst>
                  <a:path w="585" h="795">
                    <a:moveTo>
                      <a:pt x="456" y="298"/>
                    </a:moveTo>
                    <a:cubicBezTo>
                      <a:pt x="456" y="259"/>
                      <a:pt x="456" y="259"/>
                      <a:pt x="456" y="259"/>
                    </a:cubicBezTo>
                    <a:cubicBezTo>
                      <a:pt x="456" y="209"/>
                      <a:pt x="448" y="171"/>
                      <a:pt x="432" y="144"/>
                    </a:cubicBezTo>
                    <a:cubicBezTo>
                      <a:pt x="409" y="102"/>
                      <a:pt x="359" y="81"/>
                      <a:pt x="283" y="81"/>
                    </a:cubicBezTo>
                    <a:cubicBezTo>
                      <a:pt x="214" y="81"/>
                      <a:pt x="144" y="95"/>
                      <a:pt x="73" y="123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145" y="11"/>
                      <a:pt x="219" y="0"/>
                      <a:pt x="296" y="0"/>
                    </a:cubicBezTo>
                    <a:cubicBezTo>
                      <a:pt x="414" y="0"/>
                      <a:pt x="495" y="27"/>
                      <a:pt x="539" y="80"/>
                    </a:cubicBezTo>
                    <a:cubicBezTo>
                      <a:pt x="562" y="109"/>
                      <a:pt x="577" y="152"/>
                      <a:pt x="582" y="209"/>
                    </a:cubicBezTo>
                    <a:cubicBezTo>
                      <a:pt x="584" y="230"/>
                      <a:pt x="585" y="261"/>
                      <a:pt x="585" y="303"/>
                    </a:cubicBezTo>
                    <a:cubicBezTo>
                      <a:pt x="585" y="760"/>
                      <a:pt x="585" y="760"/>
                      <a:pt x="585" y="760"/>
                    </a:cubicBezTo>
                    <a:cubicBezTo>
                      <a:pt x="497" y="783"/>
                      <a:pt x="404" y="795"/>
                      <a:pt x="305" y="795"/>
                    </a:cubicBezTo>
                    <a:cubicBezTo>
                      <a:pt x="211" y="795"/>
                      <a:pt x="138" y="781"/>
                      <a:pt x="86" y="752"/>
                    </a:cubicBezTo>
                    <a:cubicBezTo>
                      <a:pt x="29" y="719"/>
                      <a:pt x="0" y="663"/>
                      <a:pt x="0" y="583"/>
                    </a:cubicBezTo>
                    <a:cubicBezTo>
                      <a:pt x="0" y="491"/>
                      <a:pt x="33" y="423"/>
                      <a:pt x="99" y="380"/>
                    </a:cubicBezTo>
                    <a:cubicBezTo>
                      <a:pt x="149" y="347"/>
                      <a:pt x="233" y="324"/>
                      <a:pt x="350" y="310"/>
                    </a:cubicBezTo>
                    <a:cubicBezTo>
                      <a:pt x="372" y="307"/>
                      <a:pt x="407" y="303"/>
                      <a:pt x="456" y="298"/>
                    </a:cubicBezTo>
                    <a:moveTo>
                      <a:pt x="456" y="372"/>
                    </a:moveTo>
                    <a:cubicBezTo>
                      <a:pt x="378" y="379"/>
                      <a:pt x="318" y="389"/>
                      <a:pt x="278" y="399"/>
                    </a:cubicBezTo>
                    <a:cubicBezTo>
                      <a:pt x="180" y="423"/>
                      <a:pt x="132" y="480"/>
                      <a:pt x="132" y="570"/>
                    </a:cubicBezTo>
                    <a:cubicBezTo>
                      <a:pt x="132" y="619"/>
                      <a:pt x="146" y="655"/>
                      <a:pt x="175" y="679"/>
                    </a:cubicBezTo>
                    <a:cubicBezTo>
                      <a:pt x="206" y="705"/>
                      <a:pt x="256" y="718"/>
                      <a:pt x="325" y="718"/>
                    </a:cubicBezTo>
                    <a:cubicBezTo>
                      <a:pt x="372" y="718"/>
                      <a:pt x="415" y="711"/>
                      <a:pt x="456" y="700"/>
                    </a:cubicBezTo>
                    <a:lnTo>
                      <a:pt x="456" y="3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9227" name="Freeform 11"/>
              <p:cNvSpPr>
                <a:spLocks noEditPoints="1"/>
              </p:cNvSpPr>
              <p:nvPr/>
            </p:nvSpPr>
            <p:spPr bwMode="gray">
              <a:xfrm>
                <a:off x="1662" y="2598"/>
                <a:ext cx="119" cy="227"/>
              </a:xfrm>
              <a:custGeom>
                <a:avLst/>
                <a:gdLst/>
                <a:ahLst/>
                <a:cxnLst>
                  <a:cxn ang="0">
                    <a:pos x="129" y="742"/>
                  </a:cxn>
                  <a:cxn ang="0">
                    <a:pos x="129" y="1136"/>
                  </a:cxn>
                  <a:cxn ang="0">
                    <a:pos x="0" y="1136"/>
                  </a:cxn>
                  <a:cxn ang="0">
                    <a:pos x="0" y="30"/>
                  </a:cxn>
                  <a:cxn ang="0">
                    <a:pos x="260" y="0"/>
                  </a:cxn>
                  <a:cxn ang="0">
                    <a:pos x="528" y="118"/>
                  </a:cxn>
                  <a:cxn ang="0">
                    <a:pos x="592" y="396"/>
                  </a:cxn>
                  <a:cxn ang="0">
                    <a:pos x="511" y="691"/>
                  </a:cxn>
                  <a:cxn ang="0">
                    <a:pos x="287" y="795"/>
                  </a:cxn>
                  <a:cxn ang="0">
                    <a:pos x="180" y="775"/>
                  </a:cxn>
                  <a:cxn ang="0">
                    <a:pos x="129" y="742"/>
                  </a:cxn>
                  <a:cxn ang="0">
                    <a:pos x="129" y="653"/>
                  </a:cxn>
                  <a:cxn ang="0">
                    <a:pos x="272" y="718"/>
                  </a:cxn>
                  <a:cxn ang="0">
                    <a:pos x="418" y="618"/>
                  </a:cxn>
                  <a:cxn ang="0">
                    <a:pos x="461" y="395"/>
                  </a:cxn>
                  <a:cxn ang="0">
                    <a:pos x="403" y="147"/>
                  </a:cxn>
                  <a:cxn ang="0">
                    <a:pos x="241" y="78"/>
                  </a:cxn>
                  <a:cxn ang="0">
                    <a:pos x="129" y="87"/>
                  </a:cxn>
                  <a:cxn ang="0">
                    <a:pos x="129" y="653"/>
                  </a:cxn>
                </a:cxnLst>
                <a:rect l="0" t="0" r="r" b="b"/>
                <a:pathLst>
                  <a:path w="592" h="1136">
                    <a:moveTo>
                      <a:pt x="129" y="742"/>
                    </a:moveTo>
                    <a:cubicBezTo>
                      <a:pt x="129" y="1136"/>
                      <a:pt x="129" y="1136"/>
                      <a:pt x="129" y="1136"/>
                    </a:cubicBezTo>
                    <a:cubicBezTo>
                      <a:pt x="0" y="1136"/>
                      <a:pt x="0" y="1136"/>
                      <a:pt x="0" y="113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89" y="10"/>
                      <a:pt x="175" y="0"/>
                      <a:pt x="260" y="0"/>
                    </a:cubicBezTo>
                    <a:cubicBezTo>
                      <a:pt x="391" y="0"/>
                      <a:pt x="480" y="39"/>
                      <a:pt x="528" y="118"/>
                    </a:cubicBezTo>
                    <a:cubicBezTo>
                      <a:pt x="571" y="188"/>
                      <a:pt x="592" y="281"/>
                      <a:pt x="592" y="396"/>
                    </a:cubicBezTo>
                    <a:cubicBezTo>
                      <a:pt x="592" y="518"/>
                      <a:pt x="565" y="616"/>
                      <a:pt x="511" y="691"/>
                    </a:cubicBezTo>
                    <a:cubicBezTo>
                      <a:pt x="460" y="761"/>
                      <a:pt x="385" y="795"/>
                      <a:pt x="287" y="795"/>
                    </a:cubicBezTo>
                    <a:cubicBezTo>
                      <a:pt x="245" y="795"/>
                      <a:pt x="209" y="789"/>
                      <a:pt x="180" y="775"/>
                    </a:cubicBezTo>
                    <a:cubicBezTo>
                      <a:pt x="166" y="769"/>
                      <a:pt x="149" y="758"/>
                      <a:pt x="129" y="742"/>
                    </a:cubicBezTo>
                    <a:moveTo>
                      <a:pt x="129" y="653"/>
                    </a:moveTo>
                    <a:cubicBezTo>
                      <a:pt x="172" y="696"/>
                      <a:pt x="220" y="718"/>
                      <a:pt x="272" y="718"/>
                    </a:cubicBezTo>
                    <a:cubicBezTo>
                      <a:pt x="338" y="718"/>
                      <a:pt x="387" y="684"/>
                      <a:pt x="418" y="618"/>
                    </a:cubicBezTo>
                    <a:cubicBezTo>
                      <a:pt x="447" y="557"/>
                      <a:pt x="461" y="483"/>
                      <a:pt x="461" y="395"/>
                    </a:cubicBezTo>
                    <a:cubicBezTo>
                      <a:pt x="461" y="284"/>
                      <a:pt x="442" y="202"/>
                      <a:pt x="403" y="147"/>
                    </a:cubicBezTo>
                    <a:cubicBezTo>
                      <a:pt x="372" y="101"/>
                      <a:pt x="318" y="78"/>
                      <a:pt x="241" y="78"/>
                    </a:cubicBezTo>
                    <a:cubicBezTo>
                      <a:pt x="207" y="78"/>
                      <a:pt x="170" y="81"/>
                      <a:pt x="129" y="87"/>
                    </a:cubicBezTo>
                    <a:lnTo>
                      <a:pt x="129" y="6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9228" name="Freeform 12"/>
              <p:cNvSpPr>
                <a:spLocks noEditPoints="1"/>
              </p:cNvSpPr>
              <p:nvPr/>
            </p:nvSpPr>
            <p:spPr bwMode="gray">
              <a:xfrm>
                <a:off x="1816" y="2547"/>
                <a:ext cx="32" cy="206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137" y="26"/>
                  </a:cxn>
                  <a:cxn ang="0">
                    <a:pos x="157" y="79"/>
                  </a:cxn>
                  <a:cxn ang="0">
                    <a:pos x="131" y="139"/>
                  </a:cxn>
                  <a:cxn ang="0">
                    <a:pos x="78" y="159"/>
                  </a:cxn>
                  <a:cxn ang="0">
                    <a:pos x="20" y="133"/>
                  </a:cxn>
                  <a:cxn ang="0">
                    <a:pos x="0" y="78"/>
                  </a:cxn>
                  <a:cxn ang="0">
                    <a:pos x="25" y="20"/>
                  </a:cxn>
                  <a:cxn ang="0">
                    <a:pos x="78" y="0"/>
                  </a:cxn>
                  <a:cxn ang="0">
                    <a:pos x="15" y="277"/>
                  </a:cxn>
                  <a:cxn ang="0">
                    <a:pos x="144" y="277"/>
                  </a:cxn>
                  <a:cxn ang="0">
                    <a:pos x="144" y="1031"/>
                  </a:cxn>
                  <a:cxn ang="0">
                    <a:pos x="15" y="1031"/>
                  </a:cxn>
                  <a:cxn ang="0">
                    <a:pos x="15" y="277"/>
                  </a:cxn>
                </a:cxnLst>
                <a:rect l="0" t="0" r="r" b="b"/>
                <a:pathLst>
                  <a:path w="157" h="1031">
                    <a:moveTo>
                      <a:pt x="78" y="0"/>
                    </a:moveTo>
                    <a:cubicBezTo>
                      <a:pt x="102" y="0"/>
                      <a:pt x="121" y="9"/>
                      <a:pt x="137" y="26"/>
                    </a:cubicBezTo>
                    <a:cubicBezTo>
                      <a:pt x="150" y="42"/>
                      <a:pt x="157" y="59"/>
                      <a:pt x="157" y="79"/>
                    </a:cubicBezTo>
                    <a:cubicBezTo>
                      <a:pt x="157" y="103"/>
                      <a:pt x="148" y="123"/>
                      <a:pt x="131" y="139"/>
                    </a:cubicBezTo>
                    <a:cubicBezTo>
                      <a:pt x="116" y="152"/>
                      <a:pt x="99" y="159"/>
                      <a:pt x="78" y="159"/>
                    </a:cubicBezTo>
                    <a:cubicBezTo>
                      <a:pt x="54" y="159"/>
                      <a:pt x="35" y="150"/>
                      <a:pt x="20" y="133"/>
                    </a:cubicBezTo>
                    <a:cubicBezTo>
                      <a:pt x="6" y="118"/>
                      <a:pt x="0" y="99"/>
                      <a:pt x="0" y="78"/>
                    </a:cubicBezTo>
                    <a:cubicBezTo>
                      <a:pt x="0" y="56"/>
                      <a:pt x="8" y="37"/>
                      <a:pt x="25" y="20"/>
                    </a:cubicBezTo>
                    <a:cubicBezTo>
                      <a:pt x="40" y="7"/>
                      <a:pt x="58" y="0"/>
                      <a:pt x="78" y="0"/>
                    </a:cubicBezTo>
                    <a:moveTo>
                      <a:pt x="15" y="277"/>
                    </a:moveTo>
                    <a:cubicBezTo>
                      <a:pt x="144" y="277"/>
                      <a:pt x="144" y="277"/>
                      <a:pt x="144" y="277"/>
                    </a:cubicBezTo>
                    <a:cubicBezTo>
                      <a:pt x="144" y="1031"/>
                      <a:pt x="144" y="1031"/>
                      <a:pt x="144" y="1031"/>
                    </a:cubicBezTo>
                    <a:cubicBezTo>
                      <a:pt x="15" y="1031"/>
                      <a:pt x="15" y="1031"/>
                      <a:pt x="15" y="1031"/>
                    </a:cubicBezTo>
                    <a:lnTo>
                      <a:pt x="15" y="2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9229" name="Freeform 13"/>
              <p:cNvSpPr>
                <a:spLocks/>
              </p:cNvSpPr>
              <p:nvPr/>
            </p:nvSpPr>
            <p:spPr bwMode="gray">
              <a:xfrm>
                <a:off x="1894" y="2598"/>
                <a:ext cx="114" cy="155"/>
              </a:xfrm>
              <a:custGeom>
                <a:avLst/>
                <a:gdLst/>
                <a:ahLst/>
                <a:cxnLst>
                  <a:cxn ang="0">
                    <a:pos x="0" y="775"/>
                  </a:cxn>
                  <a:cxn ang="0">
                    <a:pos x="0" y="30"/>
                  </a:cxn>
                  <a:cxn ang="0">
                    <a:pos x="302" y="0"/>
                  </a:cxn>
                  <a:cxn ang="0">
                    <a:pos x="550" y="119"/>
                  </a:cxn>
                  <a:cxn ang="0">
                    <a:pos x="573" y="312"/>
                  </a:cxn>
                  <a:cxn ang="0">
                    <a:pos x="573" y="775"/>
                  </a:cxn>
                  <a:cxn ang="0">
                    <a:pos x="444" y="775"/>
                  </a:cxn>
                  <a:cxn ang="0">
                    <a:pos x="444" y="320"/>
                  </a:cxn>
                  <a:cxn ang="0">
                    <a:pos x="421" y="140"/>
                  </a:cxn>
                  <a:cxn ang="0">
                    <a:pos x="290" y="78"/>
                  </a:cxn>
                  <a:cxn ang="0">
                    <a:pos x="130" y="94"/>
                  </a:cxn>
                  <a:cxn ang="0">
                    <a:pos x="130" y="775"/>
                  </a:cxn>
                  <a:cxn ang="0">
                    <a:pos x="0" y="775"/>
                  </a:cxn>
                </a:cxnLst>
                <a:rect l="0" t="0" r="r" b="b"/>
                <a:pathLst>
                  <a:path w="573" h="775">
                    <a:moveTo>
                      <a:pt x="0" y="775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120" y="10"/>
                      <a:pt x="220" y="0"/>
                      <a:pt x="302" y="0"/>
                    </a:cubicBezTo>
                    <a:cubicBezTo>
                      <a:pt x="434" y="0"/>
                      <a:pt x="516" y="39"/>
                      <a:pt x="550" y="119"/>
                    </a:cubicBezTo>
                    <a:cubicBezTo>
                      <a:pt x="565" y="155"/>
                      <a:pt x="573" y="220"/>
                      <a:pt x="573" y="312"/>
                    </a:cubicBezTo>
                    <a:cubicBezTo>
                      <a:pt x="573" y="775"/>
                      <a:pt x="573" y="775"/>
                      <a:pt x="573" y="775"/>
                    </a:cubicBezTo>
                    <a:cubicBezTo>
                      <a:pt x="444" y="775"/>
                      <a:pt x="444" y="775"/>
                      <a:pt x="444" y="775"/>
                    </a:cubicBezTo>
                    <a:cubicBezTo>
                      <a:pt x="444" y="320"/>
                      <a:pt x="444" y="320"/>
                      <a:pt x="444" y="320"/>
                    </a:cubicBezTo>
                    <a:cubicBezTo>
                      <a:pt x="444" y="230"/>
                      <a:pt x="436" y="171"/>
                      <a:pt x="421" y="140"/>
                    </a:cubicBezTo>
                    <a:cubicBezTo>
                      <a:pt x="400" y="99"/>
                      <a:pt x="356" y="78"/>
                      <a:pt x="290" y="78"/>
                    </a:cubicBezTo>
                    <a:cubicBezTo>
                      <a:pt x="237" y="78"/>
                      <a:pt x="184" y="83"/>
                      <a:pt x="130" y="94"/>
                    </a:cubicBezTo>
                    <a:cubicBezTo>
                      <a:pt x="130" y="775"/>
                      <a:pt x="130" y="775"/>
                      <a:pt x="130" y="775"/>
                    </a:cubicBezTo>
                    <a:lnTo>
                      <a:pt x="0" y="7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9230" name="Freeform 14"/>
              <p:cNvSpPr>
                <a:spLocks noEditPoints="1"/>
              </p:cNvSpPr>
              <p:nvPr/>
            </p:nvSpPr>
            <p:spPr bwMode="gray">
              <a:xfrm>
                <a:off x="2044" y="2598"/>
                <a:ext cx="119" cy="229"/>
              </a:xfrm>
              <a:custGeom>
                <a:avLst/>
                <a:gdLst/>
                <a:ahLst/>
                <a:cxnLst>
                  <a:cxn ang="0">
                    <a:pos x="466" y="707"/>
                  </a:cxn>
                  <a:cxn ang="0">
                    <a:pos x="418" y="752"/>
                  </a:cxn>
                  <a:cxn ang="0">
                    <a:pos x="268" y="795"/>
                  </a:cxn>
                  <a:cxn ang="0">
                    <a:pos x="102" y="740"/>
                  </a:cxn>
                  <a:cxn ang="0">
                    <a:pos x="0" y="433"/>
                  </a:cxn>
                  <a:cxn ang="0">
                    <a:pos x="75" y="137"/>
                  </a:cxn>
                  <a:cxn ang="0">
                    <a:pos x="356" y="0"/>
                  </a:cxn>
                  <a:cxn ang="0">
                    <a:pos x="595" y="30"/>
                  </a:cxn>
                  <a:cxn ang="0">
                    <a:pos x="595" y="628"/>
                  </a:cxn>
                  <a:cxn ang="0">
                    <a:pos x="580" y="881"/>
                  </a:cxn>
                  <a:cxn ang="0">
                    <a:pos x="441" y="1099"/>
                  </a:cxn>
                  <a:cxn ang="0">
                    <a:pos x="200" y="1147"/>
                  </a:cxn>
                  <a:cxn ang="0">
                    <a:pos x="103" y="1141"/>
                  </a:cxn>
                  <a:cxn ang="0">
                    <a:pos x="103" y="1064"/>
                  </a:cxn>
                  <a:cxn ang="0">
                    <a:pos x="199" y="1069"/>
                  </a:cxn>
                  <a:cxn ang="0">
                    <a:pos x="357" y="1041"/>
                  </a:cxn>
                  <a:cxn ang="0">
                    <a:pos x="454" y="896"/>
                  </a:cxn>
                  <a:cxn ang="0">
                    <a:pos x="466" y="748"/>
                  </a:cxn>
                  <a:cxn ang="0">
                    <a:pos x="466" y="707"/>
                  </a:cxn>
                  <a:cxn ang="0">
                    <a:pos x="466" y="85"/>
                  </a:cxn>
                  <a:cxn ang="0">
                    <a:pos x="369" y="78"/>
                  </a:cxn>
                  <a:cxn ang="0">
                    <a:pos x="242" y="111"/>
                  </a:cxn>
                  <a:cxn ang="0">
                    <a:pos x="159" y="244"/>
                  </a:cxn>
                  <a:cxn ang="0">
                    <a:pos x="132" y="438"/>
                  </a:cxn>
                  <a:cxn ang="0">
                    <a:pos x="183" y="662"/>
                  </a:cxn>
                  <a:cxn ang="0">
                    <a:pos x="286" y="718"/>
                  </a:cxn>
                  <a:cxn ang="0">
                    <a:pos x="388" y="683"/>
                  </a:cxn>
                  <a:cxn ang="0">
                    <a:pos x="455" y="592"/>
                  </a:cxn>
                  <a:cxn ang="0">
                    <a:pos x="466" y="505"/>
                  </a:cxn>
                  <a:cxn ang="0">
                    <a:pos x="466" y="85"/>
                  </a:cxn>
                </a:cxnLst>
                <a:rect l="0" t="0" r="r" b="b"/>
                <a:pathLst>
                  <a:path w="595" h="1147">
                    <a:moveTo>
                      <a:pt x="466" y="707"/>
                    </a:moveTo>
                    <a:cubicBezTo>
                      <a:pt x="446" y="728"/>
                      <a:pt x="430" y="743"/>
                      <a:pt x="418" y="752"/>
                    </a:cubicBezTo>
                    <a:cubicBezTo>
                      <a:pt x="378" y="781"/>
                      <a:pt x="329" y="795"/>
                      <a:pt x="268" y="795"/>
                    </a:cubicBezTo>
                    <a:cubicBezTo>
                      <a:pt x="201" y="795"/>
                      <a:pt x="146" y="777"/>
                      <a:pt x="102" y="740"/>
                    </a:cubicBezTo>
                    <a:cubicBezTo>
                      <a:pt x="34" y="683"/>
                      <a:pt x="0" y="581"/>
                      <a:pt x="0" y="433"/>
                    </a:cubicBezTo>
                    <a:cubicBezTo>
                      <a:pt x="0" y="313"/>
                      <a:pt x="25" y="215"/>
                      <a:pt x="75" y="137"/>
                    </a:cubicBezTo>
                    <a:cubicBezTo>
                      <a:pt x="133" y="46"/>
                      <a:pt x="226" y="0"/>
                      <a:pt x="356" y="0"/>
                    </a:cubicBezTo>
                    <a:cubicBezTo>
                      <a:pt x="433" y="0"/>
                      <a:pt x="513" y="10"/>
                      <a:pt x="595" y="30"/>
                    </a:cubicBezTo>
                    <a:cubicBezTo>
                      <a:pt x="595" y="628"/>
                      <a:pt x="595" y="628"/>
                      <a:pt x="595" y="628"/>
                    </a:cubicBezTo>
                    <a:cubicBezTo>
                      <a:pt x="595" y="739"/>
                      <a:pt x="590" y="823"/>
                      <a:pt x="580" y="881"/>
                    </a:cubicBezTo>
                    <a:cubicBezTo>
                      <a:pt x="563" y="986"/>
                      <a:pt x="516" y="1059"/>
                      <a:pt x="441" y="1099"/>
                    </a:cubicBezTo>
                    <a:cubicBezTo>
                      <a:pt x="380" y="1131"/>
                      <a:pt x="299" y="1147"/>
                      <a:pt x="200" y="1147"/>
                    </a:cubicBezTo>
                    <a:cubicBezTo>
                      <a:pt x="172" y="1147"/>
                      <a:pt x="140" y="1145"/>
                      <a:pt x="103" y="1141"/>
                    </a:cubicBezTo>
                    <a:cubicBezTo>
                      <a:pt x="103" y="1064"/>
                      <a:pt x="103" y="1064"/>
                      <a:pt x="103" y="1064"/>
                    </a:cubicBezTo>
                    <a:cubicBezTo>
                      <a:pt x="136" y="1068"/>
                      <a:pt x="168" y="1069"/>
                      <a:pt x="199" y="1069"/>
                    </a:cubicBezTo>
                    <a:cubicBezTo>
                      <a:pt x="270" y="1069"/>
                      <a:pt x="322" y="1060"/>
                      <a:pt x="357" y="1041"/>
                    </a:cubicBezTo>
                    <a:cubicBezTo>
                      <a:pt x="408" y="1014"/>
                      <a:pt x="440" y="966"/>
                      <a:pt x="454" y="896"/>
                    </a:cubicBezTo>
                    <a:cubicBezTo>
                      <a:pt x="462" y="857"/>
                      <a:pt x="466" y="808"/>
                      <a:pt x="466" y="748"/>
                    </a:cubicBezTo>
                    <a:lnTo>
                      <a:pt x="466" y="707"/>
                    </a:lnTo>
                    <a:close/>
                    <a:moveTo>
                      <a:pt x="466" y="85"/>
                    </a:moveTo>
                    <a:cubicBezTo>
                      <a:pt x="430" y="80"/>
                      <a:pt x="398" y="78"/>
                      <a:pt x="369" y="78"/>
                    </a:cubicBezTo>
                    <a:cubicBezTo>
                      <a:pt x="315" y="78"/>
                      <a:pt x="272" y="89"/>
                      <a:pt x="242" y="111"/>
                    </a:cubicBezTo>
                    <a:cubicBezTo>
                      <a:pt x="207" y="136"/>
                      <a:pt x="179" y="180"/>
                      <a:pt x="159" y="244"/>
                    </a:cubicBezTo>
                    <a:cubicBezTo>
                      <a:pt x="141" y="299"/>
                      <a:pt x="132" y="364"/>
                      <a:pt x="132" y="438"/>
                    </a:cubicBezTo>
                    <a:cubicBezTo>
                      <a:pt x="132" y="540"/>
                      <a:pt x="149" y="615"/>
                      <a:pt x="183" y="662"/>
                    </a:cubicBezTo>
                    <a:cubicBezTo>
                      <a:pt x="209" y="699"/>
                      <a:pt x="243" y="718"/>
                      <a:pt x="286" y="718"/>
                    </a:cubicBezTo>
                    <a:cubicBezTo>
                      <a:pt x="323" y="718"/>
                      <a:pt x="357" y="706"/>
                      <a:pt x="388" y="683"/>
                    </a:cubicBezTo>
                    <a:cubicBezTo>
                      <a:pt x="420" y="660"/>
                      <a:pt x="442" y="629"/>
                      <a:pt x="455" y="592"/>
                    </a:cubicBezTo>
                    <a:cubicBezTo>
                      <a:pt x="462" y="572"/>
                      <a:pt x="466" y="543"/>
                      <a:pt x="466" y="505"/>
                    </a:cubicBezTo>
                    <a:lnTo>
                      <a:pt x="466" y="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9231" name="Freeform 15"/>
              <p:cNvSpPr>
                <a:spLocks/>
              </p:cNvSpPr>
              <p:nvPr/>
            </p:nvSpPr>
            <p:spPr bwMode="gray">
              <a:xfrm>
                <a:off x="2280" y="2561"/>
                <a:ext cx="67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9" y="0"/>
                  </a:cxn>
                  <a:cxn ang="0">
                    <a:pos x="129" y="204"/>
                  </a:cxn>
                  <a:cxn ang="0">
                    <a:pos x="332" y="204"/>
                  </a:cxn>
                  <a:cxn ang="0">
                    <a:pos x="332" y="286"/>
                  </a:cxn>
                  <a:cxn ang="0">
                    <a:pos x="129" y="286"/>
                  </a:cxn>
                  <a:cxn ang="0">
                    <a:pos x="129" y="686"/>
                  </a:cxn>
                  <a:cxn ang="0">
                    <a:pos x="163" y="840"/>
                  </a:cxn>
                  <a:cxn ang="0">
                    <a:pos x="235" y="873"/>
                  </a:cxn>
                  <a:cxn ang="0">
                    <a:pos x="290" y="875"/>
                  </a:cxn>
                  <a:cxn ang="0">
                    <a:pos x="332" y="875"/>
                  </a:cxn>
                  <a:cxn ang="0">
                    <a:pos x="332" y="958"/>
                  </a:cxn>
                  <a:cxn ang="0">
                    <a:pos x="263" y="958"/>
                  </a:cxn>
                  <a:cxn ang="0">
                    <a:pos x="132" y="945"/>
                  </a:cxn>
                  <a:cxn ang="0">
                    <a:pos x="12" y="817"/>
                  </a:cxn>
                  <a:cxn ang="0">
                    <a:pos x="0" y="667"/>
                  </a:cxn>
                  <a:cxn ang="0">
                    <a:pos x="0" y="0"/>
                  </a:cxn>
                </a:cxnLst>
                <a:rect l="0" t="0" r="r" b="b"/>
                <a:pathLst>
                  <a:path w="332" h="958">
                    <a:moveTo>
                      <a:pt x="0" y="0"/>
                    </a:move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204"/>
                      <a:pt x="129" y="204"/>
                      <a:pt x="129" y="204"/>
                    </a:cubicBezTo>
                    <a:cubicBezTo>
                      <a:pt x="332" y="204"/>
                      <a:pt x="332" y="204"/>
                      <a:pt x="332" y="204"/>
                    </a:cubicBezTo>
                    <a:cubicBezTo>
                      <a:pt x="332" y="286"/>
                      <a:pt x="332" y="286"/>
                      <a:pt x="332" y="286"/>
                    </a:cubicBezTo>
                    <a:cubicBezTo>
                      <a:pt x="129" y="286"/>
                      <a:pt x="129" y="286"/>
                      <a:pt x="129" y="286"/>
                    </a:cubicBezTo>
                    <a:cubicBezTo>
                      <a:pt x="129" y="686"/>
                      <a:pt x="129" y="686"/>
                      <a:pt x="129" y="686"/>
                    </a:cubicBezTo>
                    <a:cubicBezTo>
                      <a:pt x="129" y="762"/>
                      <a:pt x="140" y="813"/>
                      <a:pt x="163" y="840"/>
                    </a:cubicBezTo>
                    <a:cubicBezTo>
                      <a:pt x="179" y="858"/>
                      <a:pt x="203" y="869"/>
                      <a:pt x="235" y="873"/>
                    </a:cubicBezTo>
                    <a:cubicBezTo>
                      <a:pt x="245" y="875"/>
                      <a:pt x="264" y="875"/>
                      <a:pt x="290" y="875"/>
                    </a:cubicBezTo>
                    <a:cubicBezTo>
                      <a:pt x="332" y="875"/>
                      <a:pt x="332" y="875"/>
                      <a:pt x="332" y="875"/>
                    </a:cubicBezTo>
                    <a:cubicBezTo>
                      <a:pt x="332" y="958"/>
                      <a:pt x="332" y="958"/>
                      <a:pt x="332" y="958"/>
                    </a:cubicBezTo>
                    <a:cubicBezTo>
                      <a:pt x="263" y="958"/>
                      <a:pt x="263" y="958"/>
                      <a:pt x="263" y="958"/>
                    </a:cubicBezTo>
                    <a:cubicBezTo>
                      <a:pt x="207" y="958"/>
                      <a:pt x="164" y="953"/>
                      <a:pt x="132" y="945"/>
                    </a:cubicBezTo>
                    <a:cubicBezTo>
                      <a:pt x="67" y="927"/>
                      <a:pt x="27" y="884"/>
                      <a:pt x="12" y="817"/>
                    </a:cubicBezTo>
                    <a:cubicBezTo>
                      <a:pt x="4" y="781"/>
                      <a:pt x="0" y="731"/>
                      <a:pt x="0" y="66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9232" name="Freeform 16"/>
              <p:cNvSpPr>
                <a:spLocks noEditPoints="1"/>
              </p:cNvSpPr>
              <p:nvPr/>
            </p:nvSpPr>
            <p:spPr bwMode="gray">
              <a:xfrm>
                <a:off x="2374" y="2598"/>
                <a:ext cx="127" cy="159"/>
              </a:xfrm>
              <a:custGeom>
                <a:avLst/>
                <a:gdLst/>
                <a:ahLst/>
                <a:cxnLst>
                  <a:cxn ang="0">
                    <a:pos x="318" y="0"/>
                  </a:cxn>
                  <a:cxn ang="0">
                    <a:pos x="559" y="107"/>
                  </a:cxn>
                  <a:cxn ang="0">
                    <a:pos x="634" y="398"/>
                  </a:cxn>
                  <a:cxn ang="0">
                    <a:pos x="559" y="688"/>
                  </a:cxn>
                  <a:cxn ang="0">
                    <a:pos x="318" y="795"/>
                  </a:cxn>
                  <a:cxn ang="0">
                    <a:pos x="0" y="393"/>
                  </a:cxn>
                  <a:cxn ang="0">
                    <a:pos x="76" y="107"/>
                  </a:cxn>
                  <a:cxn ang="0">
                    <a:pos x="318" y="0"/>
                  </a:cxn>
                  <a:cxn ang="0">
                    <a:pos x="318" y="78"/>
                  </a:cxn>
                  <a:cxn ang="0">
                    <a:pos x="166" y="176"/>
                  </a:cxn>
                  <a:cxn ang="0">
                    <a:pos x="132" y="394"/>
                  </a:cxn>
                  <a:cxn ang="0">
                    <a:pos x="166" y="619"/>
                  </a:cxn>
                  <a:cxn ang="0">
                    <a:pos x="318" y="718"/>
                  </a:cxn>
                  <a:cxn ang="0">
                    <a:pos x="468" y="619"/>
                  </a:cxn>
                  <a:cxn ang="0">
                    <a:pos x="503" y="398"/>
                  </a:cxn>
                  <a:cxn ang="0">
                    <a:pos x="468" y="176"/>
                  </a:cxn>
                  <a:cxn ang="0">
                    <a:pos x="318" y="78"/>
                  </a:cxn>
                </a:cxnLst>
                <a:rect l="0" t="0" r="r" b="b"/>
                <a:pathLst>
                  <a:path w="634" h="795">
                    <a:moveTo>
                      <a:pt x="318" y="0"/>
                    </a:moveTo>
                    <a:cubicBezTo>
                      <a:pt x="426" y="0"/>
                      <a:pt x="506" y="36"/>
                      <a:pt x="559" y="107"/>
                    </a:cubicBezTo>
                    <a:cubicBezTo>
                      <a:pt x="609" y="176"/>
                      <a:pt x="634" y="273"/>
                      <a:pt x="634" y="398"/>
                    </a:cubicBezTo>
                    <a:cubicBezTo>
                      <a:pt x="634" y="521"/>
                      <a:pt x="609" y="618"/>
                      <a:pt x="559" y="688"/>
                    </a:cubicBezTo>
                    <a:cubicBezTo>
                      <a:pt x="507" y="760"/>
                      <a:pt x="427" y="795"/>
                      <a:pt x="318" y="795"/>
                    </a:cubicBezTo>
                    <a:cubicBezTo>
                      <a:pt x="106" y="795"/>
                      <a:pt x="0" y="661"/>
                      <a:pt x="0" y="393"/>
                    </a:cubicBezTo>
                    <a:cubicBezTo>
                      <a:pt x="0" y="271"/>
                      <a:pt x="26" y="176"/>
                      <a:pt x="76" y="107"/>
                    </a:cubicBezTo>
                    <a:cubicBezTo>
                      <a:pt x="129" y="36"/>
                      <a:pt x="209" y="0"/>
                      <a:pt x="318" y="0"/>
                    </a:cubicBezTo>
                    <a:moveTo>
                      <a:pt x="318" y="78"/>
                    </a:moveTo>
                    <a:cubicBezTo>
                      <a:pt x="245" y="78"/>
                      <a:pt x="194" y="110"/>
                      <a:pt x="166" y="176"/>
                    </a:cubicBezTo>
                    <a:cubicBezTo>
                      <a:pt x="144" y="230"/>
                      <a:pt x="132" y="303"/>
                      <a:pt x="132" y="394"/>
                    </a:cubicBezTo>
                    <a:cubicBezTo>
                      <a:pt x="132" y="490"/>
                      <a:pt x="144" y="565"/>
                      <a:pt x="166" y="619"/>
                    </a:cubicBezTo>
                    <a:cubicBezTo>
                      <a:pt x="194" y="685"/>
                      <a:pt x="245" y="718"/>
                      <a:pt x="318" y="718"/>
                    </a:cubicBezTo>
                    <a:cubicBezTo>
                      <a:pt x="391" y="718"/>
                      <a:pt x="441" y="685"/>
                      <a:pt x="468" y="619"/>
                    </a:cubicBezTo>
                    <a:cubicBezTo>
                      <a:pt x="491" y="565"/>
                      <a:pt x="503" y="491"/>
                      <a:pt x="503" y="398"/>
                    </a:cubicBezTo>
                    <a:cubicBezTo>
                      <a:pt x="503" y="302"/>
                      <a:pt x="491" y="228"/>
                      <a:pt x="468" y="176"/>
                    </a:cubicBezTo>
                    <a:cubicBezTo>
                      <a:pt x="440" y="110"/>
                      <a:pt x="390" y="78"/>
                      <a:pt x="318" y="78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9233" name="Freeform 17"/>
              <p:cNvSpPr>
                <a:spLocks/>
              </p:cNvSpPr>
              <p:nvPr/>
            </p:nvSpPr>
            <p:spPr bwMode="gray">
              <a:xfrm>
                <a:off x="2538" y="2598"/>
                <a:ext cx="195" cy="155"/>
              </a:xfrm>
              <a:custGeom>
                <a:avLst/>
                <a:gdLst/>
                <a:ahLst/>
                <a:cxnLst>
                  <a:cxn ang="0">
                    <a:pos x="0" y="775"/>
                  </a:cxn>
                  <a:cxn ang="0">
                    <a:pos x="0" y="30"/>
                  </a:cxn>
                  <a:cxn ang="0">
                    <a:pos x="278" y="0"/>
                  </a:cxn>
                  <a:cxn ang="0">
                    <a:pos x="480" y="49"/>
                  </a:cxn>
                  <a:cxn ang="0">
                    <a:pos x="722" y="0"/>
                  </a:cxn>
                  <a:cxn ang="0">
                    <a:pos x="952" y="119"/>
                  </a:cxn>
                  <a:cxn ang="0">
                    <a:pos x="974" y="312"/>
                  </a:cxn>
                  <a:cxn ang="0">
                    <a:pos x="974" y="775"/>
                  </a:cxn>
                  <a:cxn ang="0">
                    <a:pos x="845" y="775"/>
                  </a:cxn>
                  <a:cxn ang="0">
                    <a:pos x="845" y="320"/>
                  </a:cxn>
                  <a:cxn ang="0">
                    <a:pos x="824" y="141"/>
                  </a:cxn>
                  <a:cxn ang="0">
                    <a:pos x="705" y="78"/>
                  </a:cxn>
                  <a:cxn ang="0">
                    <a:pos x="551" y="113"/>
                  </a:cxn>
                  <a:cxn ang="0">
                    <a:pos x="551" y="775"/>
                  </a:cxn>
                  <a:cxn ang="0">
                    <a:pos x="422" y="775"/>
                  </a:cxn>
                  <a:cxn ang="0">
                    <a:pos x="422" y="314"/>
                  </a:cxn>
                  <a:cxn ang="0">
                    <a:pos x="401" y="141"/>
                  </a:cxn>
                  <a:cxn ang="0">
                    <a:pos x="278" y="78"/>
                  </a:cxn>
                  <a:cxn ang="0">
                    <a:pos x="128" y="94"/>
                  </a:cxn>
                  <a:cxn ang="0">
                    <a:pos x="128" y="775"/>
                  </a:cxn>
                  <a:cxn ang="0">
                    <a:pos x="0" y="775"/>
                  </a:cxn>
                </a:cxnLst>
                <a:rect l="0" t="0" r="r" b="b"/>
                <a:pathLst>
                  <a:path w="974" h="775">
                    <a:moveTo>
                      <a:pt x="0" y="775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117" y="10"/>
                      <a:pt x="210" y="0"/>
                      <a:pt x="278" y="0"/>
                    </a:cubicBezTo>
                    <a:cubicBezTo>
                      <a:pt x="367" y="0"/>
                      <a:pt x="435" y="16"/>
                      <a:pt x="480" y="49"/>
                    </a:cubicBezTo>
                    <a:cubicBezTo>
                      <a:pt x="561" y="16"/>
                      <a:pt x="642" y="0"/>
                      <a:pt x="722" y="0"/>
                    </a:cubicBezTo>
                    <a:cubicBezTo>
                      <a:pt x="843" y="0"/>
                      <a:pt x="920" y="40"/>
                      <a:pt x="952" y="119"/>
                    </a:cubicBezTo>
                    <a:cubicBezTo>
                      <a:pt x="967" y="156"/>
                      <a:pt x="974" y="220"/>
                      <a:pt x="974" y="312"/>
                    </a:cubicBezTo>
                    <a:cubicBezTo>
                      <a:pt x="974" y="775"/>
                      <a:pt x="974" y="775"/>
                      <a:pt x="974" y="775"/>
                    </a:cubicBezTo>
                    <a:cubicBezTo>
                      <a:pt x="845" y="775"/>
                      <a:pt x="845" y="775"/>
                      <a:pt x="845" y="775"/>
                    </a:cubicBezTo>
                    <a:cubicBezTo>
                      <a:pt x="845" y="320"/>
                      <a:pt x="845" y="320"/>
                      <a:pt x="845" y="320"/>
                    </a:cubicBezTo>
                    <a:cubicBezTo>
                      <a:pt x="845" y="231"/>
                      <a:pt x="838" y="172"/>
                      <a:pt x="824" y="141"/>
                    </a:cubicBezTo>
                    <a:cubicBezTo>
                      <a:pt x="805" y="99"/>
                      <a:pt x="765" y="78"/>
                      <a:pt x="705" y="78"/>
                    </a:cubicBezTo>
                    <a:cubicBezTo>
                      <a:pt x="654" y="78"/>
                      <a:pt x="603" y="90"/>
                      <a:pt x="551" y="113"/>
                    </a:cubicBezTo>
                    <a:cubicBezTo>
                      <a:pt x="551" y="775"/>
                      <a:pt x="551" y="775"/>
                      <a:pt x="551" y="775"/>
                    </a:cubicBezTo>
                    <a:cubicBezTo>
                      <a:pt x="422" y="775"/>
                      <a:pt x="422" y="775"/>
                      <a:pt x="422" y="775"/>
                    </a:cubicBezTo>
                    <a:cubicBezTo>
                      <a:pt x="422" y="314"/>
                      <a:pt x="422" y="314"/>
                      <a:pt x="422" y="314"/>
                    </a:cubicBezTo>
                    <a:cubicBezTo>
                      <a:pt x="422" y="229"/>
                      <a:pt x="415" y="171"/>
                      <a:pt x="401" y="141"/>
                    </a:cubicBezTo>
                    <a:cubicBezTo>
                      <a:pt x="382" y="99"/>
                      <a:pt x="341" y="78"/>
                      <a:pt x="278" y="78"/>
                    </a:cubicBezTo>
                    <a:cubicBezTo>
                      <a:pt x="231" y="78"/>
                      <a:pt x="181" y="83"/>
                      <a:pt x="128" y="94"/>
                    </a:cubicBezTo>
                    <a:cubicBezTo>
                      <a:pt x="128" y="775"/>
                      <a:pt x="128" y="775"/>
                      <a:pt x="128" y="775"/>
                    </a:cubicBezTo>
                    <a:lnTo>
                      <a:pt x="0" y="7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9234" name="Freeform 18"/>
              <p:cNvSpPr>
                <a:spLocks noEditPoints="1"/>
              </p:cNvSpPr>
              <p:nvPr/>
            </p:nvSpPr>
            <p:spPr bwMode="gray">
              <a:xfrm>
                <a:off x="2768" y="2598"/>
                <a:ext cx="127" cy="159"/>
              </a:xfrm>
              <a:custGeom>
                <a:avLst/>
                <a:gdLst/>
                <a:ahLst/>
                <a:cxnLst>
                  <a:cxn ang="0">
                    <a:pos x="318" y="0"/>
                  </a:cxn>
                  <a:cxn ang="0">
                    <a:pos x="559" y="107"/>
                  </a:cxn>
                  <a:cxn ang="0">
                    <a:pos x="635" y="398"/>
                  </a:cxn>
                  <a:cxn ang="0">
                    <a:pos x="559" y="688"/>
                  </a:cxn>
                  <a:cxn ang="0">
                    <a:pos x="319" y="795"/>
                  </a:cxn>
                  <a:cxn ang="0">
                    <a:pos x="0" y="393"/>
                  </a:cxn>
                  <a:cxn ang="0">
                    <a:pos x="77" y="107"/>
                  </a:cxn>
                  <a:cxn ang="0">
                    <a:pos x="318" y="0"/>
                  </a:cxn>
                  <a:cxn ang="0">
                    <a:pos x="318" y="78"/>
                  </a:cxn>
                  <a:cxn ang="0">
                    <a:pos x="167" y="176"/>
                  </a:cxn>
                  <a:cxn ang="0">
                    <a:pos x="132" y="394"/>
                  </a:cxn>
                  <a:cxn ang="0">
                    <a:pos x="167" y="619"/>
                  </a:cxn>
                  <a:cxn ang="0">
                    <a:pos x="318" y="718"/>
                  </a:cxn>
                  <a:cxn ang="0">
                    <a:pos x="468" y="619"/>
                  </a:cxn>
                  <a:cxn ang="0">
                    <a:pos x="503" y="398"/>
                  </a:cxn>
                  <a:cxn ang="0">
                    <a:pos x="468" y="176"/>
                  </a:cxn>
                  <a:cxn ang="0">
                    <a:pos x="318" y="78"/>
                  </a:cxn>
                </a:cxnLst>
                <a:rect l="0" t="0" r="r" b="b"/>
                <a:pathLst>
                  <a:path w="635" h="795">
                    <a:moveTo>
                      <a:pt x="318" y="0"/>
                    </a:moveTo>
                    <a:cubicBezTo>
                      <a:pt x="426" y="0"/>
                      <a:pt x="506" y="36"/>
                      <a:pt x="559" y="107"/>
                    </a:cubicBezTo>
                    <a:cubicBezTo>
                      <a:pt x="609" y="176"/>
                      <a:pt x="635" y="273"/>
                      <a:pt x="635" y="398"/>
                    </a:cubicBezTo>
                    <a:cubicBezTo>
                      <a:pt x="635" y="521"/>
                      <a:pt x="609" y="618"/>
                      <a:pt x="559" y="688"/>
                    </a:cubicBezTo>
                    <a:cubicBezTo>
                      <a:pt x="507" y="760"/>
                      <a:pt x="427" y="795"/>
                      <a:pt x="319" y="795"/>
                    </a:cubicBezTo>
                    <a:cubicBezTo>
                      <a:pt x="107" y="795"/>
                      <a:pt x="0" y="661"/>
                      <a:pt x="0" y="393"/>
                    </a:cubicBezTo>
                    <a:cubicBezTo>
                      <a:pt x="0" y="271"/>
                      <a:pt x="26" y="176"/>
                      <a:pt x="77" y="107"/>
                    </a:cubicBezTo>
                    <a:cubicBezTo>
                      <a:pt x="129" y="36"/>
                      <a:pt x="209" y="0"/>
                      <a:pt x="318" y="0"/>
                    </a:cubicBezTo>
                    <a:moveTo>
                      <a:pt x="318" y="78"/>
                    </a:moveTo>
                    <a:cubicBezTo>
                      <a:pt x="245" y="78"/>
                      <a:pt x="194" y="110"/>
                      <a:pt x="167" y="176"/>
                    </a:cubicBezTo>
                    <a:cubicBezTo>
                      <a:pt x="144" y="230"/>
                      <a:pt x="132" y="303"/>
                      <a:pt x="132" y="394"/>
                    </a:cubicBezTo>
                    <a:cubicBezTo>
                      <a:pt x="132" y="490"/>
                      <a:pt x="144" y="565"/>
                      <a:pt x="167" y="619"/>
                    </a:cubicBezTo>
                    <a:cubicBezTo>
                      <a:pt x="194" y="685"/>
                      <a:pt x="245" y="718"/>
                      <a:pt x="318" y="718"/>
                    </a:cubicBezTo>
                    <a:cubicBezTo>
                      <a:pt x="391" y="718"/>
                      <a:pt x="441" y="685"/>
                      <a:pt x="468" y="619"/>
                    </a:cubicBezTo>
                    <a:cubicBezTo>
                      <a:pt x="491" y="565"/>
                      <a:pt x="503" y="491"/>
                      <a:pt x="503" y="398"/>
                    </a:cubicBezTo>
                    <a:cubicBezTo>
                      <a:pt x="503" y="302"/>
                      <a:pt x="491" y="228"/>
                      <a:pt x="468" y="176"/>
                    </a:cubicBezTo>
                    <a:cubicBezTo>
                      <a:pt x="440" y="110"/>
                      <a:pt x="390" y="78"/>
                      <a:pt x="318" y="78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9235" name="Freeform 19"/>
              <p:cNvSpPr>
                <a:spLocks/>
              </p:cNvSpPr>
              <p:nvPr/>
            </p:nvSpPr>
            <p:spPr bwMode="gray">
              <a:xfrm>
                <a:off x="2934" y="2598"/>
                <a:ext cx="65" cy="155"/>
              </a:xfrm>
              <a:custGeom>
                <a:avLst/>
                <a:gdLst/>
                <a:ahLst/>
                <a:cxnLst>
                  <a:cxn ang="0">
                    <a:pos x="0" y="775"/>
                  </a:cxn>
                  <a:cxn ang="0">
                    <a:pos x="0" y="33"/>
                  </a:cxn>
                  <a:cxn ang="0">
                    <a:pos x="326" y="0"/>
                  </a:cxn>
                  <a:cxn ang="0">
                    <a:pos x="326" y="81"/>
                  </a:cxn>
                  <a:cxn ang="0">
                    <a:pos x="129" y="94"/>
                  </a:cxn>
                  <a:cxn ang="0">
                    <a:pos x="129" y="775"/>
                  </a:cxn>
                  <a:cxn ang="0">
                    <a:pos x="0" y="775"/>
                  </a:cxn>
                </a:cxnLst>
                <a:rect l="0" t="0" r="r" b="b"/>
                <a:pathLst>
                  <a:path w="326" h="775">
                    <a:moveTo>
                      <a:pt x="0" y="775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99" y="12"/>
                      <a:pt x="207" y="1"/>
                      <a:pt x="326" y="0"/>
                    </a:cubicBezTo>
                    <a:cubicBezTo>
                      <a:pt x="326" y="81"/>
                      <a:pt x="326" y="81"/>
                      <a:pt x="326" y="81"/>
                    </a:cubicBezTo>
                    <a:cubicBezTo>
                      <a:pt x="254" y="81"/>
                      <a:pt x="188" y="86"/>
                      <a:pt x="129" y="94"/>
                    </a:cubicBezTo>
                    <a:cubicBezTo>
                      <a:pt x="129" y="775"/>
                      <a:pt x="129" y="775"/>
                      <a:pt x="129" y="775"/>
                    </a:cubicBezTo>
                    <a:lnTo>
                      <a:pt x="0" y="7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9236" name="Freeform 20"/>
              <p:cNvSpPr>
                <a:spLocks/>
              </p:cNvSpPr>
              <p:nvPr/>
            </p:nvSpPr>
            <p:spPr bwMode="gray">
              <a:xfrm>
                <a:off x="3028" y="2598"/>
                <a:ext cx="65" cy="155"/>
              </a:xfrm>
              <a:custGeom>
                <a:avLst/>
                <a:gdLst/>
                <a:ahLst/>
                <a:cxnLst>
                  <a:cxn ang="0">
                    <a:pos x="0" y="775"/>
                  </a:cxn>
                  <a:cxn ang="0">
                    <a:pos x="0" y="33"/>
                  </a:cxn>
                  <a:cxn ang="0">
                    <a:pos x="326" y="0"/>
                  </a:cxn>
                  <a:cxn ang="0">
                    <a:pos x="326" y="81"/>
                  </a:cxn>
                  <a:cxn ang="0">
                    <a:pos x="129" y="94"/>
                  </a:cxn>
                  <a:cxn ang="0">
                    <a:pos x="129" y="775"/>
                  </a:cxn>
                  <a:cxn ang="0">
                    <a:pos x="0" y="775"/>
                  </a:cxn>
                </a:cxnLst>
                <a:rect l="0" t="0" r="r" b="b"/>
                <a:pathLst>
                  <a:path w="326" h="775">
                    <a:moveTo>
                      <a:pt x="0" y="775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99" y="12"/>
                      <a:pt x="207" y="1"/>
                      <a:pt x="326" y="0"/>
                    </a:cubicBezTo>
                    <a:cubicBezTo>
                      <a:pt x="326" y="81"/>
                      <a:pt x="326" y="81"/>
                      <a:pt x="326" y="81"/>
                    </a:cubicBezTo>
                    <a:cubicBezTo>
                      <a:pt x="253" y="81"/>
                      <a:pt x="188" y="86"/>
                      <a:pt x="129" y="94"/>
                    </a:cubicBezTo>
                    <a:cubicBezTo>
                      <a:pt x="129" y="775"/>
                      <a:pt x="129" y="775"/>
                      <a:pt x="129" y="775"/>
                    </a:cubicBezTo>
                    <a:lnTo>
                      <a:pt x="0" y="7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9237" name="Freeform 21"/>
              <p:cNvSpPr>
                <a:spLocks noEditPoints="1"/>
              </p:cNvSpPr>
              <p:nvPr/>
            </p:nvSpPr>
            <p:spPr bwMode="gray">
              <a:xfrm>
                <a:off x="3110" y="2598"/>
                <a:ext cx="127" cy="159"/>
              </a:xfrm>
              <a:custGeom>
                <a:avLst/>
                <a:gdLst/>
                <a:ahLst/>
                <a:cxnLst>
                  <a:cxn ang="0">
                    <a:pos x="317" y="0"/>
                  </a:cxn>
                  <a:cxn ang="0">
                    <a:pos x="558" y="107"/>
                  </a:cxn>
                  <a:cxn ang="0">
                    <a:pos x="634" y="398"/>
                  </a:cxn>
                  <a:cxn ang="0">
                    <a:pos x="558" y="688"/>
                  </a:cxn>
                  <a:cxn ang="0">
                    <a:pos x="318" y="795"/>
                  </a:cxn>
                  <a:cxn ang="0">
                    <a:pos x="0" y="393"/>
                  </a:cxn>
                  <a:cxn ang="0">
                    <a:pos x="76" y="107"/>
                  </a:cxn>
                  <a:cxn ang="0">
                    <a:pos x="317" y="0"/>
                  </a:cxn>
                  <a:cxn ang="0">
                    <a:pos x="317" y="78"/>
                  </a:cxn>
                  <a:cxn ang="0">
                    <a:pos x="166" y="176"/>
                  </a:cxn>
                  <a:cxn ang="0">
                    <a:pos x="132" y="394"/>
                  </a:cxn>
                  <a:cxn ang="0">
                    <a:pos x="166" y="619"/>
                  </a:cxn>
                  <a:cxn ang="0">
                    <a:pos x="317" y="718"/>
                  </a:cxn>
                  <a:cxn ang="0">
                    <a:pos x="468" y="619"/>
                  </a:cxn>
                  <a:cxn ang="0">
                    <a:pos x="502" y="398"/>
                  </a:cxn>
                  <a:cxn ang="0">
                    <a:pos x="468" y="176"/>
                  </a:cxn>
                  <a:cxn ang="0">
                    <a:pos x="317" y="78"/>
                  </a:cxn>
                </a:cxnLst>
                <a:rect l="0" t="0" r="r" b="b"/>
                <a:pathLst>
                  <a:path w="634" h="795">
                    <a:moveTo>
                      <a:pt x="317" y="0"/>
                    </a:moveTo>
                    <a:cubicBezTo>
                      <a:pt x="425" y="0"/>
                      <a:pt x="505" y="36"/>
                      <a:pt x="558" y="107"/>
                    </a:cubicBezTo>
                    <a:cubicBezTo>
                      <a:pt x="608" y="176"/>
                      <a:pt x="634" y="273"/>
                      <a:pt x="634" y="398"/>
                    </a:cubicBezTo>
                    <a:cubicBezTo>
                      <a:pt x="634" y="521"/>
                      <a:pt x="608" y="618"/>
                      <a:pt x="558" y="688"/>
                    </a:cubicBezTo>
                    <a:cubicBezTo>
                      <a:pt x="506" y="760"/>
                      <a:pt x="426" y="795"/>
                      <a:pt x="318" y="795"/>
                    </a:cubicBezTo>
                    <a:cubicBezTo>
                      <a:pt x="106" y="795"/>
                      <a:pt x="0" y="661"/>
                      <a:pt x="0" y="393"/>
                    </a:cubicBezTo>
                    <a:cubicBezTo>
                      <a:pt x="0" y="271"/>
                      <a:pt x="25" y="176"/>
                      <a:pt x="76" y="107"/>
                    </a:cubicBezTo>
                    <a:cubicBezTo>
                      <a:pt x="128" y="36"/>
                      <a:pt x="209" y="0"/>
                      <a:pt x="317" y="0"/>
                    </a:cubicBezTo>
                    <a:moveTo>
                      <a:pt x="317" y="78"/>
                    </a:moveTo>
                    <a:cubicBezTo>
                      <a:pt x="244" y="78"/>
                      <a:pt x="194" y="110"/>
                      <a:pt x="166" y="176"/>
                    </a:cubicBezTo>
                    <a:cubicBezTo>
                      <a:pt x="143" y="230"/>
                      <a:pt x="132" y="303"/>
                      <a:pt x="132" y="394"/>
                    </a:cubicBezTo>
                    <a:cubicBezTo>
                      <a:pt x="132" y="490"/>
                      <a:pt x="143" y="565"/>
                      <a:pt x="166" y="619"/>
                    </a:cubicBezTo>
                    <a:cubicBezTo>
                      <a:pt x="194" y="685"/>
                      <a:pt x="244" y="718"/>
                      <a:pt x="317" y="718"/>
                    </a:cubicBezTo>
                    <a:cubicBezTo>
                      <a:pt x="390" y="718"/>
                      <a:pt x="440" y="685"/>
                      <a:pt x="468" y="619"/>
                    </a:cubicBezTo>
                    <a:cubicBezTo>
                      <a:pt x="490" y="565"/>
                      <a:pt x="502" y="491"/>
                      <a:pt x="502" y="398"/>
                    </a:cubicBezTo>
                    <a:cubicBezTo>
                      <a:pt x="502" y="302"/>
                      <a:pt x="490" y="228"/>
                      <a:pt x="468" y="176"/>
                    </a:cubicBezTo>
                    <a:cubicBezTo>
                      <a:pt x="439" y="110"/>
                      <a:pt x="389" y="78"/>
                      <a:pt x="317" y="78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9238" name="Freeform 22"/>
              <p:cNvSpPr>
                <a:spLocks/>
              </p:cNvSpPr>
              <p:nvPr/>
            </p:nvSpPr>
            <p:spPr bwMode="gray">
              <a:xfrm>
                <a:off x="3253" y="2602"/>
                <a:ext cx="195" cy="151"/>
              </a:xfrm>
              <a:custGeom>
                <a:avLst/>
                <a:gdLst/>
                <a:ahLst/>
                <a:cxnLst>
                  <a:cxn ang="0">
                    <a:pos x="213" y="754"/>
                  </a:cxn>
                  <a:cxn ang="0">
                    <a:pos x="0" y="0"/>
                  </a:cxn>
                  <a:cxn ang="0">
                    <a:pos x="130" y="0"/>
                  </a:cxn>
                  <a:cxn ang="0">
                    <a:pos x="290" y="614"/>
                  </a:cxn>
                  <a:cxn ang="0">
                    <a:pos x="431" y="0"/>
                  </a:cxn>
                  <a:cxn ang="0">
                    <a:pos x="558" y="0"/>
                  </a:cxn>
                  <a:cxn ang="0">
                    <a:pos x="706" y="614"/>
                  </a:cxn>
                  <a:cxn ang="0">
                    <a:pos x="866" y="0"/>
                  </a:cxn>
                  <a:cxn ang="0">
                    <a:pos x="971" y="0"/>
                  </a:cxn>
                  <a:cxn ang="0">
                    <a:pos x="758" y="754"/>
                  </a:cxn>
                  <a:cxn ang="0">
                    <a:pos x="631" y="754"/>
                  </a:cxn>
                  <a:cxn ang="0">
                    <a:pos x="517" y="266"/>
                  </a:cxn>
                  <a:cxn ang="0">
                    <a:pos x="489" y="112"/>
                  </a:cxn>
                  <a:cxn ang="0">
                    <a:pos x="460" y="265"/>
                  </a:cxn>
                  <a:cxn ang="0">
                    <a:pos x="347" y="754"/>
                  </a:cxn>
                  <a:cxn ang="0">
                    <a:pos x="213" y="754"/>
                  </a:cxn>
                </a:cxnLst>
                <a:rect l="0" t="0" r="r" b="b"/>
                <a:pathLst>
                  <a:path w="971" h="754">
                    <a:moveTo>
                      <a:pt x="213" y="75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290" y="614"/>
                      <a:pt x="290" y="614"/>
                      <a:pt x="290" y="614"/>
                    </a:cubicBezTo>
                    <a:cubicBezTo>
                      <a:pt x="431" y="0"/>
                      <a:pt x="431" y="0"/>
                      <a:pt x="431" y="0"/>
                    </a:cubicBezTo>
                    <a:cubicBezTo>
                      <a:pt x="558" y="0"/>
                      <a:pt x="558" y="0"/>
                      <a:pt x="558" y="0"/>
                    </a:cubicBezTo>
                    <a:cubicBezTo>
                      <a:pt x="706" y="614"/>
                      <a:pt x="706" y="614"/>
                      <a:pt x="706" y="614"/>
                    </a:cubicBezTo>
                    <a:cubicBezTo>
                      <a:pt x="866" y="0"/>
                      <a:pt x="866" y="0"/>
                      <a:pt x="866" y="0"/>
                    </a:cubicBezTo>
                    <a:cubicBezTo>
                      <a:pt x="971" y="0"/>
                      <a:pt x="971" y="0"/>
                      <a:pt x="971" y="0"/>
                    </a:cubicBezTo>
                    <a:cubicBezTo>
                      <a:pt x="758" y="754"/>
                      <a:pt x="758" y="754"/>
                      <a:pt x="758" y="754"/>
                    </a:cubicBezTo>
                    <a:cubicBezTo>
                      <a:pt x="631" y="754"/>
                      <a:pt x="631" y="754"/>
                      <a:pt x="631" y="754"/>
                    </a:cubicBezTo>
                    <a:cubicBezTo>
                      <a:pt x="517" y="266"/>
                      <a:pt x="517" y="266"/>
                      <a:pt x="517" y="266"/>
                    </a:cubicBezTo>
                    <a:cubicBezTo>
                      <a:pt x="509" y="231"/>
                      <a:pt x="500" y="180"/>
                      <a:pt x="489" y="112"/>
                    </a:cubicBezTo>
                    <a:cubicBezTo>
                      <a:pt x="481" y="166"/>
                      <a:pt x="471" y="217"/>
                      <a:pt x="460" y="265"/>
                    </a:cubicBezTo>
                    <a:cubicBezTo>
                      <a:pt x="347" y="754"/>
                      <a:pt x="347" y="754"/>
                      <a:pt x="347" y="754"/>
                    </a:cubicBezTo>
                    <a:lnTo>
                      <a:pt x="213" y="7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9239" name="Freeform 23"/>
              <p:cNvSpPr>
                <a:spLocks/>
              </p:cNvSpPr>
              <p:nvPr/>
            </p:nvSpPr>
            <p:spPr bwMode="gray">
              <a:xfrm>
                <a:off x="3525" y="2602"/>
                <a:ext cx="194" cy="151"/>
              </a:xfrm>
              <a:custGeom>
                <a:avLst/>
                <a:gdLst/>
                <a:ahLst/>
                <a:cxnLst>
                  <a:cxn ang="0">
                    <a:pos x="213" y="754"/>
                  </a:cxn>
                  <a:cxn ang="0">
                    <a:pos x="0" y="0"/>
                  </a:cxn>
                  <a:cxn ang="0">
                    <a:pos x="130" y="0"/>
                  </a:cxn>
                  <a:cxn ang="0">
                    <a:pos x="290" y="614"/>
                  </a:cxn>
                  <a:cxn ang="0">
                    <a:pos x="431" y="0"/>
                  </a:cxn>
                  <a:cxn ang="0">
                    <a:pos x="559" y="0"/>
                  </a:cxn>
                  <a:cxn ang="0">
                    <a:pos x="706" y="614"/>
                  </a:cxn>
                  <a:cxn ang="0">
                    <a:pos x="866" y="0"/>
                  </a:cxn>
                  <a:cxn ang="0">
                    <a:pos x="971" y="0"/>
                  </a:cxn>
                  <a:cxn ang="0">
                    <a:pos x="758" y="754"/>
                  </a:cxn>
                  <a:cxn ang="0">
                    <a:pos x="631" y="754"/>
                  </a:cxn>
                  <a:cxn ang="0">
                    <a:pos x="518" y="266"/>
                  </a:cxn>
                  <a:cxn ang="0">
                    <a:pos x="489" y="112"/>
                  </a:cxn>
                  <a:cxn ang="0">
                    <a:pos x="460" y="265"/>
                  </a:cxn>
                  <a:cxn ang="0">
                    <a:pos x="347" y="754"/>
                  </a:cxn>
                  <a:cxn ang="0">
                    <a:pos x="213" y="754"/>
                  </a:cxn>
                </a:cxnLst>
                <a:rect l="0" t="0" r="r" b="b"/>
                <a:pathLst>
                  <a:path w="971" h="754">
                    <a:moveTo>
                      <a:pt x="213" y="75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290" y="614"/>
                      <a:pt x="290" y="614"/>
                      <a:pt x="290" y="614"/>
                    </a:cubicBezTo>
                    <a:cubicBezTo>
                      <a:pt x="431" y="0"/>
                      <a:pt x="431" y="0"/>
                      <a:pt x="431" y="0"/>
                    </a:cubicBezTo>
                    <a:cubicBezTo>
                      <a:pt x="559" y="0"/>
                      <a:pt x="559" y="0"/>
                      <a:pt x="559" y="0"/>
                    </a:cubicBezTo>
                    <a:cubicBezTo>
                      <a:pt x="706" y="614"/>
                      <a:pt x="706" y="614"/>
                      <a:pt x="706" y="614"/>
                    </a:cubicBezTo>
                    <a:cubicBezTo>
                      <a:pt x="866" y="0"/>
                      <a:pt x="866" y="0"/>
                      <a:pt x="866" y="0"/>
                    </a:cubicBezTo>
                    <a:cubicBezTo>
                      <a:pt x="971" y="0"/>
                      <a:pt x="971" y="0"/>
                      <a:pt x="971" y="0"/>
                    </a:cubicBezTo>
                    <a:cubicBezTo>
                      <a:pt x="758" y="754"/>
                      <a:pt x="758" y="754"/>
                      <a:pt x="758" y="754"/>
                    </a:cubicBezTo>
                    <a:cubicBezTo>
                      <a:pt x="631" y="754"/>
                      <a:pt x="631" y="754"/>
                      <a:pt x="631" y="754"/>
                    </a:cubicBezTo>
                    <a:cubicBezTo>
                      <a:pt x="518" y="266"/>
                      <a:pt x="518" y="266"/>
                      <a:pt x="518" y="266"/>
                    </a:cubicBezTo>
                    <a:cubicBezTo>
                      <a:pt x="510" y="231"/>
                      <a:pt x="500" y="180"/>
                      <a:pt x="489" y="112"/>
                    </a:cubicBezTo>
                    <a:cubicBezTo>
                      <a:pt x="481" y="166"/>
                      <a:pt x="471" y="217"/>
                      <a:pt x="460" y="265"/>
                    </a:cubicBezTo>
                    <a:cubicBezTo>
                      <a:pt x="347" y="754"/>
                      <a:pt x="347" y="754"/>
                      <a:pt x="347" y="754"/>
                    </a:cubicBezTo>
                    <a:lnTo>
                      <a:pt x="213" y="7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9240" name="Freeform 24"/>
              <p:cNvSpPr>
                <a:spLocks noEditPoints="1"/>
              </p:cNvSpPr>
              <p:nvPr/>
            </p:nvSpPr>
            <p:spPr bwMode="gray">
              <a:xfrm>
                <a:off x="3745" y="2547"/>
                <a:ext cx="31" cy="206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137" y="26"/>
                  </a:cxn>
                  <a:cxn ang="0">
                    <a:pos x="157" y="79"/>
                  </a:cxn>
                  <a:cxn ang="0">
                    <a:pos x="132" y="139"/>
                  </a:cxn>
                  <a:cxn ang="0">
                    <a:pos x="78" y="159"/>
                  </a:cxn>
                  <a:cxn ang="0">
                    <a:pos x="20" y="133"/>
                  </a:cxn>
                  <a:cxn ang="0">
                    <a:pos x="0" y="78"/>
                  </a:cxn>
                  <a:cxn ang="0">
                    <a:pos x="26" y="20"/>
                  </a:cxn>
                  <a:cxn ang="0">
                    <a:pos x="79" y="0"/>
                  </a:cxn>
                  <a:cxn ang="0">
                    <a:pos x="16" y="277"/>
                  </a:cxn>
                  <a:cxn ang="0">
                    <a:pos x="144" y="277"/>
                  </a:cxn>
                  <a:cxn ang="0">
                    <a:pos x="144" y="1031"/>
                  </a:cxn>
                  <a:cxn ang="0">
                    <a:pos x="16" y="1031"/>
                  </a:cxn>
                  <a:cxn ang="0">
                    <a:pos x="16" y="277"/>
                  </a:cxn>
                </a:cxnLst>
                <a:rect l="0" t="0" r="r" b="b"/>
                <a:pathLst>
                  <a:path w="157" h="1031">
                    <a:moveTo>
                      <a:pt x="79" y="0"/>
                    </a:moveTo>
                    <a:cubicBezTo>
                      <a:pt x="102" y="0"/>
                      <a:pt x="122" y="9"/>
                      <a:pt x="137" y="26"/>
                    </a:cubicBezTo>
                    <a:cubicBezTo>
                      <a:pt x="151" y="42"/>
                      <a:pt x="157" y="59"/>
                      <a:pt x="157" y="79"/>
                    </a:cubicBezTo>
                    <a:cubicBezTo>
                      <a:pt x="157" y="103"/>
                      <a:pt x="149" y="123"/>
                      <a:pt x="132" y="139"/>
                    </a:cubicBezTo>
                    <a:cubicBezTo>
                      <a:pt x="117" y="152"/>
                      <a:pt x="99" y="159"/>
                      <a:pt x="78" y="159"/>
                    </a:cubicBezTo>
                    <a:cubicBezTo>
                      <a:pt x="55" y="159"/>
                      <a:pt x="35" y="150"/>
                      <a:pt x="20" y="133"/>
                    </a:cubicBezTo>
                    <a:cubicBezTo>
                      <a:pt x="6" y="118"/>
                      <a:pt x="0" y="99"/>
                      <a:pt x="0" y="78"/>
                    </a:cubicBezTo>
                    <a:cubicBezTo>
                      <a:pt x="0" y="56"/>
                      <a:pt x="9" y="37"/>
                      <a:pt x="26" y="20"/>
                    </a:cubicBezTo>
                    <a:cubicBezTo>
                      <a:pt x="41" y="7"/>
                      <a:pt x="58" y="0"/>
                      <a:pt x="79" y="0"/>
                    </a:cubicBezTo>
                    <a:moveTo>
                      <a:pt x="16" y="277"/>
                    </a:moveTo>
                    <a:cubicBezTo>
                      <a:pt x="144" y="277"/>
                      <a:pt x="144" y="277"/>
                      <a:pt x="144" y="277"/>
                    </a:cubicBezTo>
                    <a:cubicBezTo>
                      <a:pt x="144" y="1031"/>
                      <a:pt x="144" y="1031"/>
                      <a:pt x="144" y="1031"/>
                    </a:cubicBezTo>
                    <a:cubicBezTo>
                      <a:pt x="16" y="1031"/>
                      <a:pt x="16" y="1031"/>
                      <a:pt x="16" y="1031"/>
                    </a:cubicBezTo>
                    <a:lnTo>
                      <a:pt x="16" y="2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9241" name="Freeform 25"/>
              <p:cNvSpPr>
                <a:spLocks/>
              </p:cNvSpPr>
              <p:nvPr/>
            </p:nvSpPr>
            <p:spPr bwMode="gray">
              <a:xfrm>
                <a:off x="3820" y="2561"/>
                <a:ext cx="67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9" y="0"/>
                  </a:cxn>
                  <a:cxn ang="0">
                    <a:pos x="129" y="204"/>
                  </a:cxn>
                  <a:cxn ang="0">
                    <a:pos x="332" y="204"/>
                  </a:cxn>
                  <a:cxn ang="0">
                    <a:pos x="332" y="286"/>
                  </a:cxn>
                  <a:cxn ang="0">
                    <a:pos x="129" y="286"/>
                  </a:cxn>
                  <a:cxn ang="0">
                    <a:pos x="129" y="686"/>
                  </a:cxn>
                  <a:cxn ang="0">
                    <a:pos x="163" y="840"/>
                  </a:cxn>
                  <a:cxn ang="0">
                    <a:pos x="234" y="873"/>
                  </a:cxn>
                  <a:cxn ang="0">
                    <a:pos x="289" y="875"/>
                  </a:cxn>
                  <a:cxn ang="0">
                    <a:pos x="332" y="875"/>
                  </a:cxn>
                  <a:cxn ang="0">
                    <a:pos x="332" y="958"/>
                  </a:cxn>
                  <a:cxn ang="0">
                    <a:pos x="262" y="958"/>
                  </a:cxn>
                  <a:cxn ang="0">
                    <a:pos x="132" y="945"/>
                  </a:cxn>
                  <a:cxn ang="0">
                    <a:pos x="11" y="817"/>
                  </a:cxn>
                  <a:cxn ang="0">
                    <a:pos x="0" y="667"/>
                  </a:cxn>
                  <a:cxn ang="0">
                    <a:pos x="0" y="0"/>
                  </a:cxn>
                </a:cxnLst>
                <a:rect l="0" t="0" r="r" b="b"/>
                <a:pathLst>
                  <a:path w="332" h="958">
                    <a:moveTo>
                      <a:pt x="0" y="0"/>
                    </a:move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204"/>
                      <a:pt x="129" y="204"/>
                      <a:pt x="129" y="204"/>
                    </a:cubicBezTo>
                    <a:cubicBezTo>
                      <a:pt x="332" y="204"/>
                      <a:pt x="332" y="204"/>
                      <a:pt x="332" y="204"/>
                    </a:cubicBezTo>
                    <a:cubicBezTo>
                      <a:pt x="332" y="286"/>
                      <a:pt x="332" y="286"/>
                      <a:pt x="332" y="286"/>
                    </a:cubicBezTo>
                    <a:cubicBezTo>
                      <a:pt x="129" y="286"/>
                      <a:pt x="129" y="286"/>
                      <a:pt x="129" y="286"/>
                    </a:cubicBezTo>
                    <a:cubicBezTo>
                      <a:pt x="129" y="686"/>
                      <a:pt x="129" y="686"/>
                      <a:pt x="129" y="686"/>
                    </a:cubicBezTo>
                    <a:cubicBezTo>
                      <a:pt x="129" y="762"/>
                      <a:pt x="140" y="813"/>
                      <a:pt x="163" y="840"/>
                    </a:cubicBezTo>
                    <a:cubicBezTo>
                      <a:pt x="178" y="858"/>
                      <a:pt x="202" y="869"/>
                      <a:pt x="234" y="873"/>
                    </a:cubicBezTo>
                    <a:cubicBezTo>
                      <a:pt x="245" y="875"/>
                      <a:pt x="263" y="875"/>
                      <a:pt x="289" y="875"/>
                    </a:cubicBezTo>
                    <a:cubicBezTo>
                      <a:pt x="332" y="875"/>
                      <a:pt x="332" y="875"/>
                      <a:pt x="332" y="875"/>
                    </a:cubicBezTo>
                    <a:cubicBezTo>
                      <a:pt x="332" y="958"/>
                      <a:pt x="332" y="958"/>
                      <a:pt x="332" y="958"/>
                    </a:cubicBezTo>
                    <a:cubicBezTo>
                      <a:pt x="262" y="958"/>
                      <a:pt x="262" y="958"/>
                      <a:pt x="262" y="958"/>
                    </a:cubicBezTo>
                    <a:cubicBezTo>
                      <a:pt x="207" y="958"/>
                      <a:pt x="163" y="953"/>
                      <a:pt x="132" y="945"/>
                    </a:cubicBezTo>
                    <a:cubicBezTo>
                      <a:pt x="66" y="927"/>
                      <a:pt x="26" y="884"/>
                      <a:pt x="11" y="817"/>
                    </a:cubicBezTo>
                    <a:cubicBezTo>
                      <a:pt x="4" y="781"/>
                      <a:pt x="0" y="731"/>
                      <a:pt x="0" y="66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9242" name="Freeform 26"/>
              <p:cNvSpPr>
                <a:spLocks/>
              </p:cNvSpPr>
              <p:nvPr/>
            </p:nvSpPr>
            <p:spPr bwMode="gray">
              <a:xfrm>
                <a:off x="3918" y="2526"/>
                <a:ext cx="114" cy="227"/>
              </a:xfrm>
              <a:custGeom>
                <a:avLst/>
                <a:gdLst/>
                <a:ahLst/>
                <a:cxnLst>
                  <a:cxn ang="0">
                    <a:pos x="0" y="1136"/>
                  </a:cxn>
                  <a:cxn ang="0">
                    <a:pos x="0" y="0"/>
                  </a:cxn>
                  <a:cxn ang="0">
                    <a:pos x="129" y="0"/>
                  </a:cxn>
                  <a:cxn ang="0">
                    <a:pos x="129" y="400"/>
                  </a:cxn>
                  <a:cxn ang="0">
                    <a:pos x="319" y="361"/>
                  </a:cxn>
                  <a:cxn ang="0">
                    <a:pos x="549" y="479"/>
                  </a:cxn>
                  <a:cxn ang="0">
                    <a:pos x="572" y="673"/>
                  </a:cxn>
                  <a:cxn ang="0">
                    <a:pos x="572" y="1136"/>
                  </a:cxn>
                  <a:cxn ang="0">
                    <a:pos x="443" y="1136"/>
                  </a:cxn>
                  <a:cxn ang="0">
                    <a:pos x="443" y="653"/>
                  </a:cxn>
                  <a:cxn ang="0">
                    <a:pos x="420" y="499"/>
                  </a:cxn>
                  <a:cxn ang="0">
                    <a:pos x="306" y="439"/>
                  </a:cxn>
                  <a:cxn ang="0">
                    <a:pos x="129" y="485"/>
                  </a:cxn>
                  <a:cxn ang="0">
                    <a:pos x="129" y="1136"/>
                  </a:cxn>
                  <a:cxn ang="0">
                    <a:pos x="0" y="1136"/>
                  </a:cxn>
                </a:cxnLst>
                <a:rect l="0" t="0" r="r" b="b"/>
                <a:pathLst>
                  <a:path w="572" h="1136">
                    <a:moveTo>
                      <a:pt x="0" y="113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400"/>
                      <a:pt x="129" y="400"/>
                      <a:pt x="129" y="400"/>
                    </a:cubicBezTo>
                    <a:cubicBezTo>
                      <a:pt x="196" y="374"/>
                      <a:pt x="259" y="361"/>
                      <a:pt x="319" y="361"/>
                    </a:cubicBezTo>
                    <a:cubicBezTo>
                      <a:pt x="438" y="361"/>
                      <a:pt x="515" y="400"/>
                      <a:pt x="549" y="479"/>
                    </a:cubicBezTo>
                    <a:cubicBezTo>
                      <a:pt x="564" y="515"/>
                      <a:pt x="572" y="579"/>
                      <a:pt x="572" y="673"/>
                    </a:cubicBezTo>
                    <a:cubicBezTo>
                      <a:pt x="572" y="1136"/>
                      <a:pt x="572" y="1136"/>
                      <a:pt x="572" y="1136"/>
                    </a:cubicBezTo>
                    <a:cubicBezTo>
                      <a:pt x="443" y="1136"/>
                      <a:pt x="443" y="1136"/>
                      <a:pt x="443" y="1136"/>
                    </a:cubicBezTo>
                    <a:cubicBezTo>
                      <a:pt x="443" y="653"/>
                      <a:pt x="443" y="653"/>
                      <a:pt x="443" y="653"/>
                    </a:cubicBezTo>
                    <a:cubicBezTo>
                      <a:pt x="443" y="581"/>
                      <a:pt x="436" y="529"/>
                      <a:pt x="420" y="499"/>
                    </a:cubicBezTo>
                    <a:cubicBezTo>
                      <a:pt x="400" y="459"/>
                      <a:pt x="362" y="439"/>
                      <a:pt x="306" y="439"/>
                    </a:cubicBezTo>
                    <a:cubicBezTo>
                      <a:pt x="256" y="439"/>
                      <a:pt x="197" y="454"/>
                      <a:pt x="129" y="485"/>
                    </a:cubicBezTo>
                    <a:cubicBezTo>
                      <a:pt x="129" y="1136"/>
                      <a:pt x="129" y="1136"/>
                      <a:pt x="129" y="1136"/>
                    </a:cubicBezTo>
                    <a:lnTo>
                      <a:pt x="0" y="11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9243" name="Freeform 27"/>
              <p:cNvSpPr>
                <a:spLocks/>
              </p:cNvSpPr>
              <p:nvPr/>
            </p:nvSpPr>
            <p:spPr bwMode="gray">
              <a:xfrm>
                <a:off x="4128" y="2602"/>
                <a:ext cx="126" cy="223"/>
              </a:xfrm>
              <a:custGeom>
                <a:avLst/>
                <a:gdLst/>
                <a:ahLst/>
                <a:cxnLst>
                  <a:cxn ang="0">
                    <a:pos x="56" y="153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67" y="120"/>
                  </a:cxn>
                  <a:cxn ang="0">
                    <a:pos x="104" y="0"/>
                  </a:cxn>
                  <a:cxn ang="0">
                    <a:pos x="126" y="0"/>
                  </a:cxn>
                  <a:cxn ang="0">
                    <a:pos x="51" y="223"/>
                  </a:cxn>
                  <a:cxn ang="0">
                    <a:pos x="29" y="223"/>
                  </a:cxn>
                  <a:cxn ang="0">
                    <a:pos x="56" y="153"/>
                  </a:cxn>
                </a:cxnLst>
                <a:rect l="0" t="0" r="r" b="b"/>
                <a:pathLst>
                  <a:path w="126" h="223">
                    <a:moveTo>
                      <a:pt x="56" y="153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67" y="120"/>
                    </a:lnTo>
                    <a:lnTo>
                      <a:pt x="104" y="0"/>
                    </a:lnTo>
                    <a:lnTo>
                      <a:pt x="126" y="0"/>
                    </a:lnTo>
                    <a:lnTo>
                      <a:pt x="51" y="223"/>
                    </a:lnTo>
                    <a:lnTo>
                      <a:pt x="29" y="223"/>
                    </a:lnTo>
                    <a:lnTo>
                      <a:pt x="56" y="1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9244" name="Freeform 28"/>
              <p:cNvSpPr>
                <a:spLocks noEditPoints="1"/>
              </p:cNvSpPr>
              <p:nvPr/>
            </p:nvSpPr>
            <p:spPr bwMode="gray">
              <a:xfrm>
                <a:off x="4270" y="2598"/>
                <a:ext cx="127" cy="159"/>
              </a:xfrm>
              <a:custGeom>
                <a:avLst/>
                <a:gdLst/>
                <a:ahLst/>
                <a:cxnLst>
                  <a:cxn ang="0">
                    <a:pos x="318" y="0"/>
                  </a:cxn>
                  <a:cxn ang="0">
                    <a:pos x="559" y="107"/>
                  </a:cxn>
                  <a:cxn ang="0">
                    <a:pos x="634" y="398"/>
                  </a:cxn>
                  <a:cxn ang="0">
                    <a:pos x="559" y="688"/>
                  </a:cxn>
                  <a:cxn ang="0">
                    <a:pos x="318" y="795"/>
                  </a:cxn>
                  <a:cxn ang="0">
                    <a:pos x="0" y="393"/>
                  </a:cxn>
                  <a:cxn ang="0">
                    <a:pos x="76" y="107"/>
                  </a:cxn>
                  <a:cxn ang="0">
                    <a:pos x="318" y="0"/>
                  </a:cxn>
                  <a:cxn ang="0">
                    <a:pos x="318" y="78"/>
                  </a:cxn>
                  <a:cxn ang="0">
                    <a:pos x="167" y="176"/>
                  </a:cxn>
                  <a:cxn ang="0">
                    <a:pos x="132" y="394"/>
                  </a:cxn>
                  <a:cxn ang="0">
                    <a:pos x="167" y="619"/>
                  </a:cxn>
                  <a:cxn ang="0">
                    <a:pos x="318" y="718"/>
                  </a:cxn>
                  <a:cxn ang="0">
                    <a:pos x="468" y="619"/>
                  </a:cxn>
                  <a:cxn ang="0">
                    <a:pos x="503" y="398"/>
                  </a:cxn>
                  <a:cxn ang="0">
                    <a:pos x="468" y="176"/>
                  </a:cxn>
                  <a:cxn ang="0">
                    <a:pos x="318" y="78"/>
                  </a:cxn>
                </a:cxnLst>
                <a:rect l="0" t="0" r="r" b="b"/>
                <a:pathLst>
                  <a:path w="634" h="795">
                    <a:moveTo>
                      <a:pt x="318" y="0"/>
                    </a:moveTo>
                    <a:cubicBezTo>
                      <a:pt x="426" y="0"/>
                      <a:pt x="506" y="36"/>
                      <a:pt x="559" y="107"/>
                    </a:cubicBezTo>
                    <a:cubicBezTo>
                      <a:pt x="609" y="176"/>
                      <a:pt x="634" y="273"/>
                      <a:pt x="634" y="398"/>
                    </a:cubicBezTo>
                    <a:cubicBezTo>
                      <a:pt x="634" y="521"/>
                      <a:pt x="609" y="618"/>
                      <a:pt x="559" y="688"/>
                    </a:cubicBezTo>
                    <a:cubicBezTo>
                      <a:pt x="507" y="760"/>
                      <a:pt x="427" y="795"/>
                      <a:pt x="318" y="795"/>
                    </a:cubicBezTo>
                    <a:cubicBezTo>
                      <a:pt x="106" y="795"/>
                      <a:pt x="0" y="661"/>
                      <a:pt x="0" y="393"/>
                    </a:cubicBezTo>
                    <a:cubicBezTo>
                      <a:pt x="0" y="271"/>
                      <a:pt x="26" y="176"/>
                      <a:pt x="76" y="107"/>
                    </a:cubicBezTo>
                    <a:cubicBezTo>
                      <a:pt x="129" y="36"/>
                      <a:pt x="210" y="0"/>
                      <a:pt x="318" y="0"/>
                    </a:cubicBezTo>
                    <a:moveTo>
                      <a:pt x="318" y="78"/>
                    </a:moveTo>
                    <a:cubicBezTo>
                      <a:pt x="245" y="78"/>
                      <a:pt x="194" y="110"/>
                      <a:pt x="167" y="176"/>
                    </a:cubicBezTo>
                    <a:cubicBezTo>
                      <a:pt x="144" y="230"/>
                      <a:pt x="132" y="303"/>
                      <a:pt x="132" y="394"/>
                    </a:cubicBezTo>
                    <a:cubicBezTo>
                      <a:pt x="132" y="490"/>
                      <a:pt x="144" y="565"/>
                      <a:pt x="167" y="619"/>
                    </a:cubicBezTo>
                    <a:cubicBezTo>
                      <a:pt x="194" y="685"/>
                      <a:pt x="245" y="718"/>
                      <a:pt x="318" y="718"/>
                    </a:cubicBezTo>
                    <a:cubicBezTo>
                      <a:pt x="391" y="718"/>
                      <a:pt x="441" y="685"/>
                      <a:pt x="468" y="619"/>
                    </a:cubicBezTo>
                    <a:cubicBezTo>
                      <a:pt x="491" y="565"/>
                      <a:pt x="503" y="491"/>
                      <a:pt x="503" y="398"/>
                    </a:cubicBezTo>
                    <a:cubicBezTo>
                      <a:pt x="503" y="302"/>
                      <a:pt x="491" y="228"/>
                      <a:pt x="468" y="176"/>
                    </a:cubicBezTo>
                    <a:cubicBezTo>
                      <a:pt x="440" y="110"/>
                      <a:pt x="390" y="78"/>
                      <a:pt x="318" y="78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9245" name="Freeform 29"/>
              <p:cNvSpPr>
                <a:spLocks/>
              </p:cNvSpPr>
              <p:nvPr/>
            </p:nvSpPr>
            <p:spPr bwMode="gray">
              <a:xfrm>
                <a:off x="4433" y="2602"/>
                <a:ext cx="110" cy="1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9" y="0"/>
                  </a:cxn>
                  <a:cxn ang="0">
                    <a:pos x="129" y="465"/>
                  </a:cxn>
                  <a:cxn ang="0">
                    <a:pos x="152" y="636"/>
                  </a:cxn>
                  <a:cxn ang="0">
                    <a:pos x="206" y="685"/>
                  </a:cxn>
                  <a:cxn ang="0">
                    <a:pos x="289" y="697"/>
                  </a:cxn>
                  <a:cxn ang="0">
                    <a:pos x="422" y="677"/>
                  </a:cxn>
                  <a:cxn ang="0">
                    <a:pos x="422" y="0"/>
                  </a:cxn>
                  <a:cxn ang="0">
                    <a:pos x="550" y="0"/>
                  </a:cxn>
                  <a:cxn ang="0">
                    <a:pos x="550" y="742"/>
                  </a:cxn>
                  <a:cxn ang="0">
                    <a:pos x="281" y="774"/>
                  </a:cxn>
                  <a:cxn ang="0">
                    <a:pos x="90" y="734"/>
                  </a:cxn>
                  <a:cxn ang="0">
                    <a:pos x="7" y="593"/>
                  </a:cxn>
                  <a:cxn ang="0">
                    <a:pos x="0" y="475"/>
                  </a:cxn>
                  <a:cxn ang="0">
                    <a:pos x="0" y="0"/>
                  </a:cxn>
                </a:cxnLst>
                <a:rect l="0" t="0" r="r" b="b"/>
                <a:pathLst>
                  <a:path w="550" h="774">
                    <a:moveTo>
                      <a:pt x="0" y="0"/>
                    </a:move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465"/>
                      <a:pt x="129" y="465"/>
                      <a:pt x="129" y="465"/>
                    </a:cubicBezTo>
                    <a:cubicBezTo>
                      <a:pt x="129" y="550"/>
                      <a:pt x="137" y="608"/>
                      <a:pt x="152" y="636"/>
                    </a:cubicBezTo>
                    <a:cubicBezTo>
                      <a:pt x="165" y="660"/>
                      <a:pt x="183" y="676"/>
                      <a:pt x="206" y="685"/>
                    </a:cubicBezTo>
                    <a:cubicBezTo>
                      <a:pt x="225" y="693"/>
                      <a:pt x="253" y="697"/>
                      <a:pt x="289" y="697"/>
                    </a:cubicBezTo>
                    <a:cubicBezTo>
                      <a:pt x="331" y="697"/>
                      <a:pt x="375" y="690"/>
                      <a:pt x="422" y="677"/>
                    </a:cubicBezTo>
                    <a:cubicBezTo>
                      <a:pt x="422" y="0"/>
                      <a:pt x="422" y="0"/>
                      <a:pt x="422" y="0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50" y="742"/>
                      <a:pt x="550" y="742"/>
                      <a:pt x="550" y="742"/>
                    </a:cubicBezTo>
                    <a:cubicBezTo>
                      <a:pt x="455" y="763"/>
                      <a:pt x="365" y="774"/>
                      <a:pt x="281" y="774"/>
                    </a:cubicBezTo>
                    <a:cubicBezTo>
                      <a:pt x="196" y="774"/>
                      <a:pt x="132" y="761"/>
                      <a:pt x="90" y="734"/>
                    </a:cubicBezTo>
                    <a:cubicBezTo>
                      <a:pt x="43" y="704"/>
                      <a:pt x="15" y="657"/>
                      <a:pt x="7" y="593"/>
                    </a:cubicBezTo>
                    <a:cubicBezTo>
                      <a:pt x="2" y="563"/>
                      <a:pt x="0" y="523"/>
                      <a:pt x="0" y="47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9246" name="Freeform 30"/>
              <p:cNvSpPr>
                <a:spLocks/>
              </p:cNvSpPr>
              <p:nvPr/>
            </p:nvSpPr>
            <p:spPr bwMode="gray">
              <a:xfrm>
                <a:off x="2479" y="1143"/>
                <a:ext cx="496" cy="383"/>
              </a:xfrm>
              <a:custGeom>
                <a:avLst/>
                <a:gdLst/>
                <a:ahLst/>
                <a:cxnLst>
                  <a:cxn ang="0">
                    <a:pos x="1006" y="801"/>
                  </a:cxn>
                  <a:cxn ang="0">
                    <a:pos x="627" y="673"/>
                  </a:cxn>
                  <a:cxn ang="0">
                    <a:pos x="1" y="1294"/>
                  </a:cxn>
                  <a:cxn ang="0">
                    <a:pos x="627" y="1912"/>
                  </a:cxn>
                  <a:cxn ang="0">
                    <a:pos x="1103" y="1696"/>
                  </a:cxn>
                  <a:cxn ang="0">
                    <a:pos x="1103" y="1355"/>
                  </a:cxn>
                  <a:cxn ang="0">
                    <a:pos x="807" y="1643"/>
                  </a:cxn>
                  <a:cxn ang="0">
                    <a:pos x="627" y="1681"/>
                  </a:cxn>
                  <a:cxn ang="0">
                    <a:pos x="235" y="1294"/>
                  </a:cxn>
                  <a:cxn ang="0">
                    <a:pos x="627" y="905"/>
                  </a:cxn>
                  <a:cxn ang="0">
                    <a:pos x="902" y="1019"/>
                  </a:cxn>
                  <a:cxn ang="0">
                    <a:pos x="1145" y="1298"/>
                  </a:cxn>
                  <a:cxn ang="0">
                    <a:pos x="1708" y="1544"/>
                  </a:cxn>
                  <a:cxn ang="0">
                    <a:pos x="2477" y="777"/>
                  </a:cxn>
                  <a:cxn ang="0">
                    <a:pos x="1708" y="0"/>
                  </a:cxn>
                  <a:cxn ang="0">
                    <a:pos x="1103" y="309"/>
                  </a:cxn>
                  <a:cxn ang="0">
                    <a:pos x="1103" y="771"/>
                  </a:cxn>
                  <a:cxn ang="0">
                    <a:pos x="1708" y="244"/>
                  </a:cxn>
                  <a:cxn ang="0">
                    <a:pos x="2236" y="777"/>
                  </a:cxn>
                  <a:cxn ang="0">
                    <a:pos x="1708" y="1305"/>
                  </a:cxn>
                  <a:cxn ang="0">
                    <a:pos x="1365" y="1179"/>
                  </a:cxn>
                  <a:cxn ang="0">
                    <a:pos x="1006" y="801"/>
                  </a:cxn>
                </a:cxnLst>
                <a:rect l="0" t="0" r="r" b="b"/>
                <a:pathLst>
                  <a:path w="2477" h="1913">
                    <a:moveTo>
                      <a:pt x="1006" y="801"/>
                    </a:moveTo>
                    <a:cubicBezTo>
                      <a:pt x="916" y="722"/>
                      <a:pt x="771" y="674"/>
                      <a:pt x="627" y="673"/>
                    </a:cubicBezTo>
                    <a:cubicBezTo>
                      <a:pt x="283" y="672"/>
                      <a:pt x="2" y="944"/>
                      <a:pt x="1" y="1294"/>
                    </a:cubicBezTo>
                    <a:cubicBezTo>
                      <a:pt x="0" y="1638"/>
                      <a:pt x="283" y="1911"/>
                      <a:pt x="627" y="1912"/>
                    </a:cubicBezTo>
                    <a:cubicBezTo>
                      <a:pt x="820" y="1913"/>
                      <a:pt x="988" y="1834"/>
                      <a:pt x="1103" y="1696"/>
                    </a:cubicBezTo>
                    <a:cubicBezTo>
                      <a:pt x="1103" y="1355"/>
                      <a:pt x="1103" y="1355"/>
                      <a:pt x="1103" y="1355"/>
                    </a:cubicBezTo>
                    <a:cubicBezTo>
                      <a:pt x="1042" y="1461"/>
                      <a:pt x="918" y="1597"/>
                      <a:pt x="807" y="1643"/>
                    </a:cubicBezTo>
                    <a:cubicBezTo>
                      <a:pt x="751" y="1666"/>
                      <a:pt x="694" y="1681"/>
                      <a:pt x="627" y="1681"/>
                    </a:cubicBezTo>
                    <a:cubicBezTo>
                      <a:pt x="412" y="1681"/>
                      <a:pt x="235" y="1514"/>
                      <a:pt x="235" y="1294"/>
                    </a:cubicBezTo>
                    <a:cubicBezTo>
                      <a:pt x="235" y="1091"/>
                      <a:pt x="398" y="904"/>
                      <a:pt x="627" y="905"/>
                    </a:cubicBezTo>
                    <a:cubicBezTo>
                      <a:pt x="734" y="905"/>
                      <a:pt x="831" y="949"/>
                      <a:pt x="902" y="1019"/>
                    </a:cubicBezTo>
                    <a:cubicBezTo>
                      <a:pt x="976" y="1090"/>
                      <a:pt x="1090" y="1239"/>
                      <a:pt x="1145" y="1298"/>
                    </a:cubicBezTo>
                    <a:cubicBezTo>
                      <a:pt x="1285" y="1449"/>
                      <a:pt x="1486" y="1543"/>
                      <a:pt x="1708" y="1544"/>
                    </a:cubicBezTo>
                    <a:cubicBezTo>
                      <a:pt x="2132" y="1545"/>
                      <a:pt x="2477" y="1201"/>
                      <a:pt x="2477" y="777"/>
                    </a:cubicBezTo>
                    <a:cubicBezTo>
                      <a:pt x="2477" y="353"/>
                      <a:pt x="2132" y="0"/>
                      <a:pt x="1708" y="0"/>
                    </a:cubicBezTo>
                    <a:cubicBezTo>
                      <a:pt x="1461" y="0"/>
                      <a:pt x="1244" y="129"/>
                      <a:pt x="1103" y="309"/>
                    </a:cubicBezTo>
                    <a:cubicBezTo>
                      <a:pt x="1103" y="771"/>
                      <a:pt x="1103" y="771"/>
                      <a:pt x="1103" y="771"/>
                    </a:cubicBezTo>
                    <a:cubicBezTo>
                      <a:pt x="1210" y="478"/>
                      <a:pt x="1404" y="244"/>
                      <a:pt x="1708" y="244"/>
                    </a:cubicBezTo>
                    <a:cubicBezTo>
                      <a:pt x="2000" y="244"/>
                      <a:pt x="2237" y="485"/>
                      <a:pt x="2236" y="777"/>
                    </a:cubicBezTo>
                    <a:cubicBezTo>
                      <a:pt x="2235" y="1069"/>
                      <a:pt x="2000" y="1305"/>
                      <a:pt x="1708" y="1305"/>
                    </a:cubicBezTo>
                    <a:cubicBezTo>
                      <a:pt x="1578" y="1304"/>
                      <a:pt x="1457" y="1257"/>
                      <a:pt x="1365" y="1179"/>
                    </a:cubicBezTo>
                    <a:cubicBezTo>
                      <a:pt x="1251" y="1090"/>
                      <a:pt x="1124" y="901"/>
                      <a:pt x="1006" y="801"/>
                    </a:cubicBezTo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9247" name="Freeform 31"/>
              <p:cNvSpPr>
                <a:spLocks/>
              </p:cNvSpPr>
              <p:nvPr/>
            </p:nvSpPr>
            <p:spPr bwMode="gray">
              <a:xfrm>
                <a:off x="1671" y="1560"/>
                <a:ext cx="340" cy="5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0" y="0"/>
                  </a:cxn>
                  <a:cxn ang="0">
                    <a:pos x="1700" y="473"/>
                  </a:cxn>
                  <a:cxn ang="0">
                    <a:pos x="1429" y="286"/>
                  </a:cxn>
                  <a:cxn ang="0">
                    <a:pos x="642" y="286"/>
                  </a:cxn>
                  <a:cxn ang="0">
                    <a:pos x="642" y="1104"/>
                  </a:cxn>
                  <a:cxn ang="0">
                    <a:pos x="1495" y="1104"/>
                  </a:cxn>
                  <a:cxn ang="0">
                    <a:pos x="1495" y="1537"/>
                  </a:cxn>
                  <a:cxn ang="0">
                    <a:pos x="1262" y="1398"/>
                  </a:cxn>
                  <a:cxn ang="0">
                    <a:pos x="642" y="1398"/>
                  </a:cxn>
                  <a:cxn ang="0">
                    <a:pos x="642" y="2515"/>
                  </a:cxn>
                  <a:cxn ang="0">
                    <a:pos x="820" y="2777"/>
                  </a:cxn>
                  <a:cxn ang="0">
                    <a:pos x="11" y="2777"/>
                  </a:cxn>
                  <a:cxn ang="0">
                    <a:pos x="181" y="2515"/>
                  </a:cxn>
                  <a:cxn ang="0">
                    <a:pos x="181" y="291"/>
                  </a:cxn>
                  <a:cxn ang="0">
                    <a:pos x="0" y="0"/>
                  </a:cxn>
                </a:cxnLst>
                <a:rect l="0" t="0" r="r" b="b"/>
                <a:pathLst>
                  <a:path w="1700" h="2777">
                    <a:moveTo>
                      <a:pt x="0" y="0"/>
                    </a:moveTo>
                    <a:cubicBezTo>
                      <a:pt x="1700" y="0"/>
                      <a:pt x="1700" y="0"/>
                      <a:pt x="1700" y="0"/>
                    </a:cubicBezTo>
                    <a:cubicBezTo>
                      <a:pt x="1700" y="473"/>
                      <a:pt x="1700" y="473"/>
                      <a:pt x="1700" y="473"/>
                    </a:cubicBezTo>
                    <a:cubicBezTo>
                      <a:pt x="1700" y="473"/>
                      <a:pt x="1613" y="287"/>
                      <a:pt x="1429" y="286"/>
                    </a:cubicBezTo>
                    <a:cubicBezTo>
                      <a:pt x="642" y="286"/>
                      <a:pt x="642" y="286"/>
                      <a:pt x="642" y="286"/>
                    </a:cubicBezTo>
                    <a:cubicBezTo>
                      <a:pt x="642" y="1104"/>
                      <a:pt x="642" y="1104"/>
                      <a:pt x="642" y="1104"/>
                    </a:cubicBezTo>
                    <a:cubicBezTo>
                      <a:pt x="1495" y="1104"/>
                      <a:pt x="1495" y="1104"/>
                      <a:pt x="1495" y="1104"/>
                    </a:cubicBezTo>
                    <a:cubicBezTo>
                      <a:pt x="1495" y="1537"/>
                      <a:pt x="1495" y="1537"/>
                      <a:pt x="1495" y="1537"/>
                    </a:cubicBezTo>
                    <a:cubicBezTo>
                      <a:pt x="1495" y="1537"/>
                      <a:pt x="1468" y="1399"/>
                      <a:pt x="1262" y="1398"/>
                    </a:cubicBezTo>
                    <a:cubicBezTo>
                      <a:pt x="642" y="1398"/>
                      <a:pt x="642" y="1398"/>
                      <a:pt x="642" y="1398"/>
                    </a:cubicBezTo>
                    <a:cubicBezTo>
                      <a:pt x="642" y="2515"/>
                      <a:pt x="642" y="2515"/>
                      <a:pt x="642" y="2515"/>
                    </a:cubicBezTo>
                    <a:cubicBezTo>
                      <a:pt x="642" y="2679"/>
                      <a:pt x="820" y="2777"/>
                      <a:pt x="820" y="2777"/>
                    </a:cubicBezTo>
                    <a:cubicBezTo>
                      <a:pt x="11" y="2777"/>
                      <a:pt x="11" y="2777"/>
                      <a:pt x="11" y="2777"/>
                    </a:cubicBezTo>
                    <a:cubicBezTo>
                      <a:pt x="11" y="2777"/>
                      <a:pt x="181" y="2691"/>
                      <a:pt x="181" y="2515"/>
                    </a:cubicBezTo>
                    <a:cubicBezTo>
                      <a:pt x="181" y="291"/>
                      <a:pt x="181" y="291"/>
                      <a:pt x="181" y="291"/>
                    </a:cubicBezTo>
                    <a:cubicBezTo>
                      <a:pt x="181" y="10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9248" name="Freeform 32"/>
              <p:cNvSpPr>
                <a:spLocks/>
              </p:cNvSpPr>
              <p:nvPr/>
            </p:nvSpPr>
            <p:spPr bwMode="gray">
              <a:xfrm>
                <a:off x="2475" y="1560"/>
                <a:ext cx="224" cy="775"/>
              </a:xfrm>
              <a:custGeom>
                <a:avLst/>
                <a:gdLst/>
                <a:ahLst/>
                <a:cxnLst>
                  <a:cxn ang="0">
                    <a:pos x="257" y="0"/>
                  </a:cxn>
                  <a:cxn ang="0">
                    <a:pos x="1123" y="0"/>
                  </a:cxn>
                  <a:cxn ang="0">
                    <a:pos x="929" y="242"/>
                  </a:cxn>
                  <a:cxn ang="0">
                    <a:pos x="929" y="2847"/>
                  </a:cxn>
                  <a:cxn ang="0">
                    <a:pos x="0" y="3869"/>
                  </a:cxn>
                  <a:cxn ang="0">
                    <a:pos x="443" y="2847"/>
                  </a:cxn>
                  <a:cxn ang="0">
                    <a:pos x="443" y="242"/>
                  </a:cxn>
                  <a:cxn ang="0">
                    <a:pos x="257" y="0"/>
                  </a:cxn>
                </a:cxnLst>
                <a:rect l="0" t="0" r="r" b="b"/>
                <a:pathLst>
                  <a:path w="1123" h="3872">
                    <a:moveTo>
                      <a:pt x="257" y="0"/>
                    </a:moveTo>
                    <a:cubicBezTo>
                      <a:pt x="1123" y="0"/>
                      <a:pt x="1123" y="0"/>
                      <a:pt x="1123" y="0"/>
                    </a:cubicBezTo>
                    <a:cubicBezTo>
                      <a:pt x="1123" y="0"/>
                      <a:pt x="929" y="92"/>
                      <a:pt x="929" y="242"/>
                    </a:cubicBezTo>
                    <a:cubicBezTo>
                      <a:pt x="929" y="2847"/>
                      <a:pt x="929" y="2847"/>
                      <a:pt x="929" y="2847"/>
                    </a:cubicBezTo>
                    <a:cubicBezTo>
                      <a:pt x="929" y="3727"/>
                      <a:pt x="46" y="3872"/>
                      <a:pt x="0" y="3869"/>
                    </a:cubicBezTo>
                    <a:cubicBezTo>
                      <a:pt x="75" y="3821"/>
                      <a:pt x="442" y="3508"/>
                      <a:pt x="443" y="2847"/>
                    </a:cubicBezTo>
                    <a:cubicBezTo>
                      <a:pt x="443" y="242"/>
                      <a:pt x="443" y="242"/>
                      <a:pt x="443" y="242"/>
                    </a:cubicBezTo>
                    <a:cubicBezTo>
                      <a:pt x="444" y="100"/>
                      <a:pt x="257" y="0"/>
                      <a:pt x="25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9249" name="Freeform 33"/>
              <p:cNvSpPr>
                <a:spLocks/>
              </p:cNvSpPr>
              <p:nvPr/>
            </p:nvSpPr>
            <p:spPr bwMode="gray">
              <a:xfrm>
                <a:off x="2723" y="1560"/>
                <a:ext cx="174" cy="5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8" y="0"/>
                  </a:cxn>
                  <a:cxn ang="0">
                    <a:pos x="675" y="245"/>
                  </a:cxn>
                  <a:cxn ang="0">
                    <a:pos x="675" y="2514"/>
                  </a:cxn>
                  <a:cxn ang="0">
                    <a:pos x="868" y="2778"/>
                  </a:cxn>
                  <a:cxn ang="0">
                    <a:pos x="0" y="2778"/>
                  </a:cxn>
                  <a:cxn ang="0">
                    <a:pos x="193" y="2514"/>
                  </a:cxn>
                  <a:cxn ang="0">
                    <a:pos x="193" y="245"/>
                  </a:cxn>
                  <a:cxn ang="0">
                    <a:pos x="0" y="0"/>
                  </a:cxn>
                </a:cxnLst>
                <a:rect l="0" t="0" r="r" b="b"/>
                <a:pathLst>
                  <a:path w="868" h="2778">
                    <a:moveTo>
                      <a:pt x="0" y="0"/>
                    </a:moveTo>
                    <a:cubicBezTo>
                      <a:pt x="868" y="0"/>
                      <a:pt x="868" y="0"/>
                      <a:pt x="868" y="0"/>
                    </a:cubicBezTo>
                    <a:cubicBezTo>
                      <a:pt x="868" y="0"/>
                      <a:pt x="675" y="92"/>
                      <a:pt x="675" y="245"/>
                    </a:cubicBezTo>
                    <a:cubicBezTo>
                      <a:pt x="675" y="2514"/>
                      <a:pt x="675" y="2514"/>
                      <a:pt x="675" y="2514"/>
                    </a:cubicBezTo>
                    <a:cubicBezTo>
                      <a:pt x="675" y="2677"/>
                      <a:pt x="868" y="2778"/>
                      <a:pt x="868" y="2778"/>
                    </a:cubicBezTo>
                    <a:cubicBezTo>
                      <a:pt x="0" y="2778"/>
                      <a:pt x="0" y="2778"/>
                      <a:pt x="0" y="2778"/>
                    </a:cubicBezTo>
                    <a:cubicBezTo>
                      <a:pt x="0" y="2778"/>
                      <a:pt x="193" y="2677"/>
                      <a:pt x="193" y="2514"/>
                    </a:cubicBezTo>
                    <a:cubicBezTo>
                      <a:pt x="193" y="245"/>
                      <a:pt x="193" y="245"/>
                      <a:pt x="193" y="245"/>
                    </a:cubicBezTo>
                    <a:cubicBezTo>
                      <a:pt x="193" y="9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9250" name="Freeform 34"/>
              <p:cNvSpPr>
                <a:spLocks/>
              </p:cNvSpPr>
              <p:nvPr/>
            </p:nvSpPr>
            <p:spPr bwMode="gray">
              <a:xfrm>
                <a:off x="2898" y="1560"/>
                <a:ext cx="416" cy="556"/>
              </a:xfrm>
              <a:custGeom>
                <a:avLst/>
                <a:gdLst/>
                <a:ahLst/>
                <a:cxnLst>
                  <a:cxn ang="0">
                    <a:pos x="170" y="0"/>
                  </a:cxn>
                  <a:cxn ang="0">
                    <a:pos x="2079" y="0"/>
                  </a:cxn>
                  <a:cxn ang="0">
                    <a:pos x="1917" y="505"/>
                  </a:cxn>
                  <a:cxn ang="0">
                    <a:pos x="1684" y="293"/>
                  </a:cxn>
                  <a:cxn ang="0">
                    <a:pos x="1288" y="293"/>
                  </a:cxn>
                  <a:cxn ang="0">
                    <a:pos x="1288" y="2515"/>
                  </a:cxn>
                  <a:cxn ang="0">
                    <a:pos x="1474" y="2777"/>
                  </a:cxn>
                  <a:cxn ang="0">
                    <a:pos x="624" y="2777"/>
                  </a:cxn>
                  <a:cxn ang="0">
                    <a:pos x="808" y="2515"/>
                  </a:cxn>
                  <a:cxn ang="0">
                    <a:pos x="808" y="293"/>
                  </a:cxn>
                  <a:cxn ang="0">
                    <a:pos x="330" y="293"/>
                  </a:cxn>
                  <a:cxn ang="0">
                    <a:pos x="0" y="547"/>
                  </a:cxn>
                  <a:cxn ang="0">
                    <a:pos x="170" y="0"/>
                  </a:cxn>
                </a:cxnLst>
                <a:rect l="0" t="0" r="r" b="b"/>
                <a:pathLst>
                  <a:path w="2079" h="2777">
                    <a:moveTo>
                      <a:pt x="170" y="0"/>
                    </a:moveTo>
                    <a:cubicBezTo>
                      <a:pt x="2079" y="0"/>
                      <a:pt x="2079" y="0"/>
                      <a:pt x="2079" y="0"/>
                    </a:cubicBezTo>
                    <a:cubicBezTo>
                      <a:pt x="1917" y="505"/>
                      <a:pt x="1917" y="505"/>
                      <a:pt x="1917" y="505"/>
                    </a:cubicBezTo>
                    <a:cubicBezTo>
                      <a:pt x="1917" y="505"/>
                      <a:pt x="1869" y="293"/>
                      <a:pt x="1684" y="293"/>
                    </a:cubicBezTo>
                    <a:cubicBezTo>
                      <a:pt x="1288" y="293"/>
                      <a:pt x="1288" y="293"/>
                      <a:pt x="1288" y="293"/>
                    </a:cubicBezTo>
                    <a:cubicBezTo>
                      <a:pt x="1288" y="2515"/>
                      <a:pt x="1288" y="2515"/>
                      <a:pt x="1288" y="2515"/>
                    </a:cubicBezTo>
                    <a:cubicBezTo>
                      <a:pt x="1288" y="2656"/>
                      <a:pt x="1474" y="2777"/>
                      <a:pt x="1474" y="2777"/>
                    </a:cubicBezTo>
                    <a:cubicBezTo>
                      <a:pt x="624" y="2777"/>
                      <a:pt x="624" y="2777"/>
                      <a:pt x="624" y="2777"/>
                    </a:cubicBezTo>
                    <a:cubicBezTo>
                      <a:pt x="624" y="2777"/>
                      <a:pt x="809" y="2668"/>
                      <a:pt x="808" y="2515"/>
                    </a:cubicBezTo>
                    <a:cubicBezTo>
                      <a:pt x="808" y="293"/>
                      <a:pt x="808" y="293"/>
                      <a:pt x="808" y="293"/>
                    </a:cubicBezTo>
                    <a:cubicBezTo>
                      <a:pt x="330" y="293"/>
                      <a:pt x="330" y="293"/>
                      <a:pt x="330" y="293"/>
                    </a:cubicBezTo>
                    <a:cubicBezTo>
                      <a:pt x="195" y="293"/>
                      <a:pt x="0" y="547"/>
                      <a:pt x="0" y="547"/>
                    </a:cubicBez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9251" name="Freeform 35"/>
              <p:cNvSpPr>
                <a:spLocks/>
              </p:cNvSpPr>
              <p:nvPr/>
            </p:nvSpPr>
            <p:spPr bwMode="gray">
              <a:xfrm>
                <a:off x="3654" y="1560"/>
                <a:ext cx="465" cy="564"/>
              </a:xfrm>
              <a:custGeom>
                <a:avLst/>
                <a:gdLst/>
                <a:ahLst/>
                <a:cxnLst>
                  <a:cxn ang="0">
                    <a:pos x="1488" y="0"/>
                  </a:cxn>
                  <a:cxn ang="0">
                    <a:pos x="2324" y="0"/>
                  </a:cxn>
                  <a:cxn ang="0">
                    <a:pos x="2145" y="244"/>
                  </a:cxn>
                  <a:cxn ang="0">
                    <a:pos x="2145" y="1926"/>
                  </a:cxn>
                  <a:cxn ang="0">
                    <a:pos x="1185" y="2820"/>
                  </a:cxn>
                  <a:cxn ang="0">
                    <a:pos x="185" y="1926"/>
                  </a:cxn>
                  <a:cxn ang="0">
                    <a:pos x="185" y="244"/>
                  </a:cxn>
                  <a:cxn ang="0">
                    <a:pos x="0" y="0"/>
                  </a:cxn>
                  <a:cxn ang="0">
                    <a:pos x="861" y="0"/>
                  </a:cxn>
                  <a:cxn ang="0">
                    <a:pos x="669" y="244"/>
                  </a:cxn>
                  <a:cxn ang="0">
                    <a:pos x="669" y="1926"/>
                  </a:cxn>
                  <a:cxn ang="0">
                    <a:pos x="1185" y="2519"/>
                  </a:cxn>
                  <a:cxn ang="0">
                    <a:pos x="1677" y="1926"/>
                  </a:cxn>
                  <a:cxn ang="0">
                    <a:pos x="1677" y="244"/>
                  </a:cxn>
                  <a:cxn ang="0">
                    <a:pos x="1488" y="0"/>
                  </a:cxn>
                </a:cxnLst>
                <a:rect l="0" t="0" r="r" b="b"/>
                <a:pathLst>
                  <a:path w="2324" h="2820">
                    <a:moveTo>
                      <a:pt x="1488" y="0"/>
                    </a:moveTo>
                    <a:cubicBezTo>
                      <a:pt x="2324" y="0"/>
                      <a:pt x="2324" y="0"/>
                      <a:pt x="2324" y="0"/>
                    </a:cubicBezTo>
                    <a:cubicBezTo>
                      <a:pt x="2324" y="0"/>
                      <a:pt x="2145" y="94"/>
                      <a:pt x="2145" y="244"/>
                    </a:cubicBezTo>
                    <a:cubicBezTo>
                      <a:pt x="2145" y="1926"/>
                      <a:pt x="2145" y="1926"/>
                      <a:pt x="2145" y="1926"/>
                    </a:cubicBezTo>
                    <a:cubicBezTo>
                      <a:pt x="2144" y="2610"/>
                      <a:pt x="1578" y="2820"/>
                      <a:pt x="1185" y="2820"/>
                    </a:cubicBezTo>
                    <a:cubicBezTo>
                      <a:pt x="795" y="2820"/>
                      <a:pt x="184" y="2607"/>
                      <a:pt x="185" y="1926"/>
                    </a:cubicBezTo>
                    <a:cubicBezTo>
                      <a:pt x="185" y="244"/>
                      <a:pt x="185" y="244"/>
                      <a:pt x="185" y="244"/>
                    </a:cubicBezTo>
                    <a:cubicBezTo>
                      <a:pt x="185" y="94"/>
                      <a:pt x="0" y="0"/>
                      <a:pt x="0" y="0"/>
                    </a:cubicBezTo>
                    <a:cubicBezTo>
                      <a:pt x="861" y="0"/>
                      <a:pt x="861" y="0"/>
                      <a:pt x="861" y="0"/>
                    </a:cubicBezTo>
                    <a:cubicBezTo>
                      <a:pt x="861" y="0"/>
                      <a:pt x="669" y="92"/>
                      <a:pt x="669" y="244"/>
                    </a:cubicBezTo>
                    <a:cubicBezTo>
                      <a:pt x="669" y="1926"/>
                      <a:pt x="669" y="1926"/>
                      <a:pt x="669" y="1926"/>
                    </a:cubicBezTo>
                    <a:cubicBezTo>
                      <a:pt x="669" y="2285"/>
                      <a:pt x="907" y="2519"/>
                      <a:pt x="1185" y="2519"/>
                    </a:cubicBezTo>
                    <a:cubicBezTo>
                      <a:pt x="1464" y="2519"/>
                      <a:pt x="1676" y="2275"/>
                      <a:pt x="1677" y="1926"/>
                    </a:cubicBezTo>
                    <a:cubicBezTo>
                      <a:pt x="1677" y="244"/>
                      <a:pt x="1677" y="244"/>
                      <a:pt x="1677" y="244"/>
                    </a:cubicBezTo>
                    <a:cubicBezTo>
                      <a:pt x="1677" y="94"/>
                      <a:pt x="1488" y="0"/>
                      <a:pt x="148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9252" name="Freeform 36"/>
              <p:cNvSpPr>
                <a:spLocks/>
              </p:cNvSpPr>
              <p:nvPr/>
            </p:nvSpPr>
            <p:spPr bwMode="gray">
              <a:xfrm>
                <a:off x="2027" y="1560"/>
                <a:ext cx="469" cy="566"/>
              </a:xfrm>
              <a:custGeom>
                <a:avLst/>
                <a:gdLst/>
                <a:ahLst/>
                <a:cxnLst>
                  <a:cxn ang="0">
                    <a:pos x="1495" y="0"/>
                  </a:cxn>
                  <a:cxn ang="0">
                    <a:pos x="2347" y="0"/>
                  </a:cxn>
                  <a:cxn ang="0">
                    <a:pos x="2166" y="247"/>
                  </a:cxn>
                  <a:cxn ang="0">
                    <a:pos x="2166" y="1925"/>
                  </a:cxn>
                  <a:cxn ang="0">
                    <a:pos x="1176" y="2827"/>
                  </a:cxn>
                  <a:cxn ang="0">
                    <a:pos x="175" y="1925"/>
                  </a:cxn>
                  <a:cxn ang="0">
                    <a:pos x="174" y="247"/>
                  </a:cxn>
                  <a:cxn ang="0">
                    <a:pos x="0" y="0"/>
                  </a:cxn>
                  <a:cxn ang="0">
                    <a:pos x="860" y="0"/>
                  </a:cxn>
                  <a:cxn ang="0">
                    <a:pos x="661" y="247"/>
                  </a:cxn>
                  <a:cxn ang="0">
                    <a:pos x="660" y="1925"/>
                  </a:cxn>
                  <a:cxn ang="0">
                    <a:pos x="1176" y="2527"/>
                  </a:cxn>
                  <a:cxn ang="0">
                    <a:pos x="1678" y="1925"/>
                  </a:cxn>
                  <a:cxn ang="0">
                    <a:pos x="1679" y="247"/>
                  </a:cxn>
                  <a:cxn ang="0">
                    <a:pos x="1495" y="0"/>
                  </a:cxn>
                </a:cxnLst>
                <a:rect l="0" t="0" r="r" b="b"/>
                <a:pathLst>
                  <a:path w="2347" h="2827">
                    <a:moveTo>
                      <a:pt x="1495" y="0"/>
                    </a:moveTo>
                    <a:cubicBezTo>
                      <a:pt x="2347" y="0"/>
                      <a:pt x="2347" y="0"/>
                      <a:pt x="2347" y="0"/>
                    </a:cubicBezTo>
                    <a:cubicBezTo>
                      <a:pt x="2347" y="0"/>
                      <a:pt x="2166" y="98"/>
                      <a:pt x="2166" y="247"/>
                    </a:cubicBezTo>
                    <a:cubicBezTo>
                      <a:pt x="2166" y="248"/>
                      <a:pt x="2166" y="1925"/>
                      <a:pt x="2166" y="1925"/>
                    </a:cubicBezTo>
                    <a:cubicBezTo>
                      <a:pt x="2166" y="2611"/>
                      <a:pt x="1573" y="2827"/>
                      <a:pt x="1176" y="2827"/>
                    </a:cubicBezTo>
                    <a:cubicBezTo>
                      <a:pt x="786" y="2827"/>
                      <a:pt x="175" y="2608"/>
                      <a:pt x="175" y="1925"/>
                    </a:cubicBezTo>
                    <a:cubicBezTo>
                      <a:pt x="174" y="247"/>
                      <a:pt x="174" y="247"/>
                      <a:pt x="174" y="247"/>
                    </a:cubicBezTo>
                    <a:cubicBezTo>
                      <a:pt x="174" y="97"/>
                      <a:pt x="0" y="0"/>
                      <a:pt x="0" y="0"/>
                    </a:cubicBezTo>
                    <a:cubicBezTo>
                      <a:pt x="860" y="0"/>
                      <a:pt x="860" y="0"/>
                      <a:pt x="860" y="0"/>
                    </a:cubicBezTo>
                    <a:cubicBezTo>
                      <a:pt x="860" y="0"/>
                      <a:pt x="661" y="98"/>
                      <a:pt x="661" y="247"/>
                    </a:cubicBezTo>
                    <a:cubicBezTo>
                      <a:pt x="660" y="1925"/>
                      <a:pt x="660" y="1925"/>
                      <a:pt x="660" y="1925"/>
                    </a:cubicBezTo>
                    <a:cubicBezTo>
                      <a:pt x="660" y="2280"/>
                      <a:pt x="897" y="2525"/>
                      <a:pt x="1176" y="2527"/>
                    </a:cubicBezTo>
                    <a:cubicBezTo>
                      <a:pt x="1454" y="2528"/>
                      <a:pt x="1678" y="2277"/>
                      <a:pt x="1678" y="1925"/>
                    </a:cubicBezTo>
                    <a:cubicBezTo>
                      <a:pt x="1679" y="247"/>
                      <a:pt x="1679" y="247"/>
                      <a:pt x="1679" y="247"/>
                    </a:cubicBezTo>
                    <a:cubicBezTo>
                      <a:pt x="1679" y="97"/>
                      <a:pt x="1495" y="0"/>
                      <a:pt x="149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9253" name="Freeform 37"/>
              <p:cNvSpPr>
                <a:spLocks/>
              </p:cNvSpPr>
              <p:nvPr/>
            </p:nvSpPr>
            <p:spPr bwMode="gray">
              <a:xfrm>
                <a:off x="3295" y="1549"/>
                <a:ext cx="358" cy="577"/>
              </a:xfrm>
              <a:custGeom>
                <a:avLst/>
                <a:gdLst/>
                <a:ahLst/>
                <a:cxnLst>
                  <a:cxn ang="0">
                    <a:pos x="1537" y="501"/>
                  </a:cxn>
                  <a:cxn ang="0">
                    <a:pos x="1067" y="289"/>
                  </a:cxn>
                  <a:cxn ang="0">
                    <a:pos x="528" y="709"/>
                  </a:cxn>
                  <a:cxn ang="0">
                    <a:pos x="1042" y="1230"/>
                  </a:cxn>
                  <a:cxn ang="0">
                    <a:pos x="1786" y="2067"/>
                  </a:cxn>
                  <a:cxn ang="0">
                    <a:pos x="681" y="2885"/>
                  </a:cxn>
                  <a:cxn ang="0">
                    <a:pos x="162" y="2813"/>
                  </a:cxn>
                  <a:cxn ang="0">
                    <a:pos x="0" y="2280"/>
                  </a:cxn>
                  <a:cxn ang="0">
                    <a:pos x="689" y="2582"/>
                  </a:cxn>
                  <a:cxn ang="0">
                    <a:pos x="1311" y="2126"/>
                  </a:cxn>
                  <a:cxn ang="0">
                    <a:pos x="48" y="765"/>
                  </a:cxn>
                  <a:cxn ang="0">
                    <a:pos x="1019" y="0"/>
                  </a:cxn>
                  <a:cxn ang="0">
                    <a:pos x="1537" y="72"/>
                  </a:cxn>
                  <a:cxn ang="0">
                    <a:pos x="1537" y="501"/>
                  </a:cxn>
                </a:cxnLst>
                <a:rect l="0" t="0" r="r" b="b"/>
                <a:pathLst>
                  <a:path w="1788" h="2885">
                    <a:moveTo>
                      <a:pt x="1537" y="501"/>
                    </a:moveTo>
                    <a:cubicBezTo>
                      <a:pt x="1537" y="501"/>
                      <a:pt x="1416" y="290"/>
                      <a:pt x="1067" y="289"/>
                    </a:cubicBezTo>
                    <a:cubicBezTo>
                      <a:pt x="718" y="288"/>
                      <a:pt x="529" y="471"/>
                      <a:pt x="528" y="709"/>
                    </a:cubicBezTo>
                    <a:cubicBezTo>
                      <a:pt x="527" y="978"/>
                      <a:pt x="729" y="1079"/>
                      <a:pt x="1042" y="1230"/>
                    </a:cubicBezTo>
                    <a:cubicBezTo>
                      <a:pt x="1340" y="1373"/>
                      <a:pt x="1788" y="1570"/>
                      <a:pt x="1786" y="2067"/>
                    </a:cubicBezTo>
                    <a:cubicBezTo>
                      <a:pt x="1785" y="2513"/>
                      <a:pt x="1390" y="2885"/>
                      <a:pt x="681" y="2885"/>
                    </a:cubicBezTo>
                    <a:cubicBezTo>
                      <a:pt x="463" y="2884"/>
                      <a:pt x="162" y="2813"/>
                      <a:pt x="162" y="2813"/>
                    </a:cubicBezTo>
                    <a:cubicBezTo>
                      <a:pt x="0" y="2280"/>
                      <a:pt x="0" y="2280"/>
                      <a:pt x="0" y="2280"/>
                    </a:cubicBezTo>
                    <a:cubicBezTo>
                      <a:pt x="150" y="2426"/>
                      <a:pt x="416" y="2582"/>
                      <a:pt x="689" y="2582"/>
                    </a:cubicBezTo>
                    <a:cubicBezTo>
                      <a:pt x="973" y="2582"/>
                      <a:pt x="1311" y="2407"/>
                      <a:pt x="1311" y="2126"/>
                    </a:cubicBezTo>
                    <a:cubicBezTo>
                      <a:pt x="1311" y="1583"/>
                      <a:pt x="48" y="1674"/>
                      <a:pt x="48" y="765"/>
                    </a:cubicBezTo>
                    <a:cubicBezTo>
                      <a:pt x="48" y="453"/>
                      <a:pt x="266" y="0"/>
                      <a:pt x="1019" y="0"/>
                    </a:cubicBezTo>
                    <a:cubicBezTo>
                      <a:pt x="1264" y="0"/>
                      <a:pt x="1537" y="72"/>
                      <a:pt x="1537" y="72"/>
                    </a:cubicBezTo>
                    <a:lnTo>
                      <a:pt x="1537" y="50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323392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5"/>
          <p:cNvSpPr>
            <a:spLocks noGrp="1"/>
          </p:cNvSpPr>
          <p:nvPr>
            <p:ph type="title"/>
          </p:nvPr>
        </p:nvSpPr>
        <p:spPr>
          <a:xfrm>
            <a:off x="184019" y="-1588"/>
            <a:ext cx="8512969" cy="693738"/>
          </a:xfrm>
        </p:spPr>
        <p:txBody>
          <a:bodyPr/>
          <a:lstStyle/>
          <a:p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PRIMERGY Rack Server </a:t>
            </a:r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총괄표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9" name="Tabelle 6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66312719"/>
              </p:ext>
            </p:extLst>
          </p:nvPr>
        </p:nvGraphicFramePr>
        <p:xfrm>
          <a:off x="433008" y="1994173"/>
          <a:ext cx="9036544" cy="450789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22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2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28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428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582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Model</a:t>
                      </a:r>
                    </a:p>
                  </a:txBody>
                  <a:tcPr marL="91424" marR="91424" marT="46786" marB="46786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RX1330 M4</a:t>
                      </a:r>
                    </a:p>
                  </a:txBody>
                  <a:tcPr marL="91424" marR="91424" marT="46786" marB="46786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RX2520 M4</a:t>
                      </a:r>
                      <a:endParaRPr lang="en-US" sz="11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6786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RX2530 M5</a:t>
                      </a:r>
                    </a:p>
                  </a:txBody>
                  <a:tcPr marL="91424" marR="91424" marT="46786" marB="46786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RX2540 M5</a:t>
                      </a:r>
                    </a:p>
                  </a:txBody>
                  <a:tcPr marL="91424" marR="91424" marT="46786" marB="46786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RX4770 M5</a:t>
                      </a:r>
                    </a:p>
                  </a:txBody>
                  <a:tcPr marL="91424" marR="91424" marT="46786" marB="46786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5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Type</a:t>
                      </a:r>
                      <a:endParaRPr lang="en-US" sz="1000" i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Mono socket</a:t>
                      </a:r>
                      <a:endParaRPr lang="en-US" sz="1000" i="0" noProof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Dual socket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Dual socket</a:t>
                      </a:r>
                      <a:endParaRPr kumimoji="1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000" kern="12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Dual socket</a:t>
                      </a:r>
                      <a:endParaRPr kumimoji="1" lang="en-US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Quad socket</a:t>
                      </a:r>
                      <a:endParaRPr kumimoji="1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5">
                <a:tc>
                  <a:txBody>
                    <a:bodyPr/>
                    <a:lstStyle/>
                    <a:p>
                      <a:pPr algn="l"/>
                      <a:r>
                        <a:rPr lang="en-US" sz="1000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Height</a:t>
                      </a:r>
                    </a:p>
                  </a:txBody>
                  <a:tcPr marL="91424" marR="91424" marT="46786" marB="4570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1U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2U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1U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2U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2U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0354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000" i="0" dirty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Processor</a:t>
                      </a:r>
                      <a:endParaRPr lang="en-US" sz="1000" i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Intel® Xeon® E-2100, Celeron, Pentium®, Core™ i3 </a:t>
                      </a:r>
                      <a:endParaRPr lang="en-US" sz="1000" b="0" i="0" noProof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de-DE" altLang="ko-KR" sz="1000" kern="1200" dirty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Intel® Xeon® Processor </a:t>
                      </a:r>
                      <a:r>
                        <a:rPr kumimoji="1" lang="de-DE" altLang="ko-KR" sz="1000" kern="120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Scalable Family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de-DE" altLang="ko-KR" sz="1000" kern="1200" dirty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Intel® Xeon® Processor </a:t>
                      </a:r>
                      <a:r>
                        <a:rPr kumimoji="1" lang="de-DE" altLang="ko-KR" sz="1000" kern="120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Scalable Family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de-DE" altLang="ko-KR" sz="1000" kern="120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“Cascade Lake“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de-DE" altLang="ko-KR" sz="1000" kern="1200" dirty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Intel® Xeon® Processor </a:t>
                      </a:r>
                      <a:r>
                        <a:rPr kumimoji="1" lang="de-DE" altLang="ko-KR" sz="1000" kern="120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Scalable Family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de-DE" altLang="ko-KR" sz="1000" kern="120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“Cascade Lake“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de-DE" altLang="ko-KR" sz="1000" kern="1200" dirty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Intel® Xeon® Processor </a:t>
                      </a:r>
                      <a:r>
                        <a:rPr kumimoji="1" lang="de-DE" altLang="ko-KR" sz="1000" kern="120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Scalable Family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de-DE" altLang="ko-KR" sz="1000" kern="120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“Cascade Lake“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161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000" i="0" dirty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Memory</a:t>
                      </a:r>
                      <a:endParaRPr lang="de-DE" sz="1000" i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 GB – 64 GB, </a:t>
                      </a:r>
                    </a:p>
                    <a:p>
                      <a:pPr algn="ctr"/>
                      <a:r>
                        <a:rPr lang="de-DE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 DIMM </a:t>
                      </a:r>
                    </a:p>
                    <a:p>
                      <a:pPr algn="ctr"/>
                      <a:r>
                        <a:rPr lang="de-DE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(DDR4)</a:t>
                      </a:r>
                      <a:endParaRPr lang="en-US" sz="1000" i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 GB – 384</a:t>
                      </a:r>
                      <a:r>
                        <a:rPr lang="en-US" sz="1000" i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GB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000" i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 DIMM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000" i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(DDR4)</a:t>
                      </a:r>
                      <a:endParaRPr lang="en-US" sz="1000" i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000" i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 GB – 3TB/7.5TB,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000" i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 DIMM (DDR4),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000" i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DCPMM support</a:t>
                      </a:r>
                      <a:endParaRPr lang="en-US" sz="1000" i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altLang="ko-KR" sz="1000" i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 GB – 3TB/7.5TB,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altLang="ko-KR" sz="1000" i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 DIMM (DDR4),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altLang="ko-KR" sz="1000" i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DCPMM support</a:t>
                      </a:r>
                      <a:endParaRPr lang="en-US" altLang="ko-KR" sz="1000" i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altLang="ko-KR" sz="1000" i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 GB – 3TB/7.5TB,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altLang="ko-KR" sz="1000" i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48 DIMM (DDR4),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altLang="ko-KR" sz="1000" i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DCPMM support</a:t>
                      </a:r>
                      <a:endParaRPr lang="en-US" altLang="ko-KR" sz="1000" i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736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Hard</a:t>
                      </a:r>
                      <a:br>
                        <a:rPr lang="en-US" altLang="ko-KR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Disk</a:t>
                      </a:r>
                      <a:endParaRPr 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 x 3.5-inch</a:t>
                      </a:r>
                    </a:p>
                    <a:p>
                      <a:pPr algn="ctr"/>
                      <a:r>
                        <a:rPr 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 x 2.5-inch</a:t>
                      </a:r>
                    </a:p>
                    <a:p>
                      <a:pPr algn="ctr"/>
                      <a:r>
                        <a:rPr lang="en-US" sz="1000" kern="1200" noProof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en-US" sz="1000" kern="1200" baseline="0" noProof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x 2.5-inch</a:t>
                      </a:r>
                      <a:endParaRPr lang="en-US" sz="1000" b="0" i="0" kern="1200" noProof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 x 2.5-inch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 x 2.5-inch</a:t>
                      </a:r>
                    </a:p>
                    <a:p>
                      <a:pPr algn="ctr"/>
                      <a:r>
                        <a:rPr lang="en-US" altLang="ko-KR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 x 2.5-inch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 x 3.5-inch</a:t>
                      </a:r>
                      <a:endParaRPr lang="en-US" altLang="ko-KR" sz="1000" b="0" i="0" kern="1200" noProof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ctr"/>
                      <a:r>
                        <a:rPr lang="en-US" altLang="ko-KR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 x 3.5-inch</a:t>
                      </a:r>
                      <a:endParaRPr lang="en-US" altLang="ko-KR" sz="1000" b="0" i="0" kern="1200" noProof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 x 3.5-inch</a:t>
                      </a:r>
                    </a:p>
                    <a:p>
                      <a:pPr algn="ctr"/>
                      <a:r>
                        <a:rPr lang="en-US" sz="1000" i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 </a:t>
                      </a:r>
                      <a:r>
                        <a:rPr lang="en-US" sz="1000" i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 2.5-inch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 x 2.5-inch</a:t>
                      </a:r>
                      <a:endParaRPr lang="en-US" sz="1000" b="0" i="0" kern="1200" noProof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 x 3.5-inch</a:t>
                      </a:r>
                    </a:p>
                    <a:p>
                      <a:pPr algn="ctr"/>
                      <a:r>
                        <a:rPr lang="en-US" sz="1000" i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 x 3.5-inch</a:t>
                      </a:r>
                    </a:p>
                    <a:p>
                      <a:pPr algn="ctr"/>
                      <a:r>
                        <a:rPr lang="en-US" sz="1000" i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 x 2.5-inch</a:t>
                      </a:r>
                    </a:p>
                    <a:p>
                      <a:pPr algn="ctr"/>
                      <a:r>
                        <a:rPr lang="de-DE" sz="1000" i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 x 2.5-inch</a:t>
                      </a:r>
                    </a:p>
                    <a:p>
                      <a:pPr algn="ctr"/>
                      <a:r>
                        <a:rPr lang="en-US" sz="1000" i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 x 2.5-inch + 4x rear option</a:t>
                      </a: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i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 x 2.5-inch</a:t>
                      </a:r>
                      <a:br>
                        <a:rPr lang="en-US" sz="1000" i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1000" i="0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r>
                        <a:rPr lang="en-US" sz="1000" i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 2.5-inch </a:t>
                      </a:r>
                      <a:r>
                        <a:rPr lang="en-US" sz="1000" i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PCIe</a:t>
                      </a:r>
                      <a:r>
                        <a:rPr lang="en-US" sz="1000" i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SSD</a:t>
                      </a:r>
                      <a:endParaRPr lang="en-US" sz="1000" b="0" i="0" kern="1200" noProof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9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I/O slots</a:t>
                      </a:r>
                    </a:p>
                    <a:p>
                      <a:pPr algn="l"/>
                      <a:endParaRPr lang="en-US" sz="1000" i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2x PCIe 3.0 x8</a:t>
                      </a:r>
                      <a:br>
                        <a:rPr lang="de-DE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de-DE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1x PCIe 3.0 x4</a:t>
                      </a:r>
                      <a:endParaRPr lang="en-US" sz="1000" b="0" i="0" kern="1200" noProof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3x </a:t>
                      </a:r>
                      <a:r>
                        <a:rPr lang="en-US" sz="1000" b="0" i="0" kern="1200" noProof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PCIe</a:t>
                      </a:r>
                      <a:r>
                        <a:rPr lang="en-US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3.0 x8(LP)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000" b="0" i="0" kern="120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3x </a:t>
                      </a:r>
                      <a:r>
                        <a:rPr lang="en-US" sz="1000" b="0" i="0" kern="1200" noProof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PCIe</a:t>
                      </a:r>
                      <a:r>
                        <a:rPr lang="en-US" sz="1000" b="0" i="0" kern="1200" baseline="0" noProof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3.0 x16(LP)</a:t>
                      </a:r>
                      <a:endParaRPr lang="en-US" sz="1000" b="0" i="0" kern="1200" noProof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000" i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3x PCIe 3.0 x16</a:t>
                      </a:r>
                      <a:br>
                        <a:rPr lang="de-DE" sz="1000" i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de-DE" sz="1000" i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1x PCIe 3.0 x8</a:t>
                      </a:r>
                      <a:endParaRPr lang="en-US" sz="1000" b="0" i="0" kern="1200" noProof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000" i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3x PCIe3.0</a:t>
                      </a:r>
                      <a:r>
                        <a:rPr lang="de-DE" sz="1000" i="0" baseline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de-DE" sz="1000" i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x16</a:t>
                      </a:r>
                      <a:br>
                        <a:rPr lang="de-DE" sz="1000" i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de-DE" sz="1000" i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3x PCIe 3.0 x8, </a:t>
                      </a:r>
                      <a:br>
                        <a:rPr lang="de-DE" sz="1000" i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de-DE" sz="1000" i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w/riser max.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000" i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8x PCIe </a:t>
                      </a:r>
                      <a:r>
                        <a:rPr lang="de-DE" sz="1000" i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slots</a:t>
                      </a:r>
                      <a:endParaRPr lang="en-US" sz="1000" b="0" i="0" kern="1200" noProof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000" i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4x PCIe 3.0 x16 (fh)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altLang="ko-KR" sz="1000" i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4x PCIe 3.0 x16 (lp)</a:t>
                      </a:r>
                      <a:endParaRPr lang="de-DE" sz="1000" i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24" marR="91424" marT="46786" marB="45706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텍스트 개체 틀 2"/>
          <p:cNvSpPr txBox="1">
            <a:spLocks/>
          </p:cNvSpPr>
          <p:nvPr/>
        </p:nvSpPr>
        <p:spPr bwMode="gray">
          <a:xfrm>
            <a:off x="348525" y="869727"/>
            <a:ext cx="921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82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715963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98525" indent="-1809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779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5351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19923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4495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2906713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30B1A"/>
              </a:buClr>
              <a:defRPr/>
            </a:pPr>
            <a:r>
              <a:rPr kumimoji="0"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FUJITSU PRIMERGY RX </a:t>
            </a:r>
            <a:r>
              <a:rPr kumimoji="0"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서버 사양</a:t>
            </a:r>
            <a:endParaRPr kumimoji="0" lang="en-US" altLang="ko-KR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1" name="직선 연결선 10"/>
          <p:cNvCxnSpPr/>
          <p:nvPr/>
        </p:nvCxnSpPr>
        <p:spPr bwMode="auto">
          <a:xfrm>
            <a:off x="344488" y="1221135"/>
            <a:ext cx="92170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/>
                </a:gs>
                <a:gs pos="100000">
                  <a:schemeClr val="tx1">
                    <a:lumMod val="50000"/>
                    <a:lumOff val="50000"/>
                    <a:alpha val="16000"/>
                  </a:schemeClr>
                </a:gs>
                <a:gs pos="50000">
                  <a:schemeClr val="tx1">
                    <a:lumMod val="50000"/>
                    <a:lumOff val="50000"/>
                    <a:alpha val="52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텍스트 개체 틀 5"/>
          <p:cNvSpPr txBox="1">
            <a:spLocks/>
          </p:cNvSpPr>
          <p:nvPr/>
        </p:nvSpPr>
        <p:spPr>
          <a:xfrm>
            <a:off x="348525" y="1238401"/>
            <a:ext cx="9212988" cy="549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0513" indent="-2905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A30B1A"/>
              </a:buClr>
              <a:buFont typeface="Wingdings" pitchFamily="2" charset="2"/>
              <a:buChar char="n"/>
              <a:defRPr kumimoji="1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81025" indent="-24288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795338" indent="-138113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014413" indent="-134938" algn="l" defTabSz="457200" rtl="0" fontAlgn="base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rgbClr val="87867E"/>
              </a:buClr>
              <a:buSzPct val="100000"/>
              <a:buChar char="•"/>
              <a:defRPr kumimoji="1" sz="16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3050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7622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2194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6766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4133850" indent="365125" algn="l" defTabSz="457200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PRIMERGY Rack 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서버 제품인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RX1330 M4, </a:t>
            </a:r>
            <a:r>
              <a:rPr lang="en-US" altLang="ko-KR" sz="1250">
                <a:latin typeface="맑은 고딕" panose="020B0503020000020004" pitchFamily="50" charset="-127"/>
                <a:ea typeface="맑은 고딕" panose="020B0503020000020004" pitchFamily="50" charset="-127"/>
              </a:rPr>
              <a:t>RX2520 M4, 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RX2530 M5, RX2540 M5, RX4770 M5</a:t>
            </a:r>
            <a:r>
              <a:rPr lang="ko-KR" altLang="en-US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상세 서버 사양은 다음과 같습니다</a:t>
            </a:r>
            <a:r>
              <a:rPr lang="en-US" altLang="ko-KR" sz="12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C95A-030B-42EE-9D8D-E0455A77345A}" type="slidenum">
              <a:rPr lang="de-DE" altLang="ja-JP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7</a:t>
            </a:fld>
            <a:endParaRPr lang="de-DE" altLang="ja-JP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99370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C4FF1C-8F5E-4BC8-BCAF-207649A9C157}" type="slidenum">
              <a:rPr lang="de-DE" altLang="ja-JP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8</a:t>
            </a:fld>
            <a:endParaRPr lang="de-DE" altLang="ja-JP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425393" y="4754879"/>
            <a:ext cx="8642356" cy="84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457200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  <a:buClr>
                <a:srgbClr val="A30B1A"/>
              </a:buClr>
            </a:pPr>
            <a:r>
              <a:rPr lang="en-GB" altLang="ko-KR" sz="2000" dirty="0">
                <a:latin typeface="Fujitsu Sans" panose="020B0404060202020204" pitchFamily="34" charset="0"/>
                <a:ea typeface="MS PGothic" pitchFamily="34" charset="-128"/>
                <a:cs typeface="+mn-cs"/>
              </a:rPr>
              <a:t>FUJITSU Server PRIMERGY RX2530 M5</a:t>
            </a:r>
            <a:endParaRPr lang="en-US" altLang="ko-KR" sz="2000" dirty="0">
              <a:latin typeface="Fujitsu Sans" panose="020B0404060202020204" pitchFamily="34" charset="0"/>
              <a:ea typeface="MS PGothic" pitchFamily="34" charset="-128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altLang="ja-JP" sz="2800" dirty="0">
                <a:latin typeface="Fujitsu Sans" panose="020B0404060202020204" pitchFamily="34" charset="0"/>
                <a:ea typeface="MS PGothic" pitchFamily="34" charset="-128"/>
              </a:rPr>
              <a:t>Maximum Performance in a 1U Housing</a:t>
            </a:r>
            <a:endParaRPr lang="en-GB" altLang="ja-JP" sz="2800" dirty="0">
              <a:latin typeface="Fujitsu Sans" panose="020B0404060202020204" pitchFamily="34" charset="0"/>
              <a:ea typeface="MS PGothic" pitchFamily="34" charset="-128"/>
            </a:endParaRPr>
          </a:p>
        </p:txBody>
      </p:sp>
      <p:pic>
        <p:nvPicPr>
          <p:cNvPr id="8" name="Grafi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9583" y="4799059"/>
            <a:ext cx="90083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26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QpHmX9bSE6Eeq8IQl3Yw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dnJM21v30ykSItWShMcq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56HSmrRUSgN.Q1k7kSB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SHxsLRRd06B5K8pbpRy9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  <p:tag name="THINKCELLSHAPEDONOTDELETE" val="piWnKM.bDv0KXaExM9P0Ql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hbkhY5nHEOrxciJE7h1A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EU.Oeevk.IZYe7gDu1o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ANGLE" val="6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ANGLE" val="6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bLTo5PyA0q_iYZfTC54y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0cJ5srhIEyOxpkqeOMdq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1EVW7YTUG.QGISOCqxm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1EVW7YTUG.QGISOCqxm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awRvMFu0SM7VtIyCBgU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1EVW7YTUG.QGISOCqxm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1EVW7YTUG.QGISOCqxm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NmtkaBM0299rpUPG59d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1EVW7YTUG.QGISOCqxm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hbkhY5nHEOrxciJE7h1A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hbkhY5nHEOrxciJE7h1A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hbkhY5nHEOrxciJE7h1A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If4qkDNUS_rYC7A5VX4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NmtkaBM0299rpUPG59d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SHxsLRRd06B5K8pbpRy9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SHxsLRRd06B5K8pbpRy9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dnJM21v30ykSItWShMcq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  <p:tag name="THINKCELLSHAPEDONOTDELETE" val="pLDBIrgTdsUmno1KA_qi78w"/>
</p:tagLst>
</file>

<file path=ppt/theme/theme1.xml><?xml version="1.0" encoding="utf-8"?>
<a:theme xmlns:a="http://schemas.openxmlformats.org/drawingml/2006/main" name="1_F_Tool_2_EN_R">
  <a:themeElements>
    <a:clrScheme name="コーポレートカラー_v2">
      <a:dk1>
        <a:srgbClr val="000000"/>
      </a:dk1>
      <a:lt1>
        <a:srgbClr val="FFFFFF"/>
      </a:lt1>
      <a:dk2>
        <a:srgbClr val="000000"/>
      </a:dk2>
      <a:lt2>
        <a:srgbClr val="EEEEEE"/>
      </a:lt2>
      <a:accent1>
        <a:srgbClr val="87867E"/>
      </a:accent1>
      <a:accent2>
        <a:srgbClr val="A30B1A"/>
      </a:accent2>
      <a:accent3>
        <a:srgbClr val="B1B1AC"/>
      </a:accent3>
      <a:accent4>
        <a:srgbClr val="DAD9D6"/>
      </a:accent4>
      <a:accent5>
        <a:srgbClr val="706F67"/>
      </a:accent5>
      <a:accent6>
        <a:srgbClr val="C6C6C0"/>
      </a:accent6>
      <a:hlink>
        <a:srgbClr val="105D9C"/>
      </a:hlink>
      <a:folHlink>
        <a:srgbClr val="4B4595"/>
      </a:folHlink>
    </a:clrScheme>
    <a:fontScheme name="F_Tool_2_JA_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DAD9D6"/>
        </a:solidFill>
        <a:ln w="9525" cap="flat" cmpd="sng" algn="ctr">
          <a:solidFill>
            <a:srgbClr val="B1B1A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</a14:hiddenEffects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ctr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800" b="0" i="0" u="none" strike="noStrike" cap="none" normalizeH="0" baseline="0" dirty="0" err="1" smtClean="0">
            <a:ln>
              <a:noFill/>
            </a:ln>
            <a:effectLst/>
            <a:latin typeface="+mj-lt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FF"/>
            </a:gs>
            <a:gs pos="100000">
              <a:srgbClr val="CACAC7"/>
            </a:gs>
          </a:gsLst>
          <a:lin ang="5400000" scaled="1"/>
        </a:gradFill>
        <a:ln w="9525" cap="flat" cmpd="sng" algn="ctr">
          <a:solidFill>
            <a:srgbClr val="57564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ctr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kumimoji="1" dirty="0" smtClean="0">
            <a:latin typeface="+mn-lt"/>
          </a:defRPr>
        </a:defPPr>
      </a:lstStyle>
    </a:txDef>
  </a:objectDefaults>
  <a:extraClrSchemeLst>
    <a:extraClrScheme>
      <a:clrScheme name="F_Tool_2_JA_R 1">
        <a:dk1>
          <a:srgbClr val="000000"/>
        </a:dk1>
        <a:lt1>
          <a:srgbClr val="FFFFFF"/>
        </a:lt1>
        <a:dk2>
          <a:srgbClr val="000000"/>
        </a:dk2>
        <a:lt2>
          <a:srgbClr val="B1B1AC"/>
        </a:lt2>
        <a:accent1>
          <a:srgbClr val="F8C6C5"/>
        </a:accent1>
        <a:accent2>
          <a:srgbClr val="B22B30"/>
        </a:accent2>
        <a:accent3>
          <a:srgbClr val="FFFFFF"/>
        </a:accent3>
        <a:accent4>
          <a:srgbClr val="000000"/>
        </a:accent4>
        <a:accent5>
          <a:srgbClr val="FBDFDF"/>
        </a:accent5>
        <a:accent6>
          <a:srgbClr val="A1262A"/>
        </a:accent6>
        <a:hlink>
          <a:srgbClr val="105D9C"/>
        </a:hlink>
        <a:folHlink>
          <a:srgbClr val="4B459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ujitsu">
    <a:dk1>
      <a:srgbClr val="000000"/>
    </a:dk1>
    <a:lt1>
      <a:srgbClr val="FFFFFF"/>
    </a:lt1>
    <a:dk2>
      <a:srgbClr val="87867E"/>
    </a:dk2>
    <a:lt2>
      <a:srgbClr val="DAD9D6"/>
    </a:lt2>
    <a:accent1>
      <a:srgbClr val="FF0000"/>
    </a:accent1>
    <a:accent2>
      <a:srgbClr val="A30B1A"/>
    </a:accent2>
    <a:accent3>
      <a:srgbClr val="861718"/>
    </a:accent3>
    <a:accent4>
      <a:srgbClr val="681A14"/>
    </a:accent4>
    <a:accent5>
      <a:srgbClr val="48190A"/>
    </a:accent5>
    <a:accent6>
      <a:srgbClr val="3C3C35"/>
    </a:accent6>
    <a:hlink>
      <a:srgbClr val="1782DB"/>
    </a:hlink>
    <a:folHlink>
      <a:srgbClr val="FF000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953879433A864292C696A4CA5F7886" ma:contentTypeVersion="1" ma:contentTypeDescription="Create a new document." ma:contentTypeScope="" ma:versionID="b290eef6d40fabf1227641613304c53a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2e23c81eaa2a335674d728b09806f203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RetentionPeriod"/>
                <xsd:element ref="ns1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9" nillable="true" ma:displayName="Comments" ma:internalName="Comment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tentionPeriod" ma:index="8" ma:displayName="Retention Period" ma:default="Do not retain" ma:format="Dropdown" ma:internalName="RetentionPeriod" ma:readOnly="false" ma:showField="Text">
      <xsd:simpleType>
        <xsd:restriction base="dms:Choice">
          <xsd:enumeration value="Do not retain"/>
          <xsd:enumeration value="1 year"/>
          <xsd:enumeration value="2 years"/>
          <xsd:enumeration value="3 years"/>
          <xsd:enumeration value="6 years"/>
          <xsd:enumeration value="10 years"/>
          <xsd:enumeration value="30 years"/>
          <xsd:enumeration value="30 after end of contract"/>
          <xsd:enumeration value="Validity + 3 years"/>
          <xsd:enumeration value="Until end of contract"/>
          <xsd:enumeration value="Indefini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tentionPeriod xmlns="http://schemas.microsoft.com/sharepoint/v3/fields">Do not retain</RetentionPeriod>
    <Comment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1840BDD-2123-4B26-948B-AE75C4A5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4F294E-3C16-4DFE-9C97-7656081320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2480AE-AF20-45FF-AB30-9C89AF96E354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9343</Words>
  <Application>Microsoft Office PowerPoint</Application>
  <PresentationFormat>A4 용지(210x297mm)</PresentationFormat>
  <Paragraphs>1994</Paragraphs>
  <Slides>71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71</vt:i4>
      </vt:variant>
    </vt:vector>
  </HeadingPairs>
  <TitlesOfParts>
    <vt:vector size="81" baseType="lpstr">
      <vt:lpstr>Fujitsu Sans</vt:lpstr>
      <vt:lpstr>Monotype Sorts</vt:lpstr>
      <vt:lpstr>MS PGothic</vt:lpstr>
      <vt:lpstr>MS PGothic</vt:lpstr>
      <vt:lpstr>뫼비우스 Regular</vt:lpstr>
      <vt:lpstr>Arial</vt:lpstr>
      <vt:lpstr>Wingdings</vt:lpstr>
      <vt:lpstr>Wingdings 2</vt:lpstr>
      <vt:lpstr>맑은 고딕</vt:lpstr>
      <vt:lpstr>1_F_Tool_2_EN_R</vt:lpstr>
      <vt:lpstr>PRIMERGY RX Server 표준제안서</vt:lpstr>
      <vt:lpstr>Version History</vt:lpstr>
      <vt:lpstr>PRIMERGY 라인업</vt:lpstr>
      <vt:lpstr>제품 역사</vt:lpstr>
      <vt:lpstr>PRIMERGY 제품군</vt:lpstr>
      <vt:lpstr>PRIMERGY Line-Up</vt:lpstr>
      <vt:lpstr>PRIMERGY Line-Up</vt:lpstr>
      <vt:lpstr>PRIMERGY Rack Server 총괄표</vt:lpstr>
      <vt:lpstr>PowerPoint 프레젠테이션</vt:lpstr>
      <vt:lpstr>RX2530 M5 개요</vt:lpstr>
      <vt:lpstr>RX2530 M5 사양</vt:lpstr>
      <vt:lpstr>RX2530 M5 시스템 외관</vt:lpstr>
      <vt:lpstr>RX2530 M5 시스템 내부</vt:lpstr>
      <vt:lpstr>RX2530 M5 아키텍처</vt:lpstr>
      <vt:lpstr>PowerPoint 프레젠테이션</vt:lpstr>
      <vt:lpstr>RX2540 M5 개요</vt:lpstr>
      <vt:lpstr>RX2540 M5 사양</vt:lpstr>
      <vt:lpstr>RX2540 M5 소개</vt:lpstr>
      <vt:lpstr>RX2540 M5 소개</vt:lpstr>
      <vt:lpstr>RX2540 M5 아키텍처</vt:lpstr>
      <vt:lpstr>PowerPoint 프레젠테이션</vt:lpstr>
      <vt:lpstr>RX4770 M5 개요</vt:lpstr>
      <vt:lpstr>RX4770 M5 사양</vt:lpstr>
      <vt:lpstr>RX4770 M5 시스템 외관</vt:lpstr>
      <vt:lpstr>RX4770 M5 시스템 외관</vt:lpstr>
      <vt:lpstr>RX4770 M5 시스템 내부</vt:lpstr>
      <vt:lpstr>RX4770 M5 아키텍처</vt:lpstr>
      <vt:lpstr>PRIMERGY 기능 소개</vt:lpstr>
      <vt:lpstr>CPU 기술 소개</vt:lpstr>
      <vt:lpstr>CPU 기술 소개</vt:lpstr>
      <vt:lpstr>Intel® Optane™ DC persistent memory </vt:lpstr>
      <vt:lpstr>Intel® Optane™ DC persistent memory </vt:lpstr>
      <vt:lpstr>M.2 SSD 소개</vt:lpstr>
      <vt:lpstr>iRMC S5 소개</vt:lpstr>
      <vt:lpstr>특장점 소개</vt:lpstr>
      <vt:lpstr>특장점 소개</vt:lpstr>
      <vt:lpstr>특장점 소개</vt:lpstr>
      <vt:lpstr>특장점 소개</vt:lpstr>
      <vt:lpstr>OS 지원 현황</vt:lpstr>
      <vt:lpstr>FUJITSU Rack 소개 </vt:lpstr>
      <vt:lpstr>PRIMERGY 성능</vt:lpstr>
      <vt:lpstr>PRIMERGY 성능</vt:lpstr>
      <vt:lpstr>PRIMERGY 성능</vt:lpstr>
      <vt:lpstr>PRIMERGY 성능</vt:lpstr>
      <vt:lpstr>PRIMERGY 관리솔루션</vt:lpstr>
      <vt:lpstr>ServerView Suite</vt:lpstr>
      <vt:lpstr>ServerView Suite</vt:lpstr>
      <vt:lpstr>ServerView Suite</vt:lpstr>
      <vt:lpstr>ServerView Suite</vt:lpstr>
      <vt:lpstr>ServerView Suite</vt:lpstr>
      <vt:lpstr>iRMC S5 소개</vt:lpstr>
      <vt:lpstr>iRMC S5 소개</vt:lpstr>
      <vt:lpstr>iRMC S5 소개</vt:lpstr>
      <vt:lpstr>시스템 관리 툴 소개</vt:lpstr>
      <vt:lpstr>주요 경쟁 제품</vt:lpstr>
      <vt:lpstr>경쟁 제품 비교</vt:lpstr>
      <vt:lpstr>경쟁 제품 비교</vt:lpstr>
      <vt:lpstr>경쟁 제품 비교</vt:lpstr>
      <vt:lpstr>주요 실적</vt:lpstr>
      <vt:lpstr>주요 고객사</vt:lpstr>
      <vt:lpstr>지원방안</vt:lpstr>
      <vt:lpstr>기술지원</vt:lpstr>
      <vt:lpstr>기술지원</vt:lpstr>
      <vt:lpstr>유지보수</vt:lpstr>
      <vt:lpstr>유지보수</vt:lpstr>
      <vt:lpstr>유지보수</vt:lpstr>
      <vt:lpstr>유지보수</vt:lpstr>
      <vt:lpstr>유지보수</vt:lpstr>
      <vt:lpstr>교육지원</vt:lpstr>
      <vt:lpstr>교육지원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Fujitsu Standard Tool</dc:title>
  <dc:creator/>
  <cp:lastModifiedBy/>
  <cp:revision>0</cp:revision>
  <dcterms:created xsi:type="dcterms:W3CDTF">2005-05-17T00:06:03Z</dcterms:created>
  <dcterms:modified xsi:type="dcterms:W3CDTF">2022-01-06T02:52:09Z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0x01010079953879433A864292C696A4CA5F7886</vt:lpwstr>
  </property>
</Properties>
</file>