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7" r:id="rId2"/>
    <p:sldId id="337" r:id="rId3"/>
    <p:sldId id="331" r:id="rId4"/>
    <p:sldId id="260" r:id="rId5"/>
    <p:sldId id="261" r:id="rId6"/>
    <p:sldId id="262" r:id="rId7"/>
    <p:sldId id="351" r:id="rId8"/>
    <p:sldId id="352" r:id="rId9"/>
    <p:sldId id="353" r:id="rId10"/>
    <p:sldId id="348" r:id="rId11"/>
    <p:sldId id="264" r:id="rId12"/>
    <p:sldId id="332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333" r:id="rId36"/>
    <p:sldId id="290" r:id="rId37"/>
    <p:sldId id="338" r:id="rId38"/>
    <p:sldId id="339" r:id="rId39"/>
    <p:sldId id="350" r:id="rId40"/>
    <p:sldId id="340" r:id="rId41"/>
    <p:sldId id="291" r:id="rId42"/>
    <p:sldId id="293" r:id="rId43"/>
    <p:sldId id="341" r:id="rId44"/>
    <p:sldId id="342" r:id="rId45"/>
    <p:sldId id="343" r:id="rId46"/>
    <p:sldId id="344" r:id="rId47"/>
    <p:sldId id="296" r:id="rId48"/>
    <p:sldId id="300" r:id="rId49"/>
    <p:sldId id="301" r:id="rId50"/>
    <p:sldId id="314" r:id="rId51"/>
    <p:sldId id="315" r:id="rId52"/>
    <p:sldId id="316" r:id="rId53"/>
    <p:sldId id="317" r:id="rId54"/>
    <p:sldId id="318" r:id="rId55"/>
    <p:sldId id="319" r:id="rId56"/>
    <p:sldId id="345" r:id="rId57"/>
    <p:sldId id="321" r:id="rId58"/>
    <p:sldId id="324" r:id="rId59"/>
    <p:sldId id="334" r:id="rId60"/>
  </p:sldIdLst>
  <p:sldSz cx="12192000" cy="6858000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33" userDrawn="1">
          <p15:clr>
            <a:srgbClr val="A4A3A4"/>
          </p15:clr>
        </p15:guide>
        <p15:guide id="3" pos="4747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164" userDrawn="1">
          <p15:clr>
            <a:srgbClr val="A4A3A4"/>
          </p15:clr>
        </p15:guide>
        <p15:guide id="6" pos="5790" userDrawn="1">
          <p15:clr>
            <a:srgbClr val="A4A3A4"/>
          </p15:clr>
        </p15:guide>
        <p15:guide id="7" pos="1118" userDrawn="1">
          <p15:clr>
            <a:srgbClr val="A4A3A4"/>
          </p15:clr>
        </p15:guide>
        <p15:guide id="8" orient="horz" pos="754" userDrawn="1">
          <p15:clr>
            <a:srgbClr val="A4A3A4"/>
          </p15:clr>
        </p15:guide>
        <p15:guide id="9" orient="horz" pos="981" userDrawn="1">
          <p15:clr>
            <a:srgbClr val="A4A3A4"/>
          </p15:clr>
        </p15:guide>
        <p15:guide id="11" pos="2252" userDrawn="1">
          <p15:clr>
            <a:srgbClr val="A4A3A4"/>
          </p15:clr>
        </p15:guide>
        <p15:guide id="12" orient="horz" pos="1117" userDrawn="1">
          <p15:clr>
            <a:srgbClr val="A4A3A4"/>
          </p15:clr>
        </p15:guide>
        <p15:guide id="13" pos="54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535F"/>
    <a:srgbClr val="FF8181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6429" autoAdjust="0"/>
  </p:normalViewPr>
  <p:slideViewPr>
    <p:cSldViewPr showGuides="1">
      <p:cViewPr varScale="1">
        <p:scale>
          <a:sx n="114" d="100"/>
          <a:sy n="114" d="100"/>
        </p:scale>
        <p:origin x="522" y="108"/>
      </p:cViewPr>
      <p:guideLst>
        <p:guide orient="horz" pos="2160"/>
        <p:guide pos="2933"/>
        <p:guide pos="4747"/>
        <p:guide pos="3840"/>
        <p:guide orient="horz" pos="164"/>
        <p:guide pos="5790"/>
        <p:guide pos="1118"/>
        <p:guide orient="horz" pos="754"/>
        <p:guide orient="horz" pos="981"/>
        <p:guide pos="2252"/>
        <p:guide orient="horz" pos="1117"/>
        <p:guide pos="542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9C118-BE44-4BBB-8371-77BA0ED4D369}" type="datetimeFigureOut">
              <a:rPr lang="ko-KR" altLang="en-US" smtClean="0"/>
              <a:t>2022-01-06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AC6CA-9D9D-4814-AEDB-C98A03758C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475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C6CA-9D9D-4814-AEDB-C98A03758C2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968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C6CA-9D9D-4814-AEDB-C98A03758C2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953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4E76-A972-4328-89AE-B5729C74B3F2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5459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4E76-A972-4328-89AE-B5729C74B3F2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542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4E76-A972-4328-89AE-B5729C74B3F2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4807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4E76-A972-4328-89AE-B5729C74B3F2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82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4E76-A972-4328-89AE-B5729C74B3F2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7835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4E76-A972-4328-89AE-B5729C74B3F2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5073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4E76-A972-4328-89AE-B5729C74B3F2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3408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4E76-A972-4328-89AE-B5729C74B3F2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8141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4E76-A972-4328-89AE-B5729C74B3F2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1457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C6CA-9D9D-4814-AEDB-C98A03758C2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0211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4E76-A972-4328-89AE-B5729C74B3F2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517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4E76-A972-4328-89AE-B5729C74B3F2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6116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C6CA-9D9D-4814-AEDB-C98A03758C23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94154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C6CA-9D9D-4814-AEDB-C98A03758C23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21468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AC6CA-9D9D-4814-AEDB-C98A03758C23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15351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4E76-A972-4328-89AE-B5729C74B3F2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1772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4E76-A972-4328-89AE-B5729C74B3F2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01181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4E76-A972-4328-89AE-B5729C74B3F2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84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4E76-A972-4328-89AE-B5729C74B3F2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34959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4E76-A972-4328-89AE-B5729C74B3F2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7227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4E76-A972-4328-89AE-B5729C74B3F2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75840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4E76-A972-4328-89AE-B5729C74B3F2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48261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4E76-A972-4328-89AE-B5729C74B3F2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59958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4E76-A972-4328-89AE-B5729C74B3F2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30419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4E76-A972-4328-89AE-B5729C74B3F2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53967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4E76-A972-4328-89AE-B5729C74B3F2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4261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4E76-A972-4328-89AE-B5729C74B3F2}" type="slidenum">
              <a:rPr lang="ko-KR" altLang="en-US" smtClean="0"/>
              <a:pPr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7816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4E76-A972-4328-89AE-B5729C74B3F2}" type="slidenum">
              <a:rPr lang="ko-KR" altLang="en-US" smtClean="0"/>
              <a:pPr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64457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4E76-A972-4328-89AE-B5729C74B3F2}" type="slidenum">
              <a:rPr lang="ko-KR" altLang="en-US" smtClean="0"/>
              <a:pPr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95614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CD93-ECAB-4C59-A924-51EAEEB648C0}" type="slidenum">
              <a:rPr lang="ko-KR" altLang="en-US" smtClean="0">
                <a:solidFill>
                  <a:prstClr val="black"/>
                </a:solidFill>
              </a:rPr>
              <a:pPr/>
              <a:t>52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389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CD93-ECAB-4C59-A924-51EAEEB648C0}" type="slidenum">
              <a:rPr lang="ko-KR" altLang="en-US" smtClean="0">
                <a:solidFill>
                  <a:prstClr val="black"/>
                </a:solidFill>
              </a:rPr>
              <a:pPr/>
              <a:t>53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45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4E76-A972-4328-89AE-B5729C74B3F2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34839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CD93-ECAB-4C59-A924-51EAEEB648C0}" type="slidenum">
              <a:rPr lang="ko-KR" altLang="en-US" smtClean="0">
                <a:solidFill>
                  <a:prstClr val="black"/>
                </a:solidFill>
              </a:rPr>
              <a:pPr/>
              <a:t>54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135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CD93-ECAB-4C59-A924-51EAEEB648C0}" type="slidenum">
              <a:rPr lang="ko-KR" altLang="en-US" smtClean="0">
                <a:solidFill>
                  <a:prstClr val="black"/>
                </a:solidFill>
              </a:rPr>
              <a:pPr/>
              <a:t>55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287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CD93-ECAB-4C59-A924-51EAEEB648C0}" type="slidenum">
              <a:rPr lang="ko-KR" altLang="en-US" smtClean="0">
                <a:solidFill>
                  <a:prstClr val="black"/>
                </a:solidFill>
              </a:rPr>
              <a:pPr/>
              <a:t>56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010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CD93-ECAB-4C59-A924-51EAEEB648C0}" type="slidenum">
              <a:rPr lang="ko-KR" altLang="en-US" smtClean="0">
                <a:solidFill>
                  <a:prstClr val="black"/>
                </a:solidFill>
              </a:rPr>
              <a:pPr/>
              <a:t>57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691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8CD93-ECAB-4C59-A924-51EAEEB648C0}" type="slidenum">
              <a:rPr lang="ko-KR" altLang="en-US" smtClean="0">
                <a:solidFill>
                  <a:prstClr val="black"/>
                </a:solidFill>
              </a:rPr>
              <a:pPr/>
              <a:t>58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33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4E76-A972-4328-89AE-B5729C74B3F2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8295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4E76-A972-4328-89AE-B5729C74B3F2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670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모든 가동이력 수집 </a:t>
            </a:r>
            <a:r>
              <a:rPr lang="en-US" altLang="ko-KR" dirty="0"/>
              <a:t>-&gt; </a:t>
            </a:r>
            <a:r>
              <a:rPr lang="ko-KR" altLang="en-US" dirty="0" err="1"/>
              <a:t>초단위</a:t>
            </a:r>
            <a:r>
              <a:rPr lang="ko-KR" altLang="en-US" dirty="0"/>
              <a:t> 데이터 </a:t>
            </a:r>
            <a:r>
              <a:rPr lang="ko-KR" altLang="en-US" dirty="0" err="1"/>
              <a:t>로깅</a:t>
            </a:r>
            <a:r>
              <a:rPr lang="ko-KR" altLang="en-US" dirty="0"/>
              <a:t> 강조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초단위로 데이터를 수집하기 때문에 같은 상황이더라도 문제점을 발견할 수 있다는 것을 김연아 점프를 통해 비유 설명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4E76-A972-4328-89AE-B5729C74B3F2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667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Frame</a:t>
            </a:r>
            <a:r>
              <a:rPr lang="en-US" altLang="ko-KR" baseline="0" dirty="0"/>
              <a:t> Docking </a:t>
            </a:r>
            <a:r>
              <a:rPr lang="ko-KR" altLang="en-US" baseline="0" dirty="0"/>
              <a:t>및 </a:t>
            </a:r>
            <a:r>
              <a:rPr lang="en-US" altLang="ko-KR" baseline="0" dirty="0"/>
              <a:t>One-click </a:t>
            </a:r>
            <a:r>
              <a:rPr lang="ko-KR" altLang="en-US" baseline="0" dirty="0"/>
              <a:t>연동을 애니메이션을 통하여 설명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4E76-A972-4328-89AE-B5729C74B3F2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8199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Top-Down</a:t>
            </a:r>
            <a:r>
              <a:rPr lang="en-US" altLang="ko-KR" baseline="0" dirty="0"/>
              <a:t> </a:t>
            </a:r>
            <a:r>
              <a:rPr lang="ko-KR" altLang="en-US" baseline="0" dirty="0"/>
              <a:t>방식에 모든 제품 군을 더하여</a:t>
            </a:r>
            <a:r>
              <a:rPr lang="en-US" altLang="ko-KR" baseline="0" dirty="0"/>
              <a:t>, </a:t>
            </a:r>
            <a:r>
              <a:rPr lang="ko-KR" altLang="en-US" baseline="0" dirty="0"/>
              <a:t>단순 분석에만 </a:t>
            </a:r>
            <a:r>
              <a:rPr lang="en-US" altLang="ko-KR" baseline="0" dirty="0"/>
              <a:t>Top-Down </a:t>
            </a:r>
            <a:r>
              <a:rPr lang="ko-KR" altLang="en-US" baseline="0" dirty="0"/>
              <a:t>방식이 아니라</a:t>
            </a:r>
            <a:r>
              <a:rPr lang="en-US" altLang="ko-KR" baseline="0" dirty="0"/>
              <a:t> </a:t>
            </a:r>
            <a:r>
              <a:rPr lang="en-US" altLang="ko-KR" baseline="0" dirty="0" err="1"/>
              <a:t>MaxGauge</a:t>
            </a:r>
            <a:r>
              <a:rPr lang="en-US" altLang="ko-KR" baseline="0" dirty="0"/>
              <a:t> </a:t>
            </a:r>
            <a:r>
              <a:rPr lang="ko-KR" altLang="en-US" baseline="0" dirty="0"/>
              <a:t>제품의 전체적인 </a:t>
            </a:r>
            <a:r>
              <a:rPr lang="ko-KR" altLang="en-US" baseline="0" dirty="0" err="1"/>
              <a:t>컨셉이</a:t>
            </a:r>
            <a:r>
              <a:rPr lang="ko-KR" altLang="en-US" baseline="0" dirty="0"/>
              <a:t> </a:t>
            </a:r>
            <a:r>
              <a:rPr lang="en-US" altLang="ko-KR" baseline="0" dirty="0"/>
              <a:t>Top-Down</a:t>
            </a:r>
            <a:r>
              <a:rPr lang="ko-KR" altLang="en-US" baseline="0" dirty="0"/>
              <a:t>임을 설명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64E76-A972-4328-89AE-B5729C74B3F2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6242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C406A-7694-4AF7-80E2-D06E7E452435}" type="datetimeFigureOut">
              <a:rPr lang="ko-KR" altLang="en-US" smtClean="0"/>
              <a:t>2022-01-06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8E0E-DE58-4CC0-ABEF-5D68F746E2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394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2441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18399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13222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11855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77437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05122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65410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07953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82707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548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31435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58562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54374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51924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08027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734904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0969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03423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5946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69736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4093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667930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748108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99150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39680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2073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72709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303843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589853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77968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7961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574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56356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59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7736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9307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4722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4506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및 내용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9219311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2134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C406A-7694-4AF7-80E2-D06E7E452435}" type="datetimeFigureOut">
              <a:rPr lang="ko-KR" altLang="en-US" smtClean="0"/>
              <a:t>2022-01-06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C8E0E-DE58-4CC0-ABEF-5D68F746E2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322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9" r:id="rId20"/>
    <p:sldLayoutId id="2147483680" r:id="rId21"/>
    <p:sldLayoutId id="2147483682" r:id="rId22"/>
    <p:sldLayoutId id="2147483685" r:id="rId23"/>
    <p:sldLayoutId id="2147483689" r:id="rId24"/>
    <p:sldLayoutId id="2147483690" r:id="rId25"/>
    <p:sldLayoutId id="2147483701" r:id="rId26"/>
    <p:sldLayoutId id="2147483702" r:id="rId27"/>
    <p:sldLayoutId id="2147483703" r:id="rId28"/>
    <p:sldLayoutId id="2147483704" r:id="rId29"/>
    <p:sldLayoutId id="2147483706" r:id="rId30"/>
    <p:sldLayoutId id="2147483709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2" r:id="rId4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9.png"/><Relationship Id="rId5" Type="http://schemas.openxmlformats.org/officeDocument/2006/relationships/image" Target="../media/image52.jpeg"/><Relationship Id="rId4" Type="http://schemas.openxmlformats.org/officeDocument/2006/relationships/image" Target="../media/image5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jp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2.png"/><Relationship Id="rId4" Type="http://schemas.openxmlformats.org/officeDocument/2006/relationships/image" Target="../media/image8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4.jpeg"/><Relationship Id="rId5" Type="http://schemas.openxmlformats.org/officeDocument/2006/relationships/image" Target="../media/image82.png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0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08.jpeg"/><Relationship Id="rId4" Type="http://schemas.openxmlformats.org/officeDocument/2006/relationships/image" Target="../media/image10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8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21.png"/><Relationship Id="rId4" Type="http://schemas.openxmlformats.org/officeDocument/2006/relationships/image" Target="../media/image11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8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9.png"/><Relationship Id="rId4" Type="http://schemas.openxmlformats.org/officeDocument/2006/relationships/image" Target="../media/image12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19.png"/><Relationship Id="rId5" Type="http://schemas.openxmlformats.org/officeDocument/2006/relationships/image" Target="../media/image79.png"/><Relationship Id="rId4" Type="http://schemas.openxmlformats.org/officeDocument/2006/relationships/image" Target="../media/image12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gif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92334" y="2823934"/>
            <a:ext cx="728936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spc="1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MaxGauge</a:t>
            </a:r>
            <a:r>
              <a:rPr lang="en-US" altLang="ko-KR" sz="4800" b="1" spc="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For </a:t>
            </a:r>
          </a:p>
          <a:p>
            <a:r>
              <a:rPr lang="en-US" altLang="ko-KR" sz="4800" b="1" spc="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              </a:t>
            </a:r>
            <a:r>
              <a:rPr lang="en-US" altLang="ko-KR" sz="4800" b="1" spc="1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Tibero</a:t>
            </a:r>
            <a:r>
              <a:rPr lang="en-US" altLang="ko-KR" sz="4800" b="1" spc="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v5.3</a:t>
            </a:r>
          </a:p>
          <a:p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cs typeface="Arial" panose="020B0604020202020204" pitchFamily="34" charset="0"/>
              </a:rPr>
              <a:t>				                 The Next Revolution is Here</a:t>
            </a:r>
            <a:endParaRPr lang="ko-KR" altLang="en-US" sz="1400" b="1" spc="1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645923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3132374" y="2616265"/>
            <a:ext cx="2231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Khmer UI" panose="020B0502040204020203" pitchFamily="34" charset="0"/>
              </a:rPr>
              <a:t>Database Performance </a:t>
            </a:r>
            <a:r>
              <a:rPr lang="en-US" altLang="ko-KR" sz="1000" b="1" dirty="0">
                <a:solidFill>
                  <a:srgbClr val="E7535F"/>
                </a:solidFill>
                <a:latin typeface="+mn-ea"/>
                <a:cs typeface="Khmer UI" panose="020B0502040204020203" pitchFamily="34" charset="0"/>
              </a:rPr>
              <a:t>Maximizer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1208574" y="319956"/>
            <a:ext cx="777192" cy="266608"/>
            <a:chOff x="11208574" y="319956"/>
            <a:chExt cx="777192" cy="266608"/>
          </a:xfrm>
        </p:grpSpPr>
        <p:grpSp>
          <p:nvGrpSpPr>
            <p:cNvPr id="6" name="그룹 5"/>
            <p:cNvGrpSpPr/>
            <p:nvPr/>
          </p:nvGrpSpPr>
          <p:grpSpPr>
            <a:xfrm>
              <a:off x="11208574" y="319956"/>
              <a:ext cx="311273" cy="266608"/>
              <a:chOff x="9768408" y="6309320"/>
              <a:chExt cx="406160" cy="347879"/>
            </a:xfrm>
          </p:grpSpPr>
          <p:sp>
            <p:nvSpPr>
              <p:cNvPr id="26" name="Freeform 78"/>
              <p:cNvSpPr>
                <a:spLocks/>
              </p:cNvSpPr>
              <p:nvPr userDrawn="1"/>
            </p:nvSpPr>
            <p:spPr bwMode="auto">
              <a:xfrm>
                <a:off x="9801192" y="6404030"/>
                <a:ext cx="373376" cy="167564"/>
              </a:xfrm>
              <a:custGeom>
                <a:avLst/>
                <a:gdLst>
                  <a:gd name="T0" fmla="*/ 86 w 204"/>
                  <a:gd name="T1" fmla="*/ 4 h 92"/>
                  <a:gd name="T2" fmla="*/ 76 w 204"/>
                  <a:gd name="T3" fmla="*/ 18 h 92"/>
                  <a:gd name="T4" fmla="*/ 86 w 204"/>
                  <a:gd name="T5" fmla="*/ 12 h 92"/>
                  <a:gd name="T6" fmla="*/ 110 w 204"/>
                  <a:gd name="T7" fmla="*/ 2 h 92"/>
                  <a:gd name="T8" fmla="*/ 122 w 204"/>
                  <a:gd name="T9" fmla="*/ 0 h 92"/>
                  <a:gd name="T10" fmla="*/ 138 w 204"/>
                  <a:gd name="T11" fmla="*/ 6 h 92"/>
                  <a:gd name="T12" fmla="*/ 138 w 204"/>
                  <a:gd name="T13" fmla="*/ 18 h 92"/>
                  <a:gd name="T14" fmla="*/ 146 w 204"/>
                  <a:gd name="T15" fmla="*/ 14 h 92"/>
                  <a:gd name="T16" fmla="*/ 172 w 204"/>
                  <a:gd name="T17" fmla="*/ 2 h 92"/>
                  <a:gd name="T18" fmla="*/ 186 w 204"/>
                  <a:gd name="T19" fmla="*/ 0 h 92"/>
                  <a:gd name="T20" fmla="*/ 202 w 204"/>
                  <a:gd name="T21" fmla="*/ 6 h 92"/>
                  <a:gd name="T22" fmla="*/ 204 w 204"/>
                  <a:gd name="T23" fmla="*/ 16 h 92"/>
                  <a:gd name="T24" fmla="*/ 190 w 204"/>
                  <a:gd name="T25" fmla="*/ 36 h 92"/>
                  <a:gd name="T26" fmla="*/ 138 w 204"/>
                  <a:gd name="T27" fmla="*/ 74 h 92"/>
                  <a:gd name="T28" fmla="*/ 166 w 204"/>
                  <a:gd name="T29" fmla="*/ 42 h 92"/>
                  <a:gd name="T30" fmla="*/ 178 w 204"/>
                  <a:gd name="T31" fmla="*/ 24 h 92"/>
                  <a:gd name="T32" fmla="*/ 178 w 204"/>
                  <a:gd name="T33" fmla="*/ 18 h 92"/>
                  <a:gd name="T34" fmla="*/ 168 w 204"/>
                  <a:gd name="T35" fmla="*/ 16 h 92"/>
                  <a:gd name="T36" fmla="*/ 154 w 204"/>
                  <a:gd name="T37" fmla="*/ 18 h 92"/>
                  <a:gd name="T38" fmla="*/ 138 w 204"/>
                  <a:gd name="T39" fmla="*/ 26 h 92"/>
                  <a:gd name="T40" fmla="*/ 126 w 204"/>
                  <a:gd name="T41" fmla="*/ 36 h 92"/>
                  <a:gd name="T42" fmla="*/ 94 w 204"/>
                  <a:gd name="T43" fmla="*/ 74 h 92"/>
                  <a:gd name="T44" fmla="*/ 104 w 204"/>
                  <a:gd name="T45" fmla="*/ 40 h 92"/>
                  <a:gd name="T46" fmla="*/ 110 w 204"/>
                  <a:gd name="T47" fmla="*/ 32 h 92"/>
                  <a:gd name="T48" fmla="*/ 114 w 204"/>
                  <a:gd name="T49" fmla="*/ 20 h 92"/>
                  <a:gd name="T50" fmla="*/ 110 w 204"/>
                  <a:gd name="T51" fmla="*/ 16 h 92"/>
                  <a:gd name="T52" fmla="*/ 104 w 204"/>
                  <a:gd name="T53" fmla="*/ 16 h 92"/>
                  <a:gd name="T54" fmla="*/ 88 w 204"/>
                  <a:gd name="T55" fmla="*/ 20 h 92"/>
                  <a:gd name="T56" fmla="*/ 72 w 204"/>
                  <a:gd name="T57" fmla="*/ 28 h 92"/>
                  <a:gd name="T58" fmla="*/ 60 w 204"/>
                  <a:gd name="T59" fmla="*/ 40 h 92"/>
                  <a:gd name="T60" fmla="*/ 18 w 204"/>
                  <a:gd name="T61" fmla="*/ 92 h 92"/>
                  <a:gd name="T62" fmla="*/ 70 w 204"/>
                  <a:gd name="T63" fmla="*/ 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4" h="92">
                    <a:moveTo>
                      <a:pt x="70" y="4"/>
                    </a:moveTo>
                    <a:lnTo>
                      <a:pt x="86" y="4"/>
                    </a:lnTo>
                    <a:lnTo>
                      <a:pt x="74" y="18"/>
                    </a:lnTo>
                    <a:lnTo>
                      <a:pt x="76" y="18"/>
                    </a:lnTo>
                    <a:lnTo>
                      <a:pt x="76" y="18"/>
                    </a:lnTo>
                    <a:lnTo>
                      <a:pt x="86" y="12"/>
                    </a:lnTo>
                    <a:lnTo>
                      <a:pt x="98" y="6"/>
                    </a:lnTo>
                    <a:lnTo>
                      <a:pt x="110" y="2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32" y="2"/>
                    </a:lnTo>
                    <a:lnTo>
                      <a:pt x="138" y="6"/>
                    </a:lnTo>
                    <a:lnTo>
                      <a:pt x="140" y="12"/>
                    </a:lnTo>
                    <a:lnTo>
                      <a:pt x="138" y="18"/>
                    </a:lnTo>
                    <a:lnTo>
                      <a:pt x="138" y="18"/>
                    </a:lnTo>
                    <a:lnTo>
                      <a:pt x="146" y="14"/>
                    </a:lnTo>
                    <a:lnTo>
                      <a:pt x="158" y="8"/>
                    </a:lnTo>
                    <a:lnTo>
                      <a:pt x="172" y="2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96" y="2"/>
                    </a:lnTo>
                    <a:lnTo>
                      <a:pt x="202" y="6"/>
                    </a:lnTo>
                    <a:lnTo>
                      <a:pt x="204" y="10"/>
                    </a:lnTo>
                    <a:lnTo>
                      <a:pt x="204" y="16"/>
                    </a:lnTo>
                    <a:lnTo>
                      <a:pt x="196" y="26"/>
                    </a:lnTo>
                    <a:lnTo>
                      <a:pt x="190" y="36"/>
                    </a:lnTo>
                    <a:lnTo>
                      <a:pt x="156" y="74"/>
                    </a:lnTo>
                    <a:lnTo>
                      <a:pt x="138" y="74"/>
                    </a:lnTo>
                    <a:lnTo>
                      <a:pt x="166" y="42"/>
                    </a:lnTo>
                    <a:lnTo>
                      <a:pt x="166" y="42"/>
                    </a:lnTo>
                    <a:lnTo>
                      <a:pt x="172" y="32"/>
                    </a:lnTo>
                    <a:lnTo>
                      <a:pt x="178" y="24"/>
                    </a:lnTo>
                    <a:lnTo>
                      <a:pt x="178" y="22"/>
                    </a:lnTo>
                    <a:lnTo>
                      <a:pt x="178" y="18"/>
                    </a:lnTo>
                    <a:lnTo>
                      <a:pt x="174" y="16"/>
                    </a:lnTo>
                    <a:lnTo>
                      <a:pt x="168" y="16"/>
                    </a:lnTo>
                    <a:lnTo>
                      <a:pt x="168" y="16"/>
                    </a:lnTo>
                    <a:lnTo>
                      <a:pt x="154" y="18"/>
                    </a:lnTo>
                    <a:lnTo>
                      <a:pt x="146" y="22"/>
                    </a:lnTo>
                    <a:lnTo>
                      <a:pt x="138" y="26"/>
                    </a:lnTo>
                    <a:lnTo>
                      <a:pt x="138" y="26"/>
                    </a:lnTo>
                    <a:lnTo>
                      <a:pt x="126" y="36"/>
                    </a:lnTo>
                    <a:lnTo>
                      <a:pt x="116" y="46"/>
                    </a:lnTo>
                    <a:lnTo>
                      <a:pt x="94" y="74"/>
                    </a:lnTo>
                    <a:lnTo>
                      <a:pt x="76" y="74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110" y="32"/>
                    </a:lnTo>
                    <a:lnTo>
                      <a:pt x="114" y="24"/>
                    </a:lnTo>
                    <a:lnTo>
                      <a:pt x="114" y="20"/>
                    </a:lnTo>
                    <a:lnTo>
                      <a:pt x="114" y="18"/>
                    </a:lnTo>
                    <a:lnTo>
                      <a:pt x="110" y="16"/>
                    </a:lnTo>
                    <a:lnTo>
                      <a:pt x="104" y="16"/>
                    </a:lnTo>
                    <a:lnTo>
                      <a:pt x="104" y="16"/>
                    </a:lnTo>
                    <a:lnTo>
                      <a:pt x="96" y="16"/>
                    </a:lnTo>
                    <a:lnTo>
                      <a:pt x="88" y="20"/>
                    </a:lnTo>
                    <a:lnTo>
                      <a:pt x="80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60" y="40"/>
                    </a:lnTo>
                    <a:lnTo>
                      <a:pt x="48" y="52"/>
                    </a:lnTo>
                    <a:lnTo>
                      <a:pt x="18" y="92"/>
                    </a:lnTo>
                    <a:lnTo>
                      <a:pt x="0" y="9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" name="Freeform 79"/>
              <p:cNvSpPr>
                <a:spLocks/>
              </p:cNvSpPr>
              <p:nvPr userDrawn="1"/>
            </p:nvSpPr>
            <p:spPr bwMode="auto">
              <a:xfrm>
                <a:off x="9768408" y="6309320"/>
                <a:ext cx="285951" cy="347879"/>
              </a:xfrm>
              <a:custGeom>
                <a:avLst/>
                <a:gdLst>
                  <a:gd name="T0" fmla="*/ 66 w 156"/>
                  <a:gd name="T1" fmla="*/ 36 h 190"/>
                  <a:gd name="T2" fmla="*/ 66 w 156"/>
                  <a:gd name="T3" fmla="*/ 36 h 190"/>
                  <a:gd name="T4" fmla="*/ 44 w 156"/>
                  <a:gd name="T5" fmla="*/ 18 h 190"/>
                  <a:gd name="T6" fmla="*/ 28 w 156"/>
                  <a:gd name="T7" fmla="*/ 12 h 190"/>
                  <a:gd name="T8" fmla="*/ 24 w 156"/>
                  <a:gd name="T9" fmla="*/ 10 h 190"/>
                  <a:gd name="T10" fmla="*/ 20 w 156"/>
                  <a:gd name="T11" fmla="*/ 12 h 190"/>
                  <a:gd name="T12" fmla="*/ 18 w 156"/>
                  <a:gd name="T13" fmla="*/ 14 h 190"/>
                  <a:gd name="T14" fmla="*/ 18 w 156"/>
                  <a:gd name="T15" fmla="*/ 18 h 190"/>
                  <a:gd name="T16" fmla="*/ 22 w 156"/>
                  <a:gd name="T17" fmla="*/ 32 h 190"/>
                  <a:gd name="T18" fmla="*/ 32 w 156"/>
                  <a:gd name="T19" fmla="*/ 52 h 190"/>
                  <a:gd name="T20" fmla="*/ 48 w 156"/>
                  <a:gd name="T21" fmla="*/ 74 h 190"/>
                  <a:gd name="T22" fmla="*/ 70 w 156"/>
                  <a:gd name="T23" fmla="*/ 102 h 190"/>
                  <a:gd name="T24" fmla="*/ 70 w 156"/>
                  <a:gd name="T25" fmla="*/ 102 h 190"/>
                  <a:gd name="T26" fmla="*/ 92 w 156"/>
                  <a:gd name="T27" fmla="*/ 128 h 190"/>
                  <a:gd name="T28" fmla="*/ 112 w 156"/>
                  <a:gd name="T29" fmla="*/ 148 h 190"/>
                  <a:gd name="T30" fmla="*/ 128 w 156"/>
                  <a:gd name="T31" fmla="*/ 164 h 190"/>
                  <a:gd name="T32" fmla="*/ 140 w 156"/>
                  <a:gd name="T33" fmla="*/ 170 h 190"/>
                  <a:gd name="T34" fmla="*/ 144 w 156"/>
                  <a:gd name="T35" fmla="*/ 172 h 190"/>
                  <a:gd name="T36" fmla="*/ 148 w 156"/>
                  <a:gd name="T37" fmla="*/ 170 h 190"/>
                  <a:gd name="T38" fmla="*/ 150 w 156"/>
                  <a:gd name="T39" fmla="*/ 168 h 190"/>
                  <a:gd name="T40" fmla="*/ 150 w 156"/>
                  <a:gd name="T41" fmla="*/ 162 h 190"/>
                  <a:gd name="T42" fmla="*/ 146 w 156"/>
                  <a:gd name="T43" fmla="*/ 146 h 190"/>
                  <a:gd name="T44" fmla="*/ 136 w 156"/>
                  <a:gd name="T45" fmla="*/ 120 h 190"/>
                  <a:gd name="T46" fmla="*/ 136 w 156"/>
                  <a:gd name="T47" fmla="*/ 120 h 190"/>
                  <a:gd name="T48" fmla="*/ 150 w 156"/>
                  <a:gd name="T49" fmla="*/ 154 h 190"/>
                  <a:gd name="T50" fmla="*/ 154 w 156"/>
                  <a:gd name="T51" fmla="*/ 166 h 190"/>
                  <a:gd name="T52" fmla="*/ 156 w 156"/>
                  <a:gd name="T53" fmla="*/ 176 h 190"/>
                  <a:gd name="T54" fmla="*/ 156 w 156"/>
                  <a:gd name="T55" fmla="*/ 184 h 190"/>
                  <a:gd name="T56" fmla="*/ 154 w 156"/>
                  <a:gd name="T57" fmla="*/ 188 h 190"/>
                  <a:gd name="T58" fmla="*/ 150 w 156"/>
                  <a:gd name="T59" fmla="*/ 190 h 190"/>
                  <a:gd name="T60" fmla="*/ 144 w 156"/>
                  <a:gd name="T61" fmla="*/ 190 h 190"/>
                  <a:gd name="T62" fmla="*/ 136 w 156"/>
                  <a:gd name="T63" fmla="*/ 188 h 190"/>
                  <a:gd name="T64" fmla="*/ 128 w 156"/>
                  <a:gd name="T65" fmla="*/ 184 h 190"/>
                  <a:gd name="T66" fmla="*/ 106 w 156"/>
                  <a:gd name="T67" fmla="*/ 168 h 190"/>
                  <a:gd name="T68" fmla="*/ 82 w 156"/>
                  <a:gd name="T69" fmla="*/ 146 h 190"/>
                  <a:gd name="T70" fmla="*/ 54 w 156"/>
                  <a:gd name="T71" fmla="*/ 114 h 190"/>
                  <a:gd name="T72" fmla="*/ 54 w 156"/>
                  <a:gd name="T73" fmla="*/ 114 h 190"/>
                  <a:gd name="T74" fmla="*/ 30 w 156"/>
                  <a:gd name="T75" fmla="*/ 80 h 190"/>
                  <a:gd name="T76" fmla="*/ 12 w 156"/>
                  <a:gd name="T77" fmla="*/ 52 h 190"/>
                  <a:gd name="T78" fmla="*/ 2 w 156"/>
                  <a:gd name="T79" fmla="*/ 28 h 190"/>
                  <a:gd name="T80" fmla="*/ 0 w 156"/>
                  <a:gd name="T81" fmla="*/ 18 h 190"/>
                  <a:gd name="T82" fmla="*/ 0 w 156"/>
                  <a:gd name="T83" fmla="*/ 10 h 190"/>
                  <a:gd name="T84" fmla="*/ 2 w 156"/>
                  <a:gd name="T85" fmla="*/ 4 h 190"/>
                  <a:gd name="T86" fmla="*/ 4 w 156"/>
                  <a:gd name="T87" fmla="*/ 2 h 190"/>
                  <a:gd name="T88" fmla="*/ 10 w 156"/>
                  <a:gd name="T89" fmla="*/ 0 h 190"/>
                  <a:gd name="T90" fmla="*/ 18 w 156"/>
                  <a:gd name="T91" fmla="*/ 2 h 190"/>
                  <a:gd name="T92" fmla="*/ 26 w 156"/>
                  <a:gd name="T93" fmla="*/ 6 h 190"/>
                  <a:gd name="T94" fmla="*/ 38 w 156"/>
                  <a:gd name="T95" fmla="*/ 12 h 190"/>
                  <a:gd name="T96" fmla="*/ 52 w 156"/>
                  <a:gd name="T97" fmla="*/ 22 h 190"/>
                  <a:gd name="T98" fmla="*/ 66 w 156"/>
                  <a:gd name="T99" fmla="*/ 36 h 190"/>
                  <a:gd name="T100" fmla="*/ 66 w 156"/>
                  <a:gd name="T101" fmla="*/ 3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6" h="190">
                    <a:moveTo>
                      <a:pt x="66" y="36"/>
                    </a:moveTo>
                    <a:lnTo>
                      <a:pt x="66" y="36"/>
                    </a:lnTo>
                    <a:lnTo>
                      <a:pt x="44" y="18"/>
                    </a:lnTo>
                    <a:lnTo>
                      <a:pt x="28" y="12"/>
                    </a:lnTo>
                    <a:lnTo>
                      <a:pt x="24" y="10"/>
                    </a:lnTo>
                    <a:lnTo>
                      <a:pt x="20" y="12"/>
                    </a:lnTo>
                    <a:lnTo>
                      <a:pt x="18" y="14"/>
                    </a:lnTo>
                    <a:lnTo>
                      <a:pt x="18" y="18"/>
                    </a:lnTo>
                    <a:lnTo>
                      <a:pt x="22" y="32"/>
                    </a:lnTo>
                    <a:lnTo>
                      <a:pt x="32" y="52"/>
                    </a:lnTo>
                    <a:lnTo>
                      <a:pt x="48" y="74"/>
                    </a:lnTo>
                    <a:lnTo>
                      <a:pt x="70" y="102"/>
                    </a:lnTo>
                    <a:lnTo>
                      <a:pt x="70" y="102"/>
                    </a:lnTo>
                    <a:lnTo>
                      <a:pt x="92" y="128"/>
                    </a:lnTo>
                    <a:lnTo>
                      <a:pt x="112" y="148"/>
                    </a:lnTo>
                    <a:lnTo>
                      <a:pt x="128" y="164"/>
                    </a:lnTo>
                    <a:lnTo>
                      <a:pt x="140" y="170"/>
                    </a:lnTo>
                    <a:lnTo>
                      <a:pt x="144" y="172"/>
                    </a:lnTo>
                    <a:lnTo>
                      <a:pt x="148" y="170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46" y="146"/>
                    </a:lnTo>
                    <a:lnTo>
                      <a:pt x="136" y="120"/>
                    </a:lnTo>
                    <a:lnTo>
                      <a:pt x="136" y="120"/>
                    </a:lnTo>
                    <a:lnTo>
                      <a:pt x="150" y="154"/>
                    </a:lnTo>
                    <a:lnTo>
                      <a:pt x="154" y="166"/>
                    </a:lnTo>
                    <a:lnTo>
                      <a:pt x="156" y="176"/>
                    </a:lnTo>
                    <a:lnTo>
                      <a:pt x="156" y="184"/>
                    </a:lnTo>
                    <a:lnTo>
                      <a:pt x="154" y="188"/>
                    </a:lnTo>
                    <a:lnTo>
                      <a:pt x="150" y="190"/>
                    </a:lnTo>
                    <a:lnTo>
                      <a:pt x="144" y="190"/>
                    </a:lnTo>
                    <a:lnTo>
                      <a:pt x="136" y="188"/>
                    </a:lnTo>
                    <a:lnTo>
                      <a:pt x="128" y="184"/>
                    </a:lnTo>
                    <a:lnTo>
                      <a:pt x="106" y="168"/>
                    </a:lnTo>
                    <a:lnTo>
                      <a:pt x="82" y="146"/>
                    </a:lnTo>
                    <a:lnTo>
                      <a:pt x="54" y="114"/>
                    </a:lnTo>
                    <a:lnTo>
                      <a:pt x="54" y="114"/>
                    </a:lnTo>
                    <a:lnTo>
                      <a:pt x="30" y="80"/>
                    </a:lnTo>
                    <a:lnTo>
                      <a:pt x="12" y="52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26" y="6"/>
                    </a:lnTo>
                    <a:lnTo>
                      <a:pt x="38" y="12"/>
                    </a:lnTo>
                    <a:lnTo>
                      <a:pt x="52" y="22"/>
                    </a:lnTo>
                    <a:lnTo>
                      <a:pt x="66" y="3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rgbClr val="FD34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" name="Freeform 80"/>
              <p:cNvSpPr>
                <a:spLocks/>
              </p:cNvSpPr>
              <p:nvPr userDrawn="1"/>
            </p:nvSpPr>
            <p:spPr bwMode="auto">
              <a:xfrm>
                <a:off x="9793907" y="6407673"/>
                <a:ext cx="167564" cy="167564"/>
              </a:xfrm>
              <a:custGeom>
                <a:avLst/>
                <a:gdLst>
                  <a:gd name="T0" fmla="*/ 74 w 92"/>
                  <a:gd name="T1" fmla="*/ 0 h 92"/>
                  <a:gd name="T2" fmla="*/ 92 w 92"/>
                  <a:gd name="T3" fmla="*/ 0 h 92"/>
                  <a:gd name="T4" fmla="*/ 20 w 92"/>
                  <a:gd name="T5" fmla="*/ 92 h 92"/>
                  <a:gd name="T6" fmla="*/ 0 w 92"/>
                  <a:gd name="T7" fmla="*/ 92 h 92"/>
                  <a:gd name="T8" fmla="*/ 74 w 92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2">
                    <a:moveTo>
                      <a:pt x="74" y="0"/>
                    </a:moveTo>
                    <a:lnTo>
                      <a:pt x="92" y="0"/>
                    </a:lnTo>
                    <a:lnTo>
                      <a:pt x="20" y="92"/>
                    </a:lnTo>
                    <a:lnTo>
                      <a:pt x="0" y="92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D34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1361953" y="353232"/>
              <a:ext cx="623813" cy="20005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700" b="1" spc="-1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Khmer UI" panose="020B0502040204020203" pitchFamily="34" charset="0"/>
                </a:rPr>
                <a:t>㈜엑셈</a:t>
              </a:r>
            </a:p>
          </p:txBody>
        </p:sp>
      </p:grpSp>
      <p:sp>
        <p:nvSpPr>
          <p:cNvPr id="12" name="모서리가 둥근 직사각형 11"/>
          <p:cNvSpPr/>
          <p:nvPr/>
        </p:nvSpPr>
        <p:spPr>
          <a:xfrm>
            <a:off x="1148118" y="1772816"/>
            <a:ext cx="1872208" cy="532859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78020" y="2699877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>
                <a:solidFill>
                  <a:srgbClr val="F9F9F9"/>
                </a:solidFill>
                <a:latin typeface="Myriad Pro"/>
              </a:rPr>
              <a:t>NEW</a:t>
            </a:r>
            <a:endParaRPr lang="ko-KR" altLang="en-US" sz="6000" b="1" dirty="0">
              <a:solidFill>
                <a:srgbClr val="F9F9F9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34345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</p:grpSpPr>
        <p:sp>
          <p:nvSpPr>
            <p:cNvPr id="8" name="직사각형 7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오른쪽 화살표 8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자유형 9"/>
          <p:cNvSpPr/>
          <p:nvPr/>
        </p:nvSpPr>
        <p:spPr>
          <a:xfrm>
            <a:off x="2205" y="184095"/>
            <a:ext cx="2350246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 err="1">
                <a:latin typeface="+mj-ea"/>
                <a:ea typeface="+mj-ea"/>
                <a:cs typeface="MV Boli" panose="02000500030200090000" pitchFamily="2" charset="0"/>
              </a:rPr>
              <a:t>MaxGauge</a:t>
            </a:r>
            <a:r>
              <a:rPr lang="en-US" altLang="ko-KR" sz="1200" b="1" i="1" dirty="0">
                <a:latin typeface="+mj-ea"/>
                <a:ea typeface="+mj-ea"/>
              </a:rPr>
              <a:t> </a:t>
            </a:r>
            <a:r>
              <a:rPr lang="ko-KR" altLang="en-US" sz="1200" b="1" i="1" dirty="0">
                <a:latin typeface="+mj-ea"/>
                <a:ea typeface="+mj-ea"/>
              </a:rPr>
              <a:t>특장점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979552" y="720325"/>
            <a:ext cx="8254515" cy="476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500" b="1" spc="-50" dirty="0">
                <a:solidFill>
                  <a:srgbClr val="254061"/>
                </a:solidFill>
                <a:latin typeface="Myriad Pro" pitchFamily="34" charset="0"/>
              </a:rPr>
              <a:t>"</a:t>
            </a:r>
            <a:r>
              <a:rPr lang="ko-KR" altLang="en-US" sz="2500" b="1" spc="-50" dirty="0">
                <a:solidFill>
                  <a:srgbClr val="254061"/>
                </a:solidFill>
                <a:latin typeface="Myriad Pro" pitchFamily="34" charset="0"/>
              </a:rPr>
              <a:t>간편한 </a:t>
            </a:r>
            <a:r>
              <a:rPr lang="en-US" altLang="ko-KR" sz="2500" b="1" spc="-50" dirty="0">
                <a:solidFill>
                  <a:srgbClr val="E7535F"/>
                </a:solidFill>
                <a:latin typeface="Myriad Pro" pitchFamily="34" charset="0"/>
              </a:rPr>
              <a:t>TOP-DOWN </a:t>
            </a:r>
            <a:r>
              <a:rPr lang="ko-KR" altLang="en-US" sz="2500" b="1" spc="-50" dirty="0">
                <a:solidFill>
                  <a:srgbClr val="E7535F"/>
                </a:solidFill>
                <a:latin typeface="Myriad Pro" pitchFamily="34" charset="0"/>
              </a:rPr>
              <a:t>접근방식</a:t>
            </a:r>
            <a:r>
              <a:rPr lang="ko-KR" altLang="en-US" sz="2500" b="1" spc="-50" dirty="0">
                <a:solidFill>
                  <a:srgbClr val="254061"/>
                </a:solidFill>
                <a:latin typeface="Myriad Pro" pitchFamily="34" charset="0"/>
              </a:rPr>
              <a:t>을</a:t>
            </a:r>
            <a:r>
              <a:rPr lang="ko-KR" altLang="en-US" sz="2500" b="1" spc="-50" dirty="0">
                <a:solidFill>
                  <a:srgbClr val="E7535F"/>
                </a:solidFill>
                <a:latin typeface="Myriad Pro" pitchFamily="34" charset="0"/>
              </a:rPr>
              <a:t> </a:t>
            </a:r>
            <a:r>
              <a:rPr lang="ko-KR" altLang="en-US" sz="2500" b="1" spc="-50" dirty="0">
                <a:solidFill>
                  <a:srgbClr val="254061"/>
                </a:solidFill>
                <a:latin typeface="Myriad Pro" pitchFamily="34" charset="0"/>
              </a:rPr>
              <a:t>통한 데이터베이스 최적화</a:t>
            </a:r>
            <a:r>
              <a:rPr lang="en-US" altLang="ko-KR" sz="2500" b="1" spc="-50" dirty="0">
                <a:solidFill>
                  <a:srgbClr val="254061"/>
                </a:solidFill>
                <a:latin typeface="Myriad Pro" pitchFamily="34" charset="0"/>
              </a:rPr>
              <a:t>"</a:t>
            </a:r>
            <a:endParaRPr lang="ko-KR" altLang="en-US" sz="2500" b="1" dirty="0">
              <a:solidFill>
                <a:srgbClr val="254061"/>
              </a:solidFill>
              <a:latin typeface="Myriad Pro" pitchFamily="34" charset="0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2372873" y="958797"/>
            <a:ext cx="7467871" cy="5405191"/>
            <a:chOff x="933759" y="1197269"/>
            <a:chExt cx="7467871" cy="5405191"/>
          </a:xfrm>
        </p:grpSpPr>
        <p:pic>
          <p:nvPicPr>
            <p:cNvPr id="14" name="그림 13" descr="21_Top-Down Approach에 의한 Drill-Down수정2)rgb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3759" y="1197269"/>
              <a:ext cx="7169635" cy="5405191"/>
            </a:xfrm>
            <a:prstGeom prst="rect">
              <a:avLst/>
            </a:prstGeom>
          </p:spPr>
        </p:pic>
        <p:pic>
          <p:nvPicPr>
            <p:cNvPr id="15" name="그림 14" descr="21_Top-Down Approach에 의한 Drill-Down수정2)rgb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92504" y="1538288"/>
              <a:ext cx="309126" cy="4943722"/>
            </a:xfrm>
            <a:prstGeom prst="rect">
              <a:avLst/>
            </a:prstGeom>
          </p:spPr>
        </p:pic>
      </p:grpSp>
      <p:pic>
        <p:nvPicPr>
          <p:cNvPr id="16" name="그림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182" y="1479283"/>
            <a:ext cx="2160942" cy="989346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340" y="3534874"/>
            <a:ext cx="2016224" cy="1262278"/>
          </a:xfrm>
          <a:prstGeom prst="rect">
            <a:avLst/>
          </a:prstGeom>
        </p:spPr>
      </p:pic>
      <p:grpSp>
        <p:nvGrpSpPr>
          <p:cNvPr id="18" name="그룹 17"/>
          <p:cNvGrpSpPr/>
          <p:nvPr/>
        </p:nvGrpSpPr>
        <p:grpSpPr>
          <a:xfrm>
            <a:off x="3149228" y="4437112"/>
            <a:ext cx="1910896" cy="984368"/>
            <a:chOff x="2282779" y="1772825"/>
            <a:chExt cx="7503068" cy="4247167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06155" y="1772825"/>
              <a:ext cx="7379692" cy="4247167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82779" y="1772825"/>
              <a:ext cx="683633" cy="4247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2956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987606" y="1929348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주요 기능</a:t>
            </a:r>
            <a:endParaRPr lang="ko-KR" altLang="en-US" sz="3200" b="1" spc="200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5844000" y="5877272"/>
            <a:ext cx="504000" cy="504000"/>
            <a:chOff x="5844000" y="5877272"/>
            <a:chExt cx="504000" cy="504000"/>
          </a:xfrm>
        </p:grpSpPr>
        <p:sp>
          <p:nvSpPr>
            <p:cNvPr id="17" name="타원 16"/>
            <p:cNvSpPr/>
            <p:nvPr/>
          </p:nvSpPr>
          <p:spPr>
            <a:xfrm>
              <a:off x="5844000" y="5877272"/>
              <a:ext cx="504000" cy="504000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8" name="직선 화살표 연결선 17"/>
            <p:cNvCxnSpPr/>
            <p:nvPr/>
          </p:nvCxnSpPr>
          <p:spPr>
            <a:xfrm>
              <a:off x="6096000" y="5985272"/>
              <a:ext cx="0" cy="288000"/>
            </a:xfrm>
            <a:prstGeom prst="straightConnector1">
              <a:avLst/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none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5383305" y="1736615"/>
            <a:ext cx="14253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b="1" spc="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02</a:t>
            </a:r>
            <a:endParaRPr lang="ko-KR" altLang="en-US" sz="8000" b="1" spc="20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87606" y="2488723"/>
            <a:ext cx="25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>
                    <a:lumMod val="50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Khmer UI" panose="020B0502040204020203" pitchFamily="34" charset="0"/>
              </a:rPr>
              <a:t>RTM &amp; PA Main Feature</a:t>
            </a:r>
            <a:endParaRPr lang="ko-KR" altLang="en-US" dirty="0">
              <a:solidFill>
                <a:schemeClr val="bg1">
                  <a:lumMod val="50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Cambria Math" panose="02040503050406030204" pitchFamily="18" charset="0"/>
              <a:cs typeface="Khmer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7942" y="3645024"/>
            <a:ext cx="3744416" cy="99257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b="1" spc="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Khmer UI" panose="020B0502040204020203" pitchFamily="34" charset="0"/>
              </a:rPr>
              <a:t>Real-Time Monitor</a:t>
            </a:r>
          </a:p>
          <a:p>
            <a:pPr>
              <a:lnSpc>
                <a:spcPct val="150000"/>
              </a:lnSpc>
            </a:pPr>
            <a:endParaRPr lang="en-US" altLang="ko-KR" sz="200" b="1" spc="1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Khmer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b="1" spc="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Khmer UI" panose="020B0502040204020203" pitchFamily="34" charset="0"/>
              </a:rPr>
              <a:t>Performance Analyzer</a:t>
            </a:r>
          </a:p>
        </p:txBody>
      </p:sp>
    </p:spTree>
    <p:extLst>
      <p:ext uri="{BB962C8B-B14F-4D97-AF65-F5344CB8AC3E}">
        <p14:creationId xmlns:p14="http://schemas.microsoft.com/office/powerpoint/2010/main" val="18952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351584" y="1844824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spc="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R</a:t>
            </a:r>
            <a:r>
              <a:rPr lang="en-US" altLang="ko-KR" sz="5000" b="1" spc="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eal-</a:t>
            </a:r>
            <a:r>
              <a:rPr lang="en-US" altLang="ko-KR" sz="6000" b="1" spc="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T</a:t>
            </a:r>
            <a:r>
              <a:rPr lang="en-US" altLang="ko-KR" sz="5000" b="1" spc="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ime </a:t>
            </a:r>
            <a:r>
              <a:rPr lang="en-US" altLang="ko-KR" sz="6000" b="1" spc="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M</a:t>
            </a:r>
            <a:r>
              <a:rPr lang="en-US" altLang="ko-KR" sz="5000" b="1" spc="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onitor</a:t>
            </a:r>
            <a:endParaRPr lang="en-US" altLang="ko-KR" sz="5000" b="1" spc="300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15469" y="2924944"/>
            <a:ext cx="5399350" cy="13231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831" indent="-342831">
              <a:lnSpc>
                <a:spcPct val="200000"/>
              </a:lnSpc>
              <a:buAutoNum type="arabicPeriod"/>
            </a:pPr>
            <a:r>
              <a:rPr lang="ko-KR" altLang="en-US" sz="2000" b="1" spc="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주요기능</a:t>
            </a:r>
            <a:endParaRPr lang="en-US" altLang="ko-KR" sz="2000" b="1" spc="20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pPr marL="342831" indent="-342831">
              <a:lnSpc>
                <a:spcPct val="200000"/>
              </a:lnSpc>
              <a:buAutoNum type="arabicPeriod"/>
            </a:pPr>
            <a:r>
              <a:rPr lang="ko-KR" altLang="en-US" sz="2000" b="1" spc="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활용예제</a:t>
            </a:r>
            <a:endParaRPr lang="en-US" altLang="ko-KR" sz="2000" b="1" spc="200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1232"/>
            <a:ext cx="12192000" cy="309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9886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494" y="1331234"/>
            <a:ext cx="7952603" cy="40508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6061" y="706861"/>
            <a:ext cx="1007988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“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데이터베이스 </a:t>
            </a:r>
            <a:r>
              <a:rPr lang="ko-KR" altLang="en-US" sz="25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성능관리에 최적화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된 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Monitoring 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패턴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"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</p:grpSpPr>
        <p:sp>
          <p:nvSpPr>
            <p:cNvPr id="23" name="직사각형 22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오른쪽 화살표 23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331094" y="5529520"/>
            <a:ext cx="7915894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762" indent="-34276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다수의 데이터베이스를 동시 모니터링에 최적화 된 </a:t>
            </a:r>
            <a:r>
              <a:rPr lang="en-US" altLang="ko-KR" sz="12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Trend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View</a:t>
            </a:r>
          </a:p>
        </p:txBody>
      </p:sp>
      <p:sp>
        <p:nvSpPr>
          <p:cNvPr id="14" name="자유형 13"/>
          <p:cNvSpPr/>
          <p:nvPr/>
        </p:nvSpPr>
        <p:spPr>
          <a:xfrm>
            <a:off x="2205" y="184095"/>
            <a:ext cx="2350246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RTM &gt; </a:t>
            </a:r>
            <a:r>
              <a:rPr lang="ko-KR" altLang="en-US" sz="1200" b="1" i="1" dirty="0">
                <a:latin typeface="+mj-ea"/>
                <a:ea typeface="+mj-ea"/>
              </a:rPr>
              <a:t>주요기능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493" y="1331233"/>
            <a:ext cx="7952603" cy="40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7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046" y="1798857"/>
            <a:ext cx="7038593" cy="40508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6061" y="707275"/>
            <a:ext cx="1007988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“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데이터베이스 모니터링과 </a:t>
            </a:r>
            <a:r>
              <a:rPr lang="ko-KR" altLang="en-US" sz="25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실시간 진단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을 동시에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"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</p:grpSpPr>
        <p:sp>
          <p:nvSpPr>
            <p:cNvPr id="23" name="직사각형 22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오른쪽 화살표 23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56061" y="1245701"/>
            <a:ext cx="1007988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실시간으로 </a:t>
            </a:r>
            <a:r>
              <a:rPr lang="ko-KR" altLang="en-US" sz="14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최근 </a:t>
            </a:r>
            <a:r>
              <a:rPr lang="en-US" altLang="ko-KR" sz="14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10</a:t>
            </a:r>
            <a:r>
              <a:rPr lang="ko-KR" altLang="en-US" sz="1400" b="1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분간의 성능 문제를 빠르게 진단</a:t>
            </a:r>
            <a:r>
              <a:rPr lang="ko-KR" altLang="en-US" sz="14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하는 기능</a:t>
            </a:r>
            <a:endParaRPr lang="ko-KR" altLang="en-US" sz="1400" dirty="0">
              <a:latin typeface="Myriad Pro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8841917" y="3532876"/>
            <a:ext cx="3252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해당 화면을 이용하여 최근에 수행된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r>
              <a:rPr lang="en-US" altLang="ko-KR" sz="1200" b="1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1.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Long-Running SQL, Peak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시점에 수행된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r>
              <a:rPr lang="en-US" altLang="ko-KR" sz="1200" b="1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1.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Active Session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목록 및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Lock Tree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확인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2952" y="2380508"/>
            <a:ext cx="5616421" cy="3374235"/>
          </a:xfrm>
          <a:prstGeom prst="rect">
            <a:avLst/>
          </a:prstGeom>
        </p:spPr>
      </p:pic>
      <p:sp>
        <p:nvSpPr>
          <p:cNvPr id="18" name="자유형 17"/>
          <p:cNvSpPr/>
          <p:nvPr/>
        </p:nvSpPr>
        <p:spPr>
          <a:xfrm>
            <a:off x="2205" y="184095"/>
            <a:ext cx="2998168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100" b="1" i="1" dirty="0">
                <a:latin typeface="+mj-ea"/>
                <a:ea typeface="+mj-ea"/>
              </a:rPr>
              <a:t>RTM &gt; </a:t>
            </a:r>
            <a:r>
              <a:rPr lang="ko-KR" altLang="en-US" sz="1100" b="1" i="1" dirty="0">
                <a:latin typeface="+mj-ea"/>
                <a:ea typeface="+mj-ea"/>
              </a:rPr>
              <a:t>주요기능 </a:t>
            </a:r>
            <a:r>
              <a:rPr lang="en-US" altLang="ko-KR" sz="1100" b="1" i="1" dirty="0">
                <a:latin typeface="+mj-ea"/>
                <a:ea typeface="+mj-ea"/>
              </a:rPr>
              <a:t>&gt; Real-Time Diagnostics</a:t>
            </a:r>
            <a:endParaRPr lang="ko-KR" altLang="en-US" sz="1100" b="1" i="1" dirty="0">
              <a:latin typeface="+mj-ea"/>
              <a:ea typeface="+mj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919536" y="1832339"/>
            <a:ext cx="169200" cy="158133"/>
          </a:xfrm>
          <a:prstGeom prst="rect">
            <a:avLst/>
          </a:prstGeom>
          <a:noFill/>
          <a:ln w="12700"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꺾인 연결선 14"/>
          <p:cNvCxnSpPr>
            <a:endCxn id="17" idx="2"/>
          </p:cNvCxnSpPr>
          <p:nvPr/>
        </p:nvCxnSpPr>
        <p:spPr>
          <a:xfrm rot="16200000" flipV="1">
            <a:off x="2846738" y="1147870"/>
            <a:ext cx="413838" cy="2099041"/>
          </a:xfrm>
          <a:prstGeom prst="bentConnector3">
            <a:avLst>
              <a:gd name="adj1" fmla="val 66111"/>
            </a:avLst>
          </a:prstGeom>
          <a:ln w="25400">
            <a:solidFill>
              <a:srgbClr val="FF8181"/>
            </a:solidFill>
            <a:prstDash val="sysDot"/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꺾인 연결선 24"/>
          <p:cNvCxnSpPr>
            <a:endCxn id="33" idx="0"/>
          </p:cNvCxnSpPr>
          <p:nvPr/>
        </p:nvCxnSpPr>
        <p:spPr>
          <a:xfrm>
            <a:off x="8686888" y="2996954"/>
            <a:ext cx="1781391" cy="535922"/>
          </a:xfrm>
          <a:prstGeom prst="bentConnector2">
            <a:avLst/>
          </a:prstGeom>
          <a:ln w="25400">
            <a:solidFill>
              <a:srgbClr val="FF818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835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3842" y="1512875"/>
            <a:ext cx="7006533" cy="3798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6061" y="720325"/>
            <a:ext cx="1007988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“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사용자 편의에 맞게 </a:t>
            </a:r>
            <a:r>
              <a:rPr lang="en-US" altLang="ko-KR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Customizing </a:t>
            </a:r>
            <a:r>
              <a:rPr lang="ko-KR" altLang="en-US" sz="25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가능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"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</p:grpSpPr>
        <p:sp>
          <p:nvSpPr>
            <p:cNvPr id="23" name="직사각형 22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오른쪽 화살표 23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직사각형 1"/>
          <p:cNvSpPr/>
          <p:nvPr/>
        </p:nvSpPr>
        <p:spPr>
          <a:xfrm>
            <a:off x="9338139" y="1507963"/>
            <a:ext cx="183563" cy="190732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10063876" y="1370849"/>
            <a:ext cx="2399297" cy="4616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ko-KR" sz="12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1. 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Select Menu</a:t>
            </a:r>
          </a:p>
          <a:p>
            <a:r>
              <a:rPr lang="en-US" altLang="ko-KR" sz="1200" b="1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1.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→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Frame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선택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endParaRPr lang="ko-KR" altLang="en-US" sz="1200" b="1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81339" y="3293712"/>
            <a:ext cx="1838702" cy="27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2.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Frame Drag &amp; Drop</a:t>
            </a:r>
            <a:endParaRPr lang="ko-KR" altLang="en-US" sz="1200" b="1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cxnSp>
        <p:nvCxnSpPr>
          <p:cNvPr id="15" name="꺾인 연결선 14"/>
          <p:cNvCxnSpPr>
            <a:stCxn id="27" idx="3"/>
            <a:endCxn id="26" idx="1"/>
          </p:cNvCxnSpPr>
          <p:nvPr/>
        </p:nvCxnSpPr>
        <p:spPr>
          <a:xfrm>
            <a:off x="7526000" y="2946644"/>
            <a:ext cx="2148271" cy="801711"/>
          </a:xfrm>
          <a:prstGeom prst="bentConnector3">
            <a:avLst>
              <a:gd name="adj1" fmla="val 50000"/>
            </a:avLst>
          </a:prstGeom>
          <a:ln w="25400">
            <a:solidFill>
              <a:srgbClr val="FF818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9674271" y="3609887"/>
            <a:ext cx="2735447" cy="27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3.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사용자가 원하는 위치에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Docking</a:t>
            </a:r>
            <a:endParaRPr lang="ko-KR" altLang="en-US" sz="1200" b="1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6157847" y="2551536"/>
            <a:ext cx="1368153" cy="790216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8" name="직선 연결선 27"/>
          <p:cNvCxnSpPr/>
          <p:nvPr/>
        </p:nvCxnSpPr>
        <p:spPr>
          <a:xfrm flipV="1">
            <a:off x="9480376" y="5256923"/>
            <a:ext cx="375137" cy="736"/>
          </a:xfrm>
          <a:prstGeom prst="line">
            <a:avLst/>
          </a:prstGeom>
          <a:ln w="25400">
            <a:solidFill>
              <a:srgbClr val="FF818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9863489" y="5127575"/>
            <a:ext cx="2399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4.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Customizing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후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r>
              <a:rPr lang="en-US" altLang="ko-KR" sz="1200" b="1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1.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Save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가능</a:t>
            </a:r>
          </a:p>
        </p:txBody>
      </p:sp>
      <p:cxnSp>
        <p:nvCxnSpPr>
          <p:cNvPr id="31" name="직선 연결선 30"/>
          <p:cNvCxnSpPr/>
          <p:nvPr/>
        </p:nvCxnSpPr>
        <p:spPr>
          <a:xfrm>
            <a:off x="9581382" y="1601681"/>
            <a:ext cx="468842" cy="1"/>
          </a:xfrm>
          <a:prstGeom prst="line">
            <a:avLst/>
          </a:prstGeom>
          <a:ln w="25400">
            <a:solidFill>
              <a:srgbClr val="FF818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자유형 31"/>
          <p:cNvSpPr/>
          <p:nvPr/>
        </p:nvSpPr>
        <p:spPr>
          <a:xfrm>
            <a:off x="2205" y="184095"/>
            <a:ext cx="2998168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RTM &gt; </a:t>
            </a:r>
            <a:r>
              <a:rPr lang="ko-KR" altLang="en-US" sz="1200" b="1" i="1" dirty="0">
                <a:latin typeface="+mj-ea"/>
                <a:ea typeface="+mj-ea"/>
              </a:rPr>
              <a:t>주요기능 </a:t>
            </a:r>
            <a:r>
              <a:rPr lang="en-US" altLang="ko-KR" sz="1200" b="1" i="1" dirty="0">
                <a:latin typeface="+mj-ea"/>
                <a:ea typeface="+mj-ea"/>
              </a:rPr>
              <a:t>&gt; Frame Docking</a:t>
            </a:r>
            <a:endParaRPr lang="ko-KR" altLang="en-US" sz="1200" b="1" i="1" dirty="0">
              <a:latin typeface="+mj-ea"/>
              <a:ea typeface="+mj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707" y="2891132"/>
            <a:ext cx="1476639" cy="1094177"/>
          </a:xfrm>
          <a:prstGeom prst="rect">
            <a:avLst/>
          </a:prstGeom>
        </p:spPr>
      </p:pic>
      <p:cxnSp>
        <p:nvCxnSpPr>
          <p:cNvPr id="30" name="꺾인 연결선 29"/>
          <p:cNvCxnSpPr>
            <a:stCxn id="27" idx="1"/>
            <a:endCxn id="21" idx="3"/>
          </p:cNvCxnSpPr>
          <p:nvPr/>
        </p:nvCxnSpPr>
        <p:spPr>
          <a:xfrm rot="10800000" flipV="1">
            <a:off x="5549585" y="2946644"/>
            <a:ext cx="608263" cy="490480"/>
          </a:xfrm>
          <a:prstGeom prst="bentConnector3">
            <a:avLst>
              <a:gd name="adj1" fmla="val 50000"/>
            </a:avLst>
          </a:prstGeom>
          <a:ln w="25400">
            <a:solidFill>
              <a:srgbClr val="FF8181"/>
            </a:solidFill>
            <a:prstDash val="sysDot"/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>
            <a:endCxn id="21" idx="1"/>
          </p:cNvCxnSpPr>
          <p:nvPr/>
        </p:nvCxnSpPr>
        <p:spPr>
          <a:xfrm>
            <a:off x="2034320" y="3432180"/>
            <a:ext cx="2038625" cy="4944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4072945" y="2888939"/>
            <a:ext cx="1476639" cy="1096370"/>
          </a:xfrm>
          <a:prstGeom prst="rect">
            <a:avLst/>
          </a:prstGeom>
          <a:noFill/>
          <a:ln w="25400"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7548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26" y="2755034"/>
            <a:ext cx="8046770" cy="3355734"/>
          </a:xfrm>
          <a:prstGeom prst="rect">
            <a:avLst/>
          </a:prstGeom>
          <a:ln w="12700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056061" y="720325"/>
            <a:ext cx="1007988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“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다양한 성능지표의 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Trend 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제공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"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</p:grpSpPr>
        <p:sp>
          <p:nvSpPr>
            <p:cNvPr id="23" name="직사각형 22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오른쪽 화살표 23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56061" y="1249355"/>
            <a:ext cx="1007988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다수의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14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성능 지표에 대한 실시간 성능 추이를 제공</a:t>
            </a:r>
            <a:endParaRPr lang="ko-KR" altLang="en-US" sz="1400" dirty="0">
              <a:latin typeface="Myriad Pro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9023764" y="5100503"/>
            <a:ext cx="3167619" cy="461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1. </a:t>
            </a:r>
            <a:r>
              <a:rPr lang="ko-KR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시스템 </a:t>
            </a:r>
            <a:r>
              <a:rPr lang="ko-KR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및 업무 특성에 따라 원하는 </a:t>
            </a:r>
            <a:r>
              <a:rPr lang="ko-KR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성능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pPr algn="just"/>
            <a:r>
              <a:rPr lang="en-US" altLang="ko-KR" sz="1200" b="1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1. </a:t>
            </a:r>
            <a:r>
              <a:rPr lang="ko-KR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지표로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변경 가능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 (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→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지표명 더블 클릭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)</a:t>
            </a:r>
          </a:p>
        </p:txBody>
      </p:sp>
      <p:cxnSp>
        <p:nvCxnSpPr>
          <p:cNvPr id="15" name="꺾인 연결선 14"/>
          <p:cNvCxnSpPr>
            <a:stCxn id="28" idx="2"/>
            <a:endCxn id="19" idx="1"/>
          </p:cNvCxnSpPr>
          <p:nvPr/>
        </p:nvCxnSpPr>
        <p:spPr>
          <a:xfrm rot="16200000" flipH="1">
            <a:off x="2090879" y="2158154"/>
            <a:ext cx="678833" cy="803610"/>
          </a:xfrm>
          <a:prstGeom prst="bentConnector2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1344572" y="1943608"/>
            <a:ext cx="1367835" cy="27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2.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Scale-Up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버튼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168008" y="4509120"/>
            <a:ext cx="1080119" cy="149243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꺾인 연결선 16"/>
          <p:cNvCxnSpPr>
            <a:stCxn id="16" idx="2"/>
            <a:endCxn id="20" idx="1"/>
          </p:cNvCxnSpPr>
          <p:nvPr/>
        </p:nvCxnSpPr>
        <p:spPr>
          <a:xfrm rot="16200000" flipH="1">
            <a:off x="7529457" y="3836974"/>
            <a:ext cx="672919" cy="2315696"/>
          </a:xfrm>
          <a:prstGeom prst="bentConnector2">
            <a:avLst/>
          </a:prstGeom>
          <a:ln w="25400">
            <a:solidFill>
              <a:srgbClr val="FF818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자유형 20"/>
          <p:cNvSpPr/>
          <p:nvPr/>
        </p:nvSpPr>
        <p:spPr>
          <a:xfrm>
            <a:off x="2205" y="184095"/>
            <a:ext cx="2998168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RTM &gt; </a:t>
            </a:r>
            <a:r>
              <a:rPr lang="ko-KR" altLang="en-US" sz="1200" b="1" i="1" dirty="0">
                <a:latin typeface="+mj-ea"/>
                <a:ea typeface="+mj-ea"/>
              </a:rPr>
              <a:t>주요기능 </a:t>
            </a:r>
            <a:r>
              <a:rPr lang="en-US" altLang="ko-KR" sz="1200" b="1" i="1" dirty="0">
                <a:latin typeface="+mj-ea"/>
                <a:ea typeface="+mj-ea"/>
              </a:rPr>
              <a:t>&gt; Trend Chart Frame</a:t>
            </a:r>
            <a:endParaRPr lang="ko-KR" altLang="en-US" sz="1200" b="1" i="1" dirty="0">
              <a:latin typeface="+mj-ea"/>
              <a:ea typeface="+mj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832100" y="2799595"/>
            <a:ext cx="215305" cy="199561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207" y="2066669"/>
            <a:ext cx="5494123" cy="205720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7986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632" y="1700808"/>
            <a:ext cx="6627287" cy="3191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6061" y="720325"/>
            <a:ext cx="1007988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“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데이터베이스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25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대기 현황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에 대한 집중적인 모니터링 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(1)"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</p:grpSpPr>
        <p:sp>
          <p:nvSpPr>
            <p:cNvPr id="23" name="직사각형 22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오른쪽 화살표 23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5436655" y="5402041"/>
            <a:ext cx="3750547" cy="461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1.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en-US" altLang="ko-KR" sz="12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Total Wait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는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Instance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별 전체 대기시간에 대한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pPr algn="just"/>
            <a:r>
              <a:rPr lang="en-US" altLang="ko-KR" sz="1200" b="1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2.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Trend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및 대기이벤트 별 대기시간을 보여줌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</a:t>
            </a:r>
          </a:p>
        </p:txBody>
      </p:sp>
      <p:sp>
        <p:nvSpPr>
          <p:cNvPr id="15" name="자유형 14"/>
          <p:cNvSpPr/>
          <p:nvPr/>
        </p:nvSpPr>
        <p:spPr>
          <a:xfrm>
            <a:off x="2205" y="184095"/>
            <a:ext cx="2998168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RTM &gt; </a:t>
            </a:r>
            <a:r>
              <a:rPr lang="ko-KR" altLang="en-US" sz="1200" b="1" i="1" dirty="0">
                <a:latin typeface="+mj-ea"/>
                <a:ea typeface="+mj-ea"/>
              </a:rPr>
              <a:t>주요기능 </a:t>
            </a:r>
            <a:r>
              <a:rPr lang="en-US" altLang="ko-KR" sz="1200" b="1" i="1" dirty="0">
                <a:latin typeface="+mj-ea"/>
                <a:ea typeface="+mj-ea"/>
              </a:rPr>
              <a:t>&gt; Wait Frame</a:t>
            </a:r>
            <a:r>
              <a:rPr lang="ko-KR" altLang="en-US" sz="1200" b="1" i="1" dirty="0">
                <a:latin typeface="+mj-ea"/>
                <a:ea typeface="+mj-ea"/>
              </a:rPr>
              <a:t>들</a:t>
            </a:r>
          </a:p>
        </p:txBody>
      </p:sp>
      <p:cxnSp>
        <p:nvCxnSpPr>
          <p:cNvPr id="14" name="직선 연결선 13"/>
          <p:cNvCxnSpPr/>
          <p:nvPr/>
        </p:nvCxnSpPr>
        <p:spPr>
          <a:xfrm flipH="1">
            <a:off x="7945845" y="3933056"/>
            <a:ext cx="6" cy="1400490"/>
          </a:xfrm>
          <a:prstGeom prst="line">
            <a:avLst/>
          </a:prstGeom>
          <a:ln w="25400">
            <a:solidFill>
              <a:srgbClr val="FF818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6240016" y="2446700"/>
            <a:ext cx="2952328" cy="1486356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099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221" y="3257310"/>
            <a:ext cx="5399290" cy="2272927"/>
          </a:xfrm>
          <a:prstGeom prst="rect">
            <a:avLst/>
          </a:prstGeom>
          <a:ln>
            <a:noFill/>
          </a:ln>
          <a:effectLst>
            <a:outerShdw blurRad="190500" dist="63500" dir="2700000" algn="tl" rotWithShape="0">
              <a:prstClr val="black">
                <a:alpha val="35000"/>
              </a:prstClr>
            </a:outerShdw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108" y="1413243"/>
            <a:ext cx="4789335" cy="3527947"/>
          </a:xfrm>
          <a:prstGeom prst="rect">
            <a:avLst/>
          </a:prstGeom>
          <a:ln>
            <a:noFill/>
          </a:ln>
          <a:effectLst>
            <a:outerShdw blurRad="190500" dist="63500" dir="2700000" algn="tl" rotWithShape="0">
              <a:prstClr val="black">
                <a:alpha val="35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56060" y="720031"/>
            <a:ext cx="1007988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“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데이터베이스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25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대기 현황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에 대한 집중적인 모니터링 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(2)"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</p:grpSpPr>
        <p:sp>
          <p:nvSpPr>
            <p:cNvPr id="23" name="직사각형 22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오른쪽 화살표 23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직사각형 1"/>
          <p:cNvSpPr/>
          <p:nvPr/>
        </p:nvSpPr>
        <p:spPr>
          <a:xfrm>
            <a:off x="6438689" y="3805368"/>
            <a:ext cx="5129919" cy="847768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 flipH="1">
            <a:off x="7032284" y="4405654"/>
            <a:ext cx="2" cy="1512273"/>
          </a:xfrm>
          <a:prstGeom prst="line">
            <a:avLst/>
          </a:prstGeom>
          <a:ln w="25400">
            <a:solidFill>
              <a:srgbClr val="FF818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1056059" y="2047923"/>
            <a:ext cx="4538959" cy="2709946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꺾인 연결선 17"/>
          <p:cNvCxnSpPr/>
          <p:nvPr/>
        </p:nvCxnSpPr>
        <p:spPr>
          <a:xfrm rot="10800000" flipV="1">
            <a:off x="4299172" y="4797207"/>
            <a:ext cx="863899" cy="613659"/>
          </a:xfrm>
          <a:prstGeom prst="bentConnector3">
            <a:avLst>
              <a:gd name="adj1" fmla="val 202"/>
            </a:avLst>
          </a:prstGeom>
          <a:ln w="25400">
            <a:solidFill>
              <a:srgbClr val="FF818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6301663" y="5953877"/>
            <a:ext cx="3250318" cy="461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12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3. </a:t>
            </a:r>
            <a:r>
              <a:rPr lang="en-US" altLang="ko-KR" sz="12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Lock Tree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는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Lock holder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와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waiter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의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pPr algn="just"/>
            <a:r>
              <a:rPr lang="en-US" altLang="ko-KR" sz="1200" b="1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1.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관계를 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Tree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구조로 보여줌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941924" y="5087776"/>
            <a:ext cx="3329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1. </a:t>
            </a:r>
            <a:r>
              <a:rPr lang="en-US" altLang="ko-KR" sz="12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Lock Waiting Session Count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는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Lock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대기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pPr algn="just"/>
            <a:r>
              <a:rPr lang="en-US" altLang="ko-KR" sz="1200" b="1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1.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세션들을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Lock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대기 시간 범위로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grouping</a:t>
            </a:r>
          </a:p>
          <a:p>
            <a:pPr algn="just"/>
            <a:r>
              <a:rPr lang="en-US" altLang="ko-KR" sz="1200" b="1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1.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한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세션 수를 보여줌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379018" y="1831654"/>
            <a:ext cx="216000" cy="188003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081" y="1737552"/>
            <a:ext cx="1249318" cy="1096118"/>
          </a:xfrm>
          <a:prstGeom prst="rect">
            <a:avLst/>
          </a:prstGeom>
          <a:ln>
            <a:noFill/>
          </a:ln>
          <a:effectLst>
            <a:outerShdw blurRad="190500" dist="63500" dir="2700000" algn="tl" rotWithShape="0">
              <a:prstClr val="black">
                <a:alpha val="35000"/>
              </a:prstClr>
            </a:outerShdw>
          </a:effectLst>
        </p:spPr>
      </p:pic>
      <p:cxnSp>
        <p:nvCxnSpPr>
          <p:cNvPr id="32" name="직선 연결선 31"/>
          <p:cNvCxnSpPr/>
          <p:nvPr/>
        </p:nvCxnSpPr>
        <p:spPr>
          <a:xfrm>
            <a:off x="8217423" y="2285611"/>
            <a:ext cx="506467" cy="0"/>
          </a:xfrm>
          <a:prstGeom prst="line">
            <a:avLst/>
          </a:prstGeom>
          <a:ln w="25400">
            <a:solidFill>
              <a:srgbClr val="FF818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8723890" y="2047923"/>
            <a:ext cx="3250318" cy="461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2.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4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개의 구간 별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Lock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대기 지속 시간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r>
              <a:rPr lang="en-US" altLang="ko-KR" sz="1200" b="1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2.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설정 가능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34" name="자유형 33"/>
          <p:cNvSpPr/>
          <p:nvPr/>
        </p:nvSpPr>
        <p:spPr>
          <a:xfrm>
            <a:off x="2205" y="184095"/>
            <a:ext cx="2998168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RTM &gt; </a:t>
            </a:r>
            <a:r>
              <a:rPr lang="ko-KR" altLang="en-US" sz="1200" b="1" i="1" dirty="0">
                <a:latin typeface="+mj-ea"/>
                <a:ea typeface="+mj-ea"/>
              </a:rPr>
              <a:t>주요기능 </a:t>
            </a:r>
            <a:r>
              <a:rPr lang="en-US" altLang="ko-KR" sz="1200" b="1" i="1" dirty="0">
                <a:latin typeface="+mj-ea"/>
                <a:ea typeface="+mj-ea"/>
              </a:rPr>
              <a:t>&gt; Wait Frame</a:t>
            </a:r>
            <a:r>
              <a:rPr lang="ko-KR" altLang="en-US" sz="1200" b="1" i="1" dirty="0">
                <a:latin typeface="+mj-ea"/>
                <a:ea typeface="+mj-ea"/>
              </a:rPr>
              <a:t>들</a:t>
            </a:r>
          </a:p>
        </p:txBody>
      </p:sp>
      <p:cxnSp>
        <p:nvCxnSpPr>
          <p:cNvPr id="21" name="꺾인 연결선 20"/>
          <p:cNvCxnSpPr>
            <a:stCxn id="31" idx="1"/>
            <a:endCxn id="20" idx="3"/>
          </p:cNvCxnSpPr>
          <p:nvPr/>
        </p:nvCxnSpPr>
        <p:spPr>
          <a:xfrm rot="10800000">
            <a:off x="5595019" y="1925657"/>
            <a:ext cx="1221063" cy="359955"/>
          </a:xfrm>
          <a:prstGeom prst="bentConnector3">
            <a:avLst>
              <a:gd name="adj1" fmla="val 50000"/>
            </a:avLst>
          </a:prstGeom>
          <a:ln w="25400">
            <a:solidFill>
              <a:srgbClr val="FF8181"/>
            </a:solidFill>
            <a:prstDash val="sysDot"/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30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41" y="2247948"/>
            <a:ext cx="5132391" cy="2038431"/>
          </a:xfrm>
          <a:prstGeom prst="rect">
            <a:avLst/>
          </a:prstGeom>
          <a:ln>
            <a:noFill/>
          </a:ln>
          <a:effectLst>
            <a:outerShdw blurRad="190500" dist="63500" dir="2700000" algn="tl" rotWithShape="0">
              <a:prstClr val="black">
                <a:alpha val="35000"/>
              </a:prstClr>
            </a:outerShdw>
          </a:effectLst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930" y="2295244"/>
            <a:ext cx="4896678" cy="1991135"/>
          </a:xfrm>
          <a:prstGeom prst="rect">
            <a:avLst/>
          </a:prstGeom>
          <a:ln>
            <a:noFill/>
          </a:ln>
          <a:effectLst>
            <a:outerShdw blurRad="190500" dist="63500" dir="2700000" algn="tl" rotWithShape="0">
              <a:prstClr val="black">
                <a:alpha val="35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56061" y="720325"/>
            <a:ext cx="1007988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“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데이터베이스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25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대기 현황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에 대한 집중적인 모니터링 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(3)"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</p:grpSpPr>
        <p:sp>
          <p:nvSpPr>
            <p:cNvPr id="23" name="직사각형 22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오른쪽 화살표 23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5159896" y="2411362"/>
            <a:ext cx="631495" cy="144016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꺾인 연결선 14"/>
          <p:cNvCxnSpPr>
            <a:endCxn id="27" idx="0"/>
          </p:cNvCxnSpPr>
          <p:nvPr/>
        </p:nvCxnSpPr>
        <p:spPr>
          <a:xfrm rot="5400000">
            <a:off x="9139771" y="2783410"/>
            <a:ext cx="2281590" cy="1889910"/>
          </a:xfrm>
          <a:prstGeom prst="bentConnector3">
            <a:avLst>
              <a:gd name="adj1" fmla="val 50000"/>
            </a:avLst>
          </a:prstGeom>
          <a:ln w="25400">
            <a:solidFill>
              <a:srgbClr val="FF818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6959897" y="4869160"/>
            <a:ext cx="4751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2.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Running Session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을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Schema, Program, Module, SQL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단위로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r>
              <a:rPr lang="en-US" altLang="ko-KR" sz="1200" b="1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2. </a:t>
            </a:r>
            <a:r>
              <a:rPr lang="en-US" altLang="ko-KR" sz="12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Grouping </a:t>
            </a:r>
            <a:r>
              <a:rPr lang="ko-KR" altLang="en-US" sz="12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하여 모니터링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하는 기능이며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,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위 화면은 현재 </a:t>
            </a:r>
            <a:r>
              <a:rPr lang="ko-KR" alt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수행중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r>
              <a:rPr lang="en-US" altLang="ko-KR" sz="1200" b="1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2.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인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Program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목록 및 </a:t>
            </a:r>
            <a:r>
              <a:rPr lang="ko-KR" alt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비중도를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빠르게 확인 가능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>
            <a:off x="1631504" y="4064257"/>
            <a:ext cx="3232" cy="504858"/>
          </a:xfrm>
          <a:prstGeom prst="line">
            <a:avLst/>
          </a:prstGeom>
          <a:ln w="25400">
            <a:solidFill>
              <a:srgbClr val="FF818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372693" y="4569115"/>
            <a:ext cx="3887905" cy="461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1. </a:t>
            </a:r>
            <a:r>
              <a:rPr lang="en-US" altLang="ko-KR" sz="12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Running Sessions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은 현재 데이터베이스에서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r>
              <a:rPr lang="en-US" altLang="ko-KR" sz="1200" b="1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2.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수행하고 있는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Session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들의 목록을 보여줌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18" name="자유형 17"/>
          <p:cNvSpPr/>
          <p:nvPr/>
        </p:nvSpPr>
        <p:spPr>
          <a:xfrm>
            <a:off x="2205" y="184095"/>
            <a:ext cx="2998168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RTM &gt; </a:t>
            </a:r>
            <a:r>
              <a:rPr lang="ko-KR" altLang="en-US" sz="1200" b="1" i="1" dirty="0">
                <a:latin typeface="+mj-ea"/>
                <a:ea typeface="+mj-ea"/>
              </a:rPr>
              <a:t>주요기능 </a:t>
            </a:r>
            <a:r>
              <a:rPr lang="en-US" altLang="ko-KR" sz="1200" b="1" i="1" dirty="0">
                <a:latin typeface="+mj-ea"/>
                <a:ea typeface="+mj-ea"/>
              </a:rPr>
              <a:t>&gt; Wait Frame</a:t>
            </a:r>
            <a:r>
              <a:rPr lang="ko-KR" altLang="en-US" sz="1200" b="1" i="1" dirty="0">
                <a:latin typeface="+mj-ea"/>
                <a:ea typeface="+mj-ea"/>
              </a:rPr>
              <a:t>들</a:t>
            </a:r>
          </a:p>
        </p:txBody>
      </p:sp>
      <p:cxnSp>
        <p:nvCxnSpPr>
          <p:cNvPr id="25" name="직선 연결선 24"/>
          <p:cNvCxnSpPr/>
          <p:nvPr/>
        </p:nvCxnSpPr>
        <p:spPr>
          <a:xfrm flipH="1">
            <a:off x="5807969" y="2492896"/>
            <a:ext cx="863961" cy="0"/>
          </a:xfrm>
          <a:prstGeom prst="line">
            <a:avLst/>
          </a:prstGeom>
          <a:ln w="25400">
            <a:solidFill>
              <a:srgbClr val="FF8181"/>
            </a:solidFill>
            <a:prstDash val="sysDot"/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470" y="2577475"/>
            <a:ext cx="509390" cy="123777"/>
          </a:xfrm>
          <a:prstGeom prst="rect">
            <a:avLst/>
          </a:prstGeom>
        </p:spPr>
      </p:pic>
      <p:sp>
        <p:nvSpPr>
          <p:cNvPr id="26" name="직사각형 25"/>
          <p:cNvSpPr/>
          <p:nvPr/>
        </p:nvSpPr>
        <p:spPr>
          <a:xfrm>
            <a:off x="10973492" y="2461510"/>
            <a:ext cx="504056" cy="144016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763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9"/>
          <p:cNvCxnSpPr/>
          <p:nvPr/>
        </p:nvCxnSpPr>
        <p:spPr>
          <a:xfrm>
            <a:off x="4771256" y="1443990"/>
            <a:ext cx="26555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69044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Khmer UI" panose="020B0502040204020203" pitchFamily="34" charset="0"/>
              </a:rPr>
              <a:t>Maximize Database Performance with </a:t>
            </a:r>
            <a:r>
              <a:rPr lang="en-US" altLang="ko-KR" sz="2600" b="1" spc="-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Khmer UI" panose="020B0502040204020203" pitchFamily="34" charset="0"/>
              </a:rPr>
              <a:t>MaxGauge</a:t>
            </a:r>
            <a:endParaRPr lang="ko-KR" altLang="en-US" sz="2600" b="1" spc="-5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cs typeface="Khmer UI" panose="020B0502040204020203" pitchFamily="34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3258918" y="3068960"/>
            <a:ext cx="432048" cy="432048"/>
            <a:chOff x="1991544" y="2564904"/>
            <a:chExt cx="705621" cy="705621"/>
          </a:xfrm>
        </p:grpSpPr>
        <p:sp>
          <p:nvSpPr>
            <p:cNvPr id="13" name="타원 12"/>
            <p:cNvSpPr/>
            <p:nvPr/>
          </p:nvSpPr>
          <p:spPr>
            <a:xfrm>
              <a:off x="1991544" y="2564904"/>
              <a:ext cx="705621" cy="70562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63500" dist="50800" dir="162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타원 13"/>
            <p:cNvSpPr/>
            <p:nvPr/>
          </p:nvSpPr>
          <p:spPr>
            <a:xfrm>
              <a:off x="2167185" y="2740545"/>
              <a:ext cx="354337" cy="354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8300817" y="3068960"/>
            <a:ext cx="432048" cy="432048"/>
            <a:chOff x="1991544" y="2564904"/>
            <a:chExt cx="705621" cy="705621"/>
          </a:xfrm>
        </p:grpSpPr>
        <p:sp>
          <p:nvSpPr>
            <p:cNvPr id="16" name="타원 15"/>
            <p:cNvSpPr/>
            <p:nvPr/>
          </p:nvSpPr>
          <p:spPr>
            <a:xfrm>
              <a:off x="1991544" y="2564904"/>
              <a:ext cx="705621" cy="705621"/>
            </a:xfrm>
            <a:prstGeom prst="ellipse">
              <a:avLst/>
            </a:prstGeom>
            <a:solidFill>
              <a:srgbClr val="E7535F"/>
            </a:solidFill>
            <a:ln>
              <a:noFill/>
            </a:ln>
            <a:effectLst>
              <a:innerShdw blurRad="63500" dist="50800" dir="162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2167185" y="2740545"/>
              <a:ext cx="354337" cy="354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639616" y="3604374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spc="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1. </a:t>
            </a:r>
            <a:r>
              <a:rPr lang="ko-KR" altLang="en-US" b="1" spc="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제품 개요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62216" y="3604374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spc="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2. </a:t>
            </a:r>
            <a:r>
              <a:rPr lang="ko-KR" altLang="en-US" b="1" spc="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주요 기능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39616" y="4074057"/>
            <a:ext cx="3744416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1400" b="1" spc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Khmer UI" panose="020B0502040204020203" pitchFamily="34" charset="0"/>
              </a:rPr>
              <a:t>MaxGauge</a:t>
            </a:r>
            <a:r>
              <a:rPr lang="en-US" altLang="ko-KR" sz="14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14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Khmer UI" panose="020B0502040204020203" pitchFamily="34" charset="0"/>
              </a:rPr>
              <a:t>개요</a:t>
            </a:r>
            <a:endParaRPr lang="en-US" altLang="ko-KR" sz="1400" b="1" spc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Khmer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1400" b="1" spc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Khmer UI" panose="020B0502040204020203" pitchFamily="34" charset="0"/>
              </a:rPr>
              <a:t>MaxGauge</a:t>
            </a:r>
            <a:r>
              <a:rPr lang="en-US" altLang="ko-KR" sz="14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14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Khmer UI" panose="020B0502040204020203" pitchFamily="34" charset="0"/>
              </a:rPr>
              <a:t>구조</a:t>
            </a:r>
            <a:endParaRPr lang="en-US" altLang="ko-KR" sz="1400" b="1" spc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Khmer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1400" b="1" spc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Khmer UI" panose="020B0502040204020203" pitchFamily="34" charset="0"/>
              </a:rPr>
              <a:t>MaxGauge</a:t>
            </a:r>
            <a:r>
              <a:rPr lang="en-US" altLang="ko-KR" sz="14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14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Khmer UI" panose="020B0502040204020203" pitchFamily="34" charset="0"/>
              </a:rPr>
              <a:t>특장점</a:t>
            </a:r>
            <a:endParaRPr lang="en-US" altLang="ko-KR" sz="1400" b="1" spc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Khmer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ko-KR" altLang="en-US" sz="1400" spc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62216" y="4074057"/>
            <a:ext cx="3312368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1400" b="1" spc="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Khmer UI" panose="020B0502040204020203" pitchFamily="34" charset="0"/>
              </a:rPr>
              <a:t>Real-Time Monitor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1400" b="1" spc="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Khmer UI" panose="020B0502040204020203" pitchFamily="34" charset="0"/>
              </a:rPr>
              <a:t>Performance Analyzer</a:t>
            </a:r>
            <a:endParaRPr lang="en-US" altLang="ko-KR" sz="1400" b="1" spc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27229" y="1161430"/>
            <a:ext cx="3217743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Khmer UI" panose="020B0502040204020203" pitchFamily="34" charset="0"/>
              </a:rPr>
              <a:t>MFT5.3 Education Materials</a:t>
            </a:r>
            <a:endParaRPr lang="ko-KR" altLang="en-US" sz="1400" b="1" spc="2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cs typeface="Khmer UI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9211" y="6237312"/>
            <a:ext cx="519357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/>
              <a:t>Copyright</a:t>
            </a:r>
            <a:r>
              <a:rPr lang="en-US" altLang="ko-KR" sz="800" dirty="0">
                <a:latin typeface="Tahoma" pitchFamily="34" charset="0"/>
                <a:cs typeface="Tahoma" pitchFamily="34" charset="0"/>
              </a:rPr>
              <a:t> ©</a:t>
            </a:r>
            <a:r>
              <a:rPr lang="en-US" altLang="ko-KR" sz="800" dirty="0"/>
              <a:t> 2000-2020. EXEM Co., Ltd. All rights reserved. </a:t>
            </a:r>
          </a:p>
          <a:p>
            <a:pPr algn="ctr"/>
            <a:r>
              <a:rPr lang="en-US" altLang="ko-KR" sz="800" dirty="0"/>
              <a:t>A-1208, </a:t>
            </a:r>
            <a:r>
              <a:rPr lang="en-US" altLang="ko-KR" sz="800" dirty="0" err="1"/>
              <a:t>Woolim</a:t>
            </a:r>
            <a:r>
              <a:rPr lang="en-US" altLang="ko-KR" sz="800" dirty="0"/>
              <a:t> Business Center, 240-21, </a:t>
            </a:r>
            <a:r>
              <a:rPr lang="en-US" altLang="ko-KR" sz="800" dirty="0" err="1"/>
              <a:t>Yeomchang-dong,Gangseo-gu</a:t>
            </a:r>
            <a:r>
              <a:rPr lang="en-US" altLang="ko-KR" sz="800" dirty="0"/>
              <a:t>, Seoul, Korea </a:t>
            </a:r>
          </a:p>
          <a:p>
            <a:pPr algn="ctr"/>
            <a:r>
              <a:rPr lang="en-US" altLang="ko-KR" sz="800" dirty="0"/>
              <a:t>• Phone +82-2-6203-6300 • Fax +82-2-6203-6301 </a:t>
            </a:r>
            <a:endParaRPr lang="en-US" altLang="ko-KR" sz="800" b="1" spc="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Khmer UI" panose="020B0502040204020203" pitchFamily="34" charset="0"/>
            </a:endParaRPr>
          </a:p>
        </p:txBody>
      </p:sp>
      <p:cxnSp>
        <p:nvCxnSpPr>
          <p:cNvPr id="40" name="직선 연결선 39"/>
          <p:cNvCxnSpPr/>
          <p:nvPr/>
        </p:nvCxnSpPr>
        <p:spPr>
          <a:xfrm>
            <a:off x="4771256" y="1124744"/>
            <a:ext cx="26555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5449026" y="1969676"/>
            <a:ext cx="1293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 spc="2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cs typeface="Khmer UI" panose="020B0502040204020203" pitchFamily="34" charset="0"/>
              </a:rPr>
              <a:t>INDEX</a:t>
            </a:r>
            <a:endParaRPr lang="ko-KR" altLang="en-US" sz="2800" b="1" spc="20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5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69" y="1753588"/>
            <a:ext cx="4232187" cy="3115239"/>
          </a:xfrm>
          <a:prstGeom prst="rect">
            <a:avLst/>
          </a:prstGeom>
          <a:ln>
            <a:noFill/>
          </a:ln>
          <a:effectLst>
            <a:outerShdw blurRad="190500" dist="63500" dir="2700000" algn="tl" rotWithShape="0">
              <a:prstClr val="black">
                <a:alpha val="35000"/>
              </a:prstClr>
            </a:outerShdw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4283" y="2023324"/>
            <a:ext cx="2026393" cy="1870517"/>
          </a:xfrm>
          <a:prstGeom prst="rect">
            <a:avLst/>
          </a:prstGeom>
          <a:ln>
            <a:noFill/>
          </a:ln>
          <a:effectLst>
            <a:outerShdw blurRad="190500" dist="63500" dir="2700000" algn="tl" rotWithShape="0">
              <a:prstClr val="black">
                <a:alpha val="35000"/>
              </a:prstClr>
            </a:outerShdw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908" y="4604158"/>
            <a:ext cx="5943164" cy="1954655"/>
          </a:xfrm>
          <a:prstGeom prst="rect">
            <a:avLst/>
          </a:prstGeom>
          <a:ln>
            <a:noFill/>
          </a:ln>
          <a:effectLst>
            <a:outerShdw blurRad="190500" dist="63500" dir="2700000" algn="tl" rotWithShape="0">
              <a:prstClr val="black">
                <a:alpha val="35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56061" y="720325"/>
            <a:ext cx="1007988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“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데이터베이스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25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대기 현황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에 대한 집중적인 모니터링 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(4)"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</p:grpSpPr>
        <p:sp>
          <p:nvSpPr>
            <p:cNvPr id="23" name="직사각형 22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오른쪽 화살표 23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4496584" y="2092175"/>
            <a:ext cx="216024" cy="207824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꺾인 연결선 14"/>
          <p:cNvCxnSpPr/>
          <p:nvPr/>
        </p:nvCxnSpPr>
        <p:spPr>
          <a:xfrm>
            <a:off x="4687695" y="4133208"/>
            <a:ext cx="832241" cy="431444"/>
          </a:xfrm>
          <a:prstGeom prst="bentConnector2">
            <a:avLst/>
          </a:prstGeom>
          <a:ln w="25400">
            <a:solidFill>
              <a:srgbClr val="FF818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5545908" y="4138961"/>
            <a:ext cx="3718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2.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막대를 클릭하면 </a:t>
            </a:r>
            <a:r>
              <a:rPr lang="en-US" altLang="ko-K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Runnging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Session Frame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에서  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r>
              <a:rPr lang="en-US" altLang="ko-KR" sz="1200" b="1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1.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해당 세션 목록 확인 가능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>
            <a:off x="1606104" y="4868827"/>
            <a:ext cx="0" cy="546321"/>
          </a:xfrm>
          <a:prstGeom prst="line">
            <a:avLst/>
          </a:prstGeom>
          <a:ln w="25400">
            <a:solidFill>
              <a:srgbClr val="FF818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568141" y="5415148"/>
            <a:ext cx="3167992" cy="461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1.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세션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별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 Elapsed Time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을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4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개의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r>
              <a:rPr lang="en-US" altLang="ko-KR" sz="1200" b="1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1.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구간으로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구분한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세션 개수를 보여줌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 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 flipH="1">
            <a:off x="7370094" y="2493386"/>
            <a:ext cx="525106" cy="0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7908376" y="2354918"/>
            <a:ext cx="3167992" cy="27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3.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4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개의 구간 별 응답 시간 설정 가능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 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20" name="자유형 19"/>
          <p:cNvSpPr/>
          <p:nvPr/>
        </p:nvSpPr>
        <p:spPr>
          <a:xfrm>
            <a:off x="2205" y="184095"/>
            <a:ext cx="2998168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RTM &gt; </a:t>
            </a:r>
            <a:r>
              <a:rPr lang="ko-KR" altLang="en-US" sz="1200" b="1" i="1" dirty="0">
                <a:latin typeface="+mj-ea"/>
                <a:ea typeface="+mj-ea"/>
              </a:rPr>
              <a:t>주요기능 </a:t>
            </a:r>
            <a:r>
              <a:rPr lang="en-US" altLang="ko-KR" sz="1200" b="1" i="1" dirty="0">
                <a:latin typeface="+mj-ea"/>
                <a:ea typeface="+mj-ea"/>
              </a:rPr>
              <a:t>&gt; Wait Frame</a:t>
            </a:r>
            <a:r>
              <a:rPr lang="ko-KR" altLang="en-US" sz="1200" b="1" i="1" dirty="0">
                <a:latin typeface="+mj-ea"/>
                <a:ea typeface="+mj-ea"/>
              </a:rPr>
              <a:t>들</a:t>
            </a:r>
          </a:p>
        </p:txBody>
      </p:sp>
      <p:cxnSp>
        <p:nvCxnSpPr>
          <p:cNvPr id="18" name="꺾인 연결선 17"/>
          <p:cNvCxnSpPr>
            <a:stCxn id="4" idx="1"/>
            <a:endCxn id="16" idx="2"/>
          </p:cNvCxnSpPr>
          <p:nvPr/>
        </p:nvCxnSpPr>
        <p:spPr>
          <a:xfrm rot="10800000">
            <a:off x="4604597" y="2299999"/>
            <a:ext cx="746651" cy="658584"/>
          </a:xfrm>
          <a:prstGeom prst="bentConnector2">
            <a:avLst/>
          </a:prstGeom>
          <a:ln w="25400">
            <a:solidFill>
              <a:srgbClr val="FF8181"/>
            </a:solidFill>
            <a:prstDash val="sysDot"/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3737541" y="3504995"/>
            <a:ext cx="947070" cy="1231240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776" y="5191472"/>
            <a:ext cx="509390" cy="12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1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6061" y="720325"/>
            <a:ext cx="1007988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“</a:t>
            </a:r>
            <a:r>
              <a:rPr lang="en-US" altLang="ko-KR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 </a:t>
            </a:r>
            <a:r>
              <a:rPr lang="ko-KR" altLang="en-US" sz="25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수행시간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에 대한 실시간 진단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"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</p:grpSpPr>
        <p:sp>
          <p:nvSpPr>
            <p:cNvPr id="23" name="직사각형 22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오른쪽 화살표 23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785853" y="4550246"/>
            <a:ext cx="4823420" cy="606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just"/>
            <a:r>
              <a:rPr lang="it-IT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1. </a:t>
            </a:r>
            <a:r>
              <a:rPr lang="it-IT" altLang="ko-KR" sz="12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 Elapsed Time</a:t>
            </a:r>
            <a:r>
              <a:rPr lang="ko-KR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은 전체</a:t>
            </a:r>
            <a:r>
              <a:rPr lang="it-IT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Instance</a:t>
            </a:r>
            <a:r>
              <a:rPr lang="it-IT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별</a:t>
            </a:r>
            <a:r>
              <a:rPr lang="it-IT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SQL </a:t>
            </a:r>
            <a:r>
              <a:rPr lang="ko-KR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들의 수행시간을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pPr algn="just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  </a:t>
            </a:r>
            <a:r>
              <a:rPr lang="ko-KR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점 </a:t>
            </a:r>
            <a:r>
              <a:rPr lang="ko-KR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단위로 표시하며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,</a:t>
            </a:r>
            <a:r>
              <a:rPr lang="it-IT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SQL </a:t>
            </a:r>
            <a:r>
              <a:rPr lang="ko-KR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수행 </a:t>
            </a:r>
            <a:r>
              <a:rPr lang="ko-KR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완료 시간 확인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가능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</a:t>
            </a:r>
            <a:r>
              <a:rPr lang="ko-KR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endParaRPr lang="ko-KR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566" y="1414576"/>
            <a:ext cx="4681807" cy="2744507"/>
          </a:xfrm>
          <a:prstGeom prst="rect">
            <a:avLst/>
          </a:prstGeom>
          <a:ln>
            <a:noFill/>
          </a:ln>
          <a:effectLst>
            <a:outerShdw blurRad="190500" dist="63500" dir="2700000" algn="tl" rotWithShape="0">
              <a:prstClr val="black">
                <a:alpha val="35000"/>
              </a:prstClr>
            </a:outerShdw>
          </a:effectLst>
        </p:spPr>
      </p:pic>
      <p:sp>
        <p:nvSpPr>
          <p:cNvPr id="2" name="직사각형 1"/>
          <p:cNvSpPr/>
          <p:nvPr/>
        </p:nvSpPr>
        <p:spPr>
          <a:xfrm>
            <a:off x="3143672" y="1700808"/>
            <a:ext cx="2291679" cy="209604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>
            <a:off x="5435351" y="1812691"/>
            <a:ext cx="531644" cy="0"/>
          </a:xfrm>
          <a:prstGeom prst="line">
            <a:avLst/>
          </a:prstGeom>
          <a:ln w="25400">
            <a:solidFill>
              <a:srgbClr val="FF818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5979571" y="1699944"/>
            <a:ext cx="4535827" cy="27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2.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Instance, Schema, Program, Module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별로 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Grouping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가능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1862389" y="4160418"/>
            <a:ext cx="0" cy="389828"/>
          </a:xfrm>
          <a:prstGeom prst="line">
            <a:avLst/>
          </a:prstGeom>
          <a:ln w="25400">
            <a:solidFill>
              <a:srgbClr val="FF818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7696232" y="5903389"/>
            <a:ext cx="2763087" cy="549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just"/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3. </a:t>
            </a:r>
            <a:r>
              <a:rPr lang="it-IT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Drag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→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List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화면의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선택 →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pPr algn="just"/>
            <a:r>
              <a:rPr lang="it-IT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  SQL </a:t>
            </a:r>
            <a:r>
              <a:rPr lang="ko-KR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및</a:t>
            </a:r>
            <a:r>
              <a:rPr lang="it-IT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SQL Detail </a:t>
            </a:r>
            <a:r>
              <a:rPr lang="ko-KR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정보 확인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가능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</a:t>
            </a:r>
            <a:endParaRPr lang="ko-KR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522811" y="2525773"/>
            <a:ext cx="807249" cy="508974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085" y="2201785"/>
            <a:ext cx="4276798" cy="1943316"/>
          </a:xfrm>
          <a:prstGeom prst="rect">
            <a:avLst/>
          </a:prstGeom>
          <a:ln>
            <a:noFill/>
          </a:ln>
          <a:effectLst>
            <a:outerShdw blurRad="190500" dist="63500" dir="2700000" algn="tl" rotWithShape="0">
              <a:prstClr val="black">
                <a:alpha val="35000"/>
              </a:prstClr>
            </a:outerShdw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248" y="2642288"/>
            <a:ext cx="3902098" cy="2820598"/>
          </a:xfrm>
          <a:prstGeom prst="rect">
            <a:avLst/>
          </a:prstGeom>
          <a:ln>
            <a:noFill/>
          </a:ln>
          <a:effectLst>
            <a:outerShdw blurRad="190500" dist="63500" dir="2700000" algn="tl" rotWithShape="0">
              <a:prstClr val="black">
                <a:alpha val="35000"/>
              </a:prstClr>
            </a:outerShdw>
          </a:effectLst>
        </p:spPr>
      </p:pic>
      <p:cxnSp>
        <p:nvCxnSpPr>
          <p:cNvPr id="21" name="직선 연결선 20"/>
          <p:cNvCxnSpPr/>
          <p:nvPr/>
        </p:nvCxnSpPr>
        <p:spPr>
          <a:xfrm>
            <a:off x="9077776" y="5462886"/>
            <a:ext cx="0" cy="415393"/>
          </a:xfrm>
          <a:prstGeom prst="line">
            <a:avLst/>
          </a:prstGeom>
          <a:ln w="25400">
            <a:solidFill>
              <a:srgbClr val="FF818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자유형 24"/>
          <p:cNvSpPr/>
          <p:nvPr/>
        </p:nvSpPr>
        <p:spPr>
          <a:xfrm>
            <a:off x="2205" y="184095"/>
            <a:ext cx="2998168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050" b="1" i="1" dirty="0">
                <a:latin typeface="+mj-ea"/>
                <a:ea typeface="+mj-ea"/>
              </a:rPr>
              <a:t>RTM &gt; </a:t>
            </a:r>
            <a:r>
              <a:rPr lang="ko-KR" altLang="en-US" sz="1050" b="1" i="1" dirty="0">
                <a:latin typeface="+mj-ea"/>
                <a:ea typeface="+mj-ea"/>
              </a:rPr>
              <a:t>주요기능 </a:t>
            </a:r>
            <a:r>
              <a:rPr lang="en-US" altLang="ko-KR" sz="1050" b="1" i="1" dirty="0">
                <a:latin typeface="+mj-ea"/>
                <a:ea typeface="+mj-ea"/>
              </a:rPr>
              <a:t>&gt; SQL Elapsed Time Frame</a:t>
            </a:r>
            <a:endParaRPr lang="ko-KR" altLang="en-US" sz="1050" b="1" i="1" dirty="0">
              <a:latin typeface="+mj-ea"/>
              <a:ea typeface="+mj-ea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 flipH="1">
            <a:off x="5344718" y="2786829"/>
            <a:ext cx="764367" cy="0"/>
          </a:xfrm>
          <a:prstGeom prst="line">
            <a:avLst/>
          </a:prstGeom>
          <a:ln w="25400">
            <a:solidFill>
              <a:srgbClr val="FF8181"/>
            </a:solidFill>
            <a:prstDash val="sysDot"/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59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024" y="1834706"/>
            <a:ext cx="6938360" cy="37778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056061" y="711618"/>
            <a:ext cx="1007988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“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이미 수행된 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의 </a:t>
            </a:r>
            <a:r>
              <a:rPr lang="ko-KR" altLang="en-US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비효율 파악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"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</p:grpSpPr>
        <p:sp>
          <p:nvSpPr>
            <p:cNvPr id="23" name="직사각형 22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오른쪽 화살표 23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238" y="2864281"/>
            <a:ext cx="5521127" cy="3361994"/>
          </a:xfrm>
          <a:prstGeom prst="rect">
            <a:avLst/>
          </a:prstGeom>
          <a:ln w="19050">
            <a:noFill/>
          </a:ln>
          <a:effectLst/>
        </p:spPr>
      </p:pic>
      <p:sp>
        <p:nvSpPr>
          <p:cNvPr id="16" name="직사각형 15"/>
          <p:cNvSpPr/>
          <p:nvPr/>
        </p:nvSpPr>
        <p:spPr>
          <a:xfrm>
            <a:off x="10200377" y="3374614"/>
            <a:ext cx="1664737" cy="606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just"/>
            <a:r>
              <a:rPr lang="it-IT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2.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다양한 검색 기능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</a:t>
            </a:r>
            <a:endParaRPr lang="ko-KR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6061" y="1245544"/>
            <a:ext cx="1007988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Tibero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Dynamic Performance View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를 이용하여 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 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실행 내역 제공</a:t>
            </a:r>
            <a:endParaRPr lang="ko-KR" altLang="en-US" sz="1400" dirty="0">
              <a:latin typeface="Myriad Pro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847528" y="5051843"/>
            <a:ext cx="5328591" cy="1113461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>
            <a:endCxn id="16" idx="1"/>
          </p:cNvCxnSpPr>
          <p:nvPr/>
        </p:nvCxnSpPr>
        <p:spPr>
          <a:xfrm>
            <a:off x="6528047" y="3677887"/>
            <a:ext cx="3672330" cy="0"/>
          </a:xfrm>
          <a:prstGeom prst="line">
            <a:avLst/>
          </a:prstGeom>
          <a:ln w="25400">
            <a:solidFill>
              <a:srgbClr val="FF818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1847528" y="3200585"/>
            <a:ext cx="4680519" cy="660464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1847528" y="3954486"/>
            <a:ext cx="5328592" cy="1051969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연결선 20"/>
          <p:cNvCxnSpPr>
            <a:endCxn id="26" idx="1"/>
          </p:cNvCxnSpPr>
          <p:nvPr/>
        </p:nvCxnSpPr>
        <p:spPr>
          <a:xfrm>
            <a:off x="7176119" y="4584931"/>
            <a:ext cx="3023569" cy="0"/>
          </a:xfrm>
          <a:prstGeom prst="line">
            <a:avLst/>
          </a:prstGeom>
          <a:ln w="25400">
            <a:solidFill>
              <a:srgbClr val="FF818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>
            <a:endCxn id="27" idx="1"/>
          </p:cNvCxnSpPr>
          <p:nvPr/>
        </p:nvCxnSpPr>
        <p:spPr>
          <a:xfrm>
            <a:off x="7176119" y="5612566"/>
            <a:ext cx="3023569" cy="0"/>
          </a:xfrm>
          <a:prstGeom prst="line">
            <a:avLst/>
          </a:prstGeom>
          <a:ln w="25400">
            <a:solidFill>
              <a:srgbClr val="FF818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10199688" y="4281658"/>
            <a:ext cx="1088807" cy="606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just"/>
            <a:r>
              <a:rPr lang="it-IT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3.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 List</a:t>
            </a:r>
            <a:endParaRPr lang="ko-KR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0199688" y="5309293"/>
            <a:ext cx="1519987" cy="606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just"/>
            <a:r>
              <a:rPr lang="it-IT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4. </a:t>
            </a:r>
            <a:r>
              <a:rPr lang="it-IT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관련 정보</a:t>
            </a:r>
            <a:endParaRPr lang="ko-KR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28" name="자유형 27"/>
          <p:cNvSpPr/>
          <p:nvPr/>
        </p:nvSpPr>
        <p:spPr>
          <a:xfrm>
            <a:off x="2205" y="184095"/>
            <a:ext cx="2998168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RTM &gt; </a:t>
            </a:r>
            <a:r>
              <a:rPr lang="ko-KR" altLang="en-US" sz="1200" b="1" i="1" dirty="0">
                <a:latin typeface="+mj-ea"/>
                <a:ea typeface="+mj-ea"/>
              </a:rPr>
              <a:t>주요기능 </a:t>
            </a:r>
            <a:r>
              <a:rPr lang="en-US" altLang="ko-KR" sz="1200" b="1" i="1" dirty="0">
                <a:latin typeface="+mj-ea"/>
                <a:ea typeface="+mj-ea"/>
              </a:rPr>
              <a:t>&gt; SQL Used</a:t>
            </a:r>
            <a:endParaRPr lang="ko-KR" altLang="en-US" sz="1200" b="1" i="1" dirty="0">
              <a:latin typeface="+mj-ea"/>
              <a:ea typeface="+mj-ea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0088846" y="1702989"/>
            <a:ext cx="2399297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ko-KR" sz="12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1. 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Select Menu</a:t>
            </a:r>
          </a:p>
          <a:p>
            <a:r>
              <a:rPr lang="en-US" altLang="ko-KR" sz="1200" b="1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1.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→ 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Tools</a:t>
            </a:r>
          </a:p>
          <a:p>
            <a:r>
              <a:rPr lang="en-US" altLang="ko-KR" sz="1200" b="1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1.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→ 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 Used </a:t>
            </a:r>
            <a:endParaRPr lang="ko-KR" altLang="en-US" sz="1200" b="1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9662355" y="1933821"/>
            <a:ext cx="468842" cy="1"/>
          </a:xfrm>
          <a:prstGeom prst="line">
            <a:avLst/>
          </a:prstGeom>
          <a:ln w="25400">
            <a:solidFill>
              <a:srgbClr val="FF818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/>
          <p:cNvSpPr/>
          <p:nvPr/>
        </p:nvSpPr>
        <p:spPr>
          <a:xfrm>
            <a:off x="9394704" y="1812126"/>
            <a:ext cx="214448" cy="230786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꺾인 연결선 32"/>
          <p:cNvCxnSpPr/>
          <p:nvPr/>
        </p:nvCxnSpPr>
        <p:spPr>
          <a:xfrm rot="5400000" flipH="1" flipV="1">
            <a:off x="7294515" y="2277169"/>
            <a:ext cx="303272" cy="684078"/>
          </a:xfrm>
          <a:prstGeom prst="bentConnector2">
            <a:avLst/>
          </a:prstGeom>
          <a:ln w="25400">
            <a:solidFill>
              <a:srgbClr val="FF8181"/>
            </a:solidFill>
            <a:prstDash val="sysDot"/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8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182" y="1868815"/>
            <a:ext cx="6998722" cy="37778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5" name="직사각형 34"/>
          <p:cNvSpPr/>
          <p:nvPr/>
        </p:nvSpPr>
        <p:spPr>
          <a:xfrm>
            <a:off x="10045129" y="1702989"/>
            <a:ext cx="2399297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ko-KR" sz="12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1. 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Select Menu</a:t>
            </a:r>
          </a:p>
          <a:p>
            <a:r>
              <a:rPr lang="en-US" altLang="ko-KR" sz="1200" b="1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1.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→ 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Tools</a:t>
            </a:r>
          </a:p>
          <a:p>
            <a:r>
              <a:rPr lang="en-US" altLang="ko-KR" sz="1200" b="1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1.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→ 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Script Manager</a:t>
            </a:r>
            <a:endParaRPr lang="ko-KR" altLang="en-US" sz="1200" b="1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cxnSp>
        <p:nvCxnSpPr>
          <p:cNvPr id="36" name="직선 연결선 35"/>
          <p:cNvCxnSpPr/>
          <p:nvPr/>
        </p:nvCxnSpPr>
        <p:spPr>
          <a:xfrm>
            <a:off x="9578564" y="1933821"/>
            <a:ext cx="468842" cy="1"/>
          </a:xfrm>
          <a:prstGeom prst="line">
            <a:avLst/>
          </a:prstGeom>
          <a:ln w="25400">
            <a:solidFill>
              <a:srgbClr val="FF818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9402851" y="1850353"/>
            <a:ext cx="214448" cy="230786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6554" y="2795229"/>
            <a:ext cx="5246493" cy="3500098"/>
          </a:xfrm>
          <a:prstGeom prst="rect">
            <a:avLst/>
          </a:prstGeom>
          <a:ln w="19050">
            <a:noFill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56061" y="720325"/>
            <a:ext cx="1007988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“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자주 사용하는 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Script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를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등록하여 </a:t>
            </a:r>
            <a:r>
              <a:rPr lang="en-US" altLang="ko-KR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DBA </a:t>
            </a:r>
            <a:r>
              <a:rPr lang="ko-KR" altLang="en-US" sz="25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업무 편의성 향상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"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</p:grpSpPr>
        <p:sp>
          <p:nvSpPr>
            <p:cNvPr id="23" name="직사각형 22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오른쪽 화살표 23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56061" y="1245925"/>
            <a:ext cx="1007988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MaxGauge</a:t>
            </a:r>
            <a:r>
              <a:rPr lang="ko-KR" altLang="en-US" sz="14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기능 외에 사용자가 추가로 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Script</a:t>
            </a:r>
            <a:r>
              <a:rPr lang="ko-KR" altLang="en-US" sz="14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를 등록하여 통합관리</a:t>
            </a:r>
            <a:endParaRPr lang="ko-KR" altLang="en-US" sz="1400" dirty="0">
              <a:latin typeface="Myriad Pro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599" y="4004955"/>
            <a:ext cx="2303721" cy="2023710"/>
          </a:xfrm>
          <a:prstGeom prst="rect">
            <a:avLst/>
          </a:prstGeom>
        </p:spPr>
      </p:pic>
      <p:cxnSp>
        <p:nvCxnSpPr>
          <p:cNvPr id="15" name="꺾인 연결선 14"/>
          <p:cNvCxnSpPr>
            <a:endCxn id="39" idx="0"/>
          </p:cNvCxnSpPr>
          <p:nvPr/>
        </p:nvCxnSpPr>
        <p:spPr>
          <a:xfrm rot="10800000" flipV="1">
            <a:off x="866161" y="5247697"/>
            <a:ext cx="982463" cy="367221"/>
          </a:xfrm>
          <a:prstGeom prst="bentConnector2">
            <a:avLst/>
          </a:prstGeom>
          <a:ln w="25400">
            <a:solidFill>
              <a:srgbClr val="FF818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2011850" y="3248448"/>
            <a:ext cx="876467" cy="714282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2011851" y="4386381"/>
            <a:ext cx="1426350" cy="1645102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3491210" y="3248448"/>
            <a:ext cx="3590042" cy="289980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192711" y="5614919"/>
            <a:ext cx="13468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4.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Script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를 수행</a:t>
            </a:r>
            <a:endParaRPr lang="en-US" altLang="ko-KR" sz="1200" b="1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121906" y="9548599"/>
            <a:ext cx="1181803" cy="27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4.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Script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선택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192711" y="2431985"/>
            <a:ext cx="1078753" cy="27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5.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결과 출력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4962236" y="10293927"/>
            <a:ext cx="2503825" cy="27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※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특정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주기로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Script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실행 가능</a:t>
            </a:r>
          </a:p>
        </p:txBody>
      </p:sp>
      <p:sp>
        <p:nvSpPr>
          <p:cNvPr id="33" name="자유형 32"/>
          <p:cNvSpPr/>
          <p:nvPr/>
        </p:nvSpPr>
        <p:spPr>
          <a:xfrm>
            <a:off x="2205" y="184095"/>
            <a:ext cx="2998168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RTM &gt; </a:t>
            </a:r>
            <a:r>
              <a:rPr lang="ko-KR" altLang="en-US" sz="1200" b="1" i="1" dirty="0">
                <a:latin typeface="+mj-ea"/>
                <a:ea typeface="+mj-ea"/>
              </a:rPr>
              <a:t>주요기능 </a:t>
            </a:r>
            <a:r>
              <a:rPr lang="en-US" altLang="ko-KR" sz="1200" b="1" i="1" dirty="0">
                <a:latin typeface="+mj-ea"/>
                <a:ea typeface="+mj-ea"/>
              </a:rPr>
              <a:t>&gt; Script Manager</a:t>
            </a:r>
            <a:endParaRPr lang="ko-KR" altLang="en-US" sz="1200" b="1" i="1" dirty="0">
              <a:latin typeface="+mj-ea"/>
              <a:ea typeface="+mj-ea"/>
            </a:endParaRPr>
          </a:p>
        </p:txBody>
      </p:sp>
      <p:cxnSp>
        <p:nvCxnSpPr>
          <p:cNvPr id="46" name="직선 연결선 45"/>
          <p:cNvCxnSpPr/>
          <p:nvPr/>
        </p:nvCxnSpPr>
        <p:spPr>
          <a:xfrm>
            <a:off x="6347320" y="4584931"/>
            <a:ext cx="3852368" cy="0"/>
          </a:xfrm>
          <a:prstGeom prst="line">
            <a:avLst/>
          </a:prstGeom>
          <a:ln w="25400">
            <a:solidFill>
              <a:srgbClr val="FF818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10199688" y="4281658"/>
            <a:ext cx="1296912" cy="606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r>
              <a:rPr lang="en-US" altLang="ko-KR" sz="12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2. 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Script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등록</a:t>
            </a:r>
          </a:p>
        </p:txBody>
      </p:sp>
      <p:cxnSp>
        <p:nvCxnSpPr>
          <p:cNvPr id="49" name="직선 연결선 48"/>
          <p:cNvCxnSpPr/>
          <p:nvPr/>
        </p:nvCxnSpPr>
        <p:spPr>
          <a:xfrm>
            <a:off x="2862646" y="3789040"/>
            <a:ext cx="1007312" cy="0"/>
          </a:xfrm>
          <a:prstGeom prst="line">
            <a:avLst/>
          </a:prstGeom>
          <a:ln w="25400">
            <a:solidFill>
              <a:srgbClr val="FF818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>
            <a:off x="3869958" y="3648672"/>
            <a:ext cx="25786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3.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Script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를 수행 할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Instance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선택</a:t>
            </a:r>
          </a:p>
        </p:txBody>
      </p:sp>
      <p:cxnSp>
        <p:nvCxnSpPr>
          <p:cNvPr id="27" name="꺾인 연결선 26"/>
          <p:cNvCxnSpPr>
            <a:stCxn id="21" idx="0"/>
            <a:endCxn id="42" idx="3"/>
          </p:cNvCxnSpPr>
          <p:nvPr/>
        </p:nvCxnSpPr>
        <p:spPr>
          <a:xfrm rot="16200000" flipV="1">
            <a:off x="2939851" y="902067"/>
            <a:ext cx="677995" cy="4014767"/>
          </a:xfrm>
          <a:prstGeom prst="bentConnector2">
            <a:avLst/>
          </a:prstGeom>
          <a:ln w="25400">
            <a:solidFill>
              <a:srgbClr val="FF818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05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674" y="1340768"/>
            <a:ext cx="8625334" cy="49685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919" y="4708264"/>
            <a:ext cx="2368348" cy="1600587"/>
          </a:xfrm>
          <a:prstGeom prst="rect">
            <a:avLst/>
          </a:prstGeom>
          <a:ln w="28575">
            <a:solidFill>
              <a:srgbClr val="FF818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7960" y="4906910"/>
            <a:ext cx="998944" cy="12164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60" y="720325"/>
            <a:ext cx="101471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Scenario 1. </a:t>
            </a:r>
            <a:r>
              <a:rPr lang="en-US" altLang="ko-KR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CPU </a:t>
            </a:r>
            <a:r>
              <a:rPr lang="ko-KR" altLang="en-US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점유율이 </a:t>
            </a:r>
            <a:r>
              <a:rPr lang="ko-KR" altLang="en-US" sz="25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높은 </a:t>
            </a:r>
            <a:r>
              <a:rPr lang="en-US" altLang="ko-KR" sz="25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Process </a:t>
            </a:r>
            <a:r>
              <a:rPr lang="ko-KR" altLang="en-US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추적</a:t>
            </a:r>
            <a:endParaRPr lang="en-US" altLang="ko-KR" sz="2500" b="1" dirty="0">
              <a:solidFill>
                <a:srgbClr val="00B0F0"/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19" name="타원형 설명선 18"/>
          <p:cNvSpPr/>
          <p:nvPr/>
        </p:nvSpPr>
        <p:spPr>
          <a:xfrm>
            <a:off x="5663952" y="3886471"/>
            <a:ext cx="3238438" cy="992517"/>
          </a:xfrm>
          <a:prstGeom prst="wedgeEllipseCallout">
            <a:avLst>
              <a:gd name="adj1" fmla="val -24369"/>
              <a:gd name="adj2" fmla="val 62500"/>
            </a:avLst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1016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그러면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CPU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를 많이 점유하고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있는 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Process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는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어떻게 찾나요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?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</p:grpSpPr>
        <p:sp>
          <p:nvSpPr>
            <p:cNvPr id="16" name="직사각형 15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오른쪽 화살표 16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자유형 10"/>
          <p:cNvSpPr/>
          <p:nvPr/>
        </p:nvSpPr>
        <p:spPr>
          <a:xfrm>
            <a:off x="2205" y="184095"/>
            <a:ext cx="2350544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RTM &gt; </a:t>
            </a:r>
            <a:r>
              <a:rPr lang="ko-KR" altLang="en-US" sz="1200" b="1" i="1" dirty="0">
                <a:latin typeface="+mj-ea"/>
                <a:ea typeface="+mj-ea"/>
              </a:rPr>
              <a:t>활용예제</a:t>
            </a:r>
          </a:p>
        </p:txBody>
      </p:sp>
    </p:spTree>
    <p:extLst>
      <p:ext uri="{BB962C8B-B14F-4D97-AF65-F5344CB8AC3E}">
        <p14:creationId xmlns:p14="http://schemas.microsoft.com/office/powerpoint/2010/main" val="211516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815" y="1512875"/>
            <a:ext cx="8414179" cy="48469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51" y="4904525"/>
            <a:ext cx="1068372" cy="1651863"/>
          </a:xfrm>
          <a:prstGeom prst="rect">
            <a:avLst/>
          </a:prstGeom>
        </p:spPr>
      </p:pic>
      <p:sp>
        <p:nvSpPr>
          <p:cNvPr id="32" name="타원형 설명선 31"/>
          <p:cNvSpPr/>
          <p:nvPr/>
        </p:nvSpPr>
        <p:spPr>
          <a:xfrm>
            <a:off x="163551" y="3722019"/>
            <a:ext cx="3052795" cy="1102463"/>
          </a:xfrm>
          <a:prstGeom prst="wedgeEllipseCallout">
            <a:avLst>
              <a:gd name="adj1" fmla="val -24369"/>
              <a:gd name="adj2" fmla="val 62500"/>
            </a:avLst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1016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CPU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지표를 더블 클릭하여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CPU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점유율이 높은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Process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리스트를 확인 합니다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 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</p:grpSpPr>
        <p:sp>
          <p:nvSpPr>
            <p:cNvPr id="15" name="직사각형 14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오른쪽 화살표 15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1" name="그림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769" y="4934180"/>
            <a:ext cx="1958685" cy="1323727"/>
          </a:xfrm>
          <a:prstGeom prst="rect">
            <a:avLst/>
          </a:prstGeom>
          <a:ln w="28575">
            <a:solidFill>
              <a:srgbClr val="FF818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023240" y="720325"/>
            <a:ext cx="101471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Scenario 1. </a:t>
            </a:r>
            <a:r>
              <a:rPr lang="en-US" altLang="ko-KR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CPU </a:t>
            </a:r>
            <a:r>
              <a:rPr lang="ko-KR" altLang="en-US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점유율이 </a:t>
            </a:r>
            <a:r>
              <a:rPr lang="ko-KR" altLang="en-US" sz="25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높은 </a:t>
            </a:r>
            <a:r>
              <a:rPr lang="en-US" altLang="ko-KR" sz="25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Process </a:t>
            </a:r>
            <a:r>
              <a:rPr lang="ko-KR" altLang="en-US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추적</a:t>
            </a:r>
            <a:endParaRPr lang="en-US" altLang="ko-KR" sz="2500" b="1" dirty="0">
              <a:solidFill>
                <a:srgbClr val="00B0F0"/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864" y="1838412"/>
            <a:ext cx="4507168" cy="3310404"/>
          </a:xfrm>
          <a:prstGeom prst="rect">
            <a:avLst/>
          </a:prstGeom>
          <a:ln>
            <a:noFill/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355" y="5660732"/>
            <a:ext cx="287861" cy="372655"/>
          </a:xfrm>
          <a:prstGeom prst="rect">
            <a:avLst/>
          </a:prstGeom>
          <a:ln w="28575">
            <a:noFill/>
          </a:ln>
        </p:spPr>
      </p:pic>
      <p:sp>
        <p:nvSpPr>
          <p:cNvPr id="20" name="자유형 19"/>
          <p:cNvSpPr/>
          <p:nvPr/>
        </p:nvSpPr>
        <p:spPr>
          <a:xfrm>
            <a:off x="2205" y="184095"/>
            <a:ext cx="2350544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RTM &gt; </a:t>
            </a:r>
            <a:r>
              <a:rPr lang="ko-KR" altLang="en-US" sz="1200" b="1" i="1" dirty="0">
                <a:latin typeface="+mj-ea"/>
                <a:ea typeface="+mj-ea"/>
              </a:rPr>
              <a:t>활용예제</a:t>
            </a:r>
          </a:p>
        </p:txBody>
      </p:sp>
    </p:spTree>
    <p:extLst>
      <p:ext uri="{BB962C8B-B14F-4D97-AF65-F5344CB8AC3E}">
        <p14:creationId xmlns:p14="http://schemas.microsoft.com/office/powerpoint/2010/main" val="128823723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815" y="1512875"/>
            <a:ext cx="8414179" cy="48469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669" y="4658706"/>
            <a:ext cx="847341" cy="1494747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919" y="4743143"/>
            <a:ext cx="2013193" cy="1552278"/>
          </a:xfrm>
          <a:prstGeom prst="rect">
            <a:avLst/>
          </a:prstGeom>
          <a:ln w="28575">
            <a:solidFill>
              <a:srgbClr val="FF818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타원형 설명선 21"/>
          <p:cNvSpPr/>
          <p:nvPr/>
        </p:nvSpPr>
        <p:spPr>
          <a:xfrm flipH="1">
            <a:off x="6099389" y="3481636"/>
            <a:ext cx="3094508" cy="1177071"/>
          </a:xfrm>
          <a:prstGeom prst="wedgeEllipseCallout">
            <a:avLst>
              <a:gd name="adj1" fmla="val -24369"/>
              <a:gd name="adj2" fmla="val 62500"/>
            </a:avLst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1016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그러면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Lock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발생시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, Lock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을 유발하는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Session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의 정보는 어떻게 확인하나요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?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</p:grpSpPr>
        <p:sp>
          <p:nvSpPr>
            <p:cNvPr id="10" name="직사각형 9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오른쪽 화살표 10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23240" y="720325"/>
            <a:ext cx="101471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Scenario 2. </a:t>
            </a:r>
            <a:r>
              <a:rPr lang="en-US" altLang="ko-KR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Lock </a:t>
            </a:r>
            <a:r>
              <a:rPr lang="ko-KR" altLang="en-US" sz="25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유발 </a:t>
            </a:r>
            <a:r>
              <a:rPr lang="en-US" altLang="ko-KR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Session </a:t>
            </a:r>
            <a:r>
              <a:rPr lang="ko-KR" altLang="en-US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추적</a:t>
            </a:r>
            <a:endParaRPr lang="en-US" altLang="ko-KR" sz="2500" b="1" dirty="0">
              <a:solidFill>
                <a:srgbClr val="00B0F0"/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15" name="자유형 14"/>
          <p:cNvSpPr/>
          <p:nvPr/>
        </p:nvSpPr>
        <p:spPr>
          <a:xfrm>
            <a:off x="2205" y="184095"/>
            <a:ext cx="2350544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RTM &gt; </a:t>
            </a:r>
            <a:r>
              <a:rPr lang="ko-KR" altLang="en-US" sz="1200" b="1" i="1" dirty="0">
                <a:latin typeface="+mj-ea"/>
                <a:ea typeface="+mj-ea"/>
              </a:rPr>
              <a:t>활용예제</a:t>
            </a:r>
          </a:p>
        </p:txBody>
      </p:sp>
    </p:spTree>
    <p:extLst>
      <p:ext uri="{BB962C8B-B14F-4D97-AF65-F5344CB8AC3E}">
        <p14:creationId xmlns:p14="http://schemas.microsoft.com/office/powerpoint/2010/main" val="381520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349" y="1487786"/>
            <a:ext cx="8369302" cy="4821067"/>
          </a:xfrm>
          <a:prstGeom prst="rect">
            <a:avLst/>
          </a:prstGeom>
          <a:ln>
            <a:noFill/>
          </a:ln>
          <a:effectLst>
            <a:outerShdw blurRad="190500" dist="63500" dir="2700000" algn="tl" rotWithShape="0">
              <a:prstClr val="black">
                <a:alpha val="35000"/>
              </a:prstClr>
            </a:outerShdw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26" y="3868430"/>
            <a:ext cx="919976" cy="243427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896" y="5877272"/>
            <a:ext cx="287861" cy="372655"/>
          </a:xfrm>
          <a:prstGeom prst="rect">
            <a:avLst/>
          </a:prstGeom>
          <a:ln w="28575">
            <a:noFill/>
          </a:ln>
        </p:spPr>
      </p:pic>
      <p:grpSp>
        <p:nvGrpSpPr>
          <p:cNvPr id="9" name="그룹 8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</p:grpSpPr>
        <p:sp>
          <p:nvSpPr>
            <p:cNvPr id="11" name="직사각형 10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오른쪽 화살표 11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23240" y="719754"/>
            <a:ext cx="101471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Scenario 2. </a:t>
            </a:r>
            <a:r>
              <a:rPr lang="en-US" altLang="ko-KR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Lock </a:t>
            </a:r>
            <a:r>
              <a:rPr lang="ko-KR" altLang="en-US" sz="25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유발 </a:t>
            </a:r>
            <a:r>
              <a:rPr lang="en-US" altLang="ko-KR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Session </a:t>
            </a:r>
            <a:r>
              <a:rPr lang="ko-KR" altLang="en-US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추적</a:t>
            </a:r>
            <a:endParaRPr lang="en-US" altLang="ko-KR" sz="2500" b="1" dirty="0">
              <a:solidFill>
                <a:srgbClr val="00B0F0"/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33" name="타원형 설명선 32"/>
          <p:cNvSpPr/>
          <p:nvPr/>
        </p:nvSpPr>
        <p:spPr>
          <a:xfrm>
            <a:off x="495714" y="2792284"/>
            <a:ext cx="2909906" cy="1102463"/>
          </a:xfrm>
          <a:prstGeom prst="wedgeEllipseCallout">
            <a:avLst>
              <a:gd name="adj1" fmla="val -24369"/>
              <a:gd name="adj2" fmla="val 62500"/>
            </a:avLst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1016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먼저 해당 지표를 더블클릭 하여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Lock Tree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를 확인합니다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 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14" name="자유형 13"/>
          <p:cNvSpPr/>
          <p:nvPr/>
        </p:nvSpPr>
        <p:spPr>
          <a:xfrm>
            <a:off x="2205" y="184095"/>
            <a:ext cx="2350544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RTM &gt; </a:t>
            </a:r>
            <a:r>
              <a:rPr lang="ko-KR" altLang="en-US" sz="1200" b="1" i="1" dirty="0">
                <a:latin typeface="+mj-ea"/>
                <a:ea typeface="+mj-ea"/>
              </a:rPr>
              <a:t>활용예제</a:t>
            </a:r>
          </a:p>
        </p:txBody>
      </p:sp>
    </p:spTree>
    <p:extLst>
      <p:ext uri="{BB962C8B-B14F-4D97-AF65-F5344CB8AC3E}">
        <p14:creationId xmlns:p14="http://schemas.microsoft.com/office/powerpoint/2010/main" val="271179875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773" y="1495078"/>
            <a:ext cx="8372456" cy="4822884"/>
          </a:xfrm>
          <a:prstGeom prst="rect">
            <a:avLst/>
          </a:prstGeom>
          <a:ln>
            <a:noFill/>
          </a:ln>
          <a:effectLst>
            <a:outerShdw blurRad="190500" dist="63500" dir="2700000" algn="tl" rotWithShape="0">
              <a:prstClr val="black">
                <a:alpha val="35000"/>
              </a:prstClr>
            </a:outerShdw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26" y="3868430"/>
            <a:ext cx="919976" cy="2434272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4548859" y="3572932"/>
            <a:ext cx="4281824" cy="143931"/>
          </a:xfrm>
          <a:prstGeom prst="rect">
            <a:avLst/>
          </a:prstGeom>
          <a:noFill/>
          <a:ln w="28575">
            <a:solidFill>
              <a:srgbClr val="FF8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275" y="3653371"/>
            <a:ext cx="287861" cy="372655"/>
          </a:xfrm>
          <a:prstGeom prst="rect">
            <a:avLst/>
          </a:prstGeom>
          <a:ln w="28575">
            <a:noFill/>
          </a:ln>
        </p:spPr>
      </p:pic>
      <p:sp>
        <p:nvSpPr>
          <p:cNvPr id="33" name="타원형 설명선 32"/>
          <p:cNvSpPr/>
          <p:nvPr/>
        </p:nvSpPr>
        <p:spPr>
          <a:xfrm>
            <a:off x="495714" y="2792284"/>
            <a:ext cx="2909906" cy="1102463"/>
          </a:xfrm>
          <a:prstGeom prst="wedgeEllipseCallout">
            <a:avLst>
              <a:gd name="adj1" fmla="val -24369"/>
              <a:gd name="adj2" fmla="val 6250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254061"/>
                </a:solidFill>
                <a:latin typeface="+mn-ea"/>
              </a:rPr>
              <a:t>먼저 해당 지표를 </a:t>
            </a:r>
            <a:r>
              <a:rPr lang="ko-KR" altLang="en-US" sz="1200" b="1" dirty="0" err="1">
                <a:solidFill>
                  <a:srgbClr val="254061"/>
                </a:solidFill>
                <a:latin typeface="+mn-ea"/>
              </a:rPr>
              <a:t>더블클릭하여</a:t>
            </a:r>
            <a:r>
              <a:rPr lang="ko-KR" altLang="en-US" sz="1200" b="1" dirty="0">
                <a:solidFill>
                  <a:srgbClr val="254061"/>
                </a:solidFill>
                <a:latin typeface="+mn-ea"/>
              </a:rPr>
              <a:t> </a:t>
            </a:r>
            <a:r>
              <a:rPr lang="en-US" altLang="ko-KR" sz="1200" b="1" dirty="0">
                <a:solidFill>
                  <a:srgbClr val="254061"/>
                </a:solidFill>
                <a:latin typeface="+mn-ea"/>
              </a:rPr>
              <a:t>Lock Tree</a:t>
            </a:r>
            <a:r>
              <a:rPr lang="ko-KR" altLang="en-US" sz="1200" b="1" dirty="0">
                <a:solidFill>
                  <a:srgbClr val="254061"/>
                </a:solidFill>
                <a:latin typeface="+mn-ea"/>
              </a:rPr>
              <a:t>를 확인합니다</a:t>
            </a:r>
            <a:r>
              <a:rPr lang="en-US" altLang="ko-KR" sz="1200" b="1" dirty="0">
                <a:solidFill>
                  <a:srgbClr val="254061"/>
                </a:solidFill>
                <a:latin typeface="+mn-ea"/>
              </a:rPr>
              <a:t>. </a:t>
            </a:r>
            <a:endParaRPr lang="ko-KR" altLang="en-US" sz="1200" b="1" dirty="0">
              <a:solidFill>
                <a:srgbClr val="254061"/>
              </a:solidFill>
              <a:latin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</p:grpSpPr>
        <p:sp>
          <p:nvSpPr>
            <p:cNvPr id="13" name="직사각형 12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오른쪽 화살표 13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22447" y="720325"/>
            <a:ext cx="101471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Scenario 2. </a:t>
            </a:r>
            <a:r>
              <a:rPr lang="en-US" altLang="ko-KR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Lock </a:t>
            </a:r>
            <a:r>
              <a:rPr lang="ko-KR" altLang="en-US" sz="25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유발 </a:t>
            </a:r>
            <a:r>
              <a:rPr lang="en-US" altLang="ko-KR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Session </a:t>
            </a:r>
            <a:r>
              <a:rPr lang="ko-KR" altLang="en-US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추적</a:t>
            </a:r>
            <a:endParaRPr lang="en-US" altLang="ko-KR" sz="2500" b="1" dirty="0">
              <a:solidFill>
                <a:srgbClr val="00B0F0"/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749" y="2905547"/>
            <a:ext cx="4583863" cy="1921068"/>
          </a:xfrm>
          <a:prstGeom prst="rect">
            <a:avLst/>
          </a:prstGeom>
        </p:spPr>
      </p:pic>
      <p:sp>
        <p:nvSpPr>
          <p:cNvPr id="34" name="타원형 설명선 33"/>
          <p:cNvSpPr/>
          <p:nvPr/>
        </p:nvSpPr>
        <p:spPr>
          <a:xfrm>
            <a:off x="495714" y="2792913"/>
            <a:ext cx="2909906" cy="1102463"/>
          </a:xfrm>
          <a:prstGeom prst="wedgeEllipseCallout">
            <a:avLst>
              <a:gd name="adj1" fmla="val -24369"/>
              <a:gd name="adj2" fmla="val 62500"/>
            </a:avLst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1016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Lock Holder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와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Waiter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의 관계를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Tree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구조로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확인하고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Lock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을 유발하는 세션의 정보를 확인합니다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 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15" name="자유형 14"/>
          <p:cNvSpPr/>
          <p:nvPr/>
        </p:nvSpPr>
        <p:spPr>
          <a:xfrm>
            <a:off x="2205" y="184095"/>
            <a:ext cx="2350544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RTM &gt; </a:t>
            </a:r>
            <a:r>
              <a:rPr lang="ko-KR" altLang="en-US" sz="1200" b="1" i="1" dirty="0">
                <a:latin typeface="+mj-ea"/>
                <a:ea typeface="+mj-ea"/>
              </a:rPr>
              <a:t>활용예제</a:t>
            </a:r>
          </a:p>
        </p:txBody>
      </p:sp>
    </p:spTree>
    <p:extLst>
      <p:ext uri="{BB962C8B-B14F-4D97-AF65-F5344CB8AC3E}">
        <p14:creationId xmlns:p14="http://schemas.microsoft.com/office/powerpoint/2010/main" val="331137505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414" y="1485557"/>
            <a:ext cx="8373172" cy="4823296"/>
          </a:xfrm>
          <a:prstGeom prst="rect">
            <a:avLst/>
          </a:prstGeom>
          <a:ln>
            <a:noFill/>
          </a:ln>
          <a:effectLst>
            <a:outerShdw blurRad="190500" dist="63500" dir="2700000" algn="tl" rotWithShape="0">
              <a:prstClr val="black">
                <a:alpha val="35000"/>
              </a:prstClr>
            </a:outerShdw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26" y="3868430"/>
            <a:ext cx="919976" cy="2434272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</p:grpSpPr>
        <p:sp>
          <p:nvSpPr>
            <p:cNvPr id="13" name="직사각형 12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오른쪽 화살표 13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23240" y="720325"/>
            <a:ext cx="101471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Scenario 2. </a:t>
            </a:r>
            <a:r>
              <a:rPr lang="en-US" altLang="ko-KR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Lock </a:t>
            </a:r>
            <a:r>
              <a:rPr lang="ko-KR" altLang="en-US" sz="25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유발 </a:t>
            </a:r>
            <a:r>
              <a:rPr lang="en-US" altLang="ko-KR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Session </a:t>
            </a:r>
            <a:r>
              <a:rPr lang="ko-KR" altLang="en-US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추적</a:t>
            </a:r>
            <a:endParaRPr lang="en-US" altLang="ko-KR" sz="2500" b="1" dirty="0">
              <a:solidFill>
                <a:srgbClr val="00B0F0"/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32" name="타원형 설명선 31"/>
          <p:cNvSpPr/>
          <p:nvPr/>
        </p:nvSpPr>
        <p:spPr>
          <a:xfrm>
            <a:off x="401634" y="2902468"/>
            <a:ext cx="3102678" cy="1102463"/>
          </a:xfrm>
          <a:prstGeom prst="wedgeEllipseCallout">
            <a:avLst>
              <a:gd name="adj1" fmla="val -24369"/>
              <a:gd name="adj2" fmla="val 62500"/>
            </a:avLst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1016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해당 세션이 수행하고 있는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정보를 확인하여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Lock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을 유발하는 원인을 확인합니다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 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164" y="2022511"/>
            <a:ext cx="6580415" cy="4007028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6456040" y="4637995"/>
            <a:ext cx="3670019" cy="951246"/>
          </a:xfrm>
          <a:prstGeom prst="rect">
            <a:avLst/>
          </a:prstGeom>
          <a:noFill/>
          <a:ln w="28575">
            <a:solidFill>
              <a:srgbClr val="FF8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자유형 14"/>
          <p:cNvSpPr/>
          <p:nvPr/>
        </p:nvSpPr>
        <p:spPr>
          <a:xfrm>
            <a:off x="2205" y="184095"/>
            <a:ext cx="2350544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RTM &gt; </a:t>
            </a:r>
            <a:r>
              <a:rPr lang="ko-KR" altLang="en-US" sz="1200" b="1" i="1" dirty="0">
                <a:latin typeface="+mj-ea"/>
                <a:ea typeface="+mj-ea"/>
              </a:rPr>
              <a:t>활용예제</a:t>
            </a:r>
          </a:p>
        </p:txBody>
      </p:sp>
    </p:spTree>
    <p:extLst>
      <p:ext uri="{BB962C8B-B14F-4D97-AF65-F5344CB8AC3E}">
        <p14:creationId xmlns:p14="http://schemas.microsoft.com/office/powerpoint/2010/main" val="37673762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87606" y="1929348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spc="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제품 개요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5844000" y="5877272"/>
            <a:ext cx="504000" cy="504000"/>
            <a:chOff x="5844000" y="5877272"/>
            <a:chExt cx="504000" cy="504000"/>
          </a:xfrm>
        </p:grpSpPr>
        <p:sp>
          <p:nvSpPr>
            <p:cNvPr id="7" name="타원 6"/>
            <p:cNvSpPr/>
            <p:nvPr/>
          </p:nvSpPr>
          <p:spPr>
            <a:xfrm>
              <a:off x="5844000" y="5877272"/>
              <a:ext cx="504000" cy="504000"/>
            </a:xfrm>
            <a:prstGeom prst="ellips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화살표 연결선 10"/>
            <p:cNvCxnSpPr/>
            <p:nvPr/>
          </p:nvCxnSpPr>
          <p:spPr>
            <a:xfrm>
              <a:off x="6096000" y="5985272"/>
              <a:ext cx="0" cy="288000"/>
            </a:xfrm>
            <a:prstGeom prst="straightConnector1">
              <a:avLst/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none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383305" y="1736615"/>
            <a:ext cx="14253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b="1" spc="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01</a:t>
            </a:r>
            <a:endParaRPr lang="ko-KR" altLang="en-US" sz="8000" b="1" spc="200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7606" y="2488723"/>
            <a:ext cx="3288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solidFill>
                  <a:schemeClr val="bg1">
                    <a:lumMod val="50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Khmer UI" panose="020B0502040204020203" pitchFamily="34" charset="0"/>
              </a:rPr>
              <a:t>MaxGauge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Khmer UI" panose="020B0502040204020203" pitchFamily="34" charset="0"/>
              </a:rPr>
              <a:t> For </a:t>
            </a:r>
            <a:r>
              <a:rPr lang="en-US" altLang="ko-KR" dirty="0" err="1">
                <a:solidFill>
                  <a:schemeClr val="bg1">
                    <a:lumMod val="50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Khmer UI" panose="020B0502040204020203" pitchFamily="34" charset="0"/>
              </a:rPr>
              <a:t>Tibero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Khmer UI" panose="020B0502040204020203" pitchFamily="34" charset="0"/>
              </a:rPr>
              <a:t> Overview</a:t>
            </a:r>
            <a:endParaRPr lang="ko-KR" altLang="en-US" dirty="0">
              <a:solidFill>
                <a:schemeClr val="bg1">
                  <a:lumMod val="50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Cambria Math" panose="02040503050406030204" pitchFamily="18" charset="0"/>
              <a:cs typeface="Khmer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57942" y="3645024"/>
            <a:ext cx="3744416" cy="14311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b="1" spc="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Khmer UI" panose="020B0502040204020203" pitchFamily="34" charset="0"/>
              </a:rPr>
              <a:t>MaxGauge </a:t>
            </a:r>
            <a:r>
              <a:rPr lang="ko-KR" altLang="en-US" b="1" spc="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Khmer UI" panose="020B0502040204020203" pitchFamily="34" charset="0"/>
              </a:rPr>
              <a:t>개요</a:t>
            </a:r>
            <a:endParaRPr lang="en-US" altLang="ko-KR" b="1" spc="1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Khmer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200" b="1" spc="1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Khmer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b="1" spc="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Khmer UI" panose="020B0502040204020203" pitchFamily="34" charset="0"/>
              </a:rPr>
              <a:t>MaxGauge </a:t>
            </a:r>
            <a:r>
              <a:rPr lang="ko-KR" altLang="en-US" b="1" spc="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Khmer UI" panose="020B0502040204020203" pitchFamily="34" charset="0"/>
              </a:rPr>
              <a:t>구조</a:t>
            </a:r>
            <a:endParaRPr lang="en-US" altLang="ko-KR" b="1" spc="1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Khmer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200" b="1" spc="1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Khmer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b="1" spc="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Khmer UI" panose="020B0502040204020203" pitchFamily="34" charset="0"/>
              </a:rPr>
              <a:t>MaxGauge </a:t>
            </a:r>
            <a:r>
              <a:rPr lang="ko-KR" altLang="en-US" b="1" spc="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Khmer UI" panose="020B0502040204020203" pitchFamily="34" charset="0"/>
              </a:rPr>
              <a:t>특장점</a:t>
            </a:r>
            <a:endParaRPr lang="en-US" altLang="ko-KR" b="1" spc="1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70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626" y="1485557"/>
            <a:ext cx="8380749" cy="4823296"/>
          </a:xfrm>
          <a:prstGeom prst="rect">
            <a:avLst/>
          </a:prstGeom>
          <a:ln>
            <a:noFill/>
          </a:ln>
          <a:effectLst>
            <a:outerShdw blurRad="190500" dist="63500" dir="2700000" algn="tl" rotWithShape="0">
              <a:prstClr val="black">
                <a:alpha val="35000"/>
              </a:prstClr>
            </a:outerShdw>
          </a:effectLst>
        </p:spPr>
      </p:pic>
      <p:sp>
        <p:nvSpPr>
          <p:cNvPr id="11" name="타원형 설명선 10"/>
          <p:cNvSpPr/>
          <p:nvPr/>
        </p:nvSpPr>
        <p:spPr>
          <a:xfrm>
            <a:off x="5746203" y="3504040"/>
            <a:ext cx="3094508" cy="1177071"/>
          </a:xfrm>
          <a:prstGeom prst="wedgeEllipseCallout">
            <a:avLst>
              <a:gd name="adj1" fmla="val -24369"/>
              <a:gd name="adj2" fmla="val 62500"/>
            </a:avLst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1016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오래 수행되고 있는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은 어떻게 추적할 수 있나요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?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</p:grpSpPr>
        <p:sp>
          <p:nvSpPr>
            <p:cNvPr id="13" name="직사각형 12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오른쪽 화살표 14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23240" y="720325"/>
            <a:ext cx="101471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Scenario 3. </a:t>
            </a:r>
            <a:r>
              <a:rPr lang="ko-KR" altLang="en-US" sz="25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오래 수행되고 있는 </a:t>
            </a:r>
            <a:r>
              <a:rPr lang="en-US" altLang="ko-KR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 </a:t>
            </a:r>
            <a:r>
              <a:rPr lang="ko-KR" altLang="en-US" sz="25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원인 분석</a:t>
            </a:r>
            <a:endParaRPr lang="en-US" altLang="ko-KR" sz="2500" b="1" dirty="0">
              <a:solidFill>
                <a:srgbClr val="00B0F0"/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201" y="1735691"/>
            <a:ext cx="2496032" cy="1463191"/>
          </a:xfrm>
          <a:prstGeom prst="rect">
            <a:avLst/>
          </a:prstGeom>
          <a:ln w="28575">
            <a:solidFill>
              <a:srgbClr val="FF818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402" y="4593915"/>
            <a:ext cx="1108297" cy="1537635"/>
          </a:xfrm>
          <a:prstGeom prst="rect">
            <a:avLst/>
          </a:prstGeom>
        </p:spPr>
      </p:pic>
      <p:sp>
        <p:nvSpPr>
          <p:cNvPr id="14" name="자유형 13"/>
          <p:cNvSpPr/>
          <p:nvPr/>
        </p:nvSpPr>
        <p:spPr>
          <a:xfrm>
            <a:off x="2205" y="184095"/>
            <a:ext cx="2350544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RTM &gt; </a:t>
            </a:r>
            <a:r>
              <a:rPr lang="ko-KR" altLang="en-US" sz="1200" b="1" i="1" dirty="0">
                <a:latin typeface="+mj-ea"/>
                <a:ea typeface="+mj-ea"/>
              </a:rPr>
              <a:t>활용예제</a:t>
            </a:r>
          </a:p>
        </p:txBody>
      </p:sp>
    </p:spTree>
    <p:extLst>
      <p:ext uri="{BB962C8B-B14F-4D97-AF65-F5344CB8AC3E}">
        <p14:creationId xmlns:p14="http://schemas.microsoft.com/office/powerpoint/2010/main" val="201941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79" y="1412776"/>
            <a:ext cx="8373172" cy="4823296"/>
          </a:xfrm>
          <a:prstGeom prst="rect">
            <a:avLst/>
          </a:prstGeom>
          <a:ln>
            <a:noFill/>
          </a:ln>
          <a:effectLst>
            <a:outerShdw blurRad="190500" dist="63500" dir="2700000" algn="tl" rotWithShape="0">
              <a:prstClr val="black">
                <a:alpha val="35000"/>
              </a:prstClr>
            </a:outerShdw>
          </a:effectLst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280" y="2329813"/>
            <a:ext cx="154122" cy="166965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</p:grpSpPr>
        <p:sp>
          <p:nvSpPr>
            <p:cNvPr id="12" name="직사각형 11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오른쪽 화살표 12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21513" y="720325"/>
            <a:ext cx="101471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Scenario 3. </a:t>
            </a:r>
            <a:r>
              <a:rPr lang="ko-KR" altLang="en-US" sz="25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오래 수행되고 있는 </a:t>
            </a:r>
            <a:r>
              <a:rPr lang="en-US" altLang="ko-KR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 </a:t>
            </a:r>
            <a:r>
              <a:rPr lang="ko-KR" altLang="en-US" sz="25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원인 분석</a:t>
            </a:r>
            <a:endParaRPr lang="en-US" altLang="ko-KR" sz="2500" b="1" dirty="0">
              <a:solidFill>
                <a:srgbClr val="00B0F0"/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327" y="4789516"/>
            <a:ext cx="1094226" cy="1411390"/>
          </a:xfrm>
          <a:prstGeom prst="rect">
            <a:avLst/>
          </a:prstGeom>
        </p:spPr>
      </p:pic>
      <p:sp>
        <p:nvSpPr>
          <p:cNvPr id="19" name="타원형 설명선 18"/>
          <p:cNvSpPr/>
          <p:nvPr/>
        </p:nvSpPr>
        <p:spPr>
          <a:xfrm flipH="1">
            <a:off x="7895133" y="3644897"/>
            <a:ext cx="3094508" cy="1177071"/>
          </a:xfrm>
          <a:prstGeom prst="wedgeEllipseCallout">
            <a:avLst>
              <a:gd name="adj1" fmla="val -24369"/>
              <a:gd name="adj2" fmla="val 62500"/>
            </a:avLst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1016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먼저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 Elapsed Time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에서 확인하고 싶은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들을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Drag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합니다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 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11" name="자유형 10"/>
          <p:cNvSpPr/>
          <p:nvPr/>
        </p:nvSpPr>
        <p:spPr>
          <a:xfrm>
            <a:off x="2205" y="184095"/>
            <a:ext cx="2350544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RTM &gt; </a:t>
            </a:r>
            <a:r>
              <a:rPr lang="ko-KR" altLang="en-US" sz="1200" b="1" i="1" dirty="0">
                <a:latin typeface="+mj-ea"/>
                <a:ea typeface="+mj-ea"/>
              </a:rPr>
              <a:t>활용예제</a:t>
            </a:r>
          </a:p>
        </p:txBody>
      </p:sp>
    </p:spTree>
    <p:extLst>
      <p:ext uri="{BB962C8B-B14F-4D97-AF65-F5344CB8AC3E}">
        <p14:creationId xmlns:p14="http://schemas.microsoft.com/office/powerpoint/2010/main" val="404414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691" y="1485557"/>
            <a:ext cx="8380749" cy="4823296"/>
          </a:xfrm>
          <a:prstGeom prst="rect">
            <a:avLst/>
          </a:prstGeom>
          <a:ln>
            <a:noFill/>
          </a:ln>
          <a:effectLst>
            <a:outerShdw blurRad="190500" dist="63500" dir="2700000" algn="tl" rotWithShape="0">
              <a:prstClr val="black">
                <a:alpha val="35000"/>
              </a:prstClr>
            </a:outerShdw>
          </a:effectLst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327" y="4789516"/>
            <a:ext cx="1094226" cy="1411390"/>
          </a:xfrm>
          <a:prstGeom prst="rect">
            <a:avLst/>
          </a:prstGeom>
        </p:spPr>
      </p:pic>
      <p:sp>
        <p:nvSpPr>
          <p:cNvPr id="19" name="타원형 설명선 18"/>
          <p:cNvSpPr/>
          <p:nvPr/>
        </p:nvSpPr>
        <p:spPr>
          <a:xfrm flipH="1">
            <a:off x="7895133" y="3644897"/>
            <a:ext cx="3094508" cy="1177071"/>
          </a:xfrm>
          <a:prstGeom prst="wedgeEllipseCallout">
            <a:avLst>
              <a:gd name="adj1" fmla="val -24369"/>
              <a:gd name="adj2" fmla="val 6250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254061"/>
                </a:solidFill>
                <a:latin typeface="+mn-ea"/>
              </a:rPr>
              <a:t>먼저 </a:t>
            </a:r>
            <a:r>
              <a:rPr lang="en-US" altLang="ko-KR" sz="1200" b="1" dirty="0">
                <a:solidFill>
                  <a:srgbClr val="254061"/>
                </a:solidFill>
                <a:latin typeface="+mn-ea"/>
              </a:rPr>
              <a:t>SQL Elapsed Time</a:t>
            </a:r>
            <a:r>
              <a:rPr lang="ko-KR" altLang="en-US" sz="1200" b="1" dirty="0">
                <a:solidFill>
                  <a:srgbClr val="254061"/>
                </a:solidFill>
                <a:latin typeface="+mn-ea"/>
              </a:rPr>
              <a:t>에서 확인하고 싶은 </a:t>
            </a:r>
            <a:r>
              <a:rPr lang="en-US" altLang="ko-KR" sz="1200" b="1" dirty="0">
                <a:solidFill>
                  <a:srgbClr val="254061"/>
                </a:solidFill>
                <a:latin typeface="+mn-ea"/>
              </a:rPr>
              <a:t>SQL</a:t>
            </a:r>
            <a:r>
              <a:rPr lang="ko-KR" altLang="en-US" sz="1200" b="1" dirty="0">
                <a:solidFill>
                  <a:srgbClr val="254061"/>
                </a:solidFill>
                <a:latin typeface="+mn-ea"/>
              </a:rPr>
              <a:t>들을 </a:t>
            </a:r>
            <a:endParaRPr lang="en-US" altLang="ko-KR" sz="1200" b="1" dirty="0">
              <a:solidFill>
                <a:srgbClr val="254061"/>
              </a:solidFill>
              <a:latin typeface="+mn-ea"/>
            </a:endParaRPr>
          </a:p>
          <a:p>
            <a:pPr algn="ctr"/>
            <a:r>
              <a:rPr lang="ko-KR" altLang="en-US" sz="1200" b="1" dirty="0">
                <a:solidFill>
                  <a:srgbClr val="254061"/>
                </a:solidFill>
                <a:latin typeface="+mn-ea"/>
              </a:rPr>
              <a:t>드래그하여 선택합니다</a:t>
            </a:r>
            <a:r>
              <a:rPr lang="en-US" altLang="ko-KR" sz="1200" b="1" dirty="0">
                <a:solidFill>
                  <a:srgbClr val="254061"/>
                </a:solidFill>
                <a:latin typeface="+mn-ea"/>
              </a:rPr>
              <a:t>. </a:t>
            </a:r>
            <a:endParaRPr lang="ko-KR" altLang="en-US" sz="1200" b="1" dirty="0">
              <a:solidFill>
                <a:srgbClr val="254061"/>
              </a:solidFill>
              <a:latin typeface="+mn-ea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4896" y="2205591"/>
            <a:ext cx="5683993" cy="3475311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3151770" y="4752935"/>
            <a:ext cx="5541328" cy="150756"/>
          </a:xfrm>
          <a:prstGeom prst="rect">
            <a:avLst/>
          </a:prstGeom>
          <a:noFill/>
          <a:ln w="28575">
            <a:solidFill>
              <a:srgbClr val="FF8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</p:grpSpPr>
        <p:sp>
          <p:nvSpPr>
            <p:cNvPr id="13" name="직사각형 12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오른쪽 화살표 14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21513" y="720325"/>
            <a:ext cx="101471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Scenario 3. </a:t>
            </a:r>
            <a:r>
              <a:rPr lang="ko-KR" altLang="en-US" sz="25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오래 수행되고 있는 </a:t>
            </a:r>
            <a:r>
              <a:rPr lang="en-US" altLang="ko-KR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 </a:t>
            </a:r>
            <a:r>
              <a:rPr lang="ko-KR" altLang="en-US" sz="25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원인 분석</a:t>
            </a:r>
            <a:endParaRPr lang="en-US" altLang="ko-KR" sz="2500" b="1" dirty="0">
              <a:solidFill>
                <a:srgbClr val="00B0F0"/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730" y="4821966"/>
            <a:ext cx="200990" cy="260196"/>
          </a:xfrm>
          <a:prstGeom prst="rect">
            <a:avLst/>
          </a:prstGeom>
        </p:spPr>
      </p:pic>
      <p:sp>
        <p:nvSpPr>
          <p:cNvPr id="21" name="타원형 설명선 20"/>
          <p:cNvSpPr/>
          <p:nvPr/>
        </p:nvSpPr>
        <p:spPr>
          <a:xfrm flipH="1">
            <a:off x="7895133" y="3644897"/>
            <a:ext cx="3094508" cy="1177071"/>
          </a:xfrm>
          <a:prstGeom prst="wedgeEllipseCallout">
            <a:avLst>
              <a:gd name="adj1" fmla="val -24369"/>
              <a:gd name="adj2" fmla="val 62500"/>
            </a:avLst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1016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선택한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들의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List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창이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열리면 확인하고 싶은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SQL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을 더블 클릭합니다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 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17" name="자유형 16"/>
          <p:cNvSpPr/>
          <p:nvPr/>
        </p:nvSpPr>
        <p:spPr>
          <a:xfrm>
            <a:off x="2205" y="184095"/>
            <a:ext cx="2350544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RTM &gt; </a:t>
            </a:r>
            <a:r>
              <a:rPr lang="ko-KR" altLang="en-US" sz="1200" b="1" i="1" dirty="0">
                <a:latin typeface="+mj-ea"/>
                <a:ea typeface="+mj-ea"/>
              </a:rPr>
              <a:t>활용예제</a:t>
            </a:r>
          </a:p>
        </p:txBody>
      </p:sp>
    </p:spTree>
    <p:extLst>
      <p:ext uri="{BB962C8B-B14F-4D97-AF65-F5344CB8AC3E}">
        <p14:creationId xmlns:p14="http://schemas.microsoft.com/office/powerpoint/2010/main" val="192014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691" y="1485557"/>
            <a:ext cx="8380749" cy="4823296"/>
          </a:xfrm>
          <a:prstGeom prst="rect">
            <a:avLst/>
          </a:prstGeom>
          <a:ln>
            <a:noFill/>
          </a:ln>
          <a:effectLst>
            <a:outerShdw blurRad="190500" dist="63500" dir="2700000" algn="tl" rotWithShape="0">
              <a:prstClr val="black">
                <a:alpha val="35000"/>
              </a:prstClr>
            </a:outerShdw>
          </a:effectLst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327" y="4789516"/>
            <a:ext cx="1094226" cy="1411390"/>
          </a:xfrm>
          <a:prstGeom prst="rect">
            <a:avLst/>
          </a:prstGeom>
        </p:spPr>
      </p:pic>
      <p:sp>
        <p:nvSpPr>
          <p:cNvPr id="19" name="타원형 설명선 18"/>
          <p:cNvSpPr/>
          <p:nvPr/>
        </p:nvSpPr>
        <p:spPr>
          <a:xfrm flipH="1">
            <a:off x="7895133" y="3644897"/>
            <a:ext cx="3094508" cy="1177071"/>
          </a:xfrm>
          <a:prstGeom prst="wedgeEllipseCallout">
            <a:avLst>
              <a:gd name="adj1" fmla="val -24369"/>
              <a:gd name="adj2" fmla="val 6250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254061"/>
                </a:solidFill>
                <a:latin typeface="+mn-ea"/>
              </a:rPr>
              <a:t>먼저 </a:t>
            </a:r>
            <a:r>
              <a:rPr lang="en-US" altLang="ko-KR" sz="1200" b="1" dirty="0">
                <a:solidFill>
                  <a:srgbClr val="254061"/>
                </a:solidFill>
                <a:latin typeface="+mn-ea"/>
              </a:rPr>
              <a:t>SQL Elapsed Time</a:t>
            </a:r>
            <a:r>
              <a:rPr lang="ko-KR" altLang="en-US" sz="1200" b="1" dirty="0">
                <a:solidFill>
                  <a:srgbClr val="254061"/>
                </a:solidFill>
                <a:latin typeface="+mn-ea"/>
              </a:rPr>
              <a:t>에서 확인하고 싶은 </a:t>
            </a:r>
            <a:r>
              <a:rPr lang="en-US" altLang="ko-KR" sz="1200" b="1" dirty="0">
                <a:solidFill>
                  <a:srgbClr val="254061"/>
                </a:solidFill>
                <a:latin typeface="+mn-ea"/>
              </a:rPr>
              <a:t>SQL</a:t>
            </a:r>
            <a:r>
              <a:rPr lang="ko-KR" altLang="en-US" sz="1200" b="1" dirty="0">
                <a:solidFill>
                  <a:srgbClr val="254061"/>
                </a:solidFill>
                <a:latin typeface="+mn-ea"/>
              </a:rPr>
              <a:t>들을 </a:t>
            </a:r>
            <a:endParaRPr lang="en-US" altLang="ko-KR" sz="1200" b="1" dirty="0">
              <a:solidFill>
                <a:srgbClr val="254061"/>
              </a:solidFill>
              <a:latin typeface="+mn-ea"/>
            </a:endParaRPr>
          </a:p>
          <a:p>
            <a:pPr algn="ctr"/>
            <a:r>
              <a:rPr lang="ko-KR" altLang="en-US" sz="1200" b="1" dirty="0">
                <a:solidFill>
                  <a:srgbClr val="254061"/>
                </a:solidFill>
                <a:latin typeface="+mn-ea"/>
              </a:rPr>
              <a:t>드래그하여 선택합니다</a:t>
            </a:r>
            <a:r>
              <a:rPr lang="en-US" altLang="ko-KR" sz="1200" b="1" dirty="0">
                <a:solidFill>
                  <a:srgbClr val="254061"/>
                </a:solidFill>
                <a:latin typeface="+mn-ea"/>
              </a:rPr>
              <a:t>. </a:t>
            </a:r>
            <a:endParaRPr lang="ko-KR" altLang="en-US" sz="1200" b="1" dirty="0">
              <a:solidFill>
                <a:srgbClr val="254061"/>
              </a:solidFill>
              <a:latin typeface="+mn-ea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57" y="2205591"/>
            <a:ext cx="5686872" cy="3475311"/>
          </a:xfrm>
          <a:prstGeom prst="rect">
            <a:avLst/>
          </a:prstGeom>
        </p:spPr>
      </p:pic>
      <p:sp>
        <p:nvSpPr>
          <p:cNvPr id="21" name="타원형 설명선 20"/>
          <p:cNvSpPr/>
          <p:nvPr/>
        </p:nvSpPr>
        <p:spPr>
          <a:xfrm flipH="1">
            <a:off x="7895133" y="3644897"/>
            <a:ext cx="3094508" cy="1177071"/>
          </a:xfrm>
          <a:prstGeom prst="wedgeEllipseCallout">
            <a:avLst>
              <a:gd name="adj1" fmla="val -24369"/>
              <a:gd name="adj2" fmla="val 6250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254061"/>
                </a:solidFill>
                <a:latin typeface="+mn-ea"/>
              </a:rPr>
              <a:t>선택한 </a:t>
            </a:r>
            <a:r>
              <a:rPr lang="en-US" altLang="ko-KR" sz="1200" b="1" dirty="0">
                <a:solidFill>
                  <a:srgbClr val="254061"/>
                </a:solidFill>
                <a:latin typeface="+mn-ea"/>
              </a:rPr>
              <a:t>SQL</a:t>
            </a:r>
            <a:r>
              <a:rPr lang="ko-KR" altLang="en-US" sz="1200" b="1" dirty="0">
                <a:solidFill>
                  <a:srgbClr val="254061"/>
                </a:solidFill>
                <a:latin typeface="+mn-ea"/>
              </a:rPr>
              <a:t>들의 </a:t>
            </a:r>
            <a:r>
              <a:rPr lang="en-US" altLang="ko-KR" sz="1200" b="1" dirty="0">
                <a:solidFill>
                  <a:srgbClr val="254061"/>
                </a:solidFill>
                <a:latin typeface="+mn-ea"/>
              </a:rPr>
              <a:t>List</a:t>
            </a:r>
            <a:r>
              <a:rPr lang="ko-KR" altLang="en-US" sz="1200" b="1" dirty="0">
                <a:solidFill>
                  <a:srgbClr val="254061"/>
                </a:solidFill>
                <a:latin typeface="+mn-ea"/>
              </a:rPr>
              <a:t> 창이 열리면 확인하고 싶은 특정 </a:t>
            </a:r>
            <a:r>
              <a:rPr lang="en-US" altLang="ko-KR" sz="1200" b="1" dirty="0">
                <a:solidFill>
                  <a:srgbClr val="254061"/>
                </a:solidFill>
                <a:latin typeface="+mn-ea"/>
              </a:rPr>
              <a:t>SQL</a:t>
            </a:r>
            <a:r>
              <a:rPr lang="ko-KR" altLang="en-US" sz="1200" b="1" dirty="0">
                <a:solidFill>
                  <a:srgbClr val="254061"/>
                </a:solidFill>
                <a:latin typeface="+mn-ea"/>
              </a:rPr>
              <a:t>을 더블 클릭합니다</a:t>
            </a:r>
            <a:r>
              <a:rPr lang="en-US" altLang="ko-KR" sz="1200" b="1" dirty="0">
                <a:solidFill>
                  <a:srgbClr val="254061"/>
                </a:solidFill>
                <a:latin typeface="+mn-ea"/>
              </a:rPr>
              <a:t>. </a:t>
            </a:r>
            <a:endParaRPr lang="ko-KR" altLang="en-US" sz="1200" b="1" dirty="0">
              <a:solidFill>
                <a:srgbClr val="254061"/>
              </a:solidFill>
              <a:latin typeface="+mn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151770" y="4752935"/>
            <a:ext cx="5541328" cy="150756"/>
          </a:xfrm>
          <a:prstGeom prst="rect">
            <a:avLst/>
          </a:prstGeom>
          <a:noFill/>
          <a:ln>
            <a:solidFill>
              <a:srgbClr val="E75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730" y="4821966"/>
            <a:ext cx="200990" cy="260196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907" y="1876541"/>
            <a:ext cx="5718282" cy="4133410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3216439" y="2233462"/>
            <a:ext cx="5410231" cy="783484"/>
          </a:xfrm>
          <a:prstGeom prst="rect">
            <a:avLst/>
          </a:prstGeom>
          <a:noFill/>
          <a:ln w="28575">
            <a:solidFill>
              <a:srgbClr val="FF8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형 설명선 30"/>
          <p:cNvSpPr/>
          <p:nvPr/>
        </p:nvSpPr>
        <p:spPr>
          <a:xfrm flipH="1">
            <a:off x="7679809" y="3644897"/>
            <a:ext cx="3309832" cy="1177071"/>
          </a:xfrm>
          <a:prstGeom prst="wedgeEllipseCallout">
            <a:avLst>
              <a:gd name="adj1" fmla="val -24369"/>
              <a:gd name="adj2" fmla="val 62500"/>
            </a:avLst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1016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해당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의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자세한 수행이력을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확인할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수 있으며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,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</p:grpSpPr>
        <p:sp>
          <p:nvSpPr>
            <p:cNvPr id="24" name="직사각형 23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오른쪽 화살표 25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23240" y="720325"/>
            <a:ext cx="101471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Scenario 3. </a:t>
            </a:r>
            <a:r>
              <a:rPr lang="ko-KR" altLang="en-US" sz="25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오래 수행되고 있는 </a:t>
            </a:r>
            <a:r>
              <a:rPr lang="en-US" altLang="ko-KR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 </a:t>
            </a:r>
            <a:r>
              <a:rPr lang="ko-KR" altLang="en-US" sz="25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원인 분석</a:t>
            </a:r>
            <a:endParaRPr lang="en-US" altLang="ko-KR" sz="2500" b="1" dirty="0">
              <a:solidFill>
                <a:srgbClr val="00B0F0"/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27" name="자유형 26"/>
          <p:cNvSpPr/>
          <p:nvPr/>
        </p:nvSpPr>
        <p:spPr>
          <a:xfrm>
            <a:off x="2205" y="184095"/>
            <a:ext cx="2350544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RTM &gt; </a:t>
            </a:r>
            <a:r>
              <a:rPr lang="ko-KR" altLang="en-US" sz="1200" b="1" i="1" dirty="0">
                <a:latin typeface="+mj-ea"/>
                <a:ea typeface="+mj-ea"/>
              </a:rPr>
              <a:t>활용예제</a:t>
            </a:r>
          </a:p>
        </p:txBody>
      </p:sp>
    </p:spTree>
    <p:extLst>
      <p:ext uri="{BB962C8B-B14F-4D97-AF65-F5344CB8AC3E}">
        <p14:creationId xmlns:p14="http://schemas.microsoft.com/office/powerpoint/2010/main" val="350943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626" y="1485557"/>
            <a:ext cx="8380749" cy="4823296"/>
          </a:xfrm>
          <a:prstGeom prst="rect">
            <a:avLst/>
          </a:prstGeom>
          <a:ln>
            <a:noFill/>
          </a:ln>
          <a:effectLst>
            <a:outerShdw blurRad="190500" dist="63500" dir="2700000" algn="tl" rotWithShape="0">
              <a:prstClr val="black">
                <a:alpha val="35000"/>
              </a:prstClr>
            </a:outerShdw>
          </a:effectLst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327" y="4789516"/>
            <a:ext cx="1094226" cy="1411390"/>
          </a:xfrm>
          <a:prstGeom prst="rect">
            <a:avLst/>
          </a:prstGeom>
        </p:spPr>
      </p:pic>
      <p:sp>
        <p:nvSpPr>
          <p:cNvPr id="21" name="타원형 설명선 20"/>
          <p:cNvSpPr/>
          <p:nvPr/>
        </p:nvSpPr>
        <p:spPr>
          <a:xfrm flipH="1">
            <a:off x="7895133" y="3644897"/>
            <a:ext cx="3094508" cy="1177071"/>
          </a:xfrm>
          <a:prstGeom prst="wedgeEllipseCallout">
            <a:avLst>
              <a:gd name="adj1" fmla="val -24369"/>
              <a:gd name="adj2" fmla="val 6250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254061"/>
                </a:solidFill>
                <a:latin typeface="+mn-ea"/>
              </a:rPr>
              <a:t>선택한 </a:t>
            </a:r>
            <a:r>
              <a:rPr lang="en-US" altLang="ko-KR" sz="1200" b="1" dirty="0">
                <a:solidFill>
                  <a:srgbClr val="254061"/>
                </a:solidFill>
                <a:latin typeface="+mn-ea"/>
              </a:rPr>
              <a:t>SQL</a:t>
            </a:r>
            <a:r>
              <a:rPr lang="ko-KR" altLang="en-US" sz="1200" b="1" dirty="0">
                <a:solidFill>
                  <a:srgbClr val="254061"/>
                </a:solidFill>
                <a:latin typeface="+mn-ea"/>
              </a:rPr>
              <a:t>들의 </a:t>
            </a:r>
            <a:r>
              <a:rPr lang="en-US" altLang="ko-KR" sz="1200" b="1" dirty="0">
                <a:solidFill>
                  <a:srgbClr val="254061"/>
                </a:solidFill>
                <a:latin typeface="+mn-ea"/>
              </a:rPr>
              <a:t>List</a:t>
            </a:r>
            <a:r>
              <a:rPr lang="ko-KR" altLang="en-US" sz="1200" b="1" dirty="0">
                <a:solidFill>
                  <a:srgbClr val="254061"/>
                </a:solidFill>
                <a:latin typeface="+mn-ea"/>
              </a:rPr>
              <a:t> 창이 열리면 확인하고 싶은 특정 </a:t>
            </a:r>
            <a:r>
              <a:rPr lang="en-US" altLang="ko-KR" sz="1200" b="1" dirty="0">
                <a:solidFill>
                  <a:srgbClr val="254061"/>
                </a:solidFill>
                <a:latin typeface="+mn-ea"/>
              </a:rPr>
              <a:t>SQL</a:t>
            </a:r>
            <a:r>
              <a:rPr lang="ko-KR" altLang="en-US" sz="1200" b="1" dirty="0">
                <a:solidFill>
                  <a:srgbClr val="254061"/>
                </a:solidFill>
                <a:latin typeface="+mn-ea"/>
              </a:rPr>
              <a:t>을 더블 클릭합니다</a:t>
            </a:r>
            <a:r>
              <a:rPr lang="en-US" altLang="ko-KR" sz="1200" b="1" dirty="0">
                <a:solidFill>
                  <a:srgbClr val="254061"/>
                </a:solidFill>
                <a:latin typeface="+mn-ea"/>
              </a:rPr>
              <a:t>. </a:t>
            </a:r>
            <a:endParaRPr lang="ko-KR" altLang="en-US" sz="1200" b="1" dirty="0">
              <a:solidFill>
                <a:srgbClr val="254061"/>
              </a:solidFill>
              <a:latin typeface="+mn-ea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907" y="1876541"/>
            <a:ext cx="5718282" cy="4133410"/>
          </a:xfrm>
          <a:prstGeom prst="rect">
            <a:avLst/>
          </a:prstGeom>
        </p:spPr>
      </p:pic>
      <p:sp>
        <p:nvSpPr>
          <p:cNvPr id="31" name="타원형 설명선 30"/>
          <p:cNvSpPr/>
          <p:nvPr/>
        </p:nvSpPr>
        <p:spPr>
          <a:xfrm flipH="1">
            <a:off x="7895133" y="3644897"/>
            <a:ext cx="3094508" cy="1177071"/>
          </a:xfrm>
          <a:prstGeom prst="wedgeEllipseCallout">
            <a:avLst>
              <a:gd name="adj1" fmla="val -24369"/>
              <a:gd name="adj2" fmla="val 6250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254061"/>
                </a:solidFill>
                <a:latin typeface="+mn-ea"/>
              </a:rPr>
              <a:t>해당 </a:t>
            </a:r>
            <a:r>
              <a:rPr lang="en-US" altLang="ko-KR" sz="1200" b="1" dirty="0">
                <a:solidFill>
                  <a:srgbClr val="254061"/>
                </a:solidFill>
                <a:latin typeface="+mn-ea"/>
              </a:rPr>
              <a:t>SQL</a:t>
            </a:r>
            <a:r>
              <a:rPr lang="ko-KR" altLang="en-US" sz="1200" b="1" dirty="0">
                <a:solidFill>
                  <a:srgbClr val="254061"/>
                </a:solidFill>
                <a:latin typeface="+mn-ea"/>
              </a:rPr>
              <a:t>의 자세한 통계정보를 확인할 수 있으며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3229932" y="3260785"/>
            <a:ext cx="5410231" cy="312231"/>
          </a:xfrm>
          <a:prstGeom prst="rect">
            <a:avLst/>
          </a:prstGeom>
          <a:noFill/>
          <a:ln w="28575">
            <a:solidFill>
              <a:srgbClr val="FF8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형 설명선 34"/>
          <p:cNvSpPr/>
          <p:nvPr/>
        </p:nvSpPr>
        <p:spPr>
          <a:xfrm flipH="1">
            <a:off x="7895133" y="3640885"/>
            <a:ext cx="3094508" cy="1177071"/>
          </a:xfrm>
          <a:prstGeom prst="wedgeEllipseCallout">
            <a:avLst>
              <a:gd name="adj1" fmla="val -24369"/>
              <a:gd name="adj2" fmla="val 62500"/>
            </a:avLst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1016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Plan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과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Bind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정보도 확인할 수 있습니다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 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</p:grpSpPr>
        <p:sp>
          <p:nvSpPr>
            <p:cNvPr id="15" name="직사각형 14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오른쪽 화살표 16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23240" y="720325"/>
            <a:ext cx="101471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Scenario 3. </a:t>
            </a:r>
            <a:r>
              <a:rPr lang="ko-KR" altLang="en-US" sz="25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오래 수행되고 있는 </a:t>
            </a:r>
            <a:r>
              <a:rPr lang="en-US" altLang="ko-KR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 </a:t>
            </a:r>
            <a:r>
              <a:rPr lang="ko-KR" altLang="en-US" sz="25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원인 분석</a:t>
            </a:r>
            <a:endParaRPr lang="en-US" altLang="ko-KR" sz="2500" b="1" dirty="0">
              <a:solidFill>
                <a:srgbClr val="00B0F0"/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18" name="자유형 17"/>
          <p:cNvSpPr/>
          <p:nvPr/>
        </p:nvSpPr>
        <p:spPr>
          <a:xfrm>
            <a:off x="2205" y="184095"/>
            <a:ext cx="2350544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RTM &gt; </a:t>
            </a:r>
            <a:r>
              <a:rPr lang="ko-KR" altLang="en-US" sz="1200" b="1" i="1" dirty="0">
                <a:latin typeface="+mj-ea"/>
                <a:ea typeface="+mj-ea"/>
              </a:rPr>
              <a:t>활용예제</a:t>
            </a:r>
          </a:p>
        </p:txBody>
      </p:sp>
    </p:spTree>
    <p:extLst>
      <p:ext uri="{BB962C8B-B14F-4D97-AF65-F5344CB8AC3E}">
        <p14:creationId xmlns:p14="http://schemas.microsoft.com/office/powerpoint/2010/main" val="399295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135560" y="1844824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spc="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P</a:t>
            </a:r>
            <a:r>
              <a:rPr lang="en-US" altLang="ko-KR" sz="5000" b="1" spc="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erformance </a:t>
            </a:r>
            <a:r>
              <a:rPr lang="en-US" altLang="ko-KR" sz="6000" b="1" spc="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A</a:t>
            </a:r>
            <a:r>
              <a:rPr lang="en-US" altLang="ko-KR" sz="5000" b="1" spc="3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nalyzer</a:t>
            </a:r>
            <a:endParaRPr lang="en-US" altLang="ko-KR" sz="5000" b="1" spc="300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15469" y="2924944"/>
            <a:ext cx="5399350" cy="13231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831" indent="-342831">
              <a:lnSpc>
                <a:spcPct val="200000"/>
              </a:lnSpc>
              <a:buAutoNum type="arabicPeriod"/>
            </a:pPr>
            <a:r>
              <a:rPr lang="ko-KR" altLang="en-US" sz="2000" b="1" spc="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주요기능</a:t>
            </a:r>
            <a:endParaRPr lang="en-US" altLang="ko-KR" sz="2000" b="1" spc="20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pPr marL="342831" indent="-342831">
              <a:lnSpc>
                <a:spcPct val="200000"/>
              </a:lnSpc>
              <a:buAutoNum type="arabicPeriod"/>
            </a:pPr>
            <a:r>
              <a:rPr lang="ko-KR" altLang="en-US" sz="2000" b="1" spc="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활용예제</a:t>
            </a:r>
            <a:endParaRPr lang="en-US" altLang="ko-KR" sz="2000" b="1" spc="200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1488"/>
            <a:ext cx="12192000" cy="3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6854" y="719754"/>
            <a:ext cx="1007988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＂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데이터베이스 </a:t>
            </a:r>
            <a:r>
              <a:rPr lang="en-US" altLang="ko-KR" sz="25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3</a:t>
            </a:r>
            <a:r>
              <a:rPr lang="ko-KR" altLang="en-US" sz="25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가지 분석 방법 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제시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"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  <a:solidFill>
            <a:srgbClr val="E7535F"/>
          </a:solidFill>
        </p:grpSpPr>
        <p:sp>
          <p:nvSpPr>
            <p:cNvPr id="23" name="직사각형 22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오른쪽 화살표 23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135560" y="5656579"/>
            <a:ext cx="4924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762" indent="-34276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rgbClr val="254061"/>
                </a:solidFill>
                <a:latin typeface="+mn-ea"/>
              </a:rPr>
              <a:t>SQL</a:t>
            </a:r>
            <a:r>
              <a:rPr lang="ko-KR" altLang="en-US" sz="1200">
                <a:solidFill>
                  <a:srgbClr val="254061"/>
                </a:solidFill>
                <a:latin typeface="+mn-ea"/>
              </a:rPr>
              <a:t>성능분석을 위한 </a:t>
            </a:r>
            <a:r>
              <a:rPr lang="en-US" altLang="ko-KR" sz="12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 Analysis</a:t>
            </a:r>
          </a:p>
          <a:p>
            <a:pPr marL="342762" indent="-34276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rgbClr val="254061"/>
                </a:solidFill>
                <a:latin typeface="+mn-ea"/>
              </a:rPr>
              <a:t>정밀한 성능 및 장애 분석을 위한 </a:t>
            </a:r>
            <a:r>
              <a:rPr lang="en-US" altLang="ko-KR" sz="12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Trend Analysis</a:t>
            </a:r>
          </a:p>
          <a:p>
            <a:pPr marL="342762" indent="-34276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rgbClr val="254061"/>
                </a:solidFill>
                <a:latin typeface="+mn-ea"/>
              </a:rPr>
              <a:t>데이터베이스의 용량 추이를 기록한 </a:t>
            </a:r>
            <a:r>
              <a:rPr lang="en-US" altLang="ko-KR" sz="1200" b="1" dirty="0">
                <a:solidFill>
                  <a:srgbClr val="E7535F"/>
                </a:solidFill>
                <a:latin typeface="+mn-ea"/>
              </a:rPr>
              <a:t>Capacity Planning</a:t>
            </a:r>
            <a:endParaRPr lang="ko-KR" altLang="en-US" sz="1200" b="1" dirty="0">
              <a:solidFill>
                <a:srgbClr val="E7535F"/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15" name="자유형 14"/>
          <p:cNvSpPr/>
          <p:nvPr/>
        </p:nvSpPr>
        <p:spPr>
          <a:xfrm>
            <a:off x="2205" y="184095"/>
            <a:ext cx="2350544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E7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PA &gt; </a:t>
            </a:r>
            <a:r>
              <a:rPr lang="ko-KR" altLang="en-US" sz="1200" b="1" i="1" dirty="0">
                <a:latin typeface="+mj-ea"/>
                <a:ea typeface="+mj-ea"/>
              </a:rPr>
              <a:t>주요기능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49" y="1527336"/>
            <a:ext cx="6043378" cy="3478091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779" y="1943412"/>
            <a:ext cx="5750729" cy="3312660"/>
          </a:xfrm>
          <a:prstGeom prst="rect">
            <a:avLst/>
          </a:prstGeom>
          <a:scene3d>
            <a:camera prst="orthographicFront">
              <a:rot lat="1080000" lon="20040000" rev="0"/>
            </a:camera>
            <a:lightRig rig="threePt" dir="t"/>
          </a:scene3d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003" y="2343920"/>
            <a:ext cx="5750729" cy="3312660"/>
          </a:xfrm>
          <a:prstGeom prst="rect">
            <a:avLst/>
          </a:prstGeom>
          <a:scene3d>
            <a:camera prst="orthographicFront">
              <a:rot lat="1080000" lon="2004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9082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741" y="1772827"/>
            <a:ext cx="7632520" cy="42471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6854" y="715692"/>
            <a:ext cx="1007988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“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장기간 동안의 </a:t>
            </a:r>
            <a:r>
              <a:rPr lang="en-US" altLang="ko-KR" sz="25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6</a:t>
            </a:r>
            <a:r>
              <a:rPr lang="ko-KR" altLang="en-US" sz="2500" b="1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개 카테고리별 리소스 </a:t>
            </a:r>
            <a:r>
              <a:rPr lang="en-US" altLang="ko-KR" sz="25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Top-N 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통계 분석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"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  <a:solidFill>
            <a:srgbClr val="E7535F"/>
          </a:solidFill>
        </p:grpSpPr>
        <p:sp>
          <p:nvSpPr>
            <p:cNvPr id="23" name="직사각형 22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오른쪽 화살표 23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3093086" y="2072292"/>
            <a:ext cx="4371066" cy="598648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10188242" y="2869916"/>
            <a:ext cx="2096289" cy="64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4.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선택한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Top-N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항목에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r>
              <a:rPr lang="en-US" altLang="ko-KR" sz="1200" b="1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4.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대한 일자 별 성능 추이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r>
              <a:rPr lang="en-US" altLang="ko-KR" sz="1200" b="1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4.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연계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6"/>
          <a:stretch/>
        </p:blipFill>
        <p:spPr>
          <a:xfrm>
            <a:off x="2270690" y="1756750"/>
            <a:ext cx="719916" cy="42632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56854" y="1246870"/>
            <a:ext cx="1007988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 Analysis </a:t>
            </a:r>
            <a:r>
              <a:rPr lang="ko-KR" altLang="en-US" sz="14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▶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Top-N Analysis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cxnSp>
        <p:nvCxnSpPr>
          <p:cNvPr id="20" name="직선 연결선 19"/>
          <p:cNvCxnSpPr>
            <a:stCxn id="32" idx="3"/>
          </p:cNvCxnSpPr>
          <p:nvPr/>
        </p:nvCxnSpPr>
        <p:spPr>
          <a:xfrm>
            <a:off x="1267893" y="2318410"/>
            <a:ext cx="1825193" cy="0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3093086" y="2993126"/>
            <a:ext cx="3146930" cy="174668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192710" y="2742657"/>
            <a:ext cx="1932014" cy="64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2.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6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개 카테고리 별로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r>
              <a:rPr lang="en-US" altLang="ko-KR" sz="1200" b="1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4.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Grouping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하여 선택한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r>
              <a:rPr lang="en-US" altLang="ko-KR" sz="1200" b="1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4.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리소스 기준으로 정렬 </a:t>
            </a:r>
          </a:p>
        </p:txBody>
      </p:sp>
      <p:cxnSp>
        <p:nvCxnSpPr>
          <p:cNvPr id="26" name="직선 연결선 25"/>
          <p:cNvCxnSpPr/>
          <p:nvPr/>
        </p:nvCxnSpPr>
        <p:spPr>
          <a:xfrm>
            <a:off x="2124724" y="3066651"/>
            <a:ext cx="968362" cy="0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3093086" y="3287553"/>
            <a:ext cx="6746461" cy="1149771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187053" y="3650572"/>
            <a:ext cx="1124326" cy="27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3.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Top-N List</a:t>
            </a:r>
            <a:endParaRPr lang="ko-KR" altLang="en-US" sz="1200" b="1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9191625" y="3140968"/>
            <a:ext cx="647923" cy="146585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직선 연결선 30"/>
          <p:cNvCxnSpPr/>
          <p:nvPr/>
        </p:nvCxnSpPr>
        <p:spPr>
          <a:xfrm>
            <a:off x="9855273" y="3197033"/>
            <a:ext cx="344415" cy="0"/>
          </a:xfrm>
          <a:prstGeom prst="line">
            <a:avLst/>
          </a:prstGeom>
          <a:ln w="25400">
            <a:solidFill>
              <a:srgbClr val="FF818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197131" y="2179942"/>
            <a:ext cx="1070762" cy="27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1.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검색조건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093086" y="4501519"/>
            <a:ext cx="6746462" cy="1457321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10199688" y="4756004"/>
            <a:ext cx="1872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5.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선택한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Top-N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항목의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r>
              <a:rPr lang="en-US" altLang="ko-KR" sz="1200" b="1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4. 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List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36" name="자유형 35"/>
          <p:cNvSpPr/>
          <p:nvPr/>
        </p:nvSpPr>
        <p:spPr>
          <a:xfrm>
            <a:off x="2205" y="184095"/>
            <a:ext cx="2998094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E7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PA &gt; </a:t>
            </a:r>
            <a:r>
              <a:rPr lang="ko-KR" altLang="en-US" sz="1200" b="1" i="1" dirty="0">
                <a:latin typeface="+mj-ea"/>
                <a:ea typeface="+mj-ea"/>
              </a:rPr>
              <a:t>주요기능 </a:t>
            </a:r>
            <a:r>
              <a:rPr lang="en-US" altLang="ko-KR" sz="1200" b="1" i="1" dirty="0">
                <a:latin typeface="+mj-ea"/>
                <a:ea typeface="+mj-ea"/>
              </a:rPr>
              <a:t>&gt; Performance Analysis</a:t>
            </a:r>
          </a:p>
        </p:txBody>
      </p:sp>
      <p:cxnSp>
        <p:nvCxnSpPr>
          <p:cNvPr id="37" name="직선 연결선 36"/>
          <p:cNvCxnSpPr/>
          <p:nvPr/>
        </p:nvCxnSpPr>
        <p:spPr>
          <a:xfrm>
            <a:off x="9855273" y="4986783"/>
            <a:ext cx="344415" cy="0"/>
          </a:xfrm>
          <a:prstGeom prst="line">
            <a:avLst/>
          </a:prstGeom>
          <a:ln w="25400">
            <a:solidFill>
              <a:srgbClr val="FF818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>
            <a:stCxn id="29" idx="3"/>
          </p:cNvCxnSpPr>
          <p:nvPr/>
        </p:nvCxnSpPr>
        <p:spPr>
          <a:xfrm>
            <a:off x="1311379" y="3789040"/>
            <a:ext cx="1781707" cy="0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53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5299" y="1773238"/>
            <a:ext cx="7381400" cy="4248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6061" y="720325"/>
            <a:ext cx="1007988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"SQL 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응답시간 및 분포도를 </a:t>
            </a:r>
            <a:r>
              <a:rPr lang="ko-KR" altLang="en-US" sz="25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직관적으로 표현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하여 분석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"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  <a:solidFill>
            <a:srgbClr val="E7535F"/>
          </a:solidFill>
        </p:grpSpPr>
        <p:sp>
          <p:nvSpPr>
            <p:cNvPr id="23" name="직사각형 22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오른쪽 화살표 23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56061" y="1246192"/>
            <a:ext cx="1007988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 Analysis </a:t>
            </a:r>
            <a:r>
              <a:rPr lang="ko-KR" altLang="en-US" sz="14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▶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Elapsed Time Analysis </a:t>
            </a:r>
            <a:r>
              <a:rPr lang="ko-KR" altLang="en-US" sz="14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▶ 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Elapsed Time Scatter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26" name="자유형 25"/>
          <p:cNvSpPr/>
          <p:nvPr/>
        </p:nvSpPr>
        <p:spPr>
          <a:xfrm>
            <a:off x="2205" y="184095"/>
            <a:ext cx="2998094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E7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PA &gt; </a:t>
            </a:r>
            <a:r>
              <a:rPr lang="ko-KR" altLang="en-US" sz="1200" b="1" i="1" dirty="0">
                <a:latin typeface="+mj-ea"/>
                <a:ea typeface="+mj-ea"/>
              </a:rPr>
              <a:t>주요기능 </a:t>
            </a:r>
            <a:r>
              <a:rPr lang="en-US" altLang="ko-KR" sz="1200" b="1" i="1" dirty="0">
                <a:latin typeface="+mj-ea"/>
                <a:ea typeface="+mj-ea"/>
              </a:rPr>
              <a:t>&gt; Performance Analysis</a:t>
            </a:r>
          </a:p>
        </p:txBody>
      </p:sp>
      <p:sp>
        <p:nvSpPr>
          <p:cNvPr id="28" name="직사각형 27"/>
          <p:cNvSpPr/>
          <p:nvPr/>
        </p:nvSpPr>
        <p:spPr>
          <a:xfrm>
            <a:off x="3071663" y="2167768"/>
            <a:ext cx="4529695" cy="316508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3071664" y="2526249"/>
            <a:ext cx="6696743" cy="1838855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3071663" y="4407077"/>
            <a:ext cx="6696744" cy="1470195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192711" y="2249314"/>
            <a:ext cx="1063077" cy="27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검색 조건</a:t>
            </a:r>
          </a:p>
        </p:txBody>
      </p:sp>
      <p:cxnSp>
        <p:nvCxnSpPr>
          <p:cNvPr id="35" name="직선 연결선 34"/>
          <p:cNvCxnSpPr/>
          <p:nvPr/>
        </p:nvCxnSpPr>
        <p:spPr>
          <a:xfrm>
            <a:off x="1255788" y="2377674"/>
            <a:ext cx="1815875" cy="0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192711" y="3173581"/>
            <a:ext cx="1942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2. </a:t>
            </a:r>
            <a:r>
              <a:rPr lang="en-US" altLang="ko-KR" sz="12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Scatter Chart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2.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개별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에 대한 응답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r>
              <a:rPr lang="en-US" altLang="ko-KR" sz="1200" b="1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2.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시간을 점으로 표시</a:t>
            </a:r>
          </a:p>
        </p:txBody>
      </p:sp>
      <p:cxnSp>
        <p:nvCxnSpPr>
          <p:cNvPr id="37" name="직선 연결선 36"/>
          <p:cNvCxnSpPr>
            <a:stCxn id="36" idx="3"/>
          </p:cNvCxnSpPr>
          <p:nvPr/>
        </p:nvCxnSpPr>
        <p:spPr>
          <a:xfrm>
            <a:off x="2135707" y="3496747"/>
            <a:ext cx="935956" cy="0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10234307" y="5085184"/>
            <a:ext cx="1957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3. </a:t>
            </a:r>
            <a:r>
              <a:rPr lang="en-US" altLang="ko-KR" sz="1200" b="1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Elapsed Time (Grid)</a:t>
            </a:r>
          </a:p>
          <a:p>
            <a:r>
              <a:rPr lang="en-US" altLang="ko-KR" sz="1200" b="1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2.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초 단위 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수행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정보 </a:t>
            </a:r>
            <a:endParaRPr lang="en-US" altLang="ko-KR" sz="1200" b="1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r>
              <a:rPr lang="en-US" altLang="ko-KR" sz="1200" b="1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2.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제공</a:t>
            </a:r>
          </a:p>
        </p:txBody>
      </p:sp>
      <p:cxnSp>
        <p:nvCxnSpPr>
          <p:cNvPr id="39" name="직선 연결선 38"/>
          <p:cNvCxnSpPr/>
          <p:nvPr/>
        </p:nvCxnSpPr>
        <p:spPr>
          <a:xfrm flipH="1">
            <a:off x="9768407" y="5223684"/>
            <a:ext cx="465010" cy="0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06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26682" y="645237"/>
            <a:ext cx="8188798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rgbClr val="254061"/>
                </a:solidFill>
                <a:latin typeface="Myriad Pro" pitchFamily="34" charset="0"/>
              </a:rPr>
              <a:t>"</a:t>
            </a:r>
            <a:r>
              <a:rPr lang="ko-KR" altLang="en-US" sz="2500" b="1" dirty="0">
                <a:solidFill>
                  <a:srgbClr val="E7535F"/>
                </a:solidFill>
                <a:latin typeface="Myriad Pro" pitchFamily="34" charset="0"/>
              </a:rPr>
              <a:t>데이터베이스 용량 산정</a:t>
            </a:r>
            <a:r>
              <a:rPr lang="ko-KR" altLang="en-US" sz="2500" b="1" dirty="0">
                <a:solidFill>
                  <a:srgbClr val="254061"/>
                </a:solidFill>
                <a:latin typeface="Myriad Pro" pitchFamily="34" charset="0"/>
              </a:rPr>
              <a:t>에</a:t>
            </a:r>
            <a:r>
              <a:rPr lang="ko-KR" altLang="en-US" sz="2500" b="1" dirty="0">
                <a:solidFill>
                  <a:srgbClr val="E7535F"/>
                </a:solidFill>
                <a:latin typeface="Myriad Pro" pitchFamily="34" charset="0"/>
              </a:rPr>
              <a:t> </a:t>
            </a:r>
            <a:r>
              <a:rPr lang="ko-KR" altLang="en-US" sz="2500" b="1" dirty="0">
                <a:solidFill>
                  <a:srgbClr val="254061"/>
                </a:solidFill>
                <a:latin typeface="Myriad Pro" pitchFamily="34" charset="0"/>
              </a:rPr>
              <a:t>용이한 사용률 추이</a:t>
            </a:r>
            <a:r>
              <a:rPr lang="en-US" altLang="ko-KR" sz="2500" b="1" dirty="0">
                <a:solidFill>
                  <a:srgbClr val="254061"/>
                </a:solidFill>
                <a:latin typeface="Myriad Pro" pitchFamily="34" charset="0"/>
              </a:rPr>
              <a:t>"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6981" y="5639873"/>
            <a:ext cx="5482915" cy="600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rgbClr val="254061"/>
                </a:solidFill>
              </a:rPr>
              <a:t>Capacity Planning (</a:t>
            </a:r>
            <a:r>
              <a:rPr lang="en-US" altLang="ko-KR" sz="1100" b="1" dirty="0" err="1">
                <a:solidFill>
                  <a:srgbClr val="254061"/>
                </a:solidFill>
              </a:rPr>
              <a:t>Tablespace</a:t>
            </a:r>
            <a:r>
              <a:rPr lang="en-US" altLang="ko-KR" sz="1100" b="1" dirty="0">
                <a:solidFill>
                  <a:srgbClr val="254061"/>
                </a:solidFill>
              </a:rPr>
              <a:t>)</a:t>
            </a:r>
            <a:r>
              <a:rPr lang="ko-KR" altLang="en-US" sz="1100" dirty="0">
                <a:solidFill>
                  <a:srgbClr val="254061"/>
                </a:solidFill>
              </a:rPr>
              <a:t>는 </a:t>
            </a:r>
            <a:r>
              <a:rPr lang="ko-KR" altLang="ko-KR" sz="1100" dirty="0">
                <a:solidFill>
                  <a:srgbClr val="254061"/>
                </a:solidFill>
              </a:rPr>
              <a:t>테이블스페이스의 사용량 및 여유 공간에 대한 추이를 제공</a:t>
            </a:r>
            <a:r>
              <a:rPr lang="ko-KR" altLang="en-US" sz="1100" dirty="0">
                <a:solidFill>
                  <a:srgbClr val="254061"/>
                </a:solidFill>
              </a:rPr>
              <a:t>합니다</a:t>
            </a:r>
            <a:r>
              <a:rPr lang="en-US" altLang="ko-KR" sz="1100" dirty="0">
                <a:solidFill>
                  <a:srgbClr val="254061"/>
                </a:solidFill>
              </a:rPr>
              <a:t>. </a:t>
            </a:r>
            <a:r>
              <a:rPr lang="ko-KR" altLang="ko-KR" sz="1100" dirty="0">
                <a:solidFill>
                  <a:srgbClr val="254061"/>
                </a:solidFill>
              </a:rPr>
              <a:t>그리고 사용량 증가 비율</a:t>
            </a:r>
            <a:r>
              <a:rPr lang="en-US" altLang="ko-KR" sz="1100" dirty="0">
                <a:solidFill>
                  <a:srgbClr val="254061"/>
                </a:solidFill>
              </a:rPr>
              <a:t>(</a:t>
            </a:r>
            <a:r>
              <a:rPr lang="ko-KR" altLang="ko-KR" sz="1100" dirty="0">
                <a:solidFill>
                  <a:srgbClr val="254061"/>
                </a:solidFill>
              </a:rPr>
              <a:t>및 크기</a:t>
            </a:r>
            <a:r>
              <a:rPr lang="en-US" altLang="ko-KR" sz="1100" dirty="0">
                <a:solidFill>
                  <a:srgbClr val="254061"/>
                </a:solidFill>
              </a:rPr>
              <a:t>)</a:t>
            </a:r>
            <a:r>
              <a:rPr lang="ko-KR" altLang="ko-KR" sz="1100" dirty="0">
                <a:solidFill>
                  <a:srgbClr val="254061"/>
                </a:solidFill>
              </a:rPr>
              <a:t>이 높은 테이블스페이스 내의 </a:t>
            </a:r>
            <a:r>
              <a:rPr lang="en-US" altLang="ko-KR" sz="1100" dirty="0">
                <a:solidFill>
                  <a:srgbClr val="254061"/>
                </a:solidFill>
              </a:rPr>
              <a:t>Top-N </a:t>
            </a:r>
            <a:r>
              <a:rPr lang="ko-KR" altLang="ko-KR" sz="1100" dirty="0">
                <a:solidFill>
                  <a:srgbClr val="254061"/>
                </a:solidFill>
              </a:rPr>
              <a:t>세그먼트 정보를 제공</a:t>
            </a:r>
            <a:r>
              <a:rPr lang="ko-KR" altLang="en-US" sz="1100" dirty="0">
                <a:solidFill>
                  <a:srgbClr val="254061"/>
                </a:solidFill>
              </a:rPr>
              <a:t>합니다</a:t>
            </a:r>
            <a:r>
              <a:rPr lang="en-US" altLang="ko-KR" sz="1100" dirty="0">
                <a:solidFill>
                  <a:srgbClr val="254061"/>
                </a:solidFill>
              </a:rPr>
              <a:t>.</a:t>
            </a:r>
            <a:endParaRPr lang="ko-KR" altLang="ko-KR" sz="1100" dirty="0">
              <a:solidFill>
                <a:srgbClr val="25406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980" y="1717322"/>
            <a:ext cx="7139299" cy="3922551"/>
          </a:xfrm>
          <a:prstGeom prst="rect">
            <a:avLst/>
          </a:prstGeom>
        </p:spPr>
      </p:pic>
      <p:sp>
        <p:nvSpPr>
          <p:cNvPr id="13" name="모서리가 둥근 직사각형 12"/>
          <p:cNvSpPr/>
          <p:nvPr/>
        </p:nvSpPr>
        <p:spPr>
          <a:xfrm>
            <a:off x="1468743" y="1415394"/>
            <a:ext cx="1451400" cy="292471"/>
          </a:xfrm>
          <a:prstGeom prst="roundRect">
            <a:avLst/>
          </a:prstGeom>
          <a:solidFill>
            <a:srgbClr val="E7535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latin typeface="Myriad Pro" pitchFamily="34" charset="0"/>
                <a:ea typeface="나눔고딕" panose="020D0604000000000000" pitchFamily="50" charset="-127"/>
              </a:rPr>
              <a:t>Capacity Planning</a:t>
            </a:r>
          </a:p>
        </p:txBody>
      </p:sp>
      <p:pic>
        <p:nvPicPr>
          <p:cNvPr id="14" name="그림 1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113" y="2349131"/>
            <a:ext cx="6191255" cy="3454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8" name="그룹 7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  <a:solidFill>
            <a:srgbClr val="E7535F"/>
          </a:solidFill>
        </p:grpSpPr>
        <p:sp>
          <p:nvSpPr>
            <p:cNvPr id="9" name="직사각형 8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오른쪽 화살표 14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자유형 15"/>
          <p:cNvSpPr/>
          <p:nvPr/>
        </p:nvSpPr>
        <p:spPr>
          <a:xfrm>
            <a:off x="2205" y="184095"/>
            <a:ext cx="2998094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E7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PA &gt; </a:t>
            </a:r>
            <a:r>
              <a:rPr lang="ko-KR" altLang="en-US" sz="1200" b="1" i="1" dirty="0">
                <a:latin typeface="+mj-ea"/>
                <a:ea typeface="+mj-ea"/>
              </a:rPr>
              <a:t>주요기능 </a:t>
            </a:r>
            <a:r>
              <a:rPr lang="en-US" altLang="ko-KR" sz="1200" b="1" i="1" dirty="0">
                <a:latin typeface="+mj-ea"/>
                <a:ea typeface="+mj-ea"/>
              </a:rPr>
              <a:t>&gt; Performance Analysis</a:t>
            </a:r>
          </a:p>
        </p:txBody>
      </p:sp>
    </p:spTree>
    <p:extLst>
      <p:ext uri="{BB962C8B-B14F-4D97-AF65-F5344CB8AC3E}">
        <p14:creationId xmlns:p14="http://schemas.microsoft.com/office/powerpoint/2010/main" val="33736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자유형 10"/>
          <p:cNvSpPr/>
          <p:nvPr/>
        </p:nvSpPr>
        <p:spPr>
          <a:xfrm>
            <a:off x="2205" y="184095"/>
            <a:ext cx="2350246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 err="1">
                <a:latin typeface="+mj-ea"/>
                <a:ea typeface="+mj-ea"/>
                <a:cs typeface="MV Boli" panose="02000500030200090000" pitchFamily="2" charset="0"/>
              </a:rPr>
              <a:t>MaxGauge</a:t>
            </a:r>
            <a:r>
              <a:rPr lang="en-US" altLang="ko-KR" sz="1200" b="1" i="1" dirty="0">
                <a:latin typeface="+mj-ea"/>
                <a:ea typeface="+mj-ea"/>
              </a:rPr>
              <a:t> </a:t>
            </a:r>
            <a:r>
              <a:rPr lang="ko-KR" altLang="en-US" sz="1200" b="1" i="1" dirty="0">
                <a:latin typeface="+mj-ea"/>
                <a:ea typeface="+mj-ea"/>
              </a:rPr>
              <a:t>개요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</p:grpSpPr>
        <p:sp>
          <p:nvSpPr>
            <p:cNvPr id="7" name="직사각형 6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오른쪽 화살표 9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직사각형 26"/>
          <p:cNvSpPr/>
          <p:nvPr/>
        </p:nvSpPr>
        <p:spPr>
          <a:xfrm>
            <a:off x="1056061" y="720325"/>
            <a:ext cx="10079880" cy="476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“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데이터베이스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성능 최적화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를 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위한 솔루션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"</a:t>
            </a:r>
            <a:endParaRPr lang="ko-KR" altLang="en-US" sz="25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6061" y="1258490"/>
            <a:ext cx="1007988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MaxGauge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는 데이터베이스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실시간 감시 및 가동정보 수집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, 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진단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,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분석 성능 관리를 위한 기능 제공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</a:t>
            </a:r>
            <a:endParaRPr lang="ko-KR" altLang="en-US" sz="1400" dirty="0">
              <a:latin typeface="Myriad Pro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54369" y="1552013"/>
            <a:ext cx="98815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err="1">
                <a:latin typeface="Myriad Pro" pitchFamily="34" charset="0"/>
              </a:rPr>
              <a:t>MaxGauge</a:t>
            </a:r>
            <a:r>
              <a:rPr lang="ko-KR" altLang="en-US" sz="1000" dirty="0">
                <a:latin typeface="Myriad Pro" pitchFamily="34" charset="0"/>
              </a:rPr>
              <a:t>는 데이터베이스 성능 관리를 위한 전문 소프트웨어 솔루션으로써</a:t>
            </a:r>
            <a:r>
              <a:rPr lang="en-US" altLang="ko-KR" sz="1000" dirty="0">
                <a:latin typeface="Myriad Pro" pitchFamily="34" charset="0"/>
              </a:rPr>
              <a:t>, </a:t>
            </a:r>
            <a:r>
              <a:rPr lang="ko-KR" altLang="en-US" sz="1000" dirty="0">
                <a:latin typeface="Myriad Pro" pitchFamily="34" charset="0"/>
              </a:rPr>
              <a:t> 실시간 감시 및 가동정보의 수집</a:t>
            </a:r>
            <a:r>
              <a:rPr lang="en-US" altLang="ko-KR" sz="1000" dirty="0">
                <a:latin typeface="Myriad Pro" pitchFamily="34" charset="0"/>
              </a:rPr>
              <a:t>, </a:t>
            </a:r>
            <a:r>
              <a:rPr lang="ko-KR" altLang="en-US" sz="1000" dirty="0">
                <a:latin typeface="Myriad Pro" pitchFamily="34" charset="0"/>
              </a:rPr>
              <a:t>정밀 </a:t>
            </a:r>
            <a:r>
              <a:rPr lang="ko-KR" altLang="en-US" sz="1000">
                <a:latin typeface="Myriad Pro" pitchFamily="34" charset="0"/>
              </a:rPr>
              <a:t>진단 등 </a:t>
            </a:r>
            <a:r>
              <a:rPr lang="ko-KR" altLang="en-US" sz="1000" dirty="0">
                <a:latin typeface="Myriad Pro" pitchFamily="34" charset="0"/>
              </a:rPr>
              <a:t>다양한 기능을 제공하여 데이터베이스</a:t>
            </a:r>
            <a:r>
              <a:rPr lang="en-US" altLang="ko-KR" sz="1000" dirty="0">
                <a:latin typeface="Myriad Pro" pitchFamily="34" charset="0"/>
              </a:rPr>
              <a:t> </a:t>
            </a:r>
            <a:r>
              <a:rPr lang="ko-KR" altLang="en-US" sz="1000" dirty="0">
                <a:latin typeface="Myriad Pro" pitchFamily="34" charset="0"/>
              </a:rPr>
              <a:t>시스템의 가용성 및 성능을 효율적으로 관리합니다</a:t>
            </a:r>
            <a:r>
              <a:rPr lang="en-US" altLang="ko-KR" sz="1000" dirty="0">
                <a:latin typeface="Myriad Pro" pitchFamily="34" charset="0"/>
              </a:rPr>
              <a:t>. </a:t>
            </a:r>
            <a:r>
              <a:rPr lang="en-US" altLang="ko-KR" sz="1000" dirty="0"/>
              <a:t>Pro-Active</a:t>
            </a:r>
            <a:r>
              <a:rPr lang="ko-KR" altLang="ko-KR" sz="1000" dirty="0"/>
              <a:t>한 모니터링 기법을 제공함으로써 문제 상황을 빠르게 인지하</a:t>
            </a:r>
            <a:r>
              <a:rPr lang="ko-KR" altLang="en-US" sz="1000" dirty="0"/>
              <a:t>고</a:t>
            </a:r>
            <a:r>
              <a:rPr lang="en-US" altLang="ko-KR" sz="1000" dirty="0"/>
              <a:t>,</a:t>
            </a:r>
            <a:r>
              <a:rPr lang="ko-KR" altLang="ko-KR" sz="1000" dirty="0"/>
              <a:t> 애플리케이션의 병목 현상을 효과적으로 분석하</a:t>
            </a:r>
            <a:r>
              <a:rPr lang="ko-KR" altLang="en-US" sz="1000" dirty="0"/>
              <a:t>며</a:t>
            </a:r>
            <a:r>
              <a:rPr lang="en-US" altLang="ko-KR" sz="1000" dirty="0"/>
              <a:t>, </a:t>
            </a:r>
            <a:r>
              <a:rPr lang="ko-KR" altLang="en-US" sz="1000" dirty="0"/>
              <a:t>다양한 성능데이터를 저장하여 </a:t>
            </a:r>
            <a:r>
              <a:rPr lang="ko-KR" altLang="ko-KR" sz="1000" dirty="0"/>
              <a:t>투자 대비 효과에 대한 명확한 분석 자료를 </a:t>
            </a:r>
            <a:r>
              <a:rPr lang="ko-KR" altLang="en-US" sz="1000" dirty="0"/>
              <a:t>제공합니다</a:t>
            </a:r>
            <a:r>
              <a:rPr lang="en-US" altLang="ko-KR" sz="1000" dirty="0"/>
              <a:t>.</a:t>
            </a:r>
            <a:endParaRPr lang="ko-KR" altLang="en-US" sz="1000" dirty="0">
              <a:latin typeface="Myriad Pro" pitchFamily="34" charset="0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421" y="3159497"/>
            <a:ext cx="2324100" cy="161925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256" y="2212662"/>
            <a:ext cx="2295525" cy="1571625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4144" y="3102347"/>
            <a:ext cx="2381250" cy="1676400"/>
          </a:xfrm>
          <a:prstGeom prst="rect">
            <a:avLst/>
          </a:prstGeom>
        </p:spPr>
      </p:pic>
      <p:sp>
        <p:nvSpPr>
          <p:cNvPr id="33" name="타원 32"/>
          <p:cNvSpPr/>
          <p:nvPr/>
        </p:nvSpPr>
        <p:spPr>
          <a:xfrm>
            <a:off x="3287688" y="4221088"/>
            <a:ext cx="5805971" cy="2334047"/>
          </a:xfrm>
          <a:prstGeom prst="ellipse">
            <a:avLst/>
          </a:prstGeom>
          <a:noFill/>
          <a:ln w="412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5918" y="3890938"/>
            <a:ext cx="838200" cy="838200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3219" y="4941169"/>
            <a:ext cx="971550" cy="792088"/>
          </a:xfrm>
          <a:prstGeom prst="rect">
            <a:avLst/>
          </a:prstGeom>
        </p:spPr>
      </p:pic>
      <p:grpSp>
        <p:nvGrpSpPr>
          <p:cNvPr id="36" name="그룹 35"/>
          <p:cNvGrpSpPr/>
          <p:nvPr/>
        </p:nvGrpSpPr>
        <p:grpSpPr>
          <a:xfrm>
            <a:off x="2755254" y="4943822"/>
            <a:ext cx="1228725" cy="933450"/>
            <a:chOff x="2755255" y="5105400"/>
            <a:chExt cx="1228725" cy="933450"/>
          </a:xfrm>
        </p:grpSpPr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55255" y="5105400"/>
              <a:ext cx="1228725" cy="933450"/>
            </a:xfrm>
            <a:prstGeom prst="rect">
              <a:avLst/>
            </a:prstGeom>
          </p:spPr>
        </p:pic>
        <p:pic>
          <p:nvPicPr>
            <p:cNvPr id="38" name="그림 37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23890" y="5254600"/>
              <a:ext cx="236017" cy="432048"/>
            </a:xfrm>
            <a:prstGeom prst="rect">
              <a:avLst/>
            </a:prstGeom>
          </p:spPr>
        </p:pic>
      </p:grpSp>
      <p:sp>
        <p:nvSpPr>
          <p:cNvPr id="39" name="아래쪽 화살표 38"/>
          <p:cNvSpPr/>
          <p:nvPr/>
        </p:nvSpPr>
        <p:spPr>
          <a:xfrm rot="4327005">
            <a:off x="4287456" y="4275900"/>
            <a:ext cx="425464" cy="352231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아래쪽 화살표 39"/>
          <p:cNvSpPr/>
          <p:nvPr/>
        </p:nvSpPr>
        <p:spPr>
          <a:xfrm rot="6683163">
            <a:off x="7757528" y="4311071"/>
            <a:ext cx="425464" cy="352231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아래쪽 화살표 40"/>
          <p:cNvSpPr/>
          <p:nvPr/>
        </p:nvSpPr>
        <p:spPr>
          <a:xfrm rot="16375000">
            <a:off x="6012286" y="6379020"/>
            <a:ext cx="425464" cy="352231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9570007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155" y="1772825"/>
            <a:ext cx="7379692" cy="42471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6061" y="716132"/>
            <a:ext cx="1007988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"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주요 지표에 대하여 </a:t>
            </a:r>
            <a:r>
              <a:rPr lang="en-US" altLang="ko-KR" sz="25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</a:t>
            </a:r>
            <a:r>
              <a:rPr lang="ko-KR" altLang="en-US" sz="25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일 평균 값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을 한달 주기로 제공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"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  <a:solidFill>
            <a:srgbClr val="E7535F"/>
          </a:solidFill>
        </p:grpSpPr>
        <p:sp>
          <p:nvSpPr>
            <p:cNvPr id="23" name="직사각형 22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오른쪽 화살표 23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56061" y="1251830"/>
            <a:ext cx="1007988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 Analysis </a:t>
            </a:r>
            <a:r>
              <a:rPr lang="ko-KR" altLang="en-US" sz="14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▶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Long-Term Analysis </a:t>
            </a:r>
            <a:r>
              <a:rPr lang="ko-KR" altLang="en-US" sz="14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▶</a:t>
            </a:r>
            <a:r>
              <a:rPr lang="ko-KR" altLang="en-US" sz="14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TOP Analysis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11" name="자유형 10"/>
          <p:cNvSpPr/>
          <p:nvPr/>
        </p:nvSpPr>
        <p:spPr>
          <a:xfrm>
            <a:off x="2205" y="184095"/>
            <a:ext cx="2998094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E7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PA &gt; </a:t>
            </a:r>
            <a:r>
              <a:rPr lang="ko-KR" altLang="en-US" sz="1200" b="1" i="1" dirty="0">
                <a:latin typeface="+mj-ea"/>
                <a:ea typeface="+mj-ea"/>
              </a:rPr>
              <a:t>주요기능 </a:t>
            </a:r>
            <a:r>
              <a:rPr lang="en-US" altLang="ko-KR" sz="1200" b="1" i="1" dirty="0">
                <a:latin typeface="+mj-ea"/>
                <a:ea typeface="+mj-ea"/>
              </a:rPr>
              <a:t>&gt; Performance Analysis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92711" y="2447823"/>
            <a:ext cx="1063077" cy="27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검색 조건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3035916" y="2112125"/>
            <a:ext cx="3852172" cy="524787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071664" y="2636912"/>
            <a:ext cx="6696744" cy="1080120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3063350" y="3795793"/>
            <a:ext cx="6671805" cy="2153487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직선 연결선 32"/>
          <p:cNvCxnSpPr/>
          <p:nvPr/>
        </p:nvCxnSpPr>
        <p:spPr>
          <a:xfrm flipH="1">
            <a:off x="9768408" y="3497233"/>
            <a:ext cx="591742" cy="0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10373880" y="3358733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2. </a:t>
            </a:r>
            <a:r>
              <a:rPr lang="en-US" altLang="ko-KR" sz="12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Daily Trend Area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3.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검색조건 별 일별 </a:t>
            </a:r>
            <a:r>
              <a:rPr lang="en-US" altLang="ko-KR" sz="1200" b="1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3.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성능 추이 제공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192182" y="4005064"/>
            <a:ext cx="20155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3. </a:t>
            </a:r>
            <a:r>
              <a:rPr lang="en-US" altLang="ko-KR" sz="12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Total &amp; Daily Tab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3.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분석 구간 및 특정일자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r>
              <a:rPr lang="en-US" altLang="ko-KR" sz="1200" b="1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3.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에 대한 대기 </a:t>
            </a:r>
            <a:r>
              <a:rPr lang="ko-KR" alt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이벤트별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r>
              <a:rPr lang="en-US" altLang="ko-KR" sz="1200" b="1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3.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요약 정보 및 개별 항목</a:t>
            </a:r>
            <a:r>
              <a:rPr lang="en-US" altLang="ko-KR" sz="1200" b="1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 3.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에 대한 </a:t>
            </a:r>
            <a:r>
              <a:rPr lang="ko-KR" alt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일자별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, 24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시간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r>
              <a:rPr lang="en-US" altLang="ko-KR" sz="1200" b="1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3.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별 추이 그래프 제공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2779" y="1772825"/>
            <a:ext cx="683633" cy="4247167"/>
          </a:xfrm>
          <a:prstGeom prst="rect">
            <a:avLst/>
          </a:prstGeom>
        </p:spPr>
      </p:pic>
      <p:cxnSp>
        <p:nvCxnSpPr>
          <p:cNvPr id="21" name="직선 연결선 20"/>
          <p:cNvCxnSpPr/>
          <p:nvPr/>
        </p:nvCxnSpPr>
        <p:spPr>
          <a:xfrm>
            <a:off x="2136368" y="4164461"/>
            <a:ext cx="863931" cy="0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1255788" y="2586290"/>
            <a:ext cx="1815876" cy="0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85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154" y="1820998"/>
            <a:ext cx="7379691" cy="42471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6651" y="711618"/>
            <a:ext cx="1079870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“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하루 내 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Peak 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구간의 문제 원인을 </a:t>
            </a:r>
            <a:r>
              <a:rPr lang="ko-KR" altLang="en-US" sz="2500" b="1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마우스 </a:t>
            </a:r>
            <a:r>
              <a:rPr lang="en-US" altLang="ko-KR" sz="25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1-Click 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만으로 빠르게 확인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"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  <a:solidFill>
            <a:srgbClr val="E7535F"/>
          </a:solidFill>
        </p:grpSpPr>
        <p:sp>
          <p:nvSpPr>
            <p:cNvPr id="23" name="직사각형 22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오른쪽 화살표 23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3003966" y="2459313"/>
            <a:ext cx="715770" cy="101161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178946" y="2399548"/>
            <a:ext cx="1728163" cy="461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2.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성능지표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/ Class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별 </a:t>
            </a:r>
            <a:r>
              <a:rPr lang="en-US" altLang="ko-KR" sz="1200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2.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추이 분석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3008187" y="2654087"/>
            <a:ext cx="6767886" cy="828501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192711" y="3161119"/>
            <a:ext cx="1522865" cy="27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3.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시간 단위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Trend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021847" y="3512347"/>
            <a:ext cx="6767886" cy="1312394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직선 연결선 26"/>
          <p:cNvCxnSpPr>
            <a:endCxn id="28" idx="1"/>
          </p:cNvCxnSpPr>
          <p:nvPr/>
        </p:nvCxnSpPr>
        <p:spPr>
          <a:xfrm>
            <a:off x="9839225" y="4283321"/>
            <a:ext cx="624366" cy="0"/>
          </a:xfrm>
          <a:prstGeom prst="line">
            <a:avLst/>
          </a:prstGeom>
          <a:ln w="25400">
            <a:solidFill>
              <a:srgbClr val="FF818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10463591" y="3960230"/>
            <a:ext cx="1727792" cy="64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4.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시간 별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Schema / </a:t>
            </a:r>
            <a:r>
              <a:rPr lang="en-US" altLang="ko-KR" sz="1200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4.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Program / Module </a:t>
            </a:r>
            <a:r>
              <a:rPr lang="en-US" altLang="ko-KR" sz="1200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4.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/ SQL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의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Top N List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010704" y="4854500"/>
            <a:ext cx="6767886" cy="1087847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0" name="직선 연결선 29"/>
          <p:cNvCxnSpPr>
            <a:endCxn id="31" idx="1"/>
          </p:cNvCxnSpPr>
          <p:nvPr/>
        </p:nvCxnSpPr>
        <p:spPr>
          <a:xfrm>
            <a:off x="9852058" y="5477146"/>
            <a:ext cx="624365" cy="0"/>
          </a:xfrm>
          <a:prstGeom prst="line">
            <a:avLst/>
          </a:prstGeom>
          <a:ln w="25400">
            <a:solidFill>
              <a:srgbClr val="FF818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10476423" y="5246367"/>
            <a:ext cx="2575964" cy="461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5.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선택한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Top N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의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r>
              <a:rPr lang="en-US" altLang="ko-KR" sz="120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5. 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수행 이력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56061" y="1252564"/>
            <a:ext cx="1007988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Trend Analysis </a:t>
            </a:r>
            <a:r>
              <a:rPr lang="ko-KR" altLang="en-US" sz="14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▶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1-Day Summary View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021847" y="2003712"/>
            <a:ext cx="3600400" cy="164609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179943" y="1947754"/>
            <a:ext cx="1007780" cy="27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1.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검색조건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847" y="1820998"/>
            <a:ext cx="676275" cy="4248150"/>
          </a:xfrm>
          <a:prstGeom prst="rect">
            <a:avLst/>
          </a:prstGeom>
        </p:spPr>
      </p:pic>
      <p:cxnSp>
        <p:nvCxnSpPr>
          <p:cNvPr id="15" name="직선 연결선 14"/>
          <p:cNvCxnSpPr/>
          <p:nvPr/>
        </p:nvCxnSpPr>
        <p:spPr>
          <a:xfrm>
            <a:off x="1869412" y="2518160"/>
            <a:ext cx="1130887" cy="0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>
            <a:stCxn id="25" idx="3"/>
          </p:cNvCxnSpPr>
          <p:nvPr/>
        </p:nvCxnSpPr>
        <p:spPr>
          <a:xfrm>
            <a:off x="1715576" y="3299587"/>
            <a:ext cx="1356088" cy="0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>
            <a:off x="1150674" y="2086016"/>
            <a:ext cx="1871173" cy="0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자유형 33"/>
          <p:cNvSpPr/>
          <p:nvPr/>
        </p:nvSpPr>
        <p:spPr>
          <a:xfrm>
            <a:off x="2205" y="184095"/>
            <a:ext cx="2998094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E7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PA &gt; </a:t>
            </a:r>
            <a:r>
              <a:rPr lang="ko-KR" altLang="en-US" sz="1200" b="1" i="1" dirty="0">
                <a:latin typeface="+mj-ea"/>
                <a:ea typeface="+mj-ea"/>
              </a:rPr>
              <a:t>주요기능 </a:t>
            </a:r>
            <a:r>
              <a:rPr lang="en-US" altLang="ko-KR" sz="1200" b="1" i="1" dirty="0">
                <a:latin typeface="+mj-ea"/>
                <a:ea typeface="+mj-ea"/>
              </a:rPr>
              <a:t>&gt; Performance Analysis</a:t>
            </a:r>
          </a:p>
        </p:txBody>
      </p:sp>
    </p:spTree>
    <p:extLst>
      <p:ext uri="{BB962C8B-B14F-4D97-AF65-F5344CB8AC3E}">
        <p14:creationId xmlns:p14="http://schemas.microsoft.com/office/powerpoint/2010/main" val="14409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197" y="1774387"/>
            <a:ext cx="7379432" cy="42470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6061" y="720325"/>
            <a:ext cx="1007988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“Wait Class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를 활용하여 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Peak 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구간의 </a:t>
            </a:r>
            <a:r>
              <a:rPr lang="ko-KR" altLang="en-US" sz="2500" b="1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정밀한 분석 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(1)"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  <a:solidFill>
            <a:srgbClr val="E7535F"/>
          </a:solidFill>
        </p:grpSpPr>
        <p:sp>
          <p:nvSpPr>
            <p:cNvPr id="23" name="직사각형 22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오른쪽 화살표 23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8976319" y="5157193"/>
            <a:ext cx="801613" cy="362330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056061" y="1249355"/>
            <a:ext cx="1007988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Performance Analysis </a:t>
            </a:r>
            <a:r>
              <a:rPr lang="ko-KR" altLang="en-US" sz="1400" b="1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▶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Performance Trend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000299" y="1954727"/>
            <a:ext cx="2951685" cy="156930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3000299" y="2161827"/>
            <a:ext cx="6777633" cy="3808254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60" y="2538043"/>
            <a:ext cx="2331688" cy="1165844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5568308" y="6200860"/>
            <a:ext cx="3144062" cy="46155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5.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분석구간 내에서 발생한 대기 이벤트 중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r>
              <a:rPr lang="en-US" altLang="ko-KR" sz="1200" b="1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5.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대기시간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(Delta)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상위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Top-5 List</a:t>
            </a:r>
            <a:endParaRPr lang="ko-KR" altLang="en-US" sz="1200" b="1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7617037" y="2699206"/>
            <a:ext cx="1053844" cy="355408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7594441" y="2175141"/>
            <a:ext cx="809724" cy="27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3.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Drag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9768408" y="3977462"/>
            <a:ext cx="2575964" cy="461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4.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Trend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상세분석 연계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r>
              <a:rPr lang="en-US" altLang="ko-KR" sz="1200" b="1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5.</a:t>
            </a:r>
            <a:r>
              <a:rPr lang="en-US" altLang="ko-KR" sz="1000" b="1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(</a:t>
            </a:r>
            <a:r>
              <a:rPr lang="ko-KR" altLang="en-US" sz="1000" b="1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다음 장 참고</a:t>
            </a:r>
            <a:r>
              <a:rPr lang="en-US" altLang="ko-KR" sz="1000" b="1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)</a:t>
            </a:r>
            <a:endParaRPr lang="ko-KR" altLang="en-US" sz="1200" b="1" u="sng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9521560" y="3080471"/>
            <a:ext cx="1193650" cy="175953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2" name="직선 연결선 51"/>
          <p:cNvCxnSpPr/>
          <p:nvPr/>
        </p:nvCxnSpPr>
        <p:spPr>
          <a:xfrm flipV="1">
            <a:off x="9851313" y="3256424"/>
            <a:ext cx="0" cy="709962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>
            <a:stCxn id="36" idx="3"/>
          </p:cNvCxnSpPr>
          <p:nvPr/>
        </p:nvCxnSpPr>
        <p:spPr>
          <a:xfrm>
            <a:off x="1550138" y="2012520"/>
            <a:ext cx="1414116" cy="0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479376" y="1874052"/>
            <a:ext cx="1070762" cy="27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1.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검색조건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119336" y="3650572"/>
            <a:ext cx="17643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2. 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Performance Trend</a:t>
            </a:r>
            <a:endParaRPr lang="ko-KR" altLang="en-US" sz="1200" b="1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cxnSp>
        <p:nvCxnSpPr>
          <p:cNvPr id="39" name="직선 연결선 38"/>
          <p:cNvCxnSpPr/>
          <p:nvPr/>
        </p:nvCxnSpPr>
        <p:spPr>
          <a:xfrm>
            <a:off x="8043761" y="2424605"/>
            <a:ext cx="0" cy="270770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꺾인 연결선 40"/>
          <p:cNvCxnSpPr>
            <a:stCxn id="9" idx="2"/>
            <a:endCxn id="29" idx="3"/>
          </p:cNvCxnSpPr>
          <p:nvPr/>
        </p:nvCxnSpPr>
        <p:spPr>
          <a:xfrm rot="5400000">
            <a:off x="8588690" y="5643203"/>
            <a:ext cx="912116" cy="664756"/>
          </a:xfrm>
          <a:prstGeom prst="bentConnector2">
            <a:avLst/>
          </a:prstGeom>
          <a:ln w="25400">
            <a:solidFill>
              <a:srgbClr val="FF818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8648285" y="2953911"/>
            <a:ext cx="661974" cy="0"/>
          </a:xfrm>
          <a:prstGeom prst="line">
            <a:avLst/>
          </a:prstGeom>
          <a:ln w="25400">
            <a:solidFill>
              <a:srgbClr val="FF8181"/>
            </a:solidFill>
            <a:prstDash val="sysDot"/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>
            <a:stCxn id="37" idx="3"/>
          </p:cNvCxnSpPr>
          <p:nvPr/>
        </p:nvCxnSpPr>
        <p:spPr>
          <a:xfrm flipV="1">
            <a:off x="1883637" y="3789040"/>
            <a:ext cx="730656" cy="32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자유형 27"/>
          <p:cNvSpPr/>
          <p:nvPr/>
        </p:nvSpPr>
        <p:spPr>
          <a:xfrm>
            <a:off x="2205" y="184095"/>
            <a:ext cx="2998094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E7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PA &gt; </a:t>
            </a:r>
            <a:r>
              <a:rPr lang="ko-KR" altLang="en-US" sz="1200" b="1" i="1" dirty="0">
                <a:latin typeface="+mj-ea"/>
                <a:ea typeface="+mj-ea"/>
              </a:rPr>
              <a:t>주요기능 </a:t>
            </a:r>
            <a:r>
              <a:rPr lang="en-US" altLang="ko-KR" sz="1200" b="1" i="1" dirty="0">
                <a:latin typeface="+mj-ea"/>
                <a:ea typeface="+mj-ea"/>
              </a:rPr>
              <a:t>&gt; Performance Analysis</a:t>
            </a:r>
          </a:p>
        </p:txBody>
      </p:sp>
    </p:spTree>
    <p:extLst>
      <p:ext uri="{BB962C8B-B14F-4D97-AF65-F5344CB8AC3E}">
        <p14:creationId xmlns:p14="http://schemas.microsoft.com/office/powerpoint/2010/main" val="33987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197" y="1774387"/>
            <a:ext cx="7379432" cy="42470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6061" y="720325"/>
            <a:ext cx="1007988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“Wait Class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를 활용하여 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Peak 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구간의 </a:t>
            </a:r>
            <a:r>
              <a:rPr lang="ko-KR" altLang="en-US" sz="25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정밀한 분석 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(2)"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  <a:solidFill>
            <a:srgbClr val="E7535F"/>
          </a:solidFill>
        </p:grpSpPr>
        <p:sp>
          <p:nvSpPr>
            <p:cNvPr id="23" name="직사각형 22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오른쪽 화살표 23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직사각형 8"/>
          <p:cNvSpPr/>
          <p:nvPr/>
        </p:nvSpPr>
        <p:spPr>
          <a:xfrm>
            <a:off x="9048328" y="5157192"/>
            <a:ext cx="648072" cy="144016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056061" y="1249355"/>
            <a:ext cx="1007988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Performance Analysis </a:t>
            </a:r>
            <a:r>
              <a:rPr lang="ko-KR" altLang="en-US" sz="1400" b="1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▶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Performance Trend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964741" y="1966995"/>
            <a:ext cx="2987244" cy="185650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2964478" y="2291113"/>
            <a:ext cx="6803930" cy="3730291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6240016" y="6200860"/>
            <a:ext cx="2472354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5</a:t>
            </a:r>
            <a:r>
              <a:rPr lang="en-US" altLang="ko-KR" sz="12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 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Running Session Trend Tab</a:t>
            </a:r>
            <a:endParaRPr lang="ko-KR" altLang="en-US" sz="1200" b="1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cxnSp>
        <p:nvCxnSpPr>
          <p:cNvPr id="34" name="직선 연결선 33"/>
          <p:cNvCxnSpPr>
            <a:stCxn id="36" idx="3"/>
          </p:cNvCxnSpPr>
          <p:nvPr/>
        </p:nvCxnSpPr>
        <p:spPr>
          <a:xfrm>
            <a:off x="1200177" y="2152646"/>
            <a:ext cx="1414116" cy="0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129415" y="2014178"/>
            <a:ext cx="1070762" cy="27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1.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검색조건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119336" y="3650572"/>
            <a:ext cx="17643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2. 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Performance Trend</a:t>
            </a:r>
            <a:endParaRPr lang="ko-KR" altLang="en-US" sz="1200" b="1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cxnSp>
        <p:nvCxnSpPr>
          <p:cNvPr id="38" name="직선 연결선 37"/>
          <p:cNvCxnSpPr>
            <a:stCxn id="37" idx="3"/>
          </p:cNvCxnSpPr>
          <p:nvPr/>
        </p:nvCxnSpPr>
        <p:spPr>
          <a:xfrm flipV="1">
            <a:off x="1883637" y="3789040"/>
            <a:ext cx="730656" cy="32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꺾인 연결선 40"/>
          <p:cNvCxnSpPr>
            <a:stCxn id="9" idx="2"/>
            <a:endCxn id="29" idx="3"/>
          </p:cNvCxnSpPr>
          <p:nvPr/>
        </p:nvCxnSpPr>
        <p:spPr>
          <a:xfrm rot="5400000">
            <a:off x="8523291" y="5490287"/>
            <a:ext cx="1038152" cy="659994"/>
          </a:xfrm>
          <a:prstGeom prst="bentConnector2">
            <a:avLst/>
          </a:prstGeom>
          <a:ln w="25400">
            <a:solidFill>
              <a:srgbClr val="FF8181"/>
            </a:solidFill>
            <a:headEnd type="triangl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자유형 17"/>
          <p:cNvSpPr/>
          <p:nvPr/>
        </p:nvSpPr>
        <p:spPr>
          <a:xfrm>
            <a:off x="2205" y="184095"/>
            <a:ext cx="2998094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E7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PA &gt; </a:t>
            </a:r>
            <a:r>
              <a:rPr lang="ko-KR" altLang="en-US" sz="1200" b="1" i="1" dirty="0">
                <a:latin typeface="+mj-ea"/>
                <a:ea typeface="+mj-ea"/>
              </a:rPr>
              <a:t>주요기능 </a:t>
            </a:r>
            <a:r>
              <a:rPr lang="en-US" altLang="ko-KR" sz="1200" b="1" i="1" dirty="0">
                <a:latin typeface="+mj-ea"/>
                <a:ea typeface="+mj-ea"/>
              </a:rPr>
              <a:t>&gt; Performance Analysis</a:t>
            </a:r>
          </a:p>
        </p:txBody>
      </p:sp>
    </p:spTree>
    <p:extLst>
      <p:ext uri="{BB962C8B-B14F-4D97-AF65-F5344CB8AC3E}">
        <p14:creationId xmlns:p14="http://schemas.microsoft.com/office/powerpoint/2010/main" val="183483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2099761" y="1916832"/>
            <a:ext cx="7417388" cy="4268861"/>
            <a:chOff x="1415684" y="1988840"/>
            <a:chExt cx="7417388" cy="4268861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5684" y="1988840"/>
              <a:ext cx="7417388" cy="4268861"/>
            </a:xfrm>
            <a:prstGeom prst="rect">
              <a:avLst/>
            </a:prstGeom>
          </p:spPr>
        </p:pic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8689" y="2130293"/>
              <a:ext cx="6844383" cy="412740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056061" y="719754"/>
            <a:ext cx="1007988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“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검색 조건에 적합한 </a:t>
            </a:r>
            <a:r>
              <a:rPr lang="en-US" altLang="ko-KR" sz="2500" b="1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Session </a:t>
            </a:r>
            <a:r>
              <a:rPr lang="ko-KR" altLang="en-US" sz="2500" b="1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정보 조회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기능 제공</a:t>
            </a:r>
            <a:r>
              <a:rPr lang="en-US" altLang="ko-KR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”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  <a:solidFill>
            <a:srgbClr val="E7535F"/>
          </a:solidFill>
        </p:grpSpPr>
        <p:sp>
          <p:nvSpPr>
            <p:cNvPr id="23" name="직사각형 22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오른쪽 화살표 23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56061" y="1246925"/>
            <a:ext cx="1007988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Performance Analysis </a:t>
            </a:r>
            <a:r>
              <a:rPr lang="ko-KR" altLang="en-US" sz="1400" b="1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▶</a:t>
            </a:r>
            <a:r>
              <a:rPr lang="en-US" altLang="ko-KR" sz="14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Session List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754626" y="2097894"/>
            <a:ext cx="5134718" cy="540000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94691" y="2194526"/>
            <a:ext cx="1063077" cy="27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검색 조건</a:t>
            </a:r>
          </a:p>
        </p:txBody>
      </p:sp>
      <p:cxnSp>
        <p:nvCxnSpPr>
          <p:cNvPr id="16" name="직선 연결선 15"/>
          <p:cNvCxnSpPr>
            <a:stCxn id="15" idx="3"/>
          </p:cNvCxnSpPr>
          <p:nvPr/>
        </p:nvCxnSpPr>
        <p:spPr>
          <a:xfrm flipV="1">
            <a:off x="1257768" y="2331596"/>
            <a:ext cx="1416992" cy="1398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2764628" y="2741247"/>
            <a:ext cx="6669243" cy="2174642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58181" y="3440097"/>
            <a:ext cx="16664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2.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Session Info Grid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 flipV="1">
            <a:off x="1825378" y="3577169"/>
            <a:ext cx="792088" cy="1428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2779869" y="5013176"/>
            <a:ext cx="6628499" cy="1075229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연결선 20"/>
          <p:cNvCxnSpPr/>
          <p:nvPr/>
        </p:nvCxnSpPr>
        <p:spPr>
          <a:xfrm flipH="1">
            <a:off x="9442850" y="5295660"/>
            <a:ext cx="647304" cy="0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10090154" y="515719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3.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 Text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26" name="자유형 25"/>
          <p:cNvSpPr/>
          <p:nvPr/>
        </p:nvSpPr>
        <p:spPr>
          <a:xfrm>
            <a:off x="2205" y="184095"/>
            <a:ext cx="2998094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E7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PA &gt; </a:t>
            </a:r>
            <a:r>
              <a:rPr lang="ko-KR" altLang="en-US" sz="1200" b="1" i="1" dirty="0">
                <a:latin typeface="+mj-ea"/>
                <a:ea typeface="+mj-ea"/>
              </a:rPr>
              <a:t>주요기능 </a:t>
            </a:r>
            <a:r>
              <a:rPr lang="en-US" altLang="ko-KR" sz="1200" b="1" i="1" dirty="0">
                <a:latin typeface="+mj-ea"/>
                <a:ea typeface="+mj-ea"/>
              </a:rPr>
              <a:t>&gt; Performance Analysis</a:t>
            </a:r>
          </a:p>
        </p:txBody>
      </p:sp>
    </p:spTree>
    <p:extLst>
      <p:ext uri="{BB962C8B-B14F-4D97-AF65-F5344CB8AC3E}">
        <p14:creationId xmlns:p14="http://schemas.microsoft.com/office/powerpoint/2010/main" val="297044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2023177" y="1750393"/>
            <a:ext cx="7428831" cy="4269600"/>
            <a:chOff x="2023177" y="1750393"/>
            <a:chExt cx="7428831" cy="42696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3177" y="1750393"/>
              <a:ext cx="7418671" cy="4269600"/>
            </a:xfrm>
            <a:prstGeom prst="rect">
              <a:avLst/>
            </a:prstGeom>
          </p:spPr>
        </p:pic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79847" y="1894000"/>
              <a:ext cx="6872161" cy="412599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056061" y="719754"/>
            <a:ext cx="1007988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“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검색 조건에 적합한 </a:t>
            </a:r>
            <a:r>
              <a:rPr lang="en-US" altLang="ko-KR" sz="2500" b="1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 </a:t>
            </a:r>
            <a:r>
              <a:rPr lang="ko-KR" altLang="en-US" sz="2500" b="1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정보 조회</a:t>
            </a:r>
            <a:r>
              <a:rPr lang="ko-KR" altLang="en-US" sz="25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기능 제공</a:t>
            </a:r>
            <a:r>
              <a:rPr lang="en-US" altLang="ko-KR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”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  <a:solidFill>
            <a:srgbClr val="E7535F"/>
          </a:solidFill>
        </p:grpSpPr>
        <p:sp>
          <p:nvSpPr>
            <p:cNvPr id="23" name="직사각형 22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오른쪽 화살표 23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56061" y="1246925"/>
            <a:ext cx="1007988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Performance Analysis </a:t>
            </a:r>
            <a:r>
              <a:rPr lang="ko-KR" altLang="en-US" sz="1400" b="1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▶</a:t>
            </a:r>
            <a:r>
              <a:rPr lang="en-US" altLang="ko-KR" sz="14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SQL List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607789" y="1920942"/>
            <a:ext cx="4784355" cy="715970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19336" y="2276872"/>
            <a:ext cx="1063077" cy="27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1.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검색 조건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1182413" y="2415340"/>
            <a:ext cx="1416992" cy="0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158180" y="3440097"/>
            <a:ext cx="16879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2.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 Info Grid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1846161" y="3578597"/>
            <a:ext cx="753244" cy="0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flipH="1">
            <a:off x="9463345" y="5295660"/>
            <a:ext cx="647304" cy="0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10110649" y="5157192"/>
            <a:ext cx="1008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3.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 Text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599405" y="2715006"/>
            <a:ext cx="6842443" cy="2019478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2599405" y="4874657"/>
            <a:ext cx="6842443" cy="1085750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자유형 26"/>
          <p:cNvSpPr/>
          <p:nvPr/>
        </p:nvSpPr>
        <p:spPr>
          <a:xfrm>
            <a:off x="2205" y="184095"/>
            <a:ext cx="2998094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E7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PA &gt; </a:t>
            </a:r>
            <a:r>
              <a:rPr lang="ko-KR" altLang="en-US" sz="1200" b="1" i="1" dirty="0">
                <a:latin typeface="+mj-ea"/>
                <a:ea typeface="+mj-ea"/>
              </a:rPr>
              <a:t>주요기능 </a:t>
            </a:r>
            <a:r>
              <a:rPr lang="en-US" altLang="ko-KR" sz="1200" b="1" i="1" dirty="0">
                <a:latin typeface="+mj-ea"/>
                <a:ea typeface="+mj-ea"/>
              </a:rPr>
              <a:t>&gt; Performance Analysis</a:t>
            </a:r>
          </a:p>
        </p:txBody>
      </p:sp>
    </p:spTree>
    <p:extLst>
      <p:ext uri="{BB962C8B-B14F-4D97-AF65-F5344CB8AC3E}">
        <p14:creationId xmlns:p14="http://schemas.microsoft.com/office/powerpoint/2010/main" val="1925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0"/>
          <p:cNvGrpSpPr/>
          <p:nvPr/>
        </p:nvGrpSpPr>
        <p:grpSpPr>
          <a:xfrm>
            <a:off x="2390002" y="1626140"/>
            <a:ext cx="7632520" cy="4203850"/>
            <a:chOff x="1252069" y="3826525"/>
            <a:chExt cx="7428830" cy="4269600"/>
          </a:xfrm>
        </p:grpSpPr>
        <p:pic>
          <p:nvPicPr>
            <p:cNvPr id="33" name="그림 3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2069" y="3826525"/>
              <a:ext cx="7418671" cy="4269600"/>
            </a:xfrm>
            <a:prstGeom prst="rect">
              <a:avLst/>
            </a:prstGeom>
          </p:spPr>
        </p:pic>
        <p:pic>
          <p:nvPicPr>
            <p:cNvPr id="34" name="그림 3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08738" y="3970130"/>
              <a:ext cx="6872161" cy="412599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056061" y="719475"/>
            <a:ext cx="1007988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“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특정 </a:t>
            </a:r>
            <a:r>
              <a:rPr lang="en-US" altLang="ko-KR" sz="2500" b="1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을 </a:t>
            </a:r>
            <a:r>
              <a:rPr lang="ko-KR" altLang="en-US" sz="2500" b="1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상세 분석</a:t>
            </a:r>
            <a:r>
              <a:rPr lang="ko-KR" altLang="en-US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하는 기능 제공</a:t>
            </a:r>
            <a:r>
              <a:rPr lang="en-US" altLang="ko-KR" sz="25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”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0304" y="2472218"/>
            <a:ext cx="4604531" cy="3071289"/>
          </a:xfrm>
          <a:prstGeom prst="rect">
            <a:avLst/>
          </a:prstGeom>
        </p:spPr>
      </p:pic>
      <p:grpSp>
        <p:nvGrpSpPr>
          <p:cNvPr id="22" name="그룹 21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  <a:solidFill>
            <a:srgbClr val="E7535F"/>
          </a:solidFill>
        </p:grpSpPr>
        <p:sp>
          <p:nvSpPr>
            <p:cNvPr id="23" name="직사각형 22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오른쪽 화살표 23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56061" y="1246367"/>
            <a:ext cx="1007988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Performance Analysis </a:t>
            </a:r>
            <a:r>
              <a:rPr lang="ko-KR" altLang="en-US" sz="1400" b="1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▶</a:t>
            </a:r>
            <a:r>
              <a:rPr lang="en-US" altLang="ko-KR" sz="14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SQL Detail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20743" y="2492895"/>
            <a:ext cx="3164372" cy="1051223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연결선 12"/>
          <p:cNvCxnSpPr/>
          <p:nvPr/>
        </p:nvCxnSpPr>
        <p:spPr>
          <a:xfrm>
            <a:off x="2712745" y="2593858"/>
            <a:ext cx="1805862" cy="0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668230" y="3572893"/>
            <a:ext cx="17585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2. </a:t>
            </a:r>
            <a:r>
              <a:rPr lang="en-US" altLang="ko-KR" sz="12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1-Hour Trend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3.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선택 된 시간에 대한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r>
              <a:rPr lang="en-US" altLang="ko-KR" sz="1200" b="1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3.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10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분 별 추이 제공</a:t>
            </a:r>
          </a:p>
          <a:p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2674936" y="3861048"/>
            <a:ext cx="1843671" cy="0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4520743" y="3570394"/>
            <a:ext cx="3164371" cy="944246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631764" y="4770773"/>
            <a:ext cx="19316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3.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Wait Event Summary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2860578" y="4986896"/>
            <a:ext cx="1658029" cy="0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10919768" y="3535731"/>
            <a:ext cx="1872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5.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 Text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7757123" y="2492896"/>
            <a:ext cx="1368152" cy="2021744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4518607" y="4559062"/>
            <a:ext cx="4606667" cy="958170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8" name="직선 연결선 37"/>
          <p:cNvCxnSpPr/>
          <p:nvPr/>
        </p:nvCxnSpPr>
        <p:spPr>
          <a:xfrm flipH="1">
            <a:off x="9125274" y="3672657"/>
            <a:ext cx="1808958" cy="0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631764" y="2126081"/>
            <a:ext cx="1795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1. </a:t>
            </a:r>
            <a:r>
              <a:rPr lang="en-US" altLang="ko-KR" sz="12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1-Day Trend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3.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선택 된 일자에 대한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r>
              <a:rPr lang="en-US" altLang="ko-KR" sz="1200" b="1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3.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Elapsed Time, IO, 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3.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Wait Time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에 대한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r>
              <a:rPr lang="en-US" altLang="ko-KR" sz="1200" b="1" dirty="0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3.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시간대 별 추이 제공</a:t>
            </a:r>
          </a:p>
          <a:p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26" name="자유형 25"/>
          <p:cNvSpPr/>
          <p:nvPr/>
        </p:nvSpPr>
        <p:spPr>
          <a:xfrm>
            <a:off x="2205" y="184095"/>
            <a:ext cx="2998094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E7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PA &gt; </a:t>
            </a:r>
            <a:r>
              <a:rPr lang="ko-KR" altLang="en-US" sz="1200" b="1" i="1" dirty="0">
                <a:latin typeface="+mj-ea"/>
                <a:ea typeface="+mj-ea"/>
              </a:rPr>
              <a:t>주요기능 </a:t>
            </a:r>
            <a:r>
              <a:rPr lang="en-US" altLang="ko-KR" sz="1200" b="1" i="1" dirty="0">
                <a:latin typeface="+mj-ea"/>
                <a:ea typeface="+mj-ea"/>
              </a:rPr>
              <a:t>&gt; Performance Analysis</a:t>
            </a:r>
          </a:p>
        </p:txBody>
      </p:sp>
    </p:spTree>
    <p:extLst>
      <p:ext uri="{BB962C8B-B14F-4D97-AF65-F5344CB8AC3E}">
        <p14:creationId xmlns:p14="http://schemas.microsoft.com/office/powerpoint/2010/main" val="508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373" y="1772827"/>
            <a:ext cx="7379692" cy="42471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6061" y="719754"/>
            <a:ext cx="1007988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"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주요 지표에 대하여 </a:t>
            </a:r>
            <a:r>
              <a:rPr lang="en-US" altLang="ko-KR" sz="25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</a:t>
            </a:r>
            <a:r>
              <a:rPr lang="ko-KR" altLang="en-US" sz="25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일 평균 값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을 한달 주기로 제공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"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  <a:solidFill>
            <a:srgbClr val="E7535F"/>
          </a:solidFill>
        </p:grpSpPr>
        <p:sp>
          <p:nvSpPr>
            <p:cNvPr id="23" name="직사각형 22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오른쪽 화살표 23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56061" y="1245098"/>
            <a:ext cx="1007988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Performance Analysis </a:t>
            </a:r>
            <a:r>
              <a:rPr lang="ko-KR" altLang="en-US" sz="1400" b="1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▶</a:t>
            </a:r>
            <a:r>
              <a:rPr lang="en-US" altLang="ko-KR" sz="14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Long-Term Trend </a:t>
            </a:r>
            <a:r>
              <a:rPr lang="ko-KR" altLang="en-US" sz="1400" b="1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▶</a:t>
            </a:r>
            <a:r>
              <a:rPr lang="ko-KR" altLang="en-US" sz="1400" b="1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en-US" altLang="ko-KR" sz="14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Statistics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87393" y="2073535"/>
            <a:ext cx="1063077" cy="27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1.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검색 조건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764757" y="1989780"/>
            <a:ext cx="5399957" cy="585284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50470" y="2212002"/>
            <a:ext cx="1485572" cy="0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2764757" y="2633023"/>
            <a:ext cx="6680861" cy="1588065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2764757" y="4279047"/>
            <a:ext cx="6680861" cy="1598225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9913626" y="3356127"/>
            <a:ext cx="20870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2. </a:t>
            </a:r>
            <a:r>
              <a:rPr lang="en-US" altLang="ko-KR" sz="12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Daily </a:t>
            </a:r>
            <a:r>
              <a:rPr lang="en-US" altLang="ko-KR" sz="1200" b="1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Trend Area</a:t>
            </a:r>
          </a:p>
          <a:p>
            <a:r>
              <a:rPr lang="en-US" altLang="ko-KR" sz="1200" b="1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2.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선택한 지표에 대한 일별</a:t>
            </a:r>
            <a:endParaRPr lang="en-US" altLang="ko-KR" sz="1200" b="1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r>
              <a:rPr lang="en-US" altLang="ko-KR" sz="1200" b="1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2.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추이 그래프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(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평균 및 최</a:t>
            </a:r>
            <a:endParaRPr lang="en-US" altLang="ko-KR" sz="1200" b="1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r>
              <a:rPr lang="en-US" altLang="ko-KR" sz="1200" b="1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2.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대값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)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제공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 flipH="1">
            <a:off x="9517626" y="3771626"/>
            <a:ext cx="396000" cy="0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flipH="1">
            <a:off x="9517626" y="5157192"/>
            <a:ext cx="396000" cy="0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9913626" y="4685364"/>
            <a:ext cx="1909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3. </a:t>
            </a:r>
            <a:r>
              <a:rPr lang="en-US" altLang="ko-KR" sz="12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24-Hour </a:t>
            </a:r>
            <a:r>
              <a:rPr lang="en-US" altLang="ko-KR" sz="1200" b="1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Trend Area</a:t>
            </a:r>
          </a:p>
          <a:p>
            <a:r>
              <a:rPr lang="en-US" altLang="ko-KR" sz="1200" b="1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3. 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Daily Trend Area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에서 </a:t>
            </a:r>
            <a:r>
              <a:rPr lang="en-US" altLang="ko-KR" sz="1200" b="1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3.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선택한 일자의 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24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시간 </a:t>
            </a:r>
            <a:r>
              <a:rPr lang="en-US" altLang="ko-KR" sz="1200" b="1">
                <a:solidFill>
                  <a:schemeClr val="bg1"/>
                </a:solidFill>
                <a:latin typeface="+mn-ea"/>
                <a:cs typeface="Khmer UI" panose="020B0502040204020203" pitchFamily="34" charset="0"/>
              </a:rPr>
              <a:t>3.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추이 제공</a:t>
            </a:r>
          </a:p>
          <a:p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25" name="자유형 24"/>
          <p:cNvSpPr/>
          <p:nvPr/>
        </p:nvSpPr>
        <p:spPr>
          <a:xfrm>
            <a:off x="2205" y="184095"/>
            <a:ext cx="2998094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E7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PA &gt; </a:t>
            </a:r>
            <a:r>
              <a:rPr lang="ko-KR" altLang="en-US" sz="1200" b="1" i="1" dirty="0">
                <a:latin typeface="+mj-ea"/>
                <a:ea typeface="+mj-ea"/>
              </a:rPr>
              <a:t>주요기능 </a:t>
            </a:r>
            <a:r>
              <a:rPr lang="en-US" altLang="ko-KR" sz="1200" b="1" i="1" dirty="0">
                <a:latin typeface="+mj-ea"/>
                <a:ea typeface="+mj-ea"/>
              </a:rPr>
              <a:t>&gt; Performance Analysis</a:t>
            </a:r>
          </a:p>
        </p:txBody>
      </p:sp>
    </p:spTree>
    <p:extLst>
      <p:ext uri="{BB962C8B-B14F-4D97-AF65-F5344CB8AC3E}">
        <p14:creationId xmlns:p14="http://schemas.microsoft.com/office/powerpoint/2010/main" val="45539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155" y="1772826"/>
            <a:ext cx="7379692" cy="42471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6061" y="716131"/>
            <a:ext cx="1007988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＂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주요 </a:t>
            </a:r>
            <a:r>
              <a:rPr lang="en-US" altLang="ko-KR" sz="25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Parameter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제공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"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  <a:solidFill>
            <a:srgbClr val="E7535F"/>
          </a:solidFill>
        </p:grpSpPr>
        <p:sp>
          <p:nvSpPr>
            <p:cNvPr id="23" name="직사각형 22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오른쪽 화살표 23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56061" y="1249967"/>
            <a:ext cx="1007988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Performance Analysis </a:t>
            </a:r>
            <a:r>
              <a:rPr lang="ko-KR" altLang="en-US" sz="1400" b="1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▶</a:t>
            </a:r>
            <a:r>
              <a:rPr lang="en-US" altLang="ko-KR" sz="14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Parameter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24522" y="1905093"/>
            <a:ext cx="1063077" cy="27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검색 조건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3000299" y="1978203"/>
            <a:ext cx="4071292" cy="146525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연결선 12"/>
          <p:cNvCxnSpPr>
            <a:stCxn id="9" idx="3"/>
          </p:cNvCxnSpPr>
          <p:nvPr/>
        </p:nvCxnSpPr>
        <p:spPr>
          <a:xfrm flipV="1">
            <a:off x="1587599" y="2042163"/>
            <a:ext cx="1416992" cy="1398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3059472" y="2285336"/>
            <a:ext cx="432048" cy="147744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8237269" y="2177116"/>
            <a:ext cx="4403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AutoNum type="arabicPeriod" startAt="2"/>
            </a:pPr>
            <a:r>
              <a:rPr lang="en-US" altLang="ko-KR" sz="12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Search Result Tab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  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:</a:t>
            </a:r>
            <a:r>
              <a:rPr lang="en-US" altLang="ko-KR" sz="12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검색 조건을 만족하는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Parameter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제공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</a:t>
            </a:r>
          </a:p>
        </p:txBody>
      </p:sp>
      <p:cxnSp>
        <p:nvCxnSpPr>
          <p:cNvPr id="16" name="직선 연결선 15"/>
          <p:cNvCxnSpPr>
            <a:endCxn id="14" idx="3"/>
          </p:cNvCxnSpPr>
          <p:nvPr/>
        </p:nvCxnSpPr>
        <p:spPr>
          <a:xfrm flipH="1">
            <a:off x="3491520" y="2342686"/>
            <a:ext cx="4687892" cy="16522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자유형 16"/>
          <p:cNvSpPr/>
          <p:nvPr/>
        </p:nvSpPr>
        <p:spPr>
          <a:xfrm>
            <a:off x="2205" y="184095"/>
            <a:ext cx="2998094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E7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PA &gt; </a:t>
            </a:r>
            <a:r>
              <a:rPr lang="ko-KR" altLang="en-US" sz="1200" b="1" i="1" dirty="0">
                <a:latin typeface="+mj-ea"/>
                <a:ea typeface="+mj-ea"/>
              </a:rPr>
              <a:t>주요기능 </a:t>
            </a:r>
            <a:r>
              <a:rPr lang="en-US" altLang="ko-KR" sz="1200" b="1" i="1" dirty="0">
                <a:latin typeface="+mj-ea"/>
                <a:ea typeface="+mj-ea"/>
              </a:rPr>
              <a:t>&gt; Performance Analysis</a:t>
            </a:r>
          </a:p>
        </p:txBody>
      </p:sp>
    </p:spTree>
    <p:extLst>
      <p:ext uri="{BB962C8B-B14F-4D97-AF65-F5344CB8AC3E}">
        <p14:creationId xmlns:p14="http://schemas.microsoft.com/office/powerpoint/2010/main" val="10431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366" y="1772828"/>
            <a:ext cx="7379691" cy="42471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6061" y="719475"/>
            <a:ext cx="100798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"</a:t>
            </a:r>
            <a:r>
              <a:rPr lang="en-US" altLang="ko-KR" sz="25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Alert Log</a:t>
            </a:r>
            <a:r>
              <a:rPr lang="en-US" altLang="ko-KR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및</a:t>
            </a:r>
            <a:r>
              <a:rPr lang="ko-KR" altLang="en-US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en-US" altLang="ko-KR" sz="25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Alarm</a:t>
            </a:r>
            <a:r>
              <a:rPr lang="en-US" altLang="ko-KR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발생 내역 제공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"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  <a:solidFill>
            <a:srgbClr val="E7535F"/>
          </a:solidFill>
        </p:grpSpPr>
        <p:sp>
          <p:nvSpPr>
            <p:cNvPr id="23" name="직사각형 22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오른쪽 화살표 23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56061" y="1248505"/>
            <a:ext cx="1007988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Performance Analysis </a:t>
            </a:r>
            <a:r>
              <a:rPr lang="ko-KR" altLang="en-US" sz="1400" b="1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▶</a:t>
            </a:r>
            <a:r>
              <a:rPr lang="en-US" altLang="ko-KR" sz="14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Alert Log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964224" y="1933568"/>
            <a:ext cx="5135737" cy="373815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71651" y="1967372"/>
            <a:ext cx="1063077" cy="27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검색 조건</a:t>
            </a:r>
          </a:p>
        </p:txBody>
      </p:sp>
      <p:cxnSp>
        <p:nvCxnSpPr>
          <p:cNvPr id="15" name="직선 연결선 14"/>
          <p:cNvCxnSpPr>
            <a:stCxn id="14" idx="3"/>
          </p:cNvCxnSpPr>
          <p:nvPr/>
        </p:nvCxnSpPr>
        <p:spPr>
          <a:xfrm flipV="1">
            <a:off x="1534728" y="2104442"/>
            <a:ext cx="1416992" cy="1398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2964225" y="2438228"/>
            <a:ext cx="6732176" cy="1062780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 flipV="1">
            <a:off x="2055826" y="3072401"/>
            <a:ext cx="912936" cy="1398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471651" y="2909707"/>
            <a:ext cx="15790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2. </a:t>
            </a:r>
            <a:r>
              <a:rPr lang="en-US" altLang="ko-KR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Tibero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Alert log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987480" y="3521790"/>
            <a:ext cx="6708921" cy="1333442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 flipH="1">
            <a:off x="9847949" y="4358574"/>
            <a:ext cx="504000" cy="0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10351949" y="4220106"/>
            <a:ext cx="1872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3.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Alarm Trend 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987480" y="4897966"/>
            <a:ext cx="6708921" cy="1051314"/>
          </a:xfrm>
          <a:prstGeom prst="rect">
            <a:avLst/>
          </a:prstGeom>
          <a:noFill/>
          <a:ln cmpd="sng">
            <a:solidFill>
              <a:srgbClr val="FF81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연결선 25"/>
          <p:cNvCxnSpPr/>
          <p:nvPr/>
        </p:nvCxnSpPr>
        <p:spPr>
          <a:xfrm flipH="1">
            <a:off x="9847949" y="5450709"/>
            <a:ext cx="504000" cy="0"/>
          </a:xfrm>
          <a:prstGeom prst="line">
            <a:avLst/>
          </a:prstGeom>
          <a:ln w="25400">
            <a:solidFill>
              <a:srgbClr val="FF8181"/>
            </a:solidFill>
            <a:headEnd type="oval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10351949" y="5312241"/>
            <a:ext cx="1872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4.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Alarm Info 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28" name="자유형 27"/>
          <p:cNvSpPr/>
          <p:nvPr/>
        </p:nvSpPr>
        <p:spPr>
          <a:xfrm>
            <a:off x="2205" y="184095"/>
            <a:ext cx="2998094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E7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+mj-ea"/>
                <a:ea typeface="+mj-ea"/>
              </a:rPr>
              <a:t>PA &gt; </a:t>
            </a:r>
            <a:r>
              <a:rPr lang="ko-KR" altLang="en-US" sz="1200" b="1" i="1" dirty="0">
                <a:latin typeface="+mj-ea"/>
                <a:ea typeface="+mj-ea"/>
              </a:rPr>
              <a:t>주요기능 </a:t>
            </a:r>
            <a:r>
              <a:rPr lang="en-US" altLang="ko-KR" sz="1200" b="1" i="1" dirty="0">
                <a:latin typeface="+mj-ea"/>
                <a:ea typeface="+mj-ea"/>
              </a:rPr>
              <a:t>&gt; Performance Analysis</a:t>
            </a:r>
          </a:p>
        </p:txBody>
      </p:sp>
    </p:spTree>
    <p:extLst>
      <p:ext uri="{BB962C8B-B14F-4D97-AF65-F5344CB8AC3E}">
        <p14:creationId xmlns:p14="http://schemas.microsoft.com/office/powerpoint/2010/main" val="52546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6061" y="720325"/>
            <a:ext cx="10079879" cy="476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"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모든 성능데이터를 </a:t>
            </a:r>
            <a:r>
              <a:rPr lang="ko-KR" altLang="en-US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최소한의 부하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로 수집하여 모니터링 및 저장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"</a:t>
            </a:r>
            <a:endParaRPr lang="ko-KR" altLang="en-US" sz="25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</p:grpSpPr>
        <p:sp>
          <p:nvSpPr>
            <p:cNvPr id="11" name="직사각형 10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오른쪽 화살표 11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자유형 7"/>
          <p:cNvSpPr/>
          <p:nvPr/>
        </p:nvSpPr>
        <p:spPr>
          <a:xfrm>
            <a:off x="2205" y="184095"/>
            <a:ext cx="2350246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 err="1">
                <a:latin typeface="+mj-ea"/>
                <a:ea typeface="+mj-ea"/>
                <a:cs typeface="MV Boli" panose="02000500030200090000" pitchFamily="2" charset="0"/>
              </a:rPr>
              <a:t>MaxGauge</a:t>
            </a:r>
            <a:r>
              <a:rPr lang="en-US" altLang="ko-KR" sz="1200" b="1" i="1" dirty="0">
                <a:latin typeface="+mj-ea"/>
                <a:ea typeface="+mj-ea"/>
              </a:rPr>
              <a:t> </a:t>
            </a:r>
            <a:r>
              <a:rPr lang="ko-KR" altLang="en-US" sz="1200" b="1" i="1" dirty="0">
                <a:latin typeface="+mj-ea"/>
                <a:ea typeface="+mj-ea"/>
              </a:rPr>
              <a:t>구조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345118" y="720325"/>
            <a:ext cx="9790824" cy="6228538"/>
            <a:chOff x="1345118" y="720325"/>
            <a:chExt cx="9790824" cy="6228538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5118" y="720325"/>
              <a:ext cx="9790824" cy="6228538"/>
            </a:xfrm>
            <a:prstGeom prst="rect">
              <a:avLst/>
            </a:prstGeom>
          </p:spPr>
        </p:pic>
        <p:pic>
          <p:nvPicPr>
            <p:cNvPr id="1026" name="Picture 2" descr="http://image3.inews24.com/image_joy/201410/1412924752885_1_160633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513" y="3683749"/>
              <a:ext cx="791221" cy="150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894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616" y="3921225"/>
            <a:ext cx="226351" cy="29302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23240" y="717023"/>
            <a:ext cx="101471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rgbClr val="254061"/>
                </a:solidFill>
                <a:latin typeface="Myriad Pro" pitchFamily="34" charset="0"/>
              </a:rPr>
              <a:t>Scenario 1. </a:t>
            </a:r>
            <a:r>
              <a:rPr lang="ko-KR" altLang="en-US" sz="2500" b="1" dirty="0">
                <a:solidFill>
                  <a:srgbClr val="E7535F"/>
                </a:solidFill>
                <a:latin typeface="Myriad Pro" pitchFamily="34" charset="0"/>
              </a:rPr>
              <a:t>직관적인 장애구간 분석</a:t>
            </a:r>
            <a:endParaRPr lang="en-US" altLang="ko-KR" sz="2500" b="1" dirty="0">
              <a:solidFill>
                <a:srgbClr val="254061"/>
              </a:solidFill>
              <a:latin typeface="Myriad Pro" pitchFamily="34" charset="0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  <a:solidFill>
            <a:srgbClr val="E7535F"/>
          </a:solidFill>
        </p:grpSpPr>
        <p:sp>
          <p:nvSpPr>
            <p:cNvPr id="16" name="직사각형 15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오른쪽 화살표 16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자유형 18"/>
          <p:cNvSpPr/>
          <p:nvPr/>
        </p:nvSpPr>
        <p:spPr>
          <a:xfrm>
            <a:off x="2204" y="194600"/>
            <a:ext cx="2565403" cy="231573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E7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Myriad Pro"/>
              </a:rPr>
              <a:t>Performance Analyzer </a:t>
            </a:r>
            <a:r>
              <a:rPr lang="ko-KR" altLang="en-US" sz="1200" b="1" i="1" dirty="0">
                <a:latin typeface="Myriad Pro"/>
              </a:rPr>
              <a:t>활용예제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182" y="1484817"/>
            <a:ext cx="8520994" cy="4908448"/>
          </a:xfrm>
          <a:prstGeom prst="rect">
            <a:avLst/>
          </a:prstGeom>
        </p:spPr>
      </p:pic>
      <p:sp>
        <p:nvSpPr>
          <p:cNvPr id="23" name="타원형 설명선 22"/>
          <p:cNvSpPr/>
          <p:nvPr/>
        </p:nvSpPr>
        <p:spPr>
          <a:xfrm flipH="1">
            <a:off x="7088483" y="1915132"/>
            <a:ext cx="3822659" cy="1117522"/>
          </a:xfrm>
          <a:prstGeom prst="wedgeEllipseCallout">
            <a:avLst>
              <a:gd name="adj1" fmla="val -24369"/>
              <a:gd name="adj2" fmla="val 62500"/>
            </a:avLst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1016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선택한 구간의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1-Day Summary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로 바로 연동이 되며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,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우 클릭 하여 시간단위로 분석합니다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 </a:t>
            </a: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7120" y="2896534"/>
            <a:ext cx="1094226" cy="141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625" y="1485556"/>
            <a:ext cx="8380749" cy="4823296"/>
          </a:xfrm>
          <a:prstGeom prst="rect">
            <a:avLst/>
          </a:prstGeom>
        </p:spPr>
      </p:pic>
      <p:sp>
        <p:nvSpPr>
          <p:cNvPr id="32" name="타원형 설명선 31"/>
          <p:cNvSpPr/>
          <p:nvPr/>
        </p:nvSpPr>
        <p:spPr>
          <a:xfrm flipH="1">
            <a:off x="7535826" y="1942044"/>
            <a:ext cx="3258107" cy="1117522"/>
          </a:xfrm>
          <a:prstGeom prst="wedgeEllipseCallout">
            <a:avLst>
              <a:gd name="adj1" fmla="val -24369"/>
              <a:gd name="adj2" fmla="val 62500"/>
            </a:avLst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1016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연동된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Performance Trend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를 통해 문제구간의 초 단위 상세 정보를 확인 할 수 있습니다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567607" y="5661249"/>
            <a:ext cx="7718767" cy="647604"/>
          </a:xfrm>
          <a:prstGeom prst="rect">
            <a:avLst/>
          </a:prstGeom>
          <a:noFill/>
          <a:ln>
            <a:solidFill>
              <a:srgbClr val="E75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7120" y="2896534"/>
            <a:ext cx="1094226" cy="141139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23240" y="717453"/>
            <a:ext cx="101471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rgbClr val="254061"/>
                </a:solidFill>
                <a:latin typeface="Myriad Pro" pitchFamily="34" charset="0"/>
              </a:rPr>
              <a:t>Scenario 1. </a:t>
            </a:r>
            <a:r>
              <a:rPr lang="ko-KR" altLang="en-US" sz="2500" b="1" dirty="0">
                <a:solidFill>
                  <a:srgbClr val="E7535F"/>
                </a:solidFill>
                <a:latin typeface="Myriad Pro" pitchFamily="34" charset="0"/>
              </a:rPr>
              <a:t>직관적인 장애구간 분석</a:t>
            </a:r>
            <a:endParaRPr lang="en-US" altLang="ko-KR" sz="2500" b="1" dirty="0">
              <a:solidFill>
                <a:srgbClr val="254061"/>
              </a:solidFill>
              <a:latin typeface="Myriad Pro" pitchFamily="34" charset="0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  <a:solidFill>
            <a:srgbClr val="E7535F"/>
          </a:solidFill>
        </p:grpSpPr>
        <p:sp>
          <p:nvSpPr>
            <p:cNvPr id="14" name="직사각형 13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오른쪽 화살표 14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자유형 16"/>
          <p:cNvSpPr/>
          <p:nvPr/>
        </p:nvSpPr>
        <p:spPr>
          <a:xfrm>
            <a:off x="2204" y="194600"/>
            <a:ext cx="2565403" cy="231573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E7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Myriad Pro"/>
              </a:rPr>
              <a:t>Performance Analyzer </a:t>
            </a:r>
            <a:r>
              <a:rPr lang="ko-KR" altLang="en-US" sz="1200" b="1" i="1" dirty="0">
                <a:latin typeface="Myriad Pro"/>
              </a:rPr>
              <a:t>활용예제</a:t>
            </a:r>
          </a:p>
        </p:txBody>
      </p:sp>
    </p:spTree>
    <p:extLst>
      <p:ext uri="{BB962C8B-B14F-4D97-AF65-F5344CB8AC3E}">
        <p14:creationId xmlns:p14="http://schemas.microsoft.com/office/powerpoint/2010/main" val="17380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488" y="1486325"/>
            <a:ext cx="9790922" cy="482252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532" y="4724844"/>
            <a:ext cx="1007879" cy="1417919"/>
          </a:xfrm>
          <a:prstGeom prst="rect">
            <a:avLst/>
          </a:prstGeom>
        </p:spPr>
      </p:pic>
      <p:sp>
        <p:nvSpPr>
          <p:cNvPr id="11" name="타원형 설명선 10"/>
          <p:cNvSpPr/>
          <p:nvPr/>
        </p:nvSpPr>
        <p:spPr>
          <a:xfrm flipH="1">
            <a:off x="7175870" y="3069044"/>
            <a:ext cx="3660209" cy="1632217"/>
          </a:xfrm>
          <a:prstGeom prst="wedgeEllipseCallout">
            <a:avLst>
              <a:gd name="adj1" fmla="val -24369"/>
              <a:gd name="adj2" fmla="val 62500"/>
            </a:avLst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1016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지난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주일 기준으로 수행시간이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길었던 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Schema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들의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리스트를 확인하려면 어떻게 하나요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?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  <a:solidFill>
            <a:srgbClr val="E7535F"/>
          </a:solidFill>
        </p:grpSpPr>
        <p:sp>
          <p:nvSpPr>
            <p:cNvPr id="10" name="직사각형 9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오른쪽 화살표 11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22447" y="721587"/>
            <a:ext cx="101471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rgbClr val="254061"/>
                </a:solidFill>
                <a:latin typeface="Myriad Pro" pitchFamily="34" charset="0"/>
              </a:rPr>
              <a:t>Scenario 2. </a:t>
            </a:r>
            <a:r>
              <a:rPr lang="en-US" altLang="ko-KR" sz="2500" b="1" dirty="0">
                <a:solidFill>
                  <a:srgbClr val="E7535F"/>
                </a:solidFill>
                <a:latin typeface="Myriad Pro" pitchFamily="34" charset="0"/>
              </a:rPr>
              <a:t>TOP-N </a:t>
            </a:r>
            <a:r>
              <a:rPr lang="ko-KR" altLang="en-US" sz="2500" b="1" dirty="0">
                <a:solidFill>
                  <a:srgbClr val="E7535F"/>
                </a:solidFill>
                <a:latin typeface="Myriad Pro" pitchFamily="34" charset="0"/>
              </a:rPr>
              <a:t>리스트 분석</a:t>
            </a:r>
            <a:endParaRPr lang="en-US" altLang="ko-KR" sz="2500" b="1" dirty="0">
              <a:solidFill>
                <a:srgbClr val="254061"/>
              </a:solidFill>
              <a:latin typeface="Myriad Pro" pitchFamily="34" charset="0"/>
            </a:endParaRPr>
          </a:p>
        </p:txBody>
      </p:sp>
      <p:sp>
        <p:nvSpPr>
          <p:cNvPr id="15" name="자유형 14"/>
          <p:cNvSpPr/>
          <p:nvPr/>
        </p:nvSpPr>
        <p:spPr>
          <a:xfrm>
            <a:off x="2205" y="194601"/>
            <a:ext cx="2350246" cy="210118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E7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Myriad Pro"/>
              </a:rPr>
              <a:t>Performance Analyzer </a:t>
            </a:r>
            <a:r>
              <a:rPr lang="ko-KR" altLang="en-US" sz="1200" b="1" i="1" dirty="0">
                <a:latin typeface="Myriad Pro"/>
              </a:rPr>
              <a:t>활용예</a:t>
            </a:r>
          </a:p>
        </p:txBody>
      </p:sp>
      <p:sp>
        <p:nvSpPr>
          <p:cNvPr id="16" name="자유형 15"/>
          <p:cNvSpPr/>
          <p:nvPr/>
        </p:nvSpPr>
        <p:spPr>
          <a:xfrm>
            <a:off x="2204" y="194600"/>
            <a:ext cx="2565403" cy="231573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E7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Myriad Pro"/>
              </a:rPr>
              <a:t>Performance Analyzer </a:t>
            </a:r>
            <a:r>
              <a:rPr lang="ko-KR" altLang="en-US" sz="1200" b="1" i="1" dirty="0">
                <a:latin typeface="Myriad Pro"/>
              </a:rPr>
              <a:t>활용예제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8981" y="1484784"/>
            <a:ext cx="854571" cy="482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6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488" y="1486325"/>
            <a:ext cx="9790922" cy="4822526"/>
          </a:xfrm>
          <a:prstGeom prst="rect">
            <a:avLst/>
          </a:prstGeom>
        </p:spPr>
      </p:pic>
      <p:sp>
        <p:nvSpPr>
          <p:cNvPr id="11" name="타원형 설명선 10"/>
          <p:cNvSpPr/>
          <p:nvPr/>
        </p:nvSpPr>
        <p:spPr>
          <a:xfrm>
            <a:off x="2064485" y="2846527"/>
            <a:ext cx="3660209" cy="1632217"/>
          </a:xfrm>
          <a:prstGeom prst="wedgeEllipseCallout">
            <a:avLst>
              <a:gd name="adj1" fmla="val -24369"/>
              <a:gd name="adj2" fmla="val 62500"/>
            </a:avLst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1016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Top-N Analysis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는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6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개의 카테고리 기준으로 상위 목록을 제공합니다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먼저 검색조건을 설정하여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Top-N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리스트를 출력합니다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  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2207568" y="1790196"/>
            <a:ext cx="8712968" cy="752716"/>
          </a:xfrm>
          <a:prstGeom prst="rect">
            <a:avLst/>
          </a:prstGeom>
          <a:noFill/>
          <a:ln>
            <a:solidFill>
              <a:srgbClr val="E75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152" y="1906264"/>
            <a:ext cx="201063" cy="26029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22447" y="721587"/>
            <a:ext cx="101471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rgbClr val="254061"/>
                </a:solidFill>
                <a:latin typeface="Myriad Pro" pitchFamily="34" charset="0"/>
              </a:rPr>
              <a:t>Scenario 2. </a:t>
            </a:r>
            <a:r>
              <a:rPr lang="en-US" altLang="ko-KR" sz="2500" b="1" dirty="0">
                <a:solidFill>
                  <a:srgbClr val="E7535F"/>
                </a:solidFill>
                <a:latin typeface="Myriad Pro" pitchFamily="34" charset="0"/>
              </a:rPr>
              <a:t>TOP-N </a:t>
            </a:r>
            <a:r>
              <a:rPr lang="ko-KR" altLang="en-US" sz="2500" b="1" dirty="0">
                <a:solidFill>
                  <a:srgbClr val="E7535F"/>
                </a:solidFill>
                <a:latin typeface="Myriad Pro" pitchFamily="34" charset="0"/>
              </a:rPr>
              <a:t>리스트 분석</a:t>
            </a:r>
            <a:endParaRPr lang="en-US" altLang="ko-KR" sz="2500" b="1" dirty="0">
              <a:solidFill>
                <a:srgbClr val="254061"/>
              </a:solidFill>
              <a:latin typeface="Myriad Pro" pitchFamily="34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  <a:solidFill>
            <a:srgbClr val="E7535F"/>
          </a:solidFill>
        </p:grpSpPr>
        <p:sp>
          <p:nvSpPr>
            <p:cNvPr id="14" name="직사각형 13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오른쪽 화살표 14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8" name="그림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353" y="4749717"/>
            <a:ext cx="827295" cy="1255519"/>
          </a:xfrm>
          <a:prstGeom prst="rect">
            <a:avLst/>
          </a:prstGeom>
        </p:spPr>
      </p:pic>
      <p:sp>
        <p:nvSpPr>
          <p:cNvPr id="17" name="자유형 16"/>
          <p:cNvSpPr/>
          <p:nvPr/>
        </p:nvSpPr>
        <p:spPr>
          <a:xfrm>
            <a:off x="2204" y="194600"/>
            <a:ext cx="2565403" cy="231573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E7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Myriad Pro"/>
              </a:rPr>
              <a:t>Performance Analyzer </a:t>
            </a:r>
            <a:r>
              <a:rPr lang="ko-KR" altLang="en-US" sz="1200" b="1" i="1" dirty="0">
                <a:latin typeface="Myriad Pro"/>
              </a:rPr>
              <a:t>활용예제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7235" y="1486325"/>
            <a:ext cx="8572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1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489" y="1485556"/>
            <a:ext cx="9789734" cy="482288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21803" y="719754"/>
            <a:ext cx="101471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rgbClr val="254061"/>
                </a:solidFill>
                <a:latin typeface="Myriad Pro" pitchFamily="34" charset="0"/>
              </a:rPr>
              <a:t>Scenario 2. </a:t>
            </a:r>
            <a:r>
              <a:rPr lang="en-US" altLang="ko-KR" sz="2500" b="1" dirty="0">
                <a:solidFill>
                  <a:srgbClr val="E7535F"/>
                </a:solidFill>
                <a:latin typeface="Myriad Pro" pitchFamily="34" charset="0"/>
              </a:rPr>
              <a:t>TOP-N </a:t>
            </a:r>
            <a:r>
              <a:rPr lang="ko-KR" altLang="en-US" sz="2500" b="1" dirty="0">
                <a:solidFill>
                  <a:srgbClr val="E7535F"/>
                </a:solidFill>
                <a:latin typeface="Myriad Pro" pitchFamily="34" charset="0"/>
              </a:rPr>
              <a:t>리스트 분석</a:t>
            </a:r>
            <a:endParaRPr lang="en-US" altLang="ko-KR" sz="2500" b="1" dirty="0">
              <a:solidFill>
                <a:srgbClr val="254061"/>
              </a:solidFill>
              <a:latin typeface="Myriad Pro" pitchFamily="34" charset="0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  <a:solidFill>
            <a:srgbClr val="E7535F"/>
          </a:solidFill>
        </p:grpSpPr>
        <p:sp>
          <p:nvSpPr>
            <p:cNvPr id="18" name="직사각형 17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오른쪽 화살표 18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2207569" y="4581128"/>
            <a:ext cx="8712968" cy="1584176"/>
          </a:xfrm>
          <a:prstGeom prst="rect">
            <a:avLst/>
          </a:prstGeom>
          <a:noFill/>
          <a:ln>
            <a:solidFill>
              <a:srgbClr val="E75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자유형 14"/>
          <p:cNvSpPr/>
          <p:nvPr/>
        </p:nvSpPr>
        <p:spPr>
          <a:xfrm>
            <a:off x="2204" y="194600"/>
            <a:ext cx="2565403" cy="231573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E7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Myriad Pro"/>
              </a:rPr>
              <a:t>Performance Analyzer </a:t>
            </a:r>
            <a:r>
              <a:rPr lang="ko-KR" altLang="en-US" sz="1200" b="1" i="1" dirty="0">
                <a:latin typeface="Myriad Pro"/>
              </a:rPr>
              <a:t>활용예제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489" y="1485556"/>
            <a:ext cx="857250" cy="4819650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598" y="5053801"/>
            <a:ext cx="933886" cy="1255519"/>
          </a:xfrm>
          <a:prstGeom prst="rect">
            <a:avLst/>
          </a:prstGeom>
        </p:spPr>
      </p:pic>
      <p:sp>
        <p:nvSpPr>
          <p:cNvPr id="25" name="타원형 설명선 24"/>
          <p:cNvSpPr/>
          <p:nvPr/>
        </p:nvSpPr>
        <p:spPr>
          <a:xfrm>
            <a:off x="839416" y="3132280"/>
            <a:ext cx="3714638" cy="1275690"/>
          </a:xfrm>
          <a:prstGeom prst="wedgeEllipseCallout">
            <a:avLst>
              <a:gd name="adj1" fmla="val -20250"/>
              <a:gd name="adj2" fmla="val 64437"/>
            </a:avLst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1016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가장 오래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수행된 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Schema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을 클릭하면 해당 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Schema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가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수행한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내역을 확인할 수 있습니다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430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489" y="1485556"/>
            <a:ext cx="9789734" cy="482288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480" y="2592646"/>
            <a:ext cx="201063" cy="260290"/>
          </a:xfrm>
          <a:prstGeom prst="rect">
            <a:avLst/>
          </a:prstGeom>
        </p:spPr>
      </p:pic>
      <p:sp>
        <p:nvSpPr>
          <p:cNvPr id="14" name="타원형 설명선 13"/>
          <p:cNvSpPr/>
          <p:nvPr/>
        </p:nvSpPr>
        <p:spPr>
          <a:xfrm>
            <a:off x="1645968" y="3135386"/>
            <a:ext cx="3599567" cy="1275690"/>
          </a:xfrm>
          <a:prstGeom prst="wedgeEllipseCallout">
            <a:avLst>
              <a:gd name="adj1" fmla="val -24369"/>
              <a:gd name="adj2" fmla="val 6250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254061"/>
                </a:solidFill>
                <a:latin typeface="+mn-ea"/>
              </a:rPr>
              <a:t>가장 오래 수행된 </a:t>
            </a:r>
            <a:r>
              <a:rPr lang="en-US" altLang="ko-KR" sz="1200" b="1" dirty="0">
                <a:solidFill>
                  <a:srgbClr val="254061"/>
                </a:solidFill>
                <a:latin typeface="+mn-ea"/>
              </a:rPr>
              <a:t>Module</a:t>
            </a:r>
            <a:r>
              <a:rPr lang="ko-KR" altLang="en-US" sz="1200" b="1" dirty="0">
                <a:solidFill>
                  <a:srgbClr val="254061"/>
                </a:solidFill>
                <a:latin typeface="+mn-ea"/>
              </a:rPr>
              <a:t>을 클릭하면 해당 </a:t>
            </a:r>
            <a:r>
              <a:rPr lang="en-US" altLang="ko-KR" sz="1200" b="1" dirty="0">
                <a:solidFill>
                  <a:srgbClr val="254061"/>
                </a:solidFill>
                <a:latin typeface="+mn-ea"/>
              </a:rPr>
              <a:t>Module</a:t>
            </a:r>
            <a:r>
              <a:rPr lang="ko-KR" altLang="en-US" sz="1200" b="1" dirty="0">
                <a:solidFill>
                  <a:srgbClr val="254061"/>
                </a:solidFill>
                <a:latin typeface="+mn-ea"/>
              </a:rPr>
              <a:t>이 수행한 </a:t>
            </a:r>
            <a:r>
              <a:rPr lang="en-US" altLang="ko-KR" sz="1200" b="1" dirty="0">
                <a:solidFill>
                  <a:srgbClr val="254061"/>
                </a:solidFill>
                <a:latin typeface="+mn-ea"/>
              </a:rPr>
              <a:t>SQL </a:t>
            </a:r>
            <a:r>
              <a:rPr lang="ko-KR" altLang="en-US" sz="1200" b="1" dirty="0">
                <a:solidFill>
                  <a:srgbClr val="254061"/>
                </a:solidFill>
                <a:latin typeface="+mn-ea"/>
              </a:rPr>
              <a:t>내역을 확인할 수 있습니다</a:t>
            </a:r>
            <a:r>
              <a:rPr lang="en-US" altLang="ko-KR" sz="1200" b="1" dirty="0">
                <a:solidFill>
                  <a:srgbClr val="254061"/>
                </a:solidFill>
                <a:latin typeface="+mn-ea"/>
              </a:rPr>
              <a:t>. 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  <a:solidFill>
            <a:srgbClr val="E7535F"/>
          </a:solidFill>
        </p:grpSpPr>
        <p:sp>
          <p:nvSpPr>
            <p:cNvPr id="19" name="직사각형 18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오른쪽 화살표 19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22447" y="721587"/>
            <a:ext cx="101471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rgbClr val="254061"/>
                </a:solidFill>
                <a:latin typeface="Myriad Pro" pitchFamily="34" charset="0"/>
              </a:rPr>
              <a:t>Scenario 2. </a:t>
            </a:r>
            <a:r>
              <a:rPr lang="en-US" altLang="ko-KR" sz="2500" b="1" dirty="0">
                <a:solidFill>
                  <a:srgbClr val="E7535F"/>
                </a:solidFill>
                <a:latin typeface="Myriad Pro" pitchFamily="34" charset="0"/>
              </a:rPr>
              <a:t>TOP-N </a:t>
            </a:r>
            <a:r>
              <a:rPr lang="ko-KR" altLang="en-US" sz="2500" b="1" dirty="0">
                <a:solidFill>
                  <a:srgbClr val="E7535F"/>
                </a:solidFill>
                <a:latin typeface="Myriad Pro" pitchFamily="34" charset="0"/>
              </a:rPr>
              <a:t>리스트 분석</a:t>
            </a:r>
            <a:endParaRPr lang="en-US" altLang="ko-KR" sz="2500" b="1" dirty="0">
              <a:solidFill>
                <a:srgbClr val="254061"/>
              </a:solidFill>
              <a:latin typeface="Myriad Pro" pitchFamily="34" charset="0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560" y="4749717"/>
            <a:ext cx="827295" cy="1255519"/>
          </a:xfrm>
          <a:prstGeom prst="rect">
            <a:avLst/>
          </a:prstGeom>
        </p:spPr>
      </p:pic>
      <p:sp>
        <p:nvSpPr>
          <p:cNvPr id="12" name="자유형 11"/>
          <p:cNvSpPr/>
          <p:nvPr/>
        </p:nvSpPr>
        <p:spPr>
          <a:xfrm>
            <a:off x="2204" y="194600"/>
            <a:ext cx="2565403" cy="231573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E7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Myriad Pro"/>
              </a:rPr>
              <a:t>Performance Analyzer </a:t>
            </a:r>
            <a:r>
              <a:rPr lang="ko-KR" altLang="en-US" sz="1200" b="1" i="1" dirty="0">
                <a:latin typeface="Myriad Pro"/>
              </a:rPr>
              <a:t>활용예제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0161400" y="2420888"/>
            <a:ext cx="720080" cy="171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6287" y="1484784"/>
            <a:ext cx="857250" cy="4819650"/>
          </a:xfrm>
          <a:prstGeom prst="rect">
            <a:avLst/>
          </a:prstGeom>
        </p:spPr>
      </p:pic>
      <p:sp>
        <p:nvSpPr>
          <p:cNvPr id="16" name="타원형 설명선 15"/>
          <p:cNvSpPr/>
          <p:nvPr/>
        </p:nvSpPr>
        <p:spPr>
          <a:xfrm>
            <a:off x="1657880" y="3132176"/>
            <a:ext cx="3599567" cy="1275690"/>
          </a:xfrm>
          <a:prstGeom prst="wedgeEllipseCallout">
            <a:avLst>
              <a:gd name="adj1" fmla="val -24369"/>
              <a:gd name="adj2" fmla="val 62500"/>
            </a:avLst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1016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우측의 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Long-Term Trend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를 클릭하시면 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TOP-N Analysis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대한 추이 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분석도 연계 가능합니다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7861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489" y="1485556"/>
            <a:ext cx="9789734" cy="4822884"/>
          </a:xfrm>
          <a:prstGeom prst="rect">
            <a:avLst/>
          </a:prstGeom>
        </p:spPr>
      </p:pic>
      <p:grpSp>
        <p:nvGrpSpPr>
          <p:cNvPr id="18" name="그룹 17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  <a:solidFill>
            <a:srgbClr val="E7535F"/>
          </a:solidFill>
        </p:grpSpPr>
        <p:sp>
          <p:nvSpPr>
            <p:cNvPr id="19" name="직사각형 18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오른쪽 화살표 19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22447" y="721587"/>
            <a:ext cx="101471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rgbClr val="254061"/>
                </a:solidFill>
                <a:latin typeface="Myriad Pro" pitchFamily="34" charset="0"/>
              </a:rPr>
              <a:t>Scenario 2. </a:t>
            </a:r>
            <a:r>
              <a:rPr lang="en-US" altLang="ko-KR" sz="2500" b="1" dirty="0">
                <a:solidFill>
                  <a:srgbClr val="E7535F"/>
                </a:solidFill>
                <a:latin typeface="Myriad Pro" pitchFamily="34" charset="0"/>
              </a:rPr>
              <a:t>TOP-N </a:t>
            </a:r>
            <a:r>
              <a:rPr lang="ko-KR" altLang="en-US" sz="2500" b="1" dirty="0">
                <a:solidFill>
                  <a:srgbClr val="E7535F"/>
                </a:solidFill>
                <a:latin typeface="Myriad Pro" pitchFamily="34" charset="0"/>
              </a:rPr>
              <a:t>리스트 분석</a:t>
            </a:r>
            <a:endParaRPr lang="en-US" altLang="ko-KR" sz="2500" b="1" dirty="0">
              <a:solidFill>
                <a:srgbClr val="254061"/>
              </a:solidFill>
              <a:latin typeface="Myriad Pro" pitchFamily="34" charset="0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560" y="4749717"/>
            <a:ext cx="827295" cy="1255519"/>
          </a:xfrm>
          <a:prstGeom prst="rect">
            <a:avLst/>
          </a:prstGeom>
        </p:spPr>
      </p:pic>
      <p:sp>
        <p:nvSpPr>
          <p:cNvPr id="12" name="자유형 11"/>
          <p:cNvSpPr/>
          <p:nvPr/>
        </p:nvSpPr>
        <p:spPr>
          <a:xfrm>
            <a:off x="2204" y="194600"/>
            <a:ext cx="2565403" cy="231573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E7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Myriad Pro"/>
              </a:rPr>
              <a:t>Performance Analyzer </a:t>
            </a:r>
            <a:r>
              <a:rPr lang="ko-KR" altLang="en-US" sz="1200" b="1" i="1" dirty="0">
                <a:latin typeface="Myriad Pro"/>
              </a:rPr>
              <a:t>활용예제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350" y="1482892"/>
            <a:ext cx="857250" cy="4819650"/>
          </a:xfrm>
          <a:prstGeom prst="rect">
            <a:avLst/>
          </a:prstGeom>
        </p:spPr>
      </p:pic>
      <p:sp>
        <p:nvSpPr>
          <p:cNvPr id="15" name="타원형 설명선 14"/>
          <p:cNvSpPr/>
          <p:nvPr/>
        </p:nvSpPr>
        <p:spPr>
          <a:xfrm>
            <a:off x="1799424" y="3287274"/>
            <a:ext cx="3599567" cy="1275690"/>
          </a:xfrm>
          <a:prstGeom prst="wedgeEllipseCallout">
            <a:avLst>
              <a:gd name="adj1" fmla="val -24369"/>
              <a:gd name="adj2" fmla="val 62500"/>
            </a:avLst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1016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TOP–Schema, TOP-Program, TOP-Module,TOP-SQL</a:t>
            </a:r>
            <a:r>
              <a:rPr lang="ko-KR" altLang="en-US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에 대하여 추이분석이 가능합니다</a:t>
            </a:r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491" y="1485556"/>
            <a:ext cx="9791020" cy="482329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4665" y="5012810"/>
            <a:ext cx="1788793" cy="1050102"/>
          </a:xfrm>
          <a:prstGeom prst="rect">
            <a:avLst/>
          </a:prstGeom>
        </p:spPr>
      </p:pic>
      <p:sp>
        <p:nvSpPr>
          <p:cNvPr id="11" name="타원형 설명선 10"/>
          <p:cNvSpPr/>
          <p:nvPr/>
        </p:nvSpPr>
        <p:spPr>
          <a:xfrm>
            <a:off x="3144355" y="3924218"/>
            <a:ext cx="2868304" cy="984295"/>
          </a:xfrm>
          <a:prstGeom prst="wedgeEllipseCallout">
            <a:avLst>
              <a:gd name="adj1" fmla="val -24369"/>
              <a:gd name="adj2" fmla="val 62500"/>
            </a:avLst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1016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응답시간을 기준으로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성능 분석을 하려면 어떻게 해야 하나요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3240" y="718669"/>
            <a:ext cx="101471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rgbClr val="254061"/>
                </a:solidFill>
                <a:latin typeface="Myriad Pro" pitchFamily="34" charset="0"/>
              </a:rPr>
              <a:t>Scenario 3. </a:t>
            </a:r>
            <a:r>
              <a:rPr lang="en-US" altLang="ko-KR" sz="2500" b="1" dirty="0">
                <a:solidFill>
                  <a:srgbClr val="E7535F"/>
                </a:solidFill>
                <a:latin typeface="Myriad Pro" pitchFamily="34" charset="0"/>
              </a:rPr>
              <a:t>SQL </a:t>
            </a:r>
            <a:r>
              <a:rPr lang="ko-KR" altLang="en-US" sz="2500" b="1" dirty="0">
                <a:solidFill>
                  <a:srgbClr val="E7535F"/>
                </a:solidFill>
                <a:latin typeface="Myriad Pro" pitchFamily="34" charset="0"/>
              </a:rPr>
              <a:t>응답시간 분석</a:t>
            </a:r>
            <a:endParaRPr lang="en-US" altLang="ko-KR" sz="2500" b="1" dirty="0">
              <a:solidFill>
                <a:srgbClr val="E7535F"/>
              </a:solidFill>
              <a:latin typeface="Myriad Pro" pitchFamily="34" charset="0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  <a:solidFill>
            <a:srgbClr val="E7535F"/>
          </a:solidFill>
        </p:grpSpPr>
        <p:sp>
          <p:nvSpPr>
            <p:cNvPr id="9" name="직사각형 8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오른쪽 화살표 11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자유형 13"/>
          <p:cNvSpPr/>
          <p:nvPr/>
        </p:nvSpPr>
        <p:spPr>
          <a:xfrm>
            <a:off x="2204" y="194600"/>
            <a:ext cx="2565403" cy="231573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E7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Myriad Pro"/>
              </a:rPr>
              <a:t>Performance Analyzer </a:t>
            </a:r>
            <a:r>
              <a:rPr lang="ko-KR" altLang="en-US" sz="1200" b="1" i="1" dirty="0">
                <a:latin typeface="Myriad Pro"/>
              </a:rPr>
              <a:t>활용예제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350" y="1474100"/>
            <a:ext cx="8572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491" y="1483391"/>
            <a:ext cx="9791020" cy="482546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734" y="2956803"/>
            <a:ext cx="526327" cy="286613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061" y="3243416"/>
            <a:ext cx="153471" cy="166262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  <a:solidFill>
            <a:srgbClr val="E7535F"/>
          </a:solidFill>
        </p:grpSpPr>
        <p:sp>
          <p:nvSpPr>
            <p:cNvPr id="16" name="직사각형 15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오른쪽 화살표 16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23240" y="716310"/>
            <a:ext cx="101471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rgbClr val="254061"/>
                </a:solidFill>
                <a:latin typeface="Myriad Pro" pitchFamily="34" charset="0"/>
              </a:rPr>
              <a:t>Scenario 3. </a:t>
            </a:r>
            <a:r>
              <a:rPr lang="en-US" altLang="ko-KR" sz="2500" b="1" dirty="0">
                <a:solidFill>
                  <a:srgbClr val="E7535F"/>
                </a:solidFill>
                <a:latin typeface="Myriad Pro" pitchFamily="34" charset="0"/>
              </a:rPr>
              <a:t>SQL </a:t>
            </a:r>
            <a:r>
              <a:rPr lang="ko-KR" altLang="en-US" sz="2500" b="1" dirty="0">
                <a:solidFill>
                  <a:srgbClr val="E7535F"/>
                </a:solidFill>
                <a:latin typeface="Myriad Pro" pitchFamily="34" charset="0"/>
              </a:rPr>
              <a:t>응답시간 분석</a:t>
            </a:r>
            <a:endParaRPr lang="en-US" altLang="ko-KR" sz="2500" b="1" dirty="0">
              <a:solidFill>
                <a:srgbClr val="E7535F"/>
              </a:solidFill>
              <a:latin typeface="Myriad Pro" pitchFamily="34" charset="0"/>
            </a:endParaRPr>
          </a:p>
        </p:txBody>
      </p:sp>
      <p:sp>
        <p:nvSpPr>
          <p:cNvPr id="20" name="자유형 19"/>
          <p:cNvSpPr/>
          <p:nvPr/>
        </p:nvSpPr>
        <p:spPr>
          <a:xfrm>
            <a:off x="2204" y="194600"/>
            <a:ext cx="2565403" cy="231573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E7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>
                <a:latin typeface="Myriad Pro"/>
              </a:rPr>
              <a:t>Performance Analyzer </a:t>
            </a:r>
            <a:r>
              <a:rPr lang="ko-KR" altLang="en-US" sz="1200" b="1" i="1" dirty="0">
                <a:latin typeface="Myriad Pro"/>
              </a:rPr>
              <a:t>활용예제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350" y="1482892"/>
            <a:ext cx="857250" cy="4819650"/>
          </a:xfrm>
          <a:prstGeom prst="rect">
            <a:avLst/>
          </a:prstGeom>
        </p:spPr>
      </p:pic>
      <p:sp>
        <p:nvSpPr>
          <p:cNvPr id="19" name="타원형 설명선 18"/>
          <p:cNvSpPr/>
          <p:nvPr/>
        </p:nvSpPr>
        <p:spPr>
          <a:xfrm flipH="1">
            <a:off x="1885843" y="2941210"/>
            <a:ext cx="3941774" cy="1411388"/>
          </a:xfrm>
          <a:prstGeom prst="wedgeEllipseCallout">
            <a:avLst>
              <a:gd name="adj1" fmla="val 45015"/>
              <a:gd name="adj2" fmla="val 60165"/>
            </a:avLst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1016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응답시간을 분산 형 차트로 표시하여 직관적인 분석을 할 수 있습니다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Drag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하면 해당 구간의 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SQL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  <a:p>
            <a:pPr algn="ctr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정보가 표시 됩니다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 </a:t>
            </a:r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108" y="4692811"/>
            <a:ext cx="935069" cy="161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7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4645923" y="6526130"/>
            <a:ext cx="2900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kumimoji="0"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Tahoma" pitchFamily="34" charset="0"/>
              </a:rPr>
              <a:t>© Copyrights 2020 EXEM. All Rights Reserved.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233951" y="2921168"/>
            <a:ext cx="37240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6000" spc="-100" dirty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00B0F0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TitilliumText22L Th" pitchFamily="50" charset="0"/>
                <a:ea typeface="-윤고딕350" pitchFamily="18" charset="-127"/>
              </a:rPr>
              <a:t>T</a:t>
            </a:r>
            <a:r>
              <a:rPr lang="en-US" altLang="ko-KR" sz="4800" spc="-100" dirty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404040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TitilliumText22L Th" pitchFamily="50" charset="0"/>
                <a:ea typeface="-윤고딕350" pitchFamily="18" charset="-127"/>
              </a:rPr>
              <a:t>HANK</a:t>
            </a:r>
            <a:r>
              <a:rPr lang="en-US" altLang="ko-KR" sz="4800" spc="-100" dirty="0">
                <a:ln>
                  <a:solidFill>
                    <a:srgbClr val="D91962">
                      <a:alpha val="0"/>
                    </a:srgbClr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TitilliumText22L Th" pitchFamily="50" charset="0"/>
                <a:ea typeface="-윤고딕350" pitchFamily="18" charset="-127"/>
              </a:rPr>
              <a:t> </a:t>
            </a:r>
            <a:r>
              <a:rPr lang="en-US" altLang="ko-KR" sz="6000" spc="-100" dirty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E7535F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TitilliumText22L Th" pitchFamily="50" charset="0"/>
                <a:ea typeface="-윤고딕350" pitchFamily="18" charset="-127"/>
              </a:rPr>
              <a:t>Y</a:t>
            </a:r>
            <a:r>
              <a:rPr lang="en-US" altLang="ko-KR" sz="4800" spc="-100" dirty="0">
                <a:ln>
                  <a:solidFill>
                    <a:srgbClr val="D91962">
                      <a:alpha val="0"/>
                    </a:srgbClr>
                  </a:solidFill>
                </a:ln>
                <a:solidFill>
                  <a:srgbClr val="404040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  <a:latin typeface="TitilliumText22L Th" pitchFamily="50" charset="0"/>
                <a:ea typeface="-윤고딕350" pitchFamily="18" charset="-127"/>
              </a:rPr>
              <a:t>OU</a:t>
            </a:r>
            <a:endParaRPr lang="ko-KR" altLang="en-US" sz="4800" spc="-100" dirty="0">
              <a:ln>
                <a:solidFill>
                  <a:srgbClr val="D91962">
                    <a:alpha val="0"/>
                  </a:srgbClr>
                </a:solidFill>
              </a:ln>
              <a:solidFill>
                <a:srgbClr val="404040"/>
              </a:solidFill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  <a:latin typeface="TitilliumText22L Th" pitchFamily="50" charset="0"/>
              <a:ea typeface="-윤고딕350" pitchFamily="18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11208574" y="319956"/>
            <a:ext cx="777192" cy="266608"/>
            <a:chOff x="11208574" y="319956"/>
            <a:chExt cx="777192" cy="266608"/>
          </a:xfrm>
        </p:grpSpPr>
        <p:grpSp>
          <p:nvGrpSpPr>
            <p:cNvPr id="14" name="그룹 13"/>
            <p:cNvGrpSpPr/>
            <p:nvPr/>
          </p:nvGrpSpPr>
          <p:grpSpPr>
            <a:xfrm>
              <a:off x="11208574" y="319956"/>
              <a:ext cx="311273" cy="266608"/>
              <a:chOff x="9768408" y="6309320"/>
              <a:chExt cx="406160" cy="347879"/>
            </a:xfrm>
          </p:grpSpPr>
          <p:sp>
            <p:nvSpPr>
              <p:cNvPr id="17" name="Freeform 78"/>
              <p:cNvSpPr>
                <a:spLocks/>
              </p:cNvSpPr>
              <p:nvPr userDrawn="1"/>
            </p:nvSpPr>
            <p:spPr bwMode="auto">
              <a:xfrm>
                <a:off x="9801192" y="6404030"/>
                <a:ext cx="373376" cy="167564"/>
              </a:xfrm>
              <a:custGeom>
                <a:avLst/>
                <a:gdLst>
                  <a:gd name="T0" fmla="*/ 86 w 204"/>
                  <a:gd name="T1" fmla="*/ 4 h 92"/>
                  <a:gd name="T2" fmla="*/ 76 w 204"/>
                  <a:gd name="T3" fmla="*/ 18 h 92"/>
                  <a:gd name="T4" fmla="*/ 86 w 204"/>
                  <a:gd name="T5" fmla="*/ 12 h 92"/>
                  <a:gd name="T6" fmla="*/ 110 w 204"/>
                  <a:gd name="T7" fmla="*/ 2 h 92"/>
                  <a:gd name="T8" fmla="*/ 122 w 204"/>
                  <a:gd name="T9" fmla="*/ 0 h 92"/>
                  <a:gd name="T10" fmla="*/ 138 w 204"/>
                  <a:gd name="T11" fmla="*/ 6 h 92"/>
                  <a:gd name="T12" fmla="*/ 138 w 204"/>
                  <a:gd name="T13" fmla="*/ 18 h 92"/>
                  <a:gd name="T14" fmla="*/ 146 w 204"/>
                  <a:gd name="T15" fmla="*/ 14 h 92"/>
                  <a:gd name="T16" fmla="*/ 172 w 204"/>
                  <a:gd name="T17" fmla="*/ 2 h 92"/>
                  <a:gd name="T18" fmla="*/ 186 w 204"/>
                  <a:gd name="T19" fmla="*/ 0 h 92"/>
                  <a:gd name="T20" fmla="*/ 202 w 204"/>
                  <a:gd name="T21" fmla="*/ 6 h 92"/>
                  <a:gd name="T22" fmla="*/ 204 w 204"/>
                  <a:gd name="T23" fmla="*/ 16 h 92"/>
                  <a:gd name="T24" fmla="*/ 190 w 204"/>
                  <a:gd name="T25" fmla="*/ 36 h 92"/>
                  <a:gd name="T26" fmla="*/ 138 w 204"/>
                  <a:gd name="T27" fmla="*/ 74 h 92"/>
                  <a:gd name="T28" fmla="*/ 166 w 204"/>
                  <a:gd name="T29" fmla="*/ 42 h 92"/>
                  <a:gd name="T30" fmla="*/ 178 w 204"/>
                  <a:gd name="T31" fmla="*/ 24 h 92"/>
                  <a:gd name="T32" fmla="*/ 178 w 204"/>
                  <a:gd name="T33" fmla="*/ 18 h 92"/>
                  <a:gd name="T34" fmla="*/ 168 w 204"/>
                  <a:gd name="T35" fmla="*/ 16 h 92"/>
                  <a:gd name="T36" fmla="*/ 154 w 204"/>
                  <a:gd name="T37" fmla="*/ 18 h 92"/>
                  <a:gd name="T38" fmla="*/ 138 w 204"/>
                  <a:gd name="T39" fmla="*/ 26 h 92"/>
                  <a:gd name="T40" fmla="*/ 126 w 204"/>
                  <a:gd name="T41" fmla="*/ 36 h 92"/>
                  <a:gd name="T42" fmla="*/ 94 w 204"/>
                  <a:gd name="T43" fmla="*/ 74 h 92"/>
                  <a:gd name="T44" fmla="*/ 104 w 204"/>
                  <a:gd name="T45" fmla="*/ 40 h 92"/>
                  <a:gd name="T46" fmla="*/ 110 w 204"/>
                  <a:gd name="T47" fmla="*/ 32 h 92"/>
                  <a:gd name="T48" fmla="*/ 114 w 204"/>
                  <a:gd name="T49" fmla="*/ 20 h 92"/>
                  <a:gd name="T50" fmla="*/ 110 w 204"/>
                  <a:gd name="T51" fmla="*/ 16 h 92"/>
                  <a:gd name="T52" fmla="*/ 104 w 204"/>
                  <a:gd name="T53" fmla="*/ 16 h 92"/>
                  <a:gd name="T54" fmla="*/ 88 w 204"/>
                  <a:gd name="T55" fmla="*/ 20 h 92"/>
                  <a:gd name="T56" fmla="*/ 72 w 204"/>
                  <a:gd name="T57" fmla="*/ 28 h 92"/>
                  <a:gd name="T58" fmla="*/ 60 w 204"/>
                  <a:gd name="T59" fmla="*/ 40 h 92"/>
                  <a:gd name="T60" fmla="*/ 18 w 204"/>
                  <a:gd name="T61" fmla="*/ 92 h 92"/>
                  <a:gd name="T62" fmla="*/ 70 w 204"/>
                  <a:gd name="T63" fmla="*/ 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4" h="92">
                    <a:moveTo>
                      <a:pt x="70" y="4"/>
                    </a:moveTo>
                    <a:lnTo>
                      <a:pt x="86" y="4"/>
                    </a:lnTo>
                    <a:lnTo>
                      <a:pt x="74" y="18"/>
                    </a:lnTo>
                    <a:lnTo>
                      <a:pt x="76" y="18"/>
                    </a:lnTo>
                    <a:lnTo>
                      <a:pt x="76" y="18"/>
                    </a:lnTo>
                    <a:lnTo>
                      <a:pt x="86" y="12"/>
                    </a:lnTo>
                    <a:lnTo>
                      <a:pt x="98" y="6"/>
                    </a:lnTo>
                    <a:lnTo>
                      <a:pt x="110" y="2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32" y="2"/>
                    </a:lnTo>
                    <a:lnTo>
                      <a:pt x="138" y="6"/>
                    </a:lnTo>
                    <a:lnTo>
                      <a:pt x="140" y="12"/>
                    </a:lnTo>
                    <a:lnTo>
                      <a:pt x="138" y="18"/>
                    </a:lnTo>
                    <a:lnTo>
                      <a:pt x="138" y="18"/>
                    </a:lnTo>
                    <a:lnTo>
                      <a:pt x="146" y="14"/>
                    </a:lnTo>
                    <a:lnTo>
                      <a:pt x="158" y="8"/>
                    </a:lnTo>
                    <a:lnTo>
                      <a:pt x="172" y="2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96" y="2"/>
                    </a:lnTo>
                    <a:lnTo>
                      <a:pt x="202" y="6"/>
                    </a:lnTo>
                    <a:lnTo>
                      <a:pt x="204" y="10"/>
                    </a:lnTo>
                    <a:lnTo>
                      <a:pt x="204" y="16"/>
                    </a:lnTo>
                    <a:lnTo>
                      <a:pt x="196" y="26"/>
                    </a:lnTo>
                    <a:lnTo>
                      <a:pt x="190" y="36"/>
                    </a:lnTo>
                    <a:lnTo>
                      <a:pt x="156" y="74"/>
                    </a:lnTo>
                    <a:lnTo>
                      <a:pt x="138" y="74"/>
                    </a:lnTo>
                    <a:lnTo>
                      <a:pt x="166" y="42"/>
                    </a:lnTo>
                    <a:lnTo>
                      <a:pt x="166" y="42"/>
                    </a:lnTo>
                    <a:lnTo>
                      <a:pt x="172" y="32"/>
                    </a:lnTo>
                    <a:lnTo>
                      <a:pt x="178" y="24"/>
                    </a:lnTo>
                    <a:lnTo>
                      <a:pt x="178" y="22"/>
                    </a:lnTo>
                    <a:lnTo>
                      <a:pt x="178" y="18"/>
                    </a:lnTo>
                    <a:lnTo>
                      <a:pt x="174" y="16"/>
                    </a:lnTo>
                    <a:lnTo>
                      <a:pt x="168" y="16"/>
                    </a:lnTo>
                    <a:lnTo>
                      <a:pt x="168" y="16"/>
                    </a:lnTo>
                    <a:lnTo>
                      <a:pt x="154" y="18"/>
                    </a:lnTo>
                    <a:lnTo>
                      <a:pt x="146" y="22"/>
                    </a:lnTo>
                    <a:lnTo>
                      <a:pt x="138" y="26"/>
                    </a:lnTo>
                    <a:lnTo>
                      <a:pt x="138" y="26"/>
                    </a:lnTo>
                    <a:lnTo>
                      <a:pt x="126" y="36"/>
                    </a:lnTo>
                    <a:lnTo>
                      <a:pt x="116" y="46"/>
                    </a:lnTo>
                    <a:lnTo>
                      <a:pt x="94" y="74"/>
                    </a:lnTo>
                    <a:lnTo>
                      <a:pt x="76" y="74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110" y="32"/>
                    </a:lnTo>
                    <a:lnTo>
                      <a:pt x="114" y="24"/>
                    </a:lnTo>
                    <a:lnTo>
                      <a:pt x="114" y="20"/>
                    </a:lnTo>
                    <a:lnTo>
                      <a:pt x="114" y="18"/>
                    </a:lnTo>
                    <a:lnTo>
                      <a:pt x="110" y="16"/>
                    </a:lnTo>
                    <a:lnTo>
                      <a:pt x="104" y="16"/>
                    </a:lnTo>
                    <a:lnTo>
                      <a:pt x="104" y="16"/>
                    </a:lnTo>
                    <a:lnTo>
                      <a:pt x="96" y="16"/>
                    </a:lnTo>
                    <a:lnTo>
                      <a:pt x="88" y="20"/>
                    </a:lnTo>
                    <a:lnTo>
                      <a:pt x="80" y="22"/>
                    </a:lnTo>
                    <a:lnTo>
                      <a:pt x="72" y="28"/>
                    </a:lnTo>
                    <a:lnTo>
                      <a:pt x="72" y="28"/>
                    </a:lnTo>
                    <a:lnTo>
                      <a:pt x="60" y="40"/>
                    </a:lnTo>
                    <a:lnTo>
                      <a:pt x="48" y="52"/>
                    </a:lnTo>
                    <a:lnTo>
                      <a:pt x="18" y="92"/>
                    </a:lnTo>
                    <a:lnTo>
                      <a:pt x="0" y="9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8" name="Freeform 79"/>
              <p:cNvSpPr>
                <a:spLocks/>
              </p:cNvSpPr>
              <p:nvPr userDrawn="1"/>
            </p:nvSpPr>
            <p:spPr bwMode="auto">
              <a:xfrm>
                <a:off x="9768408" y="6309320"/>
                <a:ext cx="285951" cy="347879"/>
              </a:xfrm>
              <a:custGeom>
                <a:avLst/>
                <a:gdLst>
                  <a:gd name="T0" fmla="*/ 66 w 156"/>
                  <a:gd name="T1" fmla="*/ 36 h 190"/>
                  <a:gd name="T2" fmla="*/ 66 w 156"/>
                  <a:gd name="T3" fmla="*/ 36 h 190"/>
                  <a:gd name="T4" fmla="*/ 44 w 156"/>
                  <a:gd name="T5" fmla="*/ 18 h 190"/>
                  <a:gd name="T6" fmla="*/ 28 w 156"/>
                  <a:gd name="T7" fmla="*/ 12 h 190"/>
                  <a:gd name="T8" fmla="*/ 24 w 156"/>
                  <a:gd name="T9" fmla="*/ 10 h 190"/>
                  <a:gd name="T10" fmla="*/ 20 w 156"/>
                  <a:gd name="T11" fmla="*/ 12 h 190"/>
                  <a:gd name="T12" fmla="*/ 18 w 156"/>
                  <a:gd name="T13" fmla="*/ 14 h 190"/>
                  <a:gd name="T14" fmla="*/ 18 w 156"/>
                  <a:gd name="T15" fmla="*/ 18 h 190"/>
                  <a:gd name="T16" fmla="*/ 22 w 156"/>
                  <a:gd name="T17" fmla="*/ 32 h 190"/>
                  <a:gd name="T18" fmla="*/ 32 w 156"/>
                  <a:gd name="T19" fmla="*/ 52 h 190"/>
                  <a:gd name="T20" fmla="*/ 48 w 156"/>
                  <a:gd name="T21" fmla="*/ 74 h 190"/>
                  <a:gd name="T22" fmla="*/ 70 w 156"/>
                  <a:gd name="T23" fmla="*/ 102 h 190"/>
                  <a:gd name="T24" fmla="*/ 70 w 156"/>
                  <a:gd name="T25" fmla="*/ 102 h 190"/>
                  <a:gd name="T26" fmla="*/ 92 w 156"/>
                  <a:gd name="T27" fmla="*/ 128 h 190"/>
                  <a:gd name="T28" fmla="*/ 112 w 156"/>
                  <a:gd name="T29" fmla="*/ 148 h 190"/>
                  <a:gd name="T30" fmla="*/ 128 w 156"/>
                  <a:gd name="T31" fmla="*/ 164 h 190"/>
                  <a:gd name="T32" fmla="*/ 140 w 156"/>
                  <a:gd name="T33" fmla="*/ 170 h 190"/>
                  <a:gd name="T34" fmla="*/ 144 w 156"/>
                  <a:gd name="T35" fmla="*/ 172 h 190"/>
                  <a:gd name="T36" fmla="*/ 148 w 156"/>
                  <a:gd name="T37" fmla="*/ 170 h 190"/>
                  <a:gd name="T38" fmla="*/ 150 w 156"/>
                  <a:gd name="T39" fmla="*/ 168 h 190"/>
                  <a:gd name="T40" fmla="*/ 150 w 156"/>
                  <a:gd name="T41" fmla="*/ 162 h 190"/>
                  <a:gd name="T42" fmla="*/ 146 w 156"/>
                  <a:gd name="T43" fmla="*/ 146 h 190"/>
                  <a:gd name="T44" fmla="*/ 136 w 156"/>
                  <a:gd name="T45" fmla="*/ 120 h 190"/>
                  <a:gd name="T46" fmla="*/ 136 w 156"/>
                  <a:gd name="T47" fmla="*/ 120 h 190"/>
                  <a:gd name="T48" fmla="*/ 150 w 156"/>
                  <a:gd name="T49" fmla="*/ 154 h 190"/>
                  <a:gd name="T50" fmla="*/ 154 w 156"/>
                  <a:gd name="T51" fmla="*/ 166 h 190"/>
                  <a:gd name="T52" fmla="*/ 156 w 156"/>
                  <a:gd name="T53" fmla="*/ 176 h 190"/>
                  <a:gd name="T54" fmla="*/ 156 w 156"/>
                  <a:gd name="T55" fmla="*/ 184 h 190"/>
                  <a:gd name="T56" fmla="*/ 154 w 156"/>
                  <a:gd name="T57" fmla="*/ 188 h 190"/>
                  <a:gd name="T58" fmla="*/ 150 w 156"/>
                  <a:gd name="T59" fmla="*/ 190 h 190"/>
                  <a:gd name="T60" fmla="*/ 144 w 156"/>
                  <a:gd name="T61" fmla="*/ 190 h 190"/>
                  <a:gd name="T62" fmla="*/ 136 w 156"/>
                  <a:gd name="T63" fmla="*/ 188 h 190"/>
                  <a:gd name="T64" fmla="*/ 128 w 156"/>
                  <a:gd name="T65" fmla="*/ 184 h 190"/>
                  <a:gd name="T66" fmla="*/ 106 w 156"/>
                  <a:gd name="T67" fmla="*/ 168 h 190"/>
                  <a:gd name="T68" fmla="*/ 82 w 156"/>
                  <a:gd name="T69" fmla="*/ 146 h 190"/>
                  <a:gd name="T70" fmla="*/ 54 w 156"/>
                  <a:gd name="T71" fmla="*/ 114 h 190"/>
                  <a:gd name="T72" fmla="*/ 54 w 156"/>
                  <a:gd name="T73" fmla="*/ 114 h 190"/>
                  <a:gd name="T74" fmla="*/ 30 w 156"/>
                  <a:gd name="T75" fmla="*/ 80 h 190"/>
                  <a:gd name="T76" fmla="*/ 12 w 156"/>
                  <a:gd name="T77" fmla="*/ 52 h 190"/>
                  <a:gd name="T78" fmla="*/ 2 w 156"/>
                  <a:gd name="T79" fmla="*/ 28 h 190"/>
                  <a:gd name="T80" fmla="*/ 0 w 156"/>
                  <a:gd name="T81" fmla="*/ 18 h 190"/>
                  <a:gd name="T82" fmla="*/ 0 w 156"/>
                  <a:gd name="T83" fmla="*/ 10 h 190"/>
                  <a:gd name="T84" fmla="*/ 2 w 156"/>
                  <a:gd name="T85" fmla="*/ 4 h 190"/>
                  <a:gd name="T86" fmla="*/ 4 w 156"/>
                  <a:gd name="T87" fmla="*/ 2 h 190"/>
                  <a:gd name="T88" fmla="*/ 10 w 156"/>
                  <a:gd name="T89" fmla="*/ 0 h 190"/>
                  <a:gd name="T90" fmla="*/ 18 w 156"/>
                  <a:gd name="T91" fmla="*/ 2 h 190"/>
                  <a:gd name="T92" fmla="*/ 26 w 156"/>
                  <a:gd name="T93" fmla="*/ 6 h 190"/>
                  <a:gd name="T94" fmla="*/ 38 w 156"/>
                  <a:gd name="T95" fmla="*/ 12 h 190"/>
                  <a:gd name="T96" fmla="*/ 52 w 156"/>
                  <a:gd name="T97" fmla="*/ 22 h 190"/>
                  <a:gd name="T98" fmla="*/ 66 w 156"/>
                  <a:gd name="T99" fmla="*/ 36 h 190"/>
                  <a:gd name="T100" fmla="*/ 66 w 156"/>
                  <a:gd name="T101" fmla="*/ 3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6" h="190">
                    <a:moveTo>
                      <a:pt x="66" y="36"/>
                    </a:moveTo>
                    <a:lnTo>
                      <a:pt x="66" y="36"/>
                    </a:lnTo>
                    <a:lnTo>
                      <a:pt x="44" y="18"/>
                    </a:lnTo>
                    <a:lnTo>
                      <a:pt x="28" y="12"/>
                    </a:lnTo>
                    <a:lnTo>
                      <a:pt x="24" y="10"/>
                    </a:lnTo>
                    <a:lnTo>
                      <a:pt x="20" y="12"/>
                    </a:lnTo>
                    <a:lnTo>
                      <a:pt x="18" y="14"/>
                    </a:lnTo>
                    <a:lnTo>
                      <a:pt x="18" y="18"/>
                    </a:lnTo>
                    <a:lnTo>
                      <a:pt x="22" y="32"/>
                    </a:lnTo>
                    <a:lnTo>
                      <a:pt x="32" y="52"/>
                    </a:lnTo>
                    <a:lnTo>
                      <a:pt x="48" y="74"/>
                    </a:lnTo>
                    <a:lnTo>
                      <a:pt x="70" y="102"/>
                    </a:lnTo>
                    <a:lnTo>
                      <a:pt x="70" y="102"/>
                    </a:lnTo>
                    <a:lnTo>
                      <a:pt x="92" y="128"/>
                    </a:lnTo>
                    <a:lnTo>
                      <a:pt x="112" y="148"/>
                    </a:lnTo>
                    <a:lnTo>
                      <a:pt x="128" y="164"/>
                    </a:lnTo>
                    <a:lnTo>
                      <a:pt x="140" y="170"/>
                    </a:lnTo>
                    <a:lnTo>
                      <a:pt x="144" y="172"/>
                    </a:lnTo>
                    <a:lnTo>
                      <a:pt x="148" y="170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46" y="146"/>
                    </a:lnTo>
                    <a:lnTo>
                      <a:pt x="136" y="120"/>
                    </a:lnTo>
                    <a:lnTo>
                      <a:pt x="136" y="120"/>
                    </a:lnTo>
                    <a:lnTo>
                      <a:pt x="150" y="154"/>
                    </a:lnTo>
                    <a:lnTo>
                      <a:pt x="154" y="166"/>
                    </a:lnTo>
                    <a:lnTo>
                      <a:pt x="156" y="176"/>
                    </a:lnTo>
                    <a:lnTo>
                      <a:pt x="156" y="184"/>
                    </a:lnTo>
                    <a:lnTo>
                      <a:pt x="154" y="188"/>
                    </a:lnTo>
                    <a:lnTo>
                      <a:pt x="150" y="190"/>
                    </a:lnTo>
                    <a:lnTo>
                      <a:pt x="144" y="190"/>
                    </a:lnTo>
                    <a:lnTo>
                      <a:pt x="136" y="188"/>
                    </a:lnTo>
                    <a:lnTo>
                      <a:pt x="128" y="184"/>
                    </a:lnTo>
                    <a:lnTo>
                      <a:pt x="106" y="168"/>
                    </a:lnTo>
                    <a:lnTo>
                      <a:pt x="82" y="146"/>
                    </a:lnTo>
                    <a:lnTo>
                      <a:pt x="54" y="114"/>
                    </a:lnTo>
                    <a:lnTo>
                      <a:pt x="54" y="114"/>
                    </a:lnTo>
                    <a:lnTo>
                      <a:pt x="30" y="80"/>
                    </a:lnTo>
                    <a:lnTo>
                      <a:pt x="12" y="52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26" y="6"/>
                    </a:lnTo>
                    <a:lnTo>
                      <a:pt x="38" y="12"/>
                    </a:lnTo>
                    <a:lnTo>
                      <a:pt x="52" y="22"/>
                    </a:lnTo>
                    <a:lnTo>
                      <a:pt x="66" y="3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rgbClr val="FD34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9" name="Freeform 80"/>
              <p:cNvSpPr>
                <a:spLocks/>
              </p:cNvSpPr>
              <p:nvPr userDrawn="1"/>
            </p:nvSpPr>
            <p:spPr bwMode="auto">
              <a:xfrm>
                <a:off x="9793907" y="6407673"/>
                <a:ext cx="167564" cy="167564"/>
              </a:xfrm>
              <a:custGeom>
                <a:avLst/>
                <a:gdLst>
                  <a:gd name="T0" fmla="*/ 74 w 92"/>
                  <a:gd name="T1" fmla="*/ 0 h 92"/>
                  <a:gd name="T2" fmla="*/ 92 w 92"/>
                  <a:gd name="T3" fmla="*/ 0 h 92"/>
                  <a:gd name="T4" fmla="*/ 20 w 92"/>
                  <a:gd name="T5" fmla="*/ 92 h 92"/>
                  <a:gd name="T6" fmla="*/ 0 w 92"/>
                  <a:gd name="T7" fmla="*/ 92 h 92"/>
                  <a:gd name="T8" fmla="*/ 74 w 92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2">
                    <a:moveTo>
                      <a:pt x="74" y="0"/>
                    </a:moveTo>
                    <a:lnTo>
                      <a:pt x="92" y="0"/>
                    </a:lnTo>
                    <a:lnTo>
                      <a:pt x="20" y="92"/>
                    </a:lnTo>
                    <a:lnTo>
                      <a:pt x="0" y="92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D34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1361953" y="353232"/>
              <a:ext cx="623813" cy="20005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700" b="1" spc="-1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Khmer UI" panose="020B0502040204020203" pitchFamily="34" charset="0"/>
                </a:rPr>
                <a:t>㈜엑셈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074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곱셈 기호 4"/>
          <p:cNvSpPr>
            <a:spLocks/>
          </p:cNvSpPr>
          <p:nvPr/>
        </p:nvSpPr>
        <p:spPr>
          <a:xfrm>
            <a:off x="4704584" y="1853334"/>
            <a:ext cx="396000" cy="396000"/>
          </a:xfrm>
          <a:prstGeom prst="mathMultiply">
            <a:avLst/>
          </a:prstGeom>
          <a:solidFill>
            <a:srgbClr val="E75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E7535F"/>
              </a:solidFill>
            </a:endParaRPr>
          </a:p>
        </p:txBody>
      </p:sp>
      <p:sp>
        <p:nvSpPr>
          <p:cNvPr id="6" name="타원 5"/>
          <p:cNvSpPr>
            <a:spLocks/>
          </p:cNvSpPr>
          <p:nvPr/>
        </p:nvSpPr>
        <p:spPr>
          <a:xfrm>
            <a:off x="8963659" y="1907334"/>
            <a:ext cx="252000" cy="252000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6061" y="719808"/>
            <a:ext cx="10079880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“Tibero Shared Memory </a:t>
            </a:r>
            <a:r>
              <a:rPr lang="en-US" altLang="ko-KR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Access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방식으로 모든 성능데이터 수집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"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6200000">
                  <a:schemeClr val="tx1">
                    <a:alpha val="30000"/>
                  </a:schemeClr>
                </a:innerShdw>
              </a:effectLst>
              <a:latin typeface="+mn-ea"/>
              <a:cs typeface="Khmer UI" panose="020B0502040204020203" pitchFamily="34" charset="0"/>
            </a:endParaRPr>
          </a:p>
        </p:txBody>
      </p:sp>
      <p:sp>
        <p:nvSpPr>
          <p:cNvPr id="8" name="순서도: 수행의 시작/종료 7"/>
          <p:cNvSpPr/>
          <p:nvPr/>
        </p:nvSpPr>
        <p:spPr>
          <a:xfrm>
            <a:off x="7584757" y="4756837"/>
            <a:ext cx="1534879" cy="255973"/>
          </a:xfrm>
          <a:prstGeom prst="flowChartTerminator">
            <a:avLst/>
          </a:prstGeom>
          <a:solidFill>
            <a:srgbClr val="45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/>
              <a:t>MaxGauge Agent</a:t>
            </a:r>
            <a:endParaRPr lang="ko-KR" altLang="en-US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56061" y="1249086"/>
            <a:ext cx="10079880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Database </a:t>
            </a:r>
            <a:r>
              <a:rPr lang="en-US" altLang="ko-KR" sz="14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Hang </a:t>
            </a:r>
            <a:r>
              <a:rPr lang="ko-KR" altLang="en-US" sz="1400" b="1" dirty="0">
                <a:solidFill>
                  <a:srgbClr val="E7535F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상태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에서도 모니터링 및 정밀분석 가능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.</a:t>
            </a:r>
            <a:endParaRPr lang="ko-KR" altLang="en-US" sz="1400" dirty="0">
              <a:latin typeface="Myriad Pro" pitchFamily="34" charset="0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</p:grpSpPr>
        <p:sp>
          <p:nvSpPr>
            <p:cNvPr id="23" name="직사각형 22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오른쪽 화살표 23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자유형 13"/>
          <p:cNvSpPr/>
          <p:nvPr/>
        </p:nvSpPr>
        <p:spPr>
          <a:xfrm>
            <a:off x="2205" y="184095"/>
            <a:ext cx="2350246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 err="1">
                <a:solidFill>
                  <a:schemeClr val="bg1"/>
                </a:solidFill>
                <a:latin typeface="+mj-ea"/>
                <a:ea typeface="+mj-ea"/>
              </a:rPr>
              <a:t>MaxGauge</a:t>
            </a:r>
            <a:r>
              <a:rPr lang="en-US" altLang="ko-KR" sz="1200" b="1" i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1200" b="1" i="1" dirty="0">
                <a:solidFill>
                  <a:schemeClr val="bg1"/>
                </a:solidFill>
                <a:latin typeface="+mj-ea"/>
                <a:ea typeface="+mj-ea"/>
              </a:rPr>
              <a:t>특장점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1325749" y="1366168"/>
            <a:ext cx="9540502" cy="5159425"/>
            <a:chOff x="1325749" y="1366168"/>
            <a:chExt cx="9540502" cy="5159425"/>
          </a:xfrm>
        </p:grpSpPr>
        <p:pic>
          <p:nvPicPr>
            <p:cNvPr id="2" name="그림 1" descr="aess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5749" y="1366168"/>
              <a:ext cx="9540502" cy="5159425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3516" y="3303771"/>
              <a:ext cx="2284969" cy="2284969"/>
            </a:xfrm>
            <a:prstGeom prst="rect">
              <a:avLst/>
            </a:prstGeom>
          </p:spPr>
        </p:pic>
        <p:sp>
          <p:nvSpPr>
            <p:cNvPr id="3" name="모서리가 둥근 직사각형 2"/>
            <p:cNvSpPr/>
            <p:nvPr/>
          </p:nvSpPr>
          <p:spPr>
            <a:xfrm>
              <a:off x="3534530" y="5364978"/>
              <a:ext cx="864096" cy="36004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>
                  <a:latin typeface="Ebrima" pitchFamily="2" charset="0"/>
                  <a:ea typeface="Ebrima" pitchFamily="2" charset="0"/>
                  <a:cs typeface="Ebrima" pitchFamily="2" charset="0"/>
                </a:rPr>
                <a:t>TSM</a:t>
              </a:r>
              <a:endParaRPr lang="ko-KR" altLang="en-US" sz="2000" b="1" dirty="0">
                <a:latin typeface="Ebrima" pitchFamily="2" charset="0"/>
                <a:cs typeface="Ebrima" pitchFamily="2" charset="0"/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7873620" y="5408720"/>
              <a:ext cx="864096" cy="36004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>
                  <a:latin typeface="Ebrima" pitchFamily="2" charset="0"/>
                  <a:ea typeface="Ebrima" pitchFamily="2" charset="0"/>
                  <a:cs typeface="Ebrima" pitchFamily="2" charset="0"/>
                </a:rPr>
                <a:t>TSM</a:t>
              </a:r>
              <a:endParaRPr lang="ko-KR" altLang="en-US" sz="2000" b="1" dirty="0">
                <a:latin typeface="Ebrima" pitchFamily="2" charset="0"/>
                <a:cs typeface="Ebrim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055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225829" y="719808"/>
            <a:ext cx="9715316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"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수집 가능한 모든 가동 이력의 </a:t>
            </a:r>
            <a:r>
              <a:rPr lang="en-US" altLang="ko-KR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1</a:t>
            </a:r>
            <a:r>
              <a:rPr lang="ko-KR" altLang="en-US" sz="2500" b="1" dirty="0">
                <a:solidFill>
                  <a:srgbClr val="00B0F0"/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초 단위 데이터</a:t>
            </a: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 저장</a:t>
            </a:r>
            <a:r>
              <a: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30000"/>
                    </a:schemeClr>
                  </a:innerShdw>
                </a:effectLst>
                <a:latin typeface="+mn-ea"/>
                <a:cs typeface="Khmer UI" panose="020B0502040204020203" pitchFamily="34" charset="0"/>
              </a:rPr>
              <a:t>"</a:t>
            </a:r>
          </a:p>
        </p:txBody>
      </p:sp>
      <p:pic>
        <p:nvPicPr>
          <p:cNvPr id="492" name="그림 49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" y="3543645"/>
            <a:ext cx="2413218" cy="1810569"/>
          </a:xfrm>
          <a:prstGeom prst="rect">
            <a:avLst/>
          </a:prstGeom>
        </p:spPr>
      </p:pic>
      <p:sp>
        <p:nvSpPr>
          <p:cNvPr id="493" name="TextBox 492"/>
          <p:cNvSpPr txBox="1"/>
          <p:nvPr/>
        </p:nvSpPr>
        <p:spPr>
          <a:xfrm>
            <a:off x="336693" y="5101347"/>
            <a:ext cx="1499541" cy="415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err="1">
                <a:latin typeface="Myriad Pro" pitchFamily="34" charset="0"/>
              </a:rPr>
              <a:t>MaxGauge</a:t>
            </a:r>
            <a:endParaRPr lang="ko-KR" altLang="en-US" sz="2000" dirty="0">
              <a:latin typeface="Myriad Pro" pitchFamily="34" charset="0"/>
            </a:endParaRPr>
          </a:p>
        </p:txBody>
      </p:sp>
      <p:pic>
        <p:nvPicPr>
          <p:cNvPr id="494" name="그림 49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963"/>
          <a:stretch/>
        </p:blipFill>
        <p:spPr>
          <a:xfrm>
            <a:off x="741846" y="1917182"/>
            <a:ext cx="933935" cy="972497"/>
          </a:xfrm>
          <a:prstGeom prst="rect">
            <a:avLst/>
          </a:prstGeom>
        </p:spPr>
      </p:pic>
      <p:sp>
        <p:nvSpPr>
          <p:cNvPr id="495" name="TextBox 494"/>
          <p:cNvSpPr txBox="1"/>
          <p:nvPr/>
        </p:nvSpPr>
        <p:spPr>
          <a:xfrm>
            <a:off x="408684" y="3085589"/>
            <a:ext cx="1499541" cy="415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Myriad Pro" pitchFamily="34" charset="0"/>
              </a:rPr>
              <a:t>Other Tools</a:t>
            </a:r>
            <a:endParaRPr lang="ko-KR" altLang="en-US" sz="2000" dirty="0">
              <a:latin typeface="Myriad Pro" pitchFamily="34" charset="0"/>
            </a:endParaRPr>
          </a:p>
        </p:txBody>
      </p:sp>
      <p:pic>
        <p:nvPicPr>
          <p:cNvPr id="114" name="그림 1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228" y="4162289"/>
            <a:ext cx="7999533" cy="112363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567" y="4065011"/>
            <a:ext cx="1809520" cy="255281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3763" y="1362454"/>
            <a:ext cx="1809521" cy="242307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983924" y="6219452"/>
            <a:ext cx="3311601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E7535F"/>
                </a:solidFill>
                <a:latin typeface="Myriad Pro" pitchFamily="34" charset="0"/>
              </a:rPr>
              <a:t>CLEAR JUMP!!</a:t>
            </a:r>
            <a:endParaRPr lang="ko-KR" altLang="en-US" sz="1500" dirty="0">
              <a:solidFill>
                <a:srgbClr val="E7535F"/>
              </a:solidFill>
              <a:latin typeface="Myriad Pro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16959" y="3405240"/>
            <a:ext cx="3311601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E7535F"/>
                </a:solidFill>
                <a:latin typeface="Myriad Pro" pitchFamily="34" charset="0"/>
              </a:rPr>
              <a:t>NO JUMP </a:t>
            </a:r>
            <a:r>
              <a:rPr lang="en-US" altLang="ko-KR" b="1" dirty="0">
                <a:solidFill>
                  <a:srgbClr val="E7535F"/>
                </a:solidFill>
                <a:latin typeface="Myriad Pro" pitchFamily="34" charset="0"/>
                <a:sym typeface="Wingdings" panose="05000000000000000000" pitchFamily="2" charset="2"/>
              </a:rPr>
              <a:t></a:t>
            </a:r>
            <a:endParaRPr lang="ko-KR" altLang="en-US" sz="1500" dirty="0">
              <a:solidFill>
                <a:srgbClr val="E7535F"/>
              </a:solidFill>
              <a:latin typeface="Myriad Pro" pitchFamily="34" charset="0"/>
            </a:endParaRPr>
          </a:p>
        </p:txBody>
      </p:sp>
      <p:grpSp>
        <p:nvGrpSpPr>
          <p:cNvPr id="2" name="그룹 13"/>
          <p:cNvGrpSpPr/>
          <p:nvPr/>
        </p:nvGrpSpPr>
        <p:grpSpPr>
          <a:xfrm>
            <a:off x="1814869" y="5216183"/>
            <a:ext cx="7761137" cy="246221"/>
            <a:chOff x="1813319" y="5625693"/>
            <a:chExt cx="7763945" cy="246221"/>
          </a:xfrm>
        </p:grpSpPr>
        <p:sp>
          <p:nvSpPr>
            <p:cNvPr id="106" name="TextBox 105"/>
            <p:cNvSpPr txBox="1"/>
            <p:nvPr/>
          </p:nvSpPr>
          <p:spPr>
            <a:xfrm>
              <a:off x="1813319" y="5625693"/>
              <a:ext cx="5190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1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316897" y="5625693"/>
              <a:ext cx="4959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2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862772" y="5625693"/>
              <a:ext cx="5004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3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425352" y="5625693"/>
              <a:ext cx="5195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4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947467" y="5625693"/>
              <a:ext cx="5026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5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465393" y="5625693"/>
              <a:ext cx="4880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6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953454" y="5625693"/>
              <a:ext cx="5254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7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454813" y="5625693"/>
              <a:ext cx="4980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8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036733" y="5625693"/>
              <a:ext cx="5190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9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656547" y="5625693"/>
              <a:ext cx="5579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10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266684" y="5625693"/>
              <a:ext cx="5986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11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865327" y="5625693"/>
              <a:ext cx="5986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12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419371" y="5625693"/>
              <a:ext cx="5986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13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978621" y="5625693"/>
              <a:ext cx="5986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14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</p:grpSp>
      <p:pic>
        <p:nvPicPr>
          <p:cNvPr id="64" name="그림 6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235" y="2154703"/>
            <a:ext cx="7999518" cy="1123637"/>
          </a:xfrm>
          <a:prstGeom prst="rect">
            <a:avLst/>
          </a:prstGeom>
        </p:spPr>
      </p:pic>
      <p:grpSp>
        <p:nvGrpSpPr>
          <p:cNvPr id="3" name="그룹 64"/>
          <p:cNvGrpSpPr/>
          <p:nvPr/>
        </p:nvGrpSpPr>
        <p:grpSpPr>
          <a:xfrm>
            <a:off x="1814869" y="3208597"/>
            <a:ext cx="7761137" cy="246221"/>
            <a:chOff x="1813319" y="5625693"/>
            <a:chExt cx="7763945" cy="246221"/>
          </a:xfrm>
        </p:grpSpPr>
        <p:sp>
          <p:nvSpPr>
            <p:cNvPr id="66" name="TextBox 65"/>
            <p:cNvSpPr txBox="1"/>
            <p:nvPr/>
          </p:nvSpPr>
          <p:spPr>
            <a:xfrm>
              <a:off x="1813319" y="5625693"/>
              <a:ext cx="5190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1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316897" y="5625693"/>
              <a:ext cx="4959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2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862772" y="5625693"/>
              <a:ext cx="5004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3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425352" y="5625693"/>
              <a:ext cx="5195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4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947467" y="5625693"/>
              <a:ext cx="5026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5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465393" y="5625693"/>
              <a:ext cx="4880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6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953454" y="5625693"/>
              <a:ext cx="5254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7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454813" y="5625693"/>
              <a:ext cx="4980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8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036733" y="5625693"/>
              <a:ext cx="5190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9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656547" y="5625693"/>
              <a:ext cx="5579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10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266684" y="5625693"/>
              <a:ext cx="5986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11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865327" y="5625693"/>
              <a:ext cx="5986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12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419371" y="5625693"/>
              <a:ext cx="5986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13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978621" y="5625693"/>
              <a:ext cx="5986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14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</p:grpSpPr>
        <p:sp>
          <p:nvSpPr>
            <p:cNvPr id="58" name="직사각형 57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오른쪽 화살표 58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0" name="자유형 49"/>
          <p:cNvSpPr/>
          <p:nvPr/>
        </p:nvSpPr>
        <p:spPr>
          <a:xfrm>
            <a:off x="2205" y="184095"/>
            <a:ext cx="2350246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 err="1">
                <a:latin typeface="+mj-ea"/>
                <a:ea typeface="+mj-ea"/>
                <a:cs typeface="MV Boli" panose="02000500030200090000" pitchFamily="2" charset="0"/>
              </a:rPr>
              <a:t>MaxGauge</a:t>
            </a:r>
            <a:r>
              <a:rPr lang="en-US" altLang="ko-KR" sz="1200" b="1" i="1" dirty="0">
                <a:latin typeface="+mj-ea"/>
                <a:ea typeface="+mj-ea"/>
              </a:rPr>
              <a:t> </a:t>
            </a:r>
            <a:r>
              <a:rPr lang="ko-KR" altLang="en-US" sz="1200" b="1" i="1" dirty="0">
                <a:latin typeface="+mj-ea"/>
                <a:ea typeface="+mj-ea"/>
              </a:rPr>
              <a:t>특장점</a:t>
            </a:r>
          </a:p>
        </p:txBody>
      </p:sp>
    </p:spTree>
    <p:extLst>
      <p:ext uri="{BB962C8B-B14F-4D97-AF65-F5344CB8AC3E}">
        <p14:creationId xmlns:p14="http://schemas.microsoft.com/office/powerpoint/2010/main" val="41595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988130" y="767642"/>
            <a:ext cx="9715316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b="1" dirty="0">
                <a:solidFill>
                  <a:srgbClr val="254061"/>
                </a:solidFill>
                <a:latin typeface="Myriad Pro" pitchFamily="34" charset="0"/>
              </a:rPr>
              <a:t>"</a:t>
            </a:r>
            <a:r>
              <a:rPr lang="ko-KR" altLang="en-US" sz="2500" b="1" dirty="0">
                <a:solidFill>
                  <a:srgbClr val="254061"/>
                </a:solidFill>
                <a:latin typeface="Myriad Pro" pitchFamily="34" charset="0"/>
              </a:rPr>
              <a:t>수집 가능한 모든 가동 이력의 </a:t>
            </a:r>
            <a:r>
              <a:rPr lang="en-US" altLang="ko-KR" sz="2500" b="1" dirty="0">
                <a:solidFill>
                  <a:srgbClr val="E7535F"/>
                </a:solidFill>
                <a:latin typeface="Myriad Pro" pitchFamily="34" charset="0"/>
              </a:rPr>
              <a:t>1</a:t>
            </a:r>
            <a:r>
              <a:rPr lang="ko-KR" altLang="en-US" sz="2500" b="1" dirty="0">
                <a:solidFill>
                  <a:srgbClr val="E7535F"/>
                </a:solidFill>
                <a:latin typeface="Myriad Pro" pitchFamily="34" charset="0"/>
              </a:rPr>
              <a:t>초 단위 데이터 </a:t>
            </a:r>
            <a:r>
              <a:rPr lang="ko-KR" altLang="en-US" sz="2500" b="1" dirty="0">
                <a:solidFill>
                  <a:srgbClr val="254061"/>
                </a:solidFill>
                <a:latin typeface="Myriad Pro" pitchFamily="34" charset="0"/>
              </a:rPr>
              <a:t>저장</a:t>
            </a:r>
            <a:r>
              <a:rPr lang="en-US" altLang="ko-KR" sz="2500" b="1" dirty="0">
                <a:solidFill>
                  <a:srgbClr val="254061"/>
                </a:solidFill>
                <a:latin typeface="Myriad Pro" pitchFamily="34" charset="0"/>
              </a:rPr>
              <a:t>"</a:t>
            </a:r>
          </a:p>
        </p:txBody>
      </p:sp>
      <p:pic>
        <p:nvPicPr>
          <p:cNvPr id="492" name="그림 49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" y="3543645"/>
            <a:ext cx="2413218" cy="1810569"/>
          </a:xfrm>
          <a:prstGeom prst="rect">
            <a:avLst/>
          </a:prstGeom>
        </p:spPr>
      </p:pic>
      <p:sp>
        <p:nvSpPr>
          <p:cNvPr id="493" name="TextBox 492"/>
          <p:cNvSpPr txBox="1"/>
          <p:nvPr/>
        </p:nvSpPr>
        <p:spPr>
          <a:xfrm>
            <a:off x="336693" y="5101347"/>
            <a:ext cx="1499541" cy="415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err="1">
                <a:latin typeface="Myriad Pro" pitchFamily="34" charset="0"/>
              </a:rPr>
              <a:t>MaxGauge</a:t>
            </a:r>
            <a:endParaRPr lang="ko-KR" altLang="en-US" sz="2000" dirty="0">
              <a:latin typeface="Myriad Pro" pitchFamily="34" charset="0"/>
            </a:endParaRPr>
          </a:p>
        </p:txBody>
      </p:sp>
      <p:pic>
        <p:nvPicPr>
          <p:cNvPr id="494" name="그림 49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963"/>
          <a:stretch/>
        </p:blipFill>
        <p:spPr>
          <a:xfrm>
            <a:off x="741846" y="1917182"/>
            <a:ext cx="933935" cy="972497"/>
          </a:xfrm>
          <a:prstGeom prst="rect">
            <a:avLst/>
          </a:prstGeom>
        </p:spPr>
      </p:pic>
      <p:sp>
        <p:nvSpPr>
          <p:cNvPr id="495" name="TextBox 494"/>
          <p:cNvSpPr txBox="1"/>
          <p:nvPr/>
        </p:nvSpPr>
        <p:spPr>
          <a:xfrm>
            <a:off x="408684" y="3085589"/>
            <a:ext cx="1499541" cy="415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Myriad Pro" pitchFamily="34" charset="0"/>
              </a:rPr>
              <a:t>Other Tools</a:t>
            </a:r>
            <a:endParaRPr lang="ko-KR" altLang="en-US" sz="2000" dirty="0">
              <a:latin typeface="Myriad Pro" pitchFamily="34" charset="0"/>
            </a:endParaRPr>
          </a:p>
        </p:txBody>
      </p:sp>
      <p:pic>
        <p:nvPicPr>
          <p:cNvPr id="114" name="그림 1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228" y="4162289"/>
            <a:ext cx="7999533" cy="112363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5567" y="4065011"/>
            <a:ext cx="1809520" cy="255281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3763" y="1362454"/>
            <a:ext cx="1809521" cy="242307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9047645" y="5926150"/>
            <a:ext cx="3311601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E7535F"/>
                </a:solidFill>
                <a:latin typeface="Myriad Pro" pitchFamily="34" charset="0"/>
              </a:rPr>
              <a:t>CLEAR JUMP!!</a:t>
            </a:r>
            <a:endParaRPr lang="ko-KR" altLang="en-US" sz="1500" dirty="0">
              <a:solidFill>
                <a:srgbClr val="E7535F"/>
              </a:solidFill>
              <a:latin typeface="Myriad Pro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16959" y="3262828"/>
            <a:ext cx="3311601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E7535F"/>
                </a:solidFill>
                <a:latin typeface="Myriad Pro" pitchFamily="34" charset="0"/>
              </a:rPr>
              <a:t>NO JUMP </a:t>
            </a:r>
            <a:r>
              <a:rPr lang="en-US" altLang="ko-KR" b="1" dirty="0">
                <a:solidFill>
                  <a:srgbClr val="E7535F"/>
                </a:solidFill>
                <a:latin typeface="Myriad Pro" pitchFamily="34" charset="0"/>
                <a:sym typeface="Wingdings" panose="05000000000000000000" pitchFamily="2" charset="2"/>
              </a:rPr>
              <a:t></a:t>
            </a:r>
            <a:endParaRPr lang="ko-KR" altLang="en-US" sz="1500" dirty="0">
              <a:solidFill>
                <a:srgbClr val="E7535F"/>
              </a:solidFill>
              <a:latin typeface="Myriad Pro" pitchFamily="34" charset="0"/>
            </a:endParaRPr>
          </a:p>
        </p:txBody>
      </p:sp>
      <p:grpSp>
        <p:nvGrpSpPr>
          <p:cNvPr id="2" name="그룹 13"/>
          <p:cNvGrpSpPr/>
          <p:nvPr/>
        </p:nvGrpSpPr>
        <p:grpSpPr>
          <a:xfrm>
            <a:off x="1814869" y="5216183"/>
            <a:ext cx="7761137" cy="246221"/>
            <a:chOff x="1813319" y="5625693"/>
            <a:chExt cx="7763945" cy="246221"/>
          </a:xfrm>
        </p:grpSpPr>
        <p:sp>
          <p:nvSpPr>
            <p:cNvPr id="106" name="TextBox 105"/>
            <p:cNvSpPr txBox="1"/>
            <p:nvPr/>
          </p:nvSpPr>
          <p:spPr>
            <a:xfrm>
              <a:off x="1813319" y="5625693"/>
              <a:ext cx="5190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1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316897" y="5625693"/>
              <a:ext cx="4959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2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862772" y="5625693"/>
              <a:ext cx="5004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3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425352" y="5625693"/>
              <a:ext cx="5195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4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947467" y="5625693"/>
              <a:ext cx="5026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5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465393" y="5625693"/>
              <a:ext cx="4880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6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953454" y="5625693"/>
              <a:ext cx="5254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7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454813" y="5625693"/>
              <a:ext cx="4980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8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036733" y="5625693"/>
              <a:ext cx="5190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9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656547" y="5625693"/>
              <a:ext cx="5579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10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266684" y="5625693"/>
              <a:ext cx="5986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11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865327" y="5625693"/>
              <a:ext cx="5986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12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419371" y="5625693"/>
              <a:ext cx="5986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13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978621" y="5625693"/>
              <a:ext cx="5986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14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</p:grpSp>
      <p:pic>
        <p:nvPicPr>
          <p:cNvPr id="64" name="그림 6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235" y="2154703"/>
            <a:ext cx="7999518" cy="1123637"/>
          </a:xfrm>
          <a:prstGeom prst="rect">
            <a:avLst/>
          </a:prstGeom>
        </p:spPr>
      </p:pic>
      <p:grpSp>
        <p:nvGrpSpPr>
          <p:cNvPr id="3" name="그룹 64"/>
          <p:cNvGrpSpPr/>
          <p:nvPr/>
        </p:nvGrpSpPr>
        <p:grpSpPr>
          <a:xfrm>
            <a:off x="1814869" y="3208597"/>
            <a:ext cx="7761137" cy="246221"/>
            <a:chOff x="1813319" y="5625693"/>
            <a:chExt cx="7763945" cy="246221"/>
          </a:xfrm>
        </p:grpSpPr>
        <p:sp>
          <p:nvSpPr>
            <p:cNvPr id="66" name="TextBox 65"/>
            <p:cNvSpPr txBox="1"/>
            <p:nvPr/>
          </p:nvSpPr>
          <p:spPr>
            <a:xfrm>
              <a:off x="1813319" y="5625693"/>
              <a:ext cx="5190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1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316897" y="5625693"/>
              <a:ext cx="4959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2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862772" y="5625693"/>
              <a:ext cx="5004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3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425352" y="5625693"/>
              <a:ext cx="5195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4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947467" y="5625693"/>
              <a:ext cx="5026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5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465393" y="5625693"/>
              <a:ext cx="4880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6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953454" y="5625693"/>
              <a:ext cx="5254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7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454813" y="5625693"/>
              <a:ext cx="4980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8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036733" y="5625693"/>
              <a:ext cx="5190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9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656547" y="5625693"/>
              <a:ext cx="5579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10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266684" y="5625693"/>
              <a:ext cx="5986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11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865327" y="5625693"/>
              <a:ext cx="5986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12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419371" y="5625693"/>
              <a:ext cx="5986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13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978621" y="5625693"/>
              <a:ext cx="5986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Myriad Pro" pitchFamily="34" charset="0"/>
                </a:rPr>
                <a:t>14 sec</a:t>
              </a:r>
              <a:endParaRPr lang="ko-KR" altLang="en-US" sz="1000" dirty="0">
                <a:latin typeface="Myriad Pro" pitchFamily="34" charset="0"/>
              </a:endParaRPr>
            </a:p>
          </p:txBody>
        </p:sp>
      </p:grpSp>
      <p:sp>
        <p:nvSpPr>
          <p:cNvPr id="56" name="직사각형 55"/>
          <p:cNvSpPr/>
          <p:nvPr/>
        </p:nvSpPr>
        <p:spPr>
          <a:xfrm>
            <a:off x="-5822" y="1195061"/>
            <a:ext cx="12187592" cy="5327359"/>
          </a:xfrm>
          <a:prstGeom prst="rect">
            <a:avLst/>
          </a:prstGeom>
          <a:solidFill>
            <a:schemeClr val="bg1">
              <a:lumMod val="6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</p:grpSpPr>
        <p:sp>
          <p:nvSpPr>
            <p:cNvPr id="55" name="직사각형 54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오른쪽 화살표 64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8" name="그림 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77" y="6441161"/>
            <a:ext cx="12110595" cy="196091"/>
          </a:xfrm>
          <a:prstGeom prst="rect">
            <a:avLst/>
          </a:prstGeom>
          <a:ln w="38100">
            <a:solidFill>
              <a:srgbClr val="E7535F"/>
            </a:solidFill>
          </a:ln>
        </p:spPr>
      </p:pic>
      <p:sp>
        <p:nvSpPr>
          <p:cNvPr id="59" name="설명선 1 58"/>
          <p:cNvSpPr/>
          <p:nvPr/>
        </p:nvSpPr>
        <p:spPr>
          <a:xfrm>
            <a:off x="8832304" y="5816140"/>
            <a:ext cx="2159740" cy="503939"/>
          </a:xfrm>
          <a:prstGeom prst="borderCallout1">
            <a:avLst/>
          </a:prstGeom>
          <a:solidFill>
            <a:srgbClr val="E7535F"/>
          </a:solidFill>
          <a:ln w="9525">
            <a:solidFill>
              <a:srgbClr val="E753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latin typeface="+mn-ea"/>
              </a:rPr>
              <a:t>지난 이력을 실시간과 동일하게 </a:t>
            </a:r>
            <a:endParaRPr lang="en-US" altLang="ko-KR" sz="1000" b="1" dirty="0">
              <a:latin typeface="+mn-ea"/>
            </a:endParaRPr>
          </a:p>
          <a:p>
            <a:pPr algn="ctr"/>
            <a:r>
              <a:rPr lang="en-US" altLang="ko-KR" sz="1000" b="1" dirty="0">
                <a:latin typeface="+mn-ea"/>
              </a:rPr>
              <a:t>1</a:t>
            </a:r>
            <a:r>
              <a:rPr lang="ko-KR" altLang="en-US" sz="1000" b="1" dirty="0">
                <a:latin typeface="+mn-ea"/>
              </a:rPr>
              <a:t>초 단위로 분석 가능</a:t>
            </a:r>
          </a:p>
        </p:txBody>
      </p:sp>
      <p:pic>
        <p:nvPicPr>
          <p:cNvPr id="83" name="그림 82" descr="icon1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1225011" y="5986921"/>
            <a:ext cx="473282" cy="473282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010" y="1212088"/>
            <a:ext cx="9634005" cy="5133671"/>
          </a:xfrm>
          <a:prstGeom prst="rect">
            <a:avLst/>
          </a:prstGeom>
        </p:spPr>
      </p:pic>
      <p:sp>
        <p:nvSpPr>
          <p:cNvPr id="57" name="자유형 56"/>
          <p:cNvSpPr/>
          <p:nvPr/>
        </p:nvSpPr>
        <p:spPr>
          <a:xfrm>
            <a:off x="2205" y="184095"/>
            <a:ext cx="2350246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 err="1">
                <a:solidFill>
                  <a:schemeClr val="bg1"/>
                </a:solidFill>
                <a:latin typeface="+mj-ea"/>
                <a:ea typeface="+mj-ea"/>
                <a:cs typeface="MV Boli" panose="02000500030200090000" pitchFamily="2" charset="0"/>
              </a:rPr>
              <a:t>MaxGauge</a:t>
            </a:r>
            <a:r>
              <a:rPr lang="en-US" altLang="ko-KR" sz="1200" b="1" i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1200" b="1" i="1" dirty="0">
                <a:solidFill>
                  <a:schemeClr val="bg1"/>
                </a:solidFill>
                <a:latin typeface="+mj-ea"/>
                <a:ea typeface="+mj-ea"/>
              </a:rPr>
              <a:t>특장점</a:t>
            </a:r>
          </a:p>
        </p:txBody>
      </p:sp>
    </p:spTree>
    <p:extLst>
      <p:ext uri="{BB962C8B-B14F-4D97-AF65-F5344CB8AC3E}">
        <p14:creationId xmlns:p14="http://schemas.microsoft.com/office/powerpoint/2010/main" val="395317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4" grpId="0"/>
      <p:bldP spid="56" grpId="0" animBg="1"/>
      <p:bldP spid="56" grpId="1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 descr="1_system_dashboar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801" y="1485235"/>
            <a:ext cx="3618210" cy="175197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538" y="4508870"/>
            <a:ext cx="3817017" cy="1897878"/>
          </a:xfrm>
          <a:prstGeom prst="rect">
            <a:avLst/>
          </a:prstGeom>
          <a:ln w="6350">
            <a:noFill/>
          </a:ln>
          <a:effectLst/>
        </p:spPr>
      </p:pic>
      <p:pic>
        <p:nvPicPr>
          <p:cNvPr id="15" name="그림 14" descr="Trend View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84" y="1413243"/>
            <a:ext cx="4110109" cy="2430909"/>
          </a:xfrm>
          <a:prstGeom prst="rect">
            <a:avLst/>
          </a:prstGeom>
          <a:ln w="6350">
            <a:noFill/>
          </a:ln>
          <a:effectLst/>
        </p:spPr>
      </p:pic>
      <p:pic>
        <p:nvPicPr>
          <p:cNvPr id="10" name="그림 9" descr="2d_1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862" y="4148914"/>
            <a:ext cx="3815542" cy="1897878"/>
          </a:xfrm>
          <a:prstGeom prst="rect">
            <a:avLst/>
          </a:prstGeom>
          <a:ln w="6350">
            <a:noFill/>
          </a:ln>
          <a:effectLst/>
        </p:spPr>
      </p:pic>
      <p:sp>
        <p:nvSpPr>
          <p:cNvPr id="18" name="직사각형 17"/>
          <p:cNvSpPr/>
          <p:nvPr/>
        </p:nvSpPr>
        <p:spPr>
          <a:xfrm>
            <a:off x="2205" y="1341252"/>
            <a:ext cx="12187592" cy="5255367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504312" y="720325"/>
            <a:ext cx="5454077" cy="476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500" b="1" spc="-50" dirty="0">
                <a:solidFill>
                  <a:srgbClr val="254061"/>
                </a:solidFill>
                <a:latin typeface="Myriad Pro" pitchFamily="34" charset="0"/>
              </a:rPr>
              <a:t>"</a:t>
            </a:r>
            <a:r>
              <a:rPr lang="ko-KR" altLang="en-US" sz="2500" b="1" spc="-50" dirty="0">
                <a:solidFill>
                  <a:srgbClr val="E7535F"/>
                </a:solidFill>
                <a:latin typeface="Myriad Pro" pitchFamily="34" charset="0"/>
              </a:rPr>
              <a:t>직관적이고 쉬운 </a:t>
            </a:r>
            <a:r>
              <a:rPr lang="ko-KR" altLang="en-US" sz="2500" b="1" spc="-50" dirty="0">
                <a:solidFill>
                  <a:srgbClr val="254061"/>
                </a:solidFill>
                <a:latin typeface="Myriad Pro" pitchFamily="34" charset="0"/>
              </a:rPr>
              <a:t>사용자 인터페이스</a:t>
            </a:r>
            <a:r>
              <a:rPr lang="en-US" altLang="ko-KR" sz="2500" b="1" spc="-50" dirty="0">
                <a:solidFill>
                  <a:srgbClr val="254061"/>
                </a:solidFill>
                <a:latin typeface="Myriad Pro" pitchFamily="34" charset="0"/>
              </a:rPr>
              <a:t>"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2205" y="0"/>
            <a:ext cx="12189178" cy="194600"/>
            <a:chOff x="0" y="0"/>
            <a:chExt cx="12192000" cy="194645"/>
          </a:xfrm>
        </p:grpSpPr>
        <p:sp>
          <p:nvSpPr>
            <p:cNvPr id="21" name="직사각형 20"/>
            <p:cNvSpPr/>
            <p:nvPr/>
          </p:nvSpPr>
          <p:spPr>
            <a:xfrm>
              <a:off x="0" y="0"/>
              <a:ext cx="12192000" cy="79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오른쪽 화살표 21"/>
            <p:cNvSpPr/>
            <p:nvPr/>
          </p:nvSpPr>
          <p:spPr>
            <a:xfrm rot="5400000">
              <a:off x="208552" y="32624"/>
              <a:ext cx="144019" cy="180024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4" y="1340115"/>
            <a:ext cx="12187593" cy="525242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576" y="2522721"/>
            <a:ext cx="2356427" cy="1122303"/>
          </a:xfrm>
          <a:prstGeom prst="rect">
            <a:avLst/>
          </a:prstGeom>
        </p:spPr>
      </p:pic>
      <p:sp>
        <p:nvSpPr>
          <p:cNvPr id="19" name="자유형 18"/>
          <p:cNvSpPr/>
          <p:nvPr/>
        </p:nvSpPr>
        <p:spPr>
          <a:xfrm>
            <a:off x="2205" y="184095"/>
            <a:ext cx="2350246" cy="231130"/>
          </a:xfrm>
          <a:custGeom>
            <a:avLst/>
            <a:gdLst>
              <a:gd name="connsiteX0" fmla="*/ 0 w 2350790"/>
              <a:gd name="connsiteY0" fmla="*/ 0 h 210167"/>
              <a:gd name="connsiteX1" fmla="*/ 2315761 w 2350790"/>
              <a:gd name="connsiteY1" fmla="*/ 0 h 210167"/>
              <a:gd name="connsiteX2" fmla="*/ 2350790 w 2350790"/>
              <a:gd name="connsiteY2" fmla="*/ 35029 h 210167"/>
              <a:gd name="connsiteX3" fmla="*/ 2350790 w 2350790"/>
              <a:gd name="connsiteY3" fmla="*/ 175138 h 210167"/>
              <a:gd name="connsiteX4" fmla="*/ 2315761 w 2350790"/>
              <a:gd name="connsiteY4" fmla="*/ 210167 h 210167"/>
              <a:gd name="connsiteX5" fmla="*/ 0 w 2350790"/>
              <a:gd name="connsiteY5" fmla="*/ 210167 h 21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0790" h="210167">
                <a:moveTo>
                  <a:pt x="0" y="0"/>
                </a:moveTo>
                <a:lnTo>
                  <a:pt x="2315761" y="0"/>
                </a:lnTo>
                <a:cubicBezTo>
                  <a:pt x="2335107" y="0"/>
                  <a:pt x="2350790" y="15683"/>
                  <a:pt x="2350790" y="35029"/>
                </a:cubicBezTo>
                <a:lnTo>
                  <a:pt x="2350790" y="175138"/>
                </a:lnTo>
                <a:cubicBezTo>
                  <a:pt x="2350790" y="194484"/>
                  <a:pt x="2335107" y="210167"/>
                  <a:pt x="2315761" y="210167"/>
                </a:cubicBezTo>
                <a:lnTo>
                  <a:pt x="0" y="21016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ko-KR" sz="1200" b="1" i="1" dirty="0" err="1">
                <a:solidFill>
                  <a:schemeClr val="bg1"/>
                </a:solidFill>
                <a:latin typeface="+mj-ea"/>
                <a:ea typeface="+mj-ea"/>
                <a:cs typeface="MV Boli" panose="02000500030200090000" pitchFamily="2" charset="0"/>
              </a:rPr>
              <a:t>MaxGauge</a:t>
            </a:r>
            <a:r>
              <a:rPr lang="en-US" altLang="ko-KR" sz="1200" b="1" i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1200" b="1" i="1" dirty="0">
                <a:solidFill>
                  <a:schemeClr val="bg1"/>
                </a:solidFill>
                <a:latin typeface="+mj-ea"/>
                <a:ea typeface="+mj-ea"/>
              </a:rPr>
              <a:t>특장점</a:t>
            </a:r>
          </a:p>
        </p:txBody>
      </p:sp>
    </p:spTree>
    <p:extLst>
      <p:ext uri="{BB962C8B-B14F-4D97-AF65-F5344CB8AC3E}">
        <p14:creationId xmlns:p14="http://schemas.microsoft.com/office/powerpoint/2010/main" val="299324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14219 -0.12477 " pathEditMode="relative" rAng="0" ptsTypes="AA">
                                      <p:cBhvr>
                                        <p:cTn id="14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-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2524</TotalTime>
  <Words>2426</Words>
  <Application>Microsoft Office PowerPoint</Application>
  <PresentationFormat>와이드스크린</PresentationFormat>
  <Paragraphs>446</Paragraphs>
  <Slides>59</Slides>
  <Notes>44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59</vt:i4>
      </vt:variant>
    </vt:vector>
  </HeadingPairs>
  <TitlesOfParts>
    <vt:vector size="68" baseType="lpstr">
      <vt:lpstr>TitilliumText22L Th</vt:lpstr>
      <vt:lpstr>Arial</vt:lpstr>
      <vt:lpstr>Cambria Math</vt:lpstr>
      <vt:lpstr>Ebrima</vt:lpstr>
      <vt:lpstr>Myriad Pro</vt:lpstr>
      <vt:lpstr>Tahoma</vt:lpstr>
      <vt:lpstr>Wingdings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컨설팅 4팀</dc:creator>
  <cp:lastModifiedBy>twlee</cp:lastModifiedBy>
  <cp:revision>252</cp:revision>
  <cp:lastPrinted>2015-05-08T00:15:26Z</cp:lastPrinted>
  <dcterms:created xsi:type="dcterms:W3CDTF">2015-05-07T06:32:33Z</dcterms:created>
  <dcterms:modified xsi:type="dcterms:W3CDTF">2022-01-06T02:54:57Z</dcterms:modified>
</cp:coreProperties>
</file>