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1"/>
  </p:sldMasterIdLst>
  <p:notesMasterIdLst>
    <p:notesMasterId r:id="rId118"/>
  </p:notesMasterIdLst>
  <p:sldIdLst>
    <p:sldId id="275" r:id="rId2"/>
    <p:sldId id="332" r:id="rId3"/>
    <p:sldId id="287" r:id="rId4"/>
    <p:sldId id="320" r:id="rId5"/>
    <p:sldId id="344" r:id="rId6"/>
    <p:sldId id="345" r:id="rId7"/>
    <p:sldId id="346" r:id="rId8"/>
    <p:sldId id="347" r:id="rId9"/>
    <p:sldId id="354" r:id="rId10"/>
    <p:sldId id="348" r:id="rId11"/>
    <p:sldId id="433" r:id="rId12"/>
    <p:sldId id="355" r:id="rId13"/>
    <p:sldId id="350" r:id="rId14"/>
    <p:sldId id="351" r:id="rId15"/>
    <p:sldId id="352" r:id="rId16"/>
    <p:sldId id="353" r:id="rId17"/>
    <p:sldId id="357" r:id="rId18"/>
    <p:sldId id="358" r:id="rId19"/>
    <p:sldId id="455" r:id="rId20"/>
    <p:sldId id="379" r:id="rId21"/>
    <p:sldId id="380" r:id="rId22"/>
    <p:sldId id="454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3" r:id="rId35"/>
    <p:sldId id="456" r:id="rId36"/>
    <p:sldId id="394" r:id="rId37"/>
    <p:sldId id="395" r:id="rId38"/>
    <p:sldId id="396" r:id="rId39"/>
    <p:sldId id="397" r:id="rId40"/>
    <p:sldId id="417" r:id="rId41"/>
    <p:sldId id="399" r:id="rId42"/>
    <p:sldId id="400" r:id="rId43"/>
    <p:sldId id="457" r:id="rId44"/>
    <p:sldId id="458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18" r:id="rId53"/>
    <p:sldId id="459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60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461" r:id="rId76"/>
    <p:sldId id="372" r:id="rId77"/>
    <p:sldId id="462" r:id="rId78"/>
    <p:sldId id="463" r:id="rId79"/>
    <p:sldId id="464" r:id="rId80"/>
    <p:sldId id="465" r:id="rId81"/>
    <p:sldId id="466" r:id="rId82"/>
    <p:sldId id="467" r:id="rId83"/>
    <p:sldId id="473" r:id="rId84"/>
    <p:sldId id="469" r:id="rId85"/>
    <p:sldId id="470" r:id="rId86"/>
    <p:sldId id="471" r:id="rId87"/>
    <p:sldId id="474" r:id="rId88"/>
    <p:sldId id="475" r:id="rId89"/>
    <p:sldId id="476" r:id="rId90"/>
    <p:sldId id="481" r:id="rId91"/>
    <p:sldId id="482" r:id="rId92"/>
    <p:sldId id="483" r:id="rId93"/>
    <p:sldId id="484" r:id="rId94"/>
    <p:sldId id="485" r:id="rId95"/>
    <p:sldId id="486" r:id="rId96"/>
    <p:sldId id="477" r:id="rId97"/>
    <p:sldId id="478" r:id="rId98"/>
    <p:sldId id="479" r:id="rId99"/>
    <p:sldId id="480" r:id="rId100"/>
    <p:sldId id="487" r:id="rId101"/>
    <p:sldId id="489" r:id="rId102"/>
    <p:sldId id="490" r:id="rId103"/>
    <p:sldId id="491" r:id="rId104"/>
    <p:sldId id="492" r:id="rId105"/>
    <p:sldId id="493" r:id="rId106"/>
    <p:sldId id="494" r:id="rId107"/>
    <p:sldId id="488" r:id="rId108"/>
    <p:sldId id="495" r:id="rId109"/>
    <p:sldId id="496" r:id="rId110"/>
    <p:sldId id="497" r:id="rId111"/>
    <p:sldId id="498" r:id="rId112"/>
    <p:sldId id="499" r:id="rId113"/>
    <p:sldId id="500" r:id="rId114"/>
    <p:sldId id="501" r:id="rId115"/>
    <p:sldId id="472" r:id="rId116"/>
    <p:sldId id="378" r:id="rId117"/>
  </p:sldIdLst>
  <p:sldSz cx="6858000" cy="9906000" type="A4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6">
          <p15:clr>
            <a:srgbClr val="A4A3A4"/>
          </p15:clr>
        </p15:guide>
        <p15:guide id="2" orient="horz" pos="6003">
          <p15:clr>
            <a:srgbClr val="A4A3A4"/>
          </p15:clr>
        </p15:guide>
        <p15:guide id="3" orient="horz" pos="5932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126" userDrawn="1">
          <p15:clr>
            <a:srgbClr val="A4A3A4"/>
          </p15:clr>
        </p15:guide>
        <p15:guide id="7" orient="horz" pos="285" userDrawn="1">
          <p15:clr>
            <a:srgbClr val="A4A3A4"/>
          </p15:clr>
        </p15:guide>
        <p15:guide id="8" orient="horz" pos="965" userDrawn="1">
          <p15:clr>
            <a:srgbClr val="A4A3A4"/>
          </p15:clr>
        </p15:guide>
        <p15:guide id="9" orient="horz" pos="920">
          <p15:clr>
            <a:srgbClr val="A4A3A4"/>
          </p15:clr>
        </p15:guide>
        <p15:guide id="10" pos="164" userDrawn="1">
          <p15:clr>
            <a:srgbClr val="A4A3A4"/>
          </p15:clr>
        </p15:guide>
        <p15:guide id="11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EBA"/>
    <a:srgbClr val="4A5D82"/>
    <a:srgbClr val="E7EAED"/>
    <a:srgbClr val="B2B2B2"/>
    <a:srgbClr val="F8F8F8"/>
    <a:srgbClr val="4D4D4D"/>
    <a:srgbClr val="E3E6E9"/>
    <a:srgbClr val="93C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6" autoAdjust="0"/>
    <p:restoredTop sz="99729" autoAdjust="0"/>
  </p:normalViewPr>
  <p:slideViewPr>
    <p:cSldViewPr showGuides="1">
      <p:cViewPr>
        <p:scale>
          <a:sx n="75" d="100"/>
          <a:sy n="75" d="100"/>
        </p:scale>
        <p:origin x="2174" y="-826"/>
      </p:cViewPr>
      <p:guideLst>
        <p:guide orient="horz" pos="1306"/>
        <p:guide orient="horz" pos="6003"/>
        <p:guide orient="horz" pos="5932"/>
        <p:guide orient="horz"/>
        <p:guide orient="horz" pos="126"/>
        <p:guide orient="horz" pos="285"/>
        <p:guide orient="horz" pos="965"/>
        <p:guide orient="horz" pos="920"/>
        <p:guide pos="164"/>
        <p:guide pos="4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44700" y="744538"/>
            <a:ext cx="25796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723E0C-DF62-4C12-8E9A-5C9B233B68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7619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262" name="Group 206"/>
          <p:cNvGrpSpPr>
            <a:grpSpLocks/>
          </p:cNvGrpSpPr>
          <p:nvPr userDrawn="1"/>
        </p:nvGrpSpPr>
        <p:grpSpPr bwMode="auto">
          <a:xfrm>
            <a:off x="0" y="7938"/>
            <a:ext cx="6891338" cy="9948862"/>
            <a:chOff x="0" y="5"/>
            <a:chExt cx="4341" cy="6267"/>
          </a:xfrm>
        </p:grpSpPr>
        <p:sp>
          <p:nvSpPr>
            <p:cNvPr id="301231" name="Rectangle 175"/>
            <p:cNvSpPr>
              <a:spLocks noChangeArrowheads="1"/>
            </p:cNvSpPr>
            <p:nvPr userDrawn="1"/>
          </p:nvSpPr>
          <p:spPr bwMode="auto">
            <a:xfrm>
              <a:off x="0" y="29"/>
              <a:ext cx="4320" cy="6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01232" name="Group 176"/>
            <p:cNvGrpSpPr>
              <a:grpSpLocks/>
            </p:cNvGrpSpPr>
            <p:nvPr userDrawn="1"/>
          </p:nvGrpSpPr>
          <p:grpSpPr bwMode="auto">
            <a:xfrm>
              <a:off x="0" y="5"/>
              <a:ext cx="4341" cy="368"/>
              <a:chOff x="0" y="5"/>
              <a:chExt cx="4341" cy="368"/>
            </a:xfrm>
          </p:grpSpPr>
          <p:sp>
            <p:nvSpPr>
              <p:cNvPr id="301233" name="Line 177"/>
              <p:cNvSpPr>
                <a:spLocks noChangeShapeType="1"/>
              </p:cNvSpPr>
              <p:nvPr/>
            </p:nvSpPr>
            <p:spPr bwMode="auto">
              <a:xfrm rot="16200000" flipV="1">
                <a:off x="1676" y="-1495"/>
                <a:ext cx="0" cy="3351"/>
              </a:xfrm>
              <a:prstGeom prst="line">
                <a:avLst/>
              </a:prstGeom>
              <a:noFill/>
              <a:ln w="4445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301234" name="Text Box 178"/>
              <p:cNvSpPr txBox="1">
                <a:spLocks noChangeArrowheads="1"/>
              </p:cNvSpPr>
              <p:nvPr/>
            </p:nvSpPr>
            <p:spPr bwMode="auto">
              <a:xfrm>
                <a:off x="36" y="198"/>
                <a:ext cx="17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 anchor="b">
                <a:spAutoFit/>
              </a:bodyPr>
              <a:lstStyle/>
              <a:p>
                <a:r>
                  <a:rPr lang="en-US" altLang="ko-KR" sz="1000">
                    <a:solidFill>
                      <a:srgbClr val="4788C8"/>
                    </a:solidFill>
                    <a:latin typeface="맑은 고딕" pitchFamily="50" charset="-127"/>
                    <a:ea typeface="맑은 고딕" pitchFamily="50" charset="-127"/>
                  </a:rPr>
                  <a:t>Total enterprise solution provider, TmaxSoft</a:t>
                </a:r>
              </a:p>
            </p:txBody>
          </p:sp>
          <p:pic>
            <p:nvPicPr>
              <p:cNvPr id="301235" name="Picture 179" descr="무제-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099" t="38670"/>
              <a:stretch>
                <a:fillRect/>
              </a:stretch>
            </p:blipFill>
            <p:spPr bwMode="auto">
              <a:xfrm rot="10800000" flipV="1">
                <a:off x="3398" y="5"/>
                <a:ext cx="943" cy="368"/>
              </a:xfrm>
              <a:prstGeom prst="rect">
                <a:avLst/>
              </a:prstGeom>
              <a:noFill/>
            </p:spPr>
          </p:pic>
        </p:grpSp>
        <p:grpSp>
          <p:nvGrpSpPr>
            <p:cNvPr id="301236" name="Group 180"/>
            <p:cNvGrpSpPr>
              <a:grpSpLocks/>
            </p:cNvGrpSpPr>
            <p:nvPr userDrawn="1"/>
          </p:nvGrpSpPr>
          <p:grpSpPr bwMode="auto">
            <a:xfrm>
              <a:off x="0" y="2356"/>
              <a:ext cx="4320" cy="3842"/>
              <a:chOff x="0" y="2324"/>
              <a:chExt cx="4320" cy="3842"/>
            </a:xfrm>
          </p:grpSpPr>
          <p:sp>
            <p:nvSpPr>
              <p:cNvPr id="301237" name="AutoShape 181"/>
              <p:cNvSpPr>
                <a:spLocks noChangeArrowheads="1"/>
              </p:cNvSpPr>
              <p:nvPr/>
            </p:nvSpPr>
            <p:spPr bwMode="auto">
              <a:xfrm rot="5400000">
                <a:off x="79" y="2277"/>
                <a:ext cx="234" cy="328"/>
              </a:xfrm>
              <a:prstGeom prst="roundRect">
                <a:avLst>
                  <a:gd name="adj" fmla="val 36551"/>
                </a:avLst>
              </a:prstGeom>
              <a:solidFill>
                <a:srgbClr val="CAD3D0"/>
              </a:solidFill>
              <a:ln w="317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1238" name="Freeform 182"/>
              <p:cNvSpPr>
                <a:spLocks/>
              </p:cNvSpPr>
              <p:nvPr/>
            </p:nvSpPr>
            <p:spPr bwMode="auto">
              <a:xfrm>
                <a:off x="0" y="2358"/>
                <a:ext cx="4320" cy="38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9" y="0"/>
                  </a:cxn>
                  <a:cxn ang="0">
                    <a:pos x="2518" y="2382"/>
                  </a:cxn>
                  <a:cxn ang="0">
                    <a:pos x="6260" y="2382"/>
                  </a:cxn>
                  <a:cxn ang="0">
                    <a:pos x="6260" y="2586"/>
                  </a:cxn>
                  <a:cxn ang="0">
                    <a:pos x="0" y="2586"/>
                  </a:cxn>
                  <a:cxn ang="0">
                    <a:pos x="0" y="0"/>
                  </a:cxn>
                </a:cxnLst>
                <a:rect l="0" t="0" r="r" b="b"/>
                <a:pathLst>
                  <a:path w="6260" h="2586">
                    <a:moveTo>
                      <a:pt x="0" y="0"/>
                    </a:moveTo>
                    <a:lnTo>
                      <a:pt x="499" y="0"/>
                    </a:lnTo>
                    <a:lnTo>
                      <a:pt x="2518" y="2382"/>
                    </a:lnTo>
                    <a:lnTo>
                      <a:pt x="6260" y="2382"/>
                    </a:lnTo>
                    <a:lnTo>
                      <a:pt x="6260" y="2586"/>
                    </a:lnTo>
                    <a:lnTo>
                      <a:pt x="0" y="2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D3D0"/>
              </a:soli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01239" name="Rectangle 183"/>
              <p:cNvSpPr>
                <a:spLocks noChangeArrowheads="1"/>
              </p:cNvSpPr>
              <p:nvPr/>
            </p:nvSpPr>
            <p:spPr bwMode="auto">
              <a:xfrm>
                <a:off x="0" y="2325"/>
                <a:ext cx="134" cy="167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01240" name="Group 184"/>
            <p:cNvGrpSpPr>
              <a:grpSpLocks/>
            </p:cNvGrpSpPr>
            <p:nvPr userDrawn="1"/>
          </p:nvGrpSpPr>
          <p:grpSpPr bwMode="auto">
            <a:xfrm>
              <a:off x="0" y="2399"/>
              <a:ext cx="4320" cy="3873"/>
              <a:chOff x="-10" y="1639"/>
              <a:chExt cx="6264" cy="2698"/>
            </a:xfrm>
          </p:grpSpPr>
          <p:sp>
            <p:nvSpPr>
              <p:cNvPr id="301241" name="Freeform 185"/>
              <p:cNvSpPr>
                <a:spLocks/>
              </p:cNvSpPr>
              <p:nvPr/>
            </p:nvSpPr>
            <p:spPr bwMode="auto">
              <a:xfrm>
                <a:off x="-10" y="1639"/>
                <a:ext cx="6260" cy="2676"/>
              </a:xfrm>
              <a:custGeom>
                <a:avLst/>
                <a:gdLst/>
                <a:ahLst/>
                <a:cxnLst>
                  <a:cxn ang="0">
                    <a:pos x="454" y="0"/>
                  </a:cxn>
                  <a:cxn ang="0">
                    <a:pos x="2495" y="2472"/>
                  </a:cxn>
                  <a:cxn ang="0">
                    <a:pos x="6260" y="2472"/>
                  </a:cxn>
                  <a:cxn ang="0">
                    <a:pos x="6260" y="2653"/>
                  </a:cxn>
                  <a:cxn ang="0">
                    <a:pos x="0" y="2653"/>
                  </a:cxn>
                  <a:cxn ang="0">
                    <a:pos x="0" y="0"/>
                  </a:cxn>
                  <a:cxn ang="0">
                    <a:pos x="454" y="0"/>
                  </a:cxn>
                </a:cxnLst>
                <a:rect l="0" t="0" r="r" b="b"/>
                <a:pathLst>
                  <a:path w="6260" h="2653">
                    <a:moveTo>
                      <a:pt x="454" y="0"/>
                    </a:moveTo>
                    <a:lnTo>
                      <a:pt x="2495" y="2472"/>
                    </a:lnTo>
                    <a:lnTo>
                      <a:pt x="6260" y="2472"/>
                    </a:lnTo>
                    <a:lnTo>
                      <a:pt x="6260" y="2653"/>
                    </a:lnTo>
                    <a:lnTo>
                      <a:pt x="0" y="2653"/>
                    </a:lnTo>
                    <a:lnTo>
                      <a:pt x="0" y="0"/>
                    </a:lnTo>
                    <a:lnTo>
                      <a:pt x="45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CAEBA">
                      <a:gamma/>
                      <a:tint val="72941"/>
                      <a:invGamma/>
                    </a:srgbClr>
                  </a:gs>
                  <a:gs pos="100000">
                    <a:srgbClr val="8CAEBA"/>
                  </a:gs>
                </a:gsLst>
                <a:lin ang="5400000" scaled="1"/>
              </a:gra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3200" tIns="36000" rIns="43200" bIns="36000" anchor="ctr"/>
              <a:lstStyle/>
              <a:p>
                <a:endParaRPr lang="ko-KR" altLang="en-US"/>
              </a:p>
            </p:txBody>
          </p:sp>
          <p:sp>
            <p:nvSpPr>
              <p:cNvPr id="301242" name="Rectangle 186"/>
              <p:cNvSpPr>
                <a:spLocks noChangeArrowheads="1"/>
              </p:cNvSpPr>
              <p:nvPr/>
            </p:nvSpPr>
            <p:spPr bwMode="auto">
              <a:xfrm>
                <a:off x="-10" y="4110"/>
                <a:ext cx="6264" cy="227"/>
              </a:xfrm>
              <a:prstGeom prst="rect">
                <a:avLst/>
              </a:prstGeom>
              <a:solidFill>
                <a:srgbClr val="8CAEBA"/>
              </a:solidFill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01253" name="Freeform 197"/>
            <p:cNvSpPr>
              <a:spLocks/>
            </p:cNvSpPr>
            <p:nvPr userDrawn="1"/>
          </p:nvSpPr>
          <p:spPr bwMode="auto">
            <a:xfrm>
              <a:off x="402" y="1031"/>
              <a:ext cx="2383" cy="4677"/>
            </a:xfrm>
            <a:custGeom>
              <a:avLst/>
              <a:gdLst/>
              <a:ahLst/>
              <a:cxnLst>
                <a:cxn ang="0">
                  <a:pos x="773" y="24"/>
                </a:cxn>
                <a:cxn ang="0">
                  <a:pos x="683" y="24"/>
                </a:cxn>
                <a:cxn ang="0">
                  <a:pos x="24" y="681"/>
                </a:cxn>
                <a:cxn ang="0">
                  <a:pos x="24" y="770"/>
                </a:cxn>
                <a:cxn ang="0">
                  <a:pos x="2129" y="2839"/>
                </a:cxn>
                <a:cxn ang="0">
                  <a:pos x="2972" y="2217"/>
                </a:cxn>
                <a:cxn ang="0">
                  <a:pos x="830" y="81"/>
                </a:cxn>
              </a:cxnLst>
              <a:rect l="0" t="0" r="r" b="b"/>
              <a:pathLst>
                <a:path w="3626" h="2839">
                  <a:moveTo>
                    <a:pt x="773" y="24"/>
                  </a:moveTo>
                  <a:cubicBezTo>
                    <a:pt x="749" y="0"/>
                    <a:pt x="709" y="0"/>
                    <a:pt x="683" y="24"/>
                  </a:cubicBezTo>
                  <a:cubicBezTo>
                    <a:pt x="24" y="681"/>
                    <a:pt x="24" y="681"/>
                    <a:pt x="24" y="681"/>
                  </a:cubicBezTo>
                  <a:cubicBezTo>
                    <a:pt x="0" y="707"/>
                    <a:pt x="0" y="746"/>
                    <a:pt x="24" y="770"/>
                  </a:cubicBezTo>
                  <a:cubicBezTo>
                    <a:pt x="1475" y="2217"/>
                    <a:pt x="2129" y="2839"/>
                    <a:pt x="2129" y="2839"/>
                  </a:cubicBezTo>
                  <a:cubicBezTo>
                    <a:pt x="3626" y="2839"/>
                    <a:pt x="2972" y="2217"/>
                    <a:pt x="2972" y="2217"/>
                  </a:cubicBezTo>
                  <a:lnTo>
                    <a:pt x="830" y="81"/>
                  </a:lnTo>
                </a:path>
              </a:pathLst>
            </a:custGeom>
            <a:solidFill>
              <a:srgbClr val="CAD3D0"/>
            </a:solidFill>
            <a:ln w="317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1254" name="Rectangle 198"/>
            <p:cNvSpPr>
              <a:spLocks noChangeArrowheads="1"/>
            </p:cNvSpPr>
            <p:nvPr userDrawn="1"/>
          </p:nvSpPr>
          <p:spPr bwMode="auto">
            <a:xfrm>
              <a:off x="877" y="1043"/>
              <a:ext cx="1092" cy="1674"/>
            </a:xfrm>
            <a:prstGeom prst="rect">
              <a:avLst/>
            </a:prstGeom>
            <a:solidFill>
              <a:srgbClr val="CAD3D0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01255" name="Group 199"/>
            <p:cNvGrpSpPr>
              <a:grpSpLocks/>
            </p:cNvGrpSpPr>
            <p:nvPr userDrawn="1"/>
          </p:nvGrpSpPr>
          <p:grpSpPr bwMode="auto">
            <a:xfrm>
              <a:off x="378" y="1063"/>
              <a:ext cx="3941" cy="4679"/>
              <a:chOff x="378" y="1063"/>
              <a:chExt cx="3941" cy="4679"/>
            </a:xfrm>
          </p:grpSpPr>
          <p:sp>
            <p:nvSpPr>
              <p:cNvPr id="301256" name="Freeform 200"/>
              <p:cNvSpPr>
                <a:spLocks/>
              </p:cNvSpPr>
              <p:nvPr/>
            </p:nvSpPr>
            <p:spPr bwMode="auto">
              <a:xfrm>
                <a:off x="378" y="1063"/>
                <a:ext cx="2407" cy="4678"/>
              </a:xfrm>
              <a:custGeom>
                <a:avLst/>
                <a:gdLst/>
                <a:ahLst/>
                <a:cxnLst>
                  <a:cxn ang="0">
                    <a:pos x="773" y="24"/>
                  </a:cxn>
                  <a:cxn ang="0">
                    <a:pos x="683" y="24"/>
                  </a:cxn>
                  <a:cxn ang="0">
                    <a:pos x="24" y="681"/>
                  </a:cxn>
                  <a:cxn ang="0">
                    <a:pos x="24" y="770"/>
                  </a:cxn>
                  <a:cxn ang="0">
                    <a:pos x="2129" y="2839"/>
                  </a:cxn>
                  <a:cxn ang="0">
                    <a:pos x="2972" y="2217"/>
                  </a:cxn>
                  <a:cxn ang="0">
                    <a:pos x="830" y="81"/>
                  </a:cxn>
                </a:cxnLst>
                <a:rect l="0" t="0" r="r" b="b"/>
                <a:pathLst>
                  <a:path w="3626" h="2839">
                    <a:moveTo>
                      <a:pt x="773" y="24"/>
                    </a:moveTo>
                    <a:cubicBezTo>
                      <a:pt x="749" y="0"/>
                      <a:pt x="709" y="0"/>
                      <a:pt x="683" y="24"/>
                    </a:cubicBezTo>
                    <a:cubicBezTo>
                      <a:pt x="24" y="681"/>
                      <a:pt x="24" y="681"/>
                      <a:pt x="24" y="681"/>
                    </a:cubicBezTo>
                    <a:cubicBezTo>
                      <a:pt x="0" y="707"/>
                      <a:pt x="0" y="746"/>
                      <a:pt x="24" y="770"/>
                    </a:cubicBezTo>
                    <a:cubicBezTo>
                      <a:pt x="1475" y="2217"/>
                      <a:pt x="2129" y="2839"/>
                      <a:pt x="2129" y="2839"/>
                    </a:cubicBezTo>
                    <a:cubicBezTo>
                      <a:pt x="3626" y="2839"/>
                      <a:pt x="2972" y="2217"/>
                      <a:pt x="2972" y="2217"/>
                    </a:cubicBezTo>
                    <a:lnTo>
                      <a:pt x="830" y="81"/>
                    </a:lnTo>
                  </a:path>
                </a:pathLst>
              </a:custGeom>
              <a:solidFill>
                <a:srgbClr val="EAEAEA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1257" name="Rectangle 201"/>
              <p:cNvSpPr>
                <a:spLocks noChangeArrowheads="1"/>
              </p:cNvSpPr>
              <p:nvPr/>
            </p:nvSpPr>
            <p:spPr bwMode="auto">
              <a:xfrm>
                <a:off x="859" y="1075"/>
                <a:ext cx="3460" cy="1674"/>
              </a:xfrm>
              <a:prstGeom prst="rect">
                <a:avLst/>
              </a:prstGeom>
              <a:solidFill>
                <a:srgbClr val="EAEAEA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1258" name="Rectangle 202"/>
              <p:cNvSpPr>
                <a:spLocks noChangeArrowheads="1"/>
              </p:cNvSpPr>
              <p:nvPr/>
            </p:nvSpPr>
            <p:spPr bwMode="auto">
              <a:xfrm>
                <a:off x="1831" y="2596"/>
                <a:ext cx="2488" cy="3146"/>
              </a:xfrm>
              <a:prstGeom prst="rect">
                <a:avLst/>
              </a:prstGeom>
              <a:solidFill>
                <a:srgbClr val="EAEAEA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1259" name="Freeform 203"/>
              <p:cNvSpPr>
                <a:spLocks/>
              </p:cNvSpPr>
              <p:nvPr/>
            </p:nvSpPr>
            <p:spPr bwMode="auto">
              <a:xfrm>
                <a:off x="915" y="1063"/>
                <a:ext cx="1973" cy="3723"/>
              </a:xfrm>
              <a:custGeom>
                <a:avLst/>
                <a:gdLst/>
                <a:ahLst/>
                <a:cxnLst>
                  <a:cxn ang="0">
                    <a:pos x="451" y="14"/>
                  </a:cxn>
                  <a:cxn ang="0">
                    <a:pos x="399" y="14"/>
                  </a:cxn>
                  <a:cxn ang="0">
                    <a:pos x="14" y="399"/>
                  </a:cxn>
                  <a:cxn ang="0">
                    <a:pos x="14" y="451"/>
                  </a:cxn>
                  <a:cxn ang="0">
                    <a:pos x="861" y="1298"/>
                  </a:cxn>
                  <a:cxn ang="0">
                    <a:pos x="1735" y="1298"/>
                  </a:cxn>
                  <a:cxn ang="0">
                    <a:pos x="451" y="14"/>
                  </a:cxn>
                </a:cxnLst>
                <a:rect l="0" t="0" r="r" b="b"/>
                <a:pathLst>
                  <a:path w="1735" h="1298">
                    <a:moveTo>
                      <a:pt x="451" y="14"/>
                    </a:moveTo>
                    <a:cubicBezTo>
                      <a:pt x="437" y="0"/>
                      <a:pt x="414" y="0"/>
                      <a:pt x="399" y="14"/>
                    </a:cubicBezTo>
                    <a:cubicBezTo>
                      <a:pt x="14" y="399"/>
                      <a:pt x="14" y="399"/>
                      <a:pt x="14" y="399"/>
                    </a:cubicBezTo>
                    <a:cubicBezTo>
                      <a:pt x="0" y="414"/>
                      <a:pt x="0" y="437"/>
                      <a:pt x="14" y="451"/>
                    </a:cubicBezTo>
                    <a:cubicBezTo>
                      <a:pt x="861" y="1298"/>
                      <a:pt x="861" y="1298"/>
                      <a:pt x="861" y="1298"/>
                    </a:cubicBezTo>
                    <a:cubicBezTo>
                      <a:pt x="1735" y="1298"/>
                      <a:pt x="1735" y="1298"/>
                      <a:pt x="1735" y="1298"/>
                    </a:cubicBezTo>
                    <a:lnTo>
                      <a:pt x="451" y="14"/>
                    </a:lnTo>
                    <a:close/>
                  </a:path>
                </a:pathLst>
              </a:custGeom>
              <a:solidFill>
                <a:srgbClr val="EAEAEA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01261" name="Text Box 205"/>
            <p:cNvSpPr txBox="1">
              <a:spLocks noChangeArrowheads="1"/>
            </p:cNvSpPr>
            <p:nvPr userDrawn="1"/>
          </p:nvSpPr>
          <p:spPr bwMode="auto">
            <a:xfrm>
              <a:off x="874" y="804"/>
              <a:ext cx="1118" cy="31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64886" tIns="32443" rIns="64886" bIns="32443">
              <a:spAutoFit/>
            </a:bodyPr>
            <a:lstStyle/>
            <a:p>
              <a:pPr algn="ctr" defTabSz="649288" fontAlgn="ctr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ko-KR" sz="3200">
                  <a:solidFill>
                    <a:srgbClr val="CAD3D0"/>
                  </a:solidFill>
                  <a:latin typeface="맑은 고딕" pitchFamily="50" charset="-127"/>
                  <a:ea typeface="맑은 고딕" pitchFamily="50" charset="-127"/>
                  <a:cs typeface="-윤고딕 140"/>
                </a:rPr>
                <a:t>Contents</a:t>
              </a:r>
            </a:p>
          </p:txBody>
        </p:sp>
      </p:grpSp>
      <p:sp>
        <p:nvSpPr>
          <p:cNvPr id="301092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1439863" y="2222500"/>
            <a:ext cx="4849812" cy="1028700"/>
          </a:xfrm>
          <a:ln w="3175" algn="ctr"/>
        </p:spPr>
        <p:txBody>
          <a:bodyPr wrap="none" lIns="91440" tIns="45720" rIns="91440" bIns="45720" anchor="ctr"/>
          <a:lstStyle>
            <a:lvl1pPr>
              <a:defRPr sz="3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01093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2163" y="3460750"/>
            <a:ext cx="4243387" cy="533400"/>
          </a:xfrm>
          <a:ln algn="ctr"/>
        </p:spPr>
        <p:txBody>
          <a:bodyPr tIns="45720" rIns="0"/>
          <a:lstStyle>
            <a:lvl1pPr marL="444500" indent="-266700" algn="l" latinLnBrk="1">
              <a:lnSpc>
                <a:spcPct val="100000"/>
              </a:lnSpc>
              <a:spcBef>
                <a:spcPct val="20000"/>
              </a:spcBef>
              <a:buClr>
                <a:srgbClr val="54748E"/>
              </a:buClr>
              <a:buFontTx/>
              <a:buChar char="•"/>
              <a:defRPr sz="2200" b="1">
                <a:solidFill>
                  <a:schemeClr val="bg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049838" y="1028700"/>
            <a:ext cx="1547812" cy="6477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04813" y="1028700"/>
            <a:ext cx="4492625" cy="6477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04813" y="1408113"/>
            <a:ext cx="3019425" cy="26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76638" y="1408113"/>
            <a:ext cx="3021012" cy="26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47" name="Rectangle 399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1028700"/>
            <a:ext cx="61928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0448" name="Rectangle 40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4813" y="1408113"/>
            <a:ext cx="61928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130518" name="Rectangle 470"/>
          <p:cNvSpPr>
            <a:spLocks noChangeArrowheads="1"/>
          </p:cNvSpPr>
          <p:nvPr userDrawn="1"/>
        </p:nvSpPr>
        <p:spPr bwMode="auto">
          <a:xfrm>
            <a:off x="3203575" y="9561513"/>
            <a:ext cx="450850" cy="157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ctr">
              <a:buFont typeface="-윤명조120" pitchFamily="18" charset="-127"/>
              <a:buNone/>
            </a:pPr>
            <a:r>
              <a:rPr lang="en-US" altLang="ko-KR" sz="600">
                <a:solidFill>
                  <a:srgbClr val="3D3D3D"/>
                </a:solidFill>
                <a:latin typeface="맑은 고딕" pitchFamily="50" charset="-127"/>
                <a:ea typeface="맑은 고딕" pitchFamily="50" charset="-127"/>
              </a:rPr>
              <a:t>Ⅰ-</a:t>
            </a:r>
            <a:fld id="{EB1C5257-17CE-4894-81D0-31D3D4723853}" type="slidenum">
              <a:rPr lang="en-US" altLang="ko-KR" sz="1000" b="1">
                <a:solidFill>
                  <a:srgbClr val="3D3D3D"/>
                </a:solidFill>
                <a:latin typeface="맑은 고딕" pitchFamily="50" charset="-127"/>
                <a:ea typeface="맑은 고딕" pitchFamily="50" charset="-127"/>
              </a:rPr>
              <a:pPr algn="ctr">
                <a:buFont typeface="-윤명조120" pitchFamily="18" charset="-127"/>
                <a:buNone/>
              </a:pPr>
              <a:t>‹#›</a:t>
            </a:fld>
            <a:endParaRPr lang="en-US" altLang="ko-KR" sz="1000" b="1">
              <a:solidFill>
                <a:srgbClr val="3D3D3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0519" name="Rectangle 471"/>
          <p:cNvSpPr>
            <a:spLocks noChangeArrowheads="1"/>
          </p:cNvSpPr>
          <p:nvPr userDrawn="1"/>
        </p:nvSpPr>
        <p:spPr bwMode="auto">
          <a:xfrm>
            <a:off x="404813" y="9569450"/>
            <a:ext cx="2117725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en-US" altLang="ko-KR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© 2018 </a:t>
            </a:r>
            <a:r>
              <a:rPr lang="en-US" altLang="ko-KR" sz="700" dirty="0" err="1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TmaxSoft</a:t>
            </a:r>
            <a:r>
              <a:rPr lang="en-US" altLang="ko-KR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 Co</a:t>
            </a:r>
            <a:r>
              <a:rPr lang="en-US" altLang="ko-KR" sz="700" dirty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., Ltd. All Rights Reserved.</a:t>
            </a:r>
          </a:p>
        </p:txBody>
      </p:sp>
      <p:grpSp>
        <p:nvGrpSpPr>
          <p:cNvPr id="130524" name="Group 476"/>
          <p:cNvGrpSpPr>
            <a:grpSpLocks/>
          </p:cNvGrpSpPr>
          <p:nvPr userDrawn="1"/>
        </p:nvGrpSpPr>
        <p:grpSpPr bwMode="auto">
          <a:xfrm>
            <a:off x="404813" y="9753600"/>
            <a:ext cx="6192837" cy="20638"/>
            <a:chOff x="255" y="4234"/>
            <a:chExt cx="3901" cy="13"/>
          </a:xfrm>
        </p:grpSpPr>
        <p:sp>
          <p:nvSpPr>
            <p:cNvPr id="130521" name="Line 473"/>
            <p:cNvSpPr>
              <a:spLocks noChangeShapeType="1"/>
            </p:cNvSpPr>
            <p:nvPr userDrawn="1"/>
          </p:nvSpPr>
          <p:spPr bwMode="auto">
            <a:xfrm rot="5400000">
              <a:off x="2205" y="2297"/>
              <a:ext cx="0" cy="3900"/>
            </a:xfrm>
            <a:prstGeom prst="line">
              <a:avLst/>
            </a:prstGeom>
            <a:noFill/>
            <a:ln w="3810">
              <a:solidFill>
                <a:srgbClr val="D6D5D4"/>
              </a:solidFill>
              <a:round/>
              <a:headEnd/>
              <a:tailEnd/>
            </a:ln>
            <a:effectLst/>
          </p:spPr>
          <p:txBody>
            <a:bodyPr tIns="46800"/>
            <a:lstStyle/>
            <a:p>
              <a:endParaRPr lang="ko-KR" altLang="en-US"/>
            </a:p>
          </p:txBody>
        </p:sp>
        <p:sp>
          <p:nvSpPr>
            <p:cNvPr id="130522" name="Line 474"/>
            <p:cNvSpPr>
              <a:spLocks noChangeShapeType="1"/>
            </p:cNvSpPr>
            <p:nvPr userDrawn="1"/>
          </p:nvSpPr>
          <p:spPr bwMode="auto">
            <a:xfrm rot="5400000">
              <a:off x="3941" y="4018"/>
              <a:ext cx="0" cy="431"/>
            </a:xfrm>
            <a:prstGeom prst="line">
              <a:avLst/>
            </a:prstGeom>
            <a:noFill/>
            <a:ln w="44450">
              <a:solidFill>
                <a:srgbClr val="D6D5D4"/>
              </a:solidFill>
              <a:round/>
              <a:headEnd/>
              <a:tailEnd/>
            </a:ln>
            <a:effectLst/>
          </p:spPr>
          <p:txBody>
            <a:bodyPr tIns="46800"/>
            <a:lstStyle/>
            <a:p>
              <a:endParaRPr lang="ko-KR" altLang="en-US"/>
            </a:p>
          </p:txBody>
        </p:sp>
      </p:grpSp>
      <p:pic>
        <p:nvPicPr>
          <p:cNvPr id="130523" name="Picture 475" descr="ci_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2013" y="9563100"/>
            <a:ext cx="625475" cy="138113"/>
          </a:xfrm>
          <a:prstGeom prst="rect">
            <a:avLst/>
          </a:prstGeom>
          <a:noFill/>
        </p:spPr>
      </p:pic>
      <p:grpSp>
        <p:nvGrpSpPr>
          <p:cNvPr id="130552" name="Group 504"/>
          <p:cNvGrpSpPr>
            <a:grpSpLocks/>
          </p:cNvGrpSpPr>
          <p:nvPr userDrawn="1"/>
        </p:nvGrpSpPr>
        <p:grpSpPr bwMode="auto">
          <a:xfrm>
            <a:off x="260350" y="296863"/>
            <a:ext cx="6337300" cy="200025"/>
            <a:chOff x="164" y="187"/>
            <a:chExt cx="3992" cy="126"/>
          </a:xfrm>
        </p:grpSpPr>
        <p:grpSp>
          <p:nvGrpSpPr>
            <p:cNvPr id="130551" name="Group 503"/>
            <p:cNvGrpSpPr>
              <a:grpSpLocks/>
            </p:cNvGrpSpPr>
            <p:nvPr userDrawn="1"/>
          </p:nvGrpSpPr>
          <p:grpSpPr bwMode="auto">
            <a:xfrm>
              <a:off x="164" y="187"/>
              <a:ext cx="3992" cy="126"/>
              <a:chOff x="164" y="187"/>
              <a:chExt cx="3992" cy="126"/>
            </a:xfrm>
          </p:grpSpPr>
          <p:sp>
            <p:nvSpPr>
              <p:cNvPr id="130415" name="Rectangle 367"/>
              <p:cNvSpPr>
                <a:spLocks noChangeArrowheads="1"/>
              </p:cNvSpPr>
              <p:nvPr userDrawn="1"/>
            </p:nvSpPr>
            <p:spPr bwMode="auto">
              <a:xfrm>
                <a:off x="277" y="217"/>
                <a:ext cx="740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ko-KR" altLang="en-US" sz="900" b="1">
                    <a:solidFill>
                      <a:srgbClr val="2E5061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장 타이틀</a:t>
                </a:r>
              </a:p>
            </p:txBody>
          </p:sp>
          <p:sp>
            <p:nvSpPr>
              <p:cNvPr id="130416" name="Rectangle 368"/>
              <p:cNvSpPr>
                <a:spLocks noChangeArrowheads="1"/>
              </p:cNvSpPr>
              <p:nvPr userDrawn="1"/>
            </p:nvSpPr>
            <p:spPr bwMode="auto">
              <a:xfrm>
                <a:off x="3670" y="217"/>
                <a:ext cx="474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1" lang="en-US" altLang="ko-KR" sz="700" kern="1200" dirty="0" smtClean="0">
                    <a:solidFill>
                      <a:srgbClr val="2E506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rPr>
                  <a:t>JEUS 8 </a:t>
                </a:r>
                <a:r>
                  <a:rPr kumimoji="1" lang="ko-KR" altLang="en-US" sz="700" kern="1200" dirty="0" err="1" smtClean="0">
                    <a:solidFill>
                      <a:srgbClr val="2E5061"/>
                    </a:solidFill>
                    <a:latin typeface="맑은 고딕" pitchFamily="50" charset="-127"/>
                    <a:ea typeface="맑은 고딕" pitchFamily="50" charset="-127"/>
                    <a:cs typeface="+mn-cs"/>
                  </a:rPr>
                  <a:t>표준제안서</a:t>
                </a:r>
                <a:endParaRPr kumimoji="1" lang="ko-KR" altLang="en-US" sz="700" kern="1200" dirty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  <a:cs typeface="+mn-cs"/>
                </a:endParaRPr>
              </a:p>
            </p:txBody>
          </p:sp>
          <p:sp>
            <p:nvSpPr>
              <p:cNvPr id="130417" name="Line 369"/>
              <p:cNvSpPr>
                <a:spLocks noChangeShapeType="1"/>
              </p:cNvSpPr>
              <p:nvPr userDrawn="1"/>
            </p:nvSpPr>
            <p:spPr bwMode="auto">
              <a:xfrm rot="16200000" flipV="1">
                <a:off x="636" y="-188"/>
                <a:ext cx="0" cy="778"/>
              </a:xfrm>
              <a:prstGeom prst="line">
                <a:avLst/>
              </a:prstGeom>
              <a:noFill/>
              <a:ln w="44450">
                <a:solidFill>
                  <a:srgbClr val="2E5061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18" name="Line 370"/>
              <p:cNvSpPr>
                <a:spLocks noChangeShapeType="1"/>
              </p:cNvSpPr>
              <p:nvPr userDrawn="1"/>
            </p:nvSpPr>
            <p:spPr bwMode="auto">
              <a:xfrm rot="16200000" flipV="1">
                <a:off x="2206" y="-1763"/>
                <a:ext cx="0" cy="3901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19" name="WordArt 371"/>
              <p:cNvSpPr>
                <a:spLocks noChangeArrowheads="1" noChangeShapeType="1" noTextEdit="1"/>
              </p:cNvSpPr>
              <p:nvPr userDrawn="1"/>
            </p:nvSpPr>
            <p:spPr bwMode="auto">
              <a:xfrm>
                <a:off x="164" y="187"/>
                <a:ext cx="45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1200" b="1" kern="10">
                    <a:ln w="9525">
                      <a:noFill/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4788C8">
                            <a:gamma/>
                            <a:shade val="69804"/>
                            <a:invGamma/>
                          </a:srgbClr>
                        </a:gs>
                        <a:gs pos="100000">
                          <a:srgbClr val="4788C8"/>
                        </a:gs>
                      </a:gsLst>
                      <a:lin ang="5400000" scaled="1"/>
                    </a:gradFill>
                    <a:latin typeface="맑은 고딕"/>
                    <a:ea typeface="맑은 고딕"/>
                  </a:rPr>
                  <a:t>Ⅰ</a:t>
                </a:r>
                <a:endParaRPr lang="ko-KR" altLang="en-US" sz="12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788C8">
                          <a:gamma/>
                          <a:shade val="69804"/>
                          <a:invGamma/>
                        </a:srgbClr>
                      </a:gs>
                      <a:gs pos="100000">
                        <a:srgbClr val="4788C8"/>
                      </a:gs>
                    </a:gsLst>
                    <a:lin ang="5400000" scaled="1"/>
                  </a:gradFill>
                  <a:latin typeface="맑은 고딕"/>
                  <a:ea typeface="맑은 고딕"/>
                </a:endParaRPr>
              </a:p>
            </p:txBody>
          </p:sp>
        </p:grpSp>
        <p:grpSp>
          <p:nvGrpSpPr>
            <p:cNvPr id="130421" name="Group 373"/>
            <p:cNvGrpSpPr>
              <a:grpSpLocks/>
            </p:cNvGrpSpPr>
            <p:nvPr userDrawn="1"/>
          </p:nvGrpSpPr>
          <p:grpSpPr bwMode="auto">
            <a:xfrm>
              <a:off x="1026" y="189"/>
              <a:ext cx="1134" cy="113"/>
              <a:chOff x="739" y="136"/>
              <a:chExt cx="1134" cy="113"/>
            </a:xfrm>
          </p:grpSpPr>
          <p:sp>
            <p:nvSpPr>
              <p:cNvPr id="130422" name="Rectangle 374"/>
              <p:cNvSpPr>
                <a:spLocks noChangeArrowheads="1"/>
              </p:cNvSpPr>
              <p:nvPr userDrawn="1"/>
            </p:nvSpPr>
            <p:spPr bwMode="auto">
              <a:xfrm>
                <a:off x="874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Ⅱ</a:t>
                </a:r>
              </a:p>
            </p:txBody>
          </p:sp>
          <p:sp>
            <p:nvSpPr>
              <p:cNvPr id="130423" name="Rectangle 375"/>
              <p:cNvSpPr>
                <a:spLocks noChangeArrowheads="1"/>
              </p:cNvSpPr>
              <p:nvPr userDrawn="1"/>
            </p:nvSpPr>
            <p:spPr bwMode="auto">
              <a:xfrm>
                <a:off x="987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Ⅲ</a:t>
                </a:r>
              </a:p>
            </p:txBody>
          </p:sp>
          <p:sp>
            <p:nvSpPr>
              <p:cNvPr id="130424" name="Rectangle 376"/>
              <p:cNvSpPr>
                <a:spLocks noChangeArrowheads="1"/>
              </p:cNvSpPr>
              <p:nvPr userDrawn="1"/>
            </p:nvSpPr>
            <p:spPr bwMode="auto">
              <a:xfrm>
                <a:off x="1101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Ⅳ</a:t>
                </a:r>
              </a:p>
            </p:txBody>
          </p:sp>
          <p:sp>
            <p:nvSpPr>
              <p:cNvPr id="130425" name="Rectangle 377"/>
              <p:cNvSpPr>
                <a:spLocks noChangeArrowheads="1"/>
              </p:cNvSpPr>
              <p:nvPr userDrawn="1"/>
            </p:nvSpPr>
            <p:spPr bwMode="auto">
              <a:xfrm>
                <a:off x="1215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Ⅴ</a:t>
                </a:r>
              </a:p>
            </p:txBody>
          </p:sp>
          <p:sp>
            <p:nvSpPr>
              <p:cNvPr id="130426" name="Rectangle 378"/>
              <p:cNvSpPr>
                <a:spLocks noChangeArrowheads="1"/>
              </p:cNvSpPr>
              <p:nvPr userDrawn="1"/>
            </p:nvSpPr>
            <p:spPr bwMode="auto">
              <a:xfrm>
                <a:off x="1328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Ⅵ</a:t>
                </a:r>
              </a:p>
            </p:txBody>
          </p:sp>
          <p:sp>
            <p:nvSpPr>
              <p:cNvPr id="130427" name="Rectangle 379"/>
              <p:cNvSpPr>
                <a:spLocks noChangeArrowheads="1"/>
              </p:cNvSpPr>
              <p:nvPr userDrawn="1"/>
            </p:nvSpPr>
            <p:spPr bwMode="auto">
              <a:xfrm>
                <a:off x="1442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Ⅶ</a:t>
                </a:r>
              </a:p>
            </p:txBody>
          </p:sp>
          <p:sp>
            <p:nvSpPr>
              <p:cNvPr id="130428" name="Line 380"/>
              <p:cNvSpPr>
                <a:spLocks noChangeShapeType="1"/>
              </p:cNvSpPr>
              <p:nvPr userDrawn="1"/>
            </p:nvSpPr>
            <p:spPr bwMode="auto">
              <a:xfrm>
                <a:off x="965" y="136"/>
                <a:ext cx="0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29" name="Line 381"/>
              <p:cNvSpPr>
                <a:spLocks noChangeShapeType="1"/>
              </p:cNvSpPr>
              <p:nvPr userDrawn="1"/>
            </p:nvSpPr>
            <p:spPr bwMode="auto">
              <a:xfrm>
                <a:off x="1078" y="136"/>
                <a:ext cx="0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30" name="Line 382"/>
              <p:cNvSpPr>
                <a:spLocks noChangeShapeType="1"/>
              </p:cNvSpPr>
              <p:nvPr userDrawn="1"/>
            </p:nvSpPr>
            <p:spPr bwMode="auto">
              <a:xfrm>
                <a:off x="1192" y="136"/>
                <a:ext cx="0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31" name="Line 383"/>
              <p:cNvSpPr>
                <a:spLocks noChangeShapeType="1"/>
              </p:cNvSpPr>
              <p:nvPr userDrawn="1"/>
            </p:nvSpPr>
            <p:spPr bwMode="auto">
              <a:xfrm>
                <a:off x="1306" y="136"/>
                <a:ext cx="0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32" name="Line 384"/>
              <p:cNvSpPr>
                <a:spLocks noChangeShapeType="1"/>
              </p:cNvSpPr>
              <p:nvPr userDrawn="1"/>
            </p:nvSpPr>
            <p:spPr bwMode="auto">
              <a:xfrm>
                <a:off x="1419" y="136"/>
                <a:ext cx="0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33" name="Line 385"/>
              <p:cNvSpPr>
                <a:spLocks noChangeShapeType="1"/>
              </p:cNvSpPr>
              <p:nvPr userDrawn="1"/>
            </p:nvSpPr>
            <p:spPr bwMode="auto">
              <a:xfrm>
                <a:off x="1533" y="136"/>
                <a:ext cx="0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grpSp>
            <p:nvGrpSpPr>
              <p:cNvPr id="130434" name="Group 386"/>
              <p:cNvGrpSpPr>
                <a:grpSpLocks/>
              </p:cNvGrpSpPr>
              <p:nvPr userDrawn="1"/>
            </p:nvGrpSpPr>
            <p:grpSpPr bwMode="auto">
              <a:xfrm>
                <a:off x="739" y="136"/>
                <a:ext cx="114" cy="113"/>
                <a:chOff x="2281" y="1797"/>
                <a:chExt cx="114" cy="113"/>
              </a:xfrm>
            </p:grpSpPr>
            <p:sp>
              <p:nvSpPr>
                <p:cNvPr id="130435" name="Rectangle 387" descr="넓은 상향 대각선"/>
                <p:cNvSpPr>
                  <a:spLocks noChangeArrowheads="1"/>
                </p:cNvSpPr>
                <p:nvPr userDrawn="1"/>
              </p:nvSpPr>
              <p:spPr bwMode="auto">
                <a:xfrm>
                  <a:off x="2281" y="1797"/>
                  <a:ext cx="114" cy="113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B2B2B2"/>
                  </a:bgClr>
                </a:patt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30436" name="Rectangle 388"/>
                <p:cNvSpPr>
                  <a:spLocks noChangeArrowheads="1"/>
                </p:cNvSpPr>
                <p:nvPr userDrawn="1"/>
              </p:nvSpPr>
              <p:spPr bwMode="auto">
                <a:xfrm>
                  <a:off x="2304" y="1806"/>
                  <a:ext cx="68" cy="8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marL="182563" indent="-182563" latinLnBrk="0"/>
                  <a:r>
                    <a:rPr lang="en-US" altLang="ko-KR" sz="900" b="1">
                      <a:solidFill>
                        <a:schemeClr val="bg1"/>
                      </a:solidFill>
                      <a:latin typeface="맑은 고딕" pitchFamily="50" charset="-127"/>
                      <a:ea typeface="맑은 고딕" pitchFamily="50" charset="-127"/>
                      <a:cs typeface="Times New Roman" pitchFamily="18" charset="0"/>
                    </a:rPr>
                    <a:t>Ⅰ</a:t>
                  </a:r>
                </a:p>
              </p:txBody>
            </p:sp>
          </p:grpSp>
          <p:sp>
            <p:nvSpPr>
              <p:cNvPr id="130437" name="Line 389"/>
              <p:cNvSpPr>
                <a:spLocks noChangeShapeType="1"/>
              </p:cNvSpPr>
              <p:nvPr userDrawn="1"/>
            </p:nvSpPr>
            <p:spPr bwMode="auto">
              <a:xfrm>
                <a:off x="1646" y="136"/>
                <a:ext cx="0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38" name="Line 390"/>
              <p:cNvSpPr>
                <a:spLocks noChangeShapeType="1"/>
              </p:cNvSpPr>
              <p:nvPr userDrawn="1"/>
            </p:nvSpPr>
            <p:spPr bwMode="auto">
              <a:xfrm>
                <a:off x="1759" y="136"/>
                <a:ext cx="0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39" name="Line 391"/>
              <p:cNvSpPr>
                <a:spLocks noChangeShapeType="1"/>
              </p:cNvSpPr>
              <p:nvPr userDrawn="1"/>
            </p:nvSpPr>
            <p:spPr bwMode="auto">
              <a:xfrm flipH="1">
                <a:off x="1872" y="136"/>
                <a:ext cx="1" cy="34"/>
              </a:xfrm>
              <a:prstGeom prst="line">
                <a:avLst/>
              </a:prstGeom>
              <a:noFill/>
              <a:ln w="381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30440" name="Rectangle 392"/>
              <p:cNvSpPr>
                <a:spLocks noChangeArrowheads="1"/>
              </p:cNvSpPr>
              <p:nvPr userDrawn="1"/>
            </p:nvSpPr>
            <p:spPr bwMode="auto">
              <a:xfrm>
                <a:off x="1555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Ⅷ</a:t>
                </a:r>
              </a:p>
            </p:txBody>
          </p:sp>
          <p:sp>
            <p:nvSpPr>
              <p:cNvPr id="130441" name="Rectangle 393"/>
              <p:cNvSpPr>
                <a:spLocks noChangeArrowheads="1"/>
              </p:cNvSpPr>
              <p:nvPr userDrawn="1"/>
            </p:nvSpPr>
            <p:spPr bwMode="auto">
              <a:xfrm>
                <a:off x="1668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Ⅸ</a:t>
                </a:r>
              </a:p>
            </p:txBody>
          </p:sp>
          <p:sp>
            <p:nvSpPr>
              <p:cNvPr id="130442" name="Rectangle 394"/>
              <p:cNvSpPr>
                <a:spLocks noChangeArrowheads="1"/>
              </p:cNvSpPr>
              <p:nvPr userDrawn="1"/>
            </p:nvSpPr>
            <p:spPr bwMode="auto">
              <a:xfrm>
                <a:off x="1781" y="158"/>
                <a:ext cx="68" cy="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182563" indent="-182563" latinLnBrk="0"/>
                <a:r>
                  <a:rPr lang="en-US" altLang="ko-KR" sz="900" b="1">
                    <a:solidFill>
                      <a:srgbClr val="C0C0C0"/>
                    </a:solidFill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Ⅹ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+mj-lt"/>
          <a:ea typeface="+mj-ea"/>
          <a:cs typeface="+mj-cs"/>
        </a:defRPr>
      </a:lvl1pPr>
      <a:lvl2pPr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맑은 고딕" pitchFamily="50" charset="-127"/>
          <a:ea typeface="맑은 고딕" pitchFamily="50" charset="-127"/>
        </a:defRPr>
      </a:lvl2pPr>
      <a:lvl3pPr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맑은 고딕" pitchFamily="50" charset="-127"/>
          <a:ea typeface="맑은 고딕" pitchFamily="50" charset="-127"/>
        </a:defRPr>
      </a:lvl3pPr>
      <a:lvl4pPr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맑은 고딕" pitchFamily="50" charset="-127"/>
          <a:ea typeface="맑은 고딕" pitchFamily="50" charset="-127"/>
        </a:defRPr>
      </a:lvl4pPr>
      <a:lvl5pPr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lnSpc>
          <a:spcPct val="125000"/>
        </a:lnSpc>
        <a:spcBef>
          <a:spcPct val="0"/>
        </a:spcBef>
        <a:spcAft>
          <a:spcPct val="0"/>
        </a:spcAft>
        <a:defRPr kumimoji="1" sz="1400" b="1">
          <a:solidFill>
            <a:srgbClr val="2E5061"/>
          </a:solidFill>
          <a:latin typeface="맑은 고딕" pitchFamily="50" charset="-127"/>
          <a:ea typeface="맑은 고딕" pitchFamily="50" charset="-127"/>
        </a:defRPr>
      </a:lvl9pPr>
    </p:titleStyle>
    <p:bodyStyle>
      <a:lvl1pPr algn="just" rtl="0" fontAlgn="base">
        <a:lnSpc>
          <a:spcPct val="125000"/>
        </a:lnSpc>
        <a:spcBef>
          <a:spcPct val="0"/>
        </a:spcBef>
        <a:spcAft>
          <a:spcPct val="0"/>
        </a:spcAft>
        <a:buClr>
          <a:srgbClr val="336699"/>
        </a:buClr>
        <a:buFont typeface="Wingdings" pitchFamily="2" charset="2"/>
        <a:defRPr kumimoji="1" sz="1100">
          <a:solidFill>
            <a:srgbClr val="000000"/>
          </a:solidFill>
          <a:latin typeface="+mn-lt"/>
          <a:ea typeface="+mn-ea"/>
          <a:cs typeface="+mn-cs"/>
        </a:defRPr>
      </a:lvl1pPr>
      <a:lvl2pPr marL="296863" indent="-144463" algn="just" rtl="0" fontAlgn="base">
        <a:lnSpc>
          <a:spcPct val="125000"/>
        </a:lnSpc>
        <a:spcBef>
          <a:spcPct val="0"/>
        </a:spcBef>
        <a:spcAft>
          <a:spcPct val="0"/>
        </a:spcAft>
        <a:buClr>
          <a:srgbClr val="638CAD"/>
        </a:buClr>
        <a:buChar char="•"/>
        <a:defRPr kumimoji="1" sz="1000">
          <a:solidFill>
            <a:srgbClr val="000000"/>
          </a:solidFill>
          <a:latin typeface="+mn-lt"/>
          <a:ea typeface="+mn-ea"/>
        </a:defRPr>
      </a:lvl2pPr>
      <a:lvl3pPr marL="641350" indent="-165100" algn="just" rtl="0" fontAlgn="base">
        <a:lnSpc>
          <a:spcPct val="125000"/>
        </a:lnSpc>
        <a:spcBef>
          <a:spcPct val="0"/>
        </a:spcBef>
        <a:spcAft>
          <a:spcPct val="0"/>
        </a:spcAft>
        <a:buClr>
          <a:srgbClr val="638CAD"/>
        </a:buClr>
        <a:buFont typeface="맑은 고딕" pitchFamily="50" charset="-127"/>
        <a:buChar char="-"/>
        <a:defRPr kumimoji="1" sz="1000">
          <a:solidFill>
            <a:srgbClr val="000000"/>
          </a:solidFill>
          <a:latin typeface="+mn-lt"/>
          <a:ea typeface="+mn-ea"/>
        </a:defRPr>
      </a:lvl3pPr>
      <a:lvl4pPr marL="1600200" indent="-228600" algn="just" rtl="0" fontAlgn="base" latinLnBrk="1">
        <a:lnSpc>
          <a:spcPct val="125000"/>
        </a:lnSpc>
        <a:spcBef>
          <a:spcPct val="0"/>
        </a:spcBef>
        <a:spcAft>
          <a:spcPct val="0"/>
        </a:spcAft>
        <a:buClr>
          <a:srgbClr val="638CAD"/>
        </a:buClr>
        <a:buFont typeface="맑은 고딕" pitchFamily="50" charset="-127"/>
        <a:defRPr kumimoji="1" sz="1100">
          <a:solidFill>
            <a:srgbClr val="4D4D4D"/>
          </a:solidFill>
          <a:latin typeface="굴림" pitchFamily="50" charset="-127"/>
          <a:ea typeface="굴림" pitchFamily="50" charset="-127"/>
        </a:defRPr>
      </a:lvl4pPr>
      <a:lvl5pPr marL="2057400" indent="-228600" algn="just" rtl="0" fontAlgn="base" latinLnBrk="1">
        <a:lnSpc>
          <a:spcPct val="125000"/>
        </a:lnSpc>
        <a:spcBef>
          <a:spcPct val="0"/>
        </a:spcBef>
        <a:spcAft>
          <a:spcPct val="0"/>
        </a:spcAft>
        <a:buClr>
          <a:srgbClr val="638CAD"/>
        </a:buClr>
        <a:buFont typeface="맑은 고딕" pitchFamily="50" charset="-127"/>
        <a:buChar char="-"/>
        <a:defRPr kumimoji="1" sz="1100">
          <a:solidFill>
            <a:srgbClr val="4D4D4D"/>
          </a:solidFill>
          <a:latin typeface="굴림" pitchFamily="50" charset="-127"/>
          <a:ea typeface="굴림" pitchFamily="50" charset="-127"/>
        </a:defRPr>
      </a:lvl5pPr>
      <a:lvl6pPr marL="2514600" indent="-228600" algn="just" rtl="0" fontAlgn="base" latinLnBrk="1">
        <a:lnSpc>
          <a:spcPct val="125000"/>
        </a:lnSpc>
        <a:spcBef>
          <a:spcPct val="0"/>
        </a:spcBef>
        <a:spcAft>
          <a:spcPct val="0"/>
        </a:spcAft>
        <a:buClr>
          <a:srgbClr val="638CAD"/>
        </a:buClr>
        <a:buFont typeface="맑은 고딕" pitchFamily="50" charset="-127"/>
        <a:buChar char="-"/>
        <a:defRPr kumimoji="1" sz="1100">
          <a:solidFill>
            <a:srgbClr val="4D4D4D"/>
          </a:solidFill>
          <a:latin typeface="굴림" pitchFamily="50" charset="-127"/>
          <a:ea typeface="굴림" pitchFamily="50" charset="-127"/>
        </a:defRPr>
      </a:lvl6pPr>
      <a:lvl7pPr marL="2971800" indent="-228600" algn="just" rtl="0" fontAlgn="base" latinLnBrk="1">
        <a:lnSpc>
          <a:spcPct val="125000"/>
        </a:lnSpc>
        <a:spcBef>
          <a:spcPct val="0"/>
        </a:spcBef>
        <a:spcAft>
          <a:spcPct val="0"/>
        </a:spcAft>
        <a:buClr>
          <a:srgbClr val="638CAD"/>
        </a:buClr>
        <a:buFont typeface="맑은 고딕" pitchFamily="50" charset="-127"/>
        <a:buChar char="-"/>
        <a:defRPr kumimoji="1" sz="1100">
          <a:solidFill>
            <a:srgbClr val="4D4D4D"/>
          </a:solidFill>
          <a:latin typeface="굴림" pitchFamily="50" charset="-127"/>
          <a:ea typeface="굴림" pitchFamily="50" charset="-127"/>
        </a:defRPr>
      </a:lvl7pPr>
      <a:lvl8pPr marL="3429000" indent="-228600" algn="just" rtl="0" fontAlgn="base" latinLnBrk="1">
        <a:lnSpc>
          <a:spcPct val="125000"/>
        </a:lnSpc>
        <a:spcBef>
          <a:spcPct val="0"/>
        </a:spcBef>
        <a:spcAft>
          <a:spcPct val="0"/>
        </a:spcAft>
        <a:buClr>
          <a:srgbClr val="638CAD"/>
        </a:buClr>
        <a:buFont typeface="맑은 고딕" pitchFamily="50" charset="-127"/>
        <a:buChar char="-"/>
        <a:defRPr kumimoji="1" sz="1100">
          <a:solidFill>
            <a:srgbClr val="4D4D4D"/>
          </a:solidFill>
          <a:latin typeface="굴림" pitchFamily="50" charset="-127"/>
          <a:ea typeface="굴림" pitchFamily="50" charset="-127"/>
        </a:defRPr>
      </a:lvl8pPr>
      <a:lvl9pPr marL="3886200" indent="-228600" algn="just" rtl="0" fontAlgn="base" latinLnBrk="1">
        <a:lnSpc>
          <a:spcPct val="125000"/>
        </a:lnSpc>
        <a:spcBef>
          <a:spcPct val="0"/>
        </a:spcBef>
        <a:spcAft>
          <a:spcPct val="0"/>
        </a:spcAft>
        <a:buClr>
          <a:srgbClr val="638CAD"/>
        </a:buClr>
        <a:buFont typeface="맑은 고딕" pitchFamily="50" charset="-127"/>
        <a:buChar char="-"/>
        <a:defRPr kumimoji="1" sz="1100">
          <a:solidFill>
            <a:srgbClr val="4D4D4D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hyperlink" Target="http://www.gartner.com/RecognizedUs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www.jcp.org/en/home/index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8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79" name="Group 995"/>
          <p:cNvGrpSpPr>
            <a:grpSpLocks/>
          </p:cNvGrpSpPr>
          <p:nvPr/>
        </p:nvGrpSpPr>
        <p:grpSpPr bwMode="auto">
          <a:xfrm>
            <a:off x="0" y="0"/>
            <a:ext cx="6891338" cy="9906000"/>
            <a:chOff x="0" y="0"/>
            <a:chExt cx="4341" cy="6240"/>
          </a:xfrm>
        </p:grpSpPr>
        <p:sp>
          <p:nvSpPr>
            <p:cNvPr id="119630" name="Rectangle 846"/>
            <p:cNvSpPr>
              <a:spLocks noChangeArrowheads="1"/>
            </p:cNvSpPr>
            <p:nvPr/>
          </p:nvSpPr>
          <p:spPr bwMode="auto">
            <a:xfrm>
              <a:off x="0" y="0"/>
              <a:ext cx="4320" cy="624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119772" name="Group 988"/>
            <p:cNvGrpSpPr>
              <a:grpSpLocks/>
            </p:cNvGrpSpPr>
            <p:nvPr/>
          </p:nvGrpSpPr>
          <p:grpSpPr bwMode="auto">
            <a:xfrm>
              <a:off x="379" y="1063"/>
              <a:ext cx="3941" cy="4679"/>
              <a:chOff x="379" y="1063"/>
              <a:chExt cx="3941" cy="4679"/>
            </a:xfrm>
          </p:grpSpPr>
          <p:sp>
            <p:nvSpPr>
              <p:cNvPr id="119715" name="Freeform 931"/>
              <p:cNvSpPr>
                <a:spLocks/>
              </p:cNvSpPr>
              <p:nvPr/>
            </p:nvSpPr>
            <p:spPr bwMode="auto">
              <a:xfrm>
                <a:off x="379" y="1063"/>
                <a:ext cx="2407" cy="4678"/>
              </a:xfrm>
              <a:custGeom>
                <a:avLst/>
                <a:gdLst/>
                <a:ahLst/>
                <a:cxnLst>
                  <a:cxn ang="0">
                    <a:pos x="773" y="24"/>
                  </a:cxn>
                  <a:cxn ang="0">
                    <a:pos x="683" y="24"/>
                  </a:cxn>
                  <a:cxn ang="0">
                    <a:pos x="24" y="681"/>
                  </a:cxn>
                  <a:cxn ang="0">
                    <a:pos x="24" y="770"/>
                  </a:cxn>
                  <a:cxn ang="0">
                    <a:pos x="2129" y="2839"/>
                  </a:cxn>
                  <a:cxn ang="0">
                    <a:pos x="2972" y="2217"/>
                  </a:cxn>
                  <a:cxn ang="0">
                    <a:pos x="830" y="81"/>
                  </a:cxn>
                </a:cxnLst>
                <a:rect l="0" t="0" r="r" b="b"/>
                <a:pathLst>
                  <a:path w="3626" h="2839">
                    <a:moveTo>
                      <a:pt x="773" y="24"/>
                    </a:moveTo>
                    <a:cubicBezTo>
                      <a:pt x="749" y="0"/>
                      <a:pt x="709" y="0"/>
                      <a:pt x="683" y="24"/>
                    </a:cubicBezTo>
                    <a:cubicBezTo>
                      <a:pt x="24" y="681"/>
                      <a:pt x="24" y="681"/>
                      <a:pt x="24" y="681"/>
                    </a:cubicBezTo>
                    <a:cubicBezTo>
                      <a:pt x="0" y="707"/>
                      <a:pt x="0" y="746"/>
                      <a:pt x="24" y="770"/>
                    </a:cubicBezTo>
                    <a:cubicBezTo>
                      <a:pt x="1475" y="2217"/>
                      <a:pt x="2129" y="2839"/>
                      <a:pt x="2129" y="2839"/>
                    </a:cubicBezTo>
                    <a:cubicBezTo>
                      <a:pt x="3626" y="2839"/>
                      <a:pt x="2972" y="2217"/>
                      <a:pt x="2972" y="2217"/>
                    </a:cubicBezTo>
                    <a:lnTo>
                      <a:pt x="830" y="81"/>
                    </a:lnTo>
                  </a:path>
                </a:pathLst>
              </a:custGeom>
              <a:solidFill>
                <a:srgbClr val="EAEAEA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716" name="Rectangle 932"/>
              <p:cNvSpPr>
                <a:spLocks noChangeArrowheads="1"/>
              </p:cNvSpPr>
              <p:nvPr/>
            </p:nvSpPr>
            <p:spPr bwMode="auto">
              <a:xfrm>
                <a:off x="860" y="1075"/>
                <a:ext cx="3460" cy="1674"/>
              </a:xfrm>
              <a:prstGeom prst="rect">
                <a:avLst/>
              </a:prstGeom>
              <a:solidFill>
                <a:srgbClr val="EAEAEA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717" name="Rectangle 933"/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2488" cy="3146"/>
              </a:xfrm>
              <a:prstGeom prst="rect">
                <a:avLst/>
              </a:prstGeom>
              <a:solidFill>
                <a:srgbClr val="EAEAEA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718" name="Freeform 934"/>
              <p:cNvSpPr>
                <a:spLocks/>
              </p:cNvSpPr>
              <p:nvPr/>
            </p:nvSpPr>
            <p:spPr bwMode="auto">
              <a:xfrm>
                <a:off x="916" y="1063"/>
                <a:ext cx="1973" cy="3723"/>
              </a:xfrm>
              <a:custGeom>
                <a:avLst/>
                <a:gdLst/>
                <a:ahLst/>
                <a:cxnLst>
                  <a:cxn ang="0">
                    <a:pos x="451" y="14"/>
                  </a:cxn>
                  <a:cxn ang="0">
                    <a:pos x="399" y="14"/>
                  </a:cxn>
                  <a:cxn ang="0">
                    <a:pos x="14" y="399"/>
                  </a:cxn>
                  <a:cxn ang="0">
                    <a:pos x="14" y="451"/>
                  </a:cxn>
                  <a:cxn ang="0">
                    <a:pos x="861" y="1298"/>
                  </a:cxn>
                  <a:cxn ang="0">
                    <a:pos x="1735" y="1298"/>
                  </a:cxn>
                  <a:cxn ang="0">
                    <a:pos x="451" y="14"/>
                  </a:cxn>
                </a:cxnLst>
                <a:rect l="0" t="0" r="r" b="b"/>
                <a:pathLst>
                  <a:path w="1735" h="1298">
                    <a:moveTo>
                      <a:pt x="451" y="14"/>
                    </a:moveTo>
                    <a:cubicBezTo>
                      <a:pt x="437" y="0"/>
                      <a:pt x="414" y="0"/>
                      <a:pt x="399" y="14"/>
                    </a:cubicBezTo>
                    <a:cubicBezTo>
                      <a:pt x="14" y="399"/>
                      <a:pt x="14" y="399"/>
                      <a:pt x="14" y="399"/>
                    </a:cubicBezTo>
                    <a:cubicBezTo>
                      <a:pt x="0" y="414"/>
                      <a:pt x="0" y="437"/>
                      <a:pt x="14" y="451"/>
                    </a:cubicBezTo>
                    <a:cubicBezTo>
                      <a:pt x="861" y="1298"/>
                      <a:pt x="861" y="1298"/>
                      <a:pt x="861" y="1298"/>
                    </a:cubicBezTo>
                    <a:cubicBezTo>
                      <a:pt x="1735" y="1298"/>
                      <a:pt x="1735" y="1298"/>
                      <a:pt x="1735" y="1298"/>
                    </a:cubicBezTo>
                    <a:lnTo>
                      <a:pt x="451" y="14"/>
                    </a:lnTo>
                    <a:close/>
                  </a:path>
                </a:pathLst>
              </a:custGeom>
              <a:solidFill>
                <a:srgbClr val="EAEAEA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19774" name="Group 990"/>
            <p:cNvGrpSpPr>
              <a:grpSpLocks/>
            </p:cNvGrpSpPr>
            <p:nvPr/>
          </p:nvGrpSpPr>
          <p:grpSpPr bwMode="auto">
            <a:xfrm>
              <a:off x="0" y="2324"/>
              <a:ext cx="4320" cy="3842"/>
              <a:chOff x="0" y="2324"/>
              <a:chExt cx="4320" cy="3842"/>
            </a:xfrm>
          </p:grpSpPr>
          <p:sp>
            <p:nvSpPr>
              <p:cNvPr id="119729" name="AutoShape 945"/>
              <p:cNvSpPr>
                <a:spLocks noChangeArrowheads="1"/>
              </p:cNvSpPr>
              <p:nvPr/>
            </p:nvSpPr>
            <p:spPr bwMode="auto">
              <a:xfrm rot="5400000">
                <a:off x="79" y="2277"/>
                <a:ext cx="234" cy="328"/>
              </a:xfrm>
              <a:prstGeom prst="roundRect">
                <a:avLst>
                  <a:gd name="adj" fmla="val 36551"/>
                </a:avLst>
              </a:prstGeom>
              <a:solidFill>
                <a:srgbClr val="8CAEBA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730" name="Freeform 946"/>
              <p:cNvSpPr>
                <a:spLocks/>
              </p:cNvSpPr>
              <p:nvPr/>
            </p:nvSpPr>
            <p:spPr bwMode="auto">
              <a:xfrm>
                <a:off x="0" y="2358"/>
                <a:ext cx="4320" cy="38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9" y="0"/>
                  </a:cxn>
                  <a:cxn ang="0">
                    <a:pos x="2518" y="2382"/>
                  </a:cxn>
                  <a:cxn ang="0">
                    <a:pos x="6260" y="2382"/>
                  </a:cxn>
                  <a:cxn ang="0">
                    <a:pos x="6260" y="2586"/>
                  </a:cxn>
                  <a:cxn ang="0">
                    <a:pos x="0" y="2586"/>
                  </a:cxn>
                  <a:cxn ang="0">
                    <a:pos x="0" y="0"/>
                  </a:cxn>
                </a:cxnLst>
                <a:rect l="0" t="0" r="r" b="b"/>
                <a:pathLst>
                  <a:path w="6260" h="2586">
                    <a:moveTo>
                      <a:pt x="0" y="0"/>
                    </a:moveTo>
                    <a:lnTo>
                      <a:pt x="499" y="0"/>
                    </a:lnTo>
                    <a:lnTo>
                      <a:pt x="2518" y="2382"/>
                    </a:lnTo>
                    <a:lnTo>
                      <a:pt x="6260" y="2382"/>
                    </a:lnTo>
                    <a:lnTo>
                      <a:pt x="6260" y="2586"/>
                    </a:lnTo>
                    <a:lnTo>
                      <a:pt x="0" y="2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AEBA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731" name="Rectangle 947"/>
              <p:cNvSpPr>
                <a:spLocks noChangeArrowheads="1"/>
              </p:cNvSpPr>
              <p:nvPr/>
            </p:nvSpPr>
            <p:spPr bwMode="auto">
              <a:xfrm>
                <a:off x="0" y="2325"/>
                <a:ext cx="134" cy="167"/>
              </a:xfrm>
              <a:prstGeom prst="rect">
                <a:avLst/>
              </a:prstGeom>
              <a:solidFill>
                <a:srgbClr val="8CAEBA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19747" name="Group 963"/>
            <p:cNvGrpSpPr>
              <a:grpSpLocks/>
            </p:cNvGrpSpPr>
            <p:nvPr/>
          </p:nvGrpSpPr>
          <p:grpSpPr bwMode="auto">
            <a:xfrm>
              <a:off x="0" y="2367"/>
              <a:ext cx="4320" cy="3873"/>
              <a:chOff x="-10" y="1639"/>
              <a:chExt cx="6264" cy="2698"/>
            </a:xfrm>
          </p:grpSpPr>
          <p:sp>
            <p:nvSpPr>
              <p:cNvPr id="119742" name="Freeform 958"/>
              <p:cNvSpPr>
                <a:spLocks/>
              </p:cNvSpPr>
              <p:nvPr/>
            </p:nvSpPr>
            <p:spPr bwMode="auto">
              <a:xfrm>
                <a:off x="-10" y="1639"/>
                <a:ext cx="6260" cy="2676"/>
              </a:xfrm>
              <a:custGeom>
                <a:avLst/>
                <a:gdLst/>
                <a:ahLst/>
                <a:cxnLst>
                  <a:cxn ang="0">
                    <a:pos x="454" y="0"/>
                  </a:cxn>
                  <a:cxn ang="0">
                    <a:pos x="2495" y="2472"/>
                  </a:cxn>
                  <a:cxn ang="0">
                    <a:pos x="6260" y="2472"/>
                  </a:cxn>
                  <a:cxn ang="0">
                    <a:pos x="6260" y="2653"/>
                  </a:cxn>
                  <a:cxn ang="0">
                    <a:pos x="0" y="2653"/>
                  </a:cxn>
                  <a:cxn ang="0">
                    <a:pos x="0" y="0"/>
                  </a:cxn>
                  <a:cxn ang="0">
                    <a:pos x="454" y="0"/>
                  </a:cxn>
                </a:cxnLst>
                <a:rect l="0" t="0" r="r" b="b"/>
                <a:pathLst>
                  <a:path w="6260" h="2653">
                    <a:moveTo>
                      <a:pt x="454" y="0"/>
                    </a:moveTo>
                    <a:lnTo>
                      <a:pt x="2495" y="2472"/>
                    </a:lnTo>
                    <a:lnTo>
                      <a:pt x="6260" y="2472"/>
                    </a:lnTo>
                    <a:lnTo>
                      <a:pt x="6260" y="2653"/>
                    </a:lnTo>
                    <a:lnTo>
                      <a:pt x="0" y="2653"/>
                    </a:lnTo>
                    <a:lnTo>
                      <a:pt x="0" y="0"/>
                    </a:lnTo>
                    <a:lnTo>
                      <a:pt x="45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A5D82">
                      <a:gamma/>
                      <a:tint val="85882"/>
                      <a:invGamma/>
                    </a:srgbClr>
                  </a:gs>
                  <a:gs pos="100000">
                    <a:srgbClr val="4A5D82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0" bIns="0" anchor="ctr"/>
              <a:lstStyle/>
              <a:p>
                <a:endParaRPr lang="ko-KR" altLang="en-US"/>
              </a:p>
            </p:txBody>
          </p:sp>
          <p:sp>
            <p:nvSpPr>
              <p:cNvPr id="119743" name="Rectangle 959"/>
              <p:cNvSpPr>
                <a:spLocks noChangeArrowheads="1"/>
              </p:cNvSpPr>
              <p:nvPr/>
            </p:nvSpPr>
            <p:spPr bwMode="auto">
              <a:xfrm>
                <a:off x="-10" y="4110"/>
                <a:ext cx="6264" cy="227"/>
              </a:xfrm>
              <a:prstGeom prst="rect">
                <a:avLst/>
              </a:prstGeom>
              <a:solidFill>
                <a:srgbClr val="4A5D8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19763" name="Group 979"/>
            <p:cNvGrpSpPr>
              <a:grpSpLocks/>
            </p:cNvGrpSpPr>
            <p:nvPr/>
          </p:nvGrpSpPr>
          <p:grpSpPr bwMode="auto">
            <a:xfrm>
              <a:off x="0" y="5"/>
              <a:ext cx="4341" cy="368"/>
              <a:chOff x="0" y="5"/>
              <a:chExt cx="4341" cy="368"/>
            </a:xfrm>
          </p:grpSpPr>
          <p:sp>
            <p:nvSpPr>
              <p:cNvPr id="119760" name="Line 976"/>
              <p:cNvSpPr>
                <a:spLocks noChangeShapeType="1"/>
              </p:cNvSpPr>
              <p:nvPr/>
            </p:nvSpPr>
            <p:spPr bwMode="auto">
              <a:xfrm rot="16200000" flipV="1">
                <a:off x="1676" y="-1495"/>
                <a:ext cx="0" cy="3351"/>
              </a:xfrm>
              <a:prstGeom prst="line">
                <a:avLst/>
              </a:prstGeom>
              <a:noFill/>
              <a:ln w="4445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119761" name="Text Box 977"/>
              <p:cNvSpPr txBox="1">
                <a:spLocks noChangeArrowheads="1"/>
              </p:cNvSpPr>
              <p:nvPr/>
            </p:nvSpPr>
            <p:spPr bwMode="auto">
              <a:xfrm>
                <a:off x="36" y="198"/>
                <a:ext cx="17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 anchor="b">
                <a:spAutoFit/>
              </a:bodyPr>
              <a:lstStyle/>
              <a:p>
                <a:r>
                  <a:rPr lang="en-US" altLang="ko-KR" sz="1000">
                    <a:solidFill>
                      <a:srgbClr val="4788C8"/>
                    </a:solidFill>
                    <a:latin typeface="맑은 고딕" pitchFamily="50" charset="-127"/>
                    <a:ea typeface="맑은 고딕" pitchFamily="50" charset="-127"/>
                  </a:rPr>
                  <a:t>Total enterprise solution provider, TmaxSoft</a:t>
                </a:r>
              </a:p>
            </p:txBody>
          </p:sp>
          <p:pic>
            <p:nvPicPr>
              <p:cNvPr id="119762" name="Picture 978" descr="무제-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099" t="38670"/>
              <a:stretch>
                <a:fillRect/>
              </a:stretch>
            </p:blipFill>
            <p:spPr bwMode="auto">
              <a:xfrm rot="10800000" flipV="1">
                <a:off x="3398" y="5"/>
                <a:ext cx="943" cy="368"/>
              </a:xfrm>
              <a:prstGeom prst="rect">
                <a:avLst/>
              </a:prstGeom>
              <a:noFill/>
            </p:spPr>
          </p:pic>
        </p:grpSp>
        <p:sp>
          <p:nvSpPr>
            <p:cNvPr id="119771" name="Rectangle 987"/>
            <p:cNvSpPr>
              <a:spLocks noChangeArrowheads="1"/>
            </p:cNvSpPr>
            <p:nvPr/>
          </p:nvSpPr>
          <p:spPr bwMode="auto">
            <a:xfrm>
              <a:off x="112" y="5978"/>
              <a:ext cx="130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anchor="ctr"/>
            <a:lstStyle/>
            <a:p>
              <a:r>
                <a:rPr lang="en-US" altLang="ko-KR" sz="8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© 2018 </a:t>
              </a:r>
              <a:r>
                <a:rPr lang="en-US" altLang="ko-KR" sz="800" dirty="0" err="1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TmaxSoft</a:t>
              </a:r>
              <a:r>
                <a:rPr lang="en-US" altLang="ko-KR" sz="8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Co</a:t>
              </a:r>
              <a:r>
                <a:rPr lang="en-US" altLang="ko-KR" sz="8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., Ltd. All Rights Reserved.</a:t>
              </a:r>
            </a:p>
          </p:txBody>
        </p:sp>
        <p:pic>
          <p:nvPicPr>
            <p:cNvPr id="119778" name="Picture 994" descr="무제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4" y="5454"/>
              <a:ext cx="682" cy="191"/>
            </a:xfrm>
            <a:prstGeom prst="rect">
              <a:avLst/>
            </a:prstGeom>
            <a:noFill/>
          </p:spPr>
        </p:pic>
      </p:grpSp>
      <p:sp>
        <p:nvSpPr>
          <p:cNvPr id="119765" name="Text Box 981"/>
          <p:cNvSpPr txBox="1">
            <a:spLocks noChangeArrowheads="1"/>
          </p:cNvSpPr>
          <p:nvPr/>
        </p:nvSpPr>
        <p:spPr bwMode="gray">
          <a:xfrm>
            <a:off x="1614488" y="3003550"/>
            <a:ext cx="4914900" cy="739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54000" rIns="0" bIns="54000"/>
          <a:lstStyle/>
          <a:p>
            <a:pPr eaLnBrk="0" latinLnBrk="0" hangingPunct="0">
              <a:lnSpc>
                <a:spcPct val="110000"/>
              </a:lnSpc>
            </a:pPr>
            <a:r>
              <a:rPr kumimoji="0" lang="en-US" altLang="ko-KR" sz="4000" b="1" dirty="0" smtClean="0">
                <a:solidFill>
                  <a:srgbClr val="4A5D82"/>
                </a:solidFill>
                <a:latin typeface="맑은 고딕" pitchFamily="50" charset="-127"/>
                <a:ea typeface="맑은 고딕" pitchFamily="50" charset="-127"/>
              </a:rPr>
              <a:t>JEUS 8 </a:t>
            </a:r>
            <a:r>
              <a:rPr kumimoji="0" lang="ko-KR" altLang="en-US" sz="4000" b="1" dirty="0" smtClean="0">
                <a:solidFill>
                  <a:srgbClr val="4A5D82"/>
                </a:solidFill>
                <a:latin typeface="맑은 고딕" pitchFamily="50" charset="-127"/>
                <a:ea typeface="맑은 고딕" pitchFamily="50" charset="-127"/>
              </a:rPr>
              <a:t>표준 제안서</a:t>
            </a:r>
            <a:endParaRPr kumimoji="0" lang="ko-KR" altLang="en-US" sz="2800" b="1" dirty="0">
              <a:solidFill>
                <a:srgbClr val="4A5D8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767" name="Text Box 983"/>
          <p:cNvSpPr txBox="1">
            <a:spLocks noChangeArrowheads="1"/>
          </p:cNvSpPr>
          <p:nvPr/>
        </p:nvSpPr>
        <p:spPr bwMode="auto">
          <a:xfrm>
            <a:off x="1849438" y="4643438"/>
            <a:ext cx="1186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kumimoji="0" lang="en-US" altLang="ko-KR" sz="1800" b="1" dirty="0" smtClean="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rPr>
              <a:t>2019.00.00</a:t>
            </a:r>
            <a:endParaRPr kumimoji="0" lang="en-US" altLang="ko-KR" sz="1800" b="1" dirty="0">
              <a:solidFill>
                <a:schemeClr val="bg2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제품 선정 기준</a:t>
            </a:r>
            <a:endParaRPr lang="en-US" altLang="ko-KR" dirty="0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404813" y="1712640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제품 선정 기준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AutoShape 60"/>
          <p:cNvSpPr>
            <a:spLocks noChangeArrowheads="1"/>
          </p:cNvSpPr>
          <p:nvPr/>
        </p:nvSpPr>
        <p:spPr bwMode="auto">
          <a:xfrm>
            <a:off x="521074" y="2474870"/>
            <a:ext cx="2892211" cy="28798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808080"/>
            </a:solidFill>
            <a:round/>
            <a:headEnd/>
            <a:tailEnd type="none" w="med" len="sm"/>
          </a:ln>
        </p:spPr>
        <p:txBody>
          <a:bodyPr lIns="180000" tIns="72000" rIns="36000"/>
          <a:lstStyle/>
          <a:p>
            <a:pPr marL="0" marR="0" lvl="0" indent="0" algn="ctr" defTabSz="914400" eaLnBrk="1" fontAlgn="ctr" latinLnBrk="0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ko-KR" alt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91870" y="2867013"/>
            <a:ext cx="2761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다양한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이기종의 서버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OS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플랫폼 지원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최신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J2EE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J2SE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규격 지원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24*365 </a:t>
            </a:r>
            <a:r>
              <a:rPr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무정지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서비스 제공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웹 서버와 연계 시 성능 방안 제공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분산 환경에서 세션 데이터 유지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장애 발생 시 적시 기술 지원 제공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유사 프로젝트 구축 경험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399908" y="2336255"/>
            <a:ext cx="3024000" cy="479876"/>
            <a:chOff x="312205" y="1724628"/>
            <a:chExt cx="4583885" cy="538974"/>
          </a:xfrm>
        </p:grpSpPr>
        <p:sp>
          <p:nvSpPr>
            <p:cNvPr id="36" name="한쪽 모서리가 잘린 사각형 35"/>
            <p:cNvSpPr/>
            <p:nvPr/>
          </p:nvSpPr>
          <p:spPr>
            <a:xfrm>
              <a:off x="312205" y="1724628"/>
              <a:ext cx="4583885" cy="408381"/>
            </a:xfrm>
            <a:prstGeom prst="snip1Rect">
              <a:avLst>
                <a:gd name="adj" fmla="val 28004"/>
              </a:avLst>
            </a:prstGeom>
            <a:solidFill>
              <a:srgbClr val="25589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일반적 </a:t>
              </a: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WAS </a:t>
              </a: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요구 사항</a:t>
              </a:r>
            </a:p>
          </p:txBody>
        </p:sp>
        <p:sp>
          <p:nvSpPr>
            <p:cNvPr id="37" name="이등변 삼각형 36"/>
            <p:cNvSpPr/>
            <p:nvPr/>
          </p:nvSpPr>
          <p:spPr>
            <a:xfrm rot="16200000">
              <a:off x="338317" y="2106047"/>
              <a:ext cx="131445" cy="183665"/>
            </a:xfrm>
            <a:prstGeom prst="triangle">
              <a:avLst>
                <a:gd name="adj" fmla="val 100000"/>
              </a:avLst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0" cap="none" spc="0" normalizeH="0" baseline="0" noProof="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3" name="AutoShape 60"/>
          <p:cNvSpPr>
            <a:spLocks noChangeArrowheads="1"/>
          </p:cNvSpPr>
          <p:nvPr/>
        </p:nvSpPr>
        <p:spPr bwMode="auto">
          <a:xfrm>
            <a:off x="3574642" y="2474870"/>
            <a:ext cx="2902833" cy="28798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808080"/>
            </a:solidFill>
            <a:round/>
            <a:headEnd/>
            <a:tailEnd type="none" w="med" len="sm"/>
          </a:ln>
        </p:spPr>
        <p:txBody>
          <a:bodyPr lIns="180000" tIns="72000" rIns="36000"/>
          <a:lstStyle/>
          <a:p>
            <a:pPr marL="0" marR="0" lvl="0" indent="0" algn="ctr" defTabSz="914400" eaLnBrk="1" fontAlgn="ctr" latinLnBrk="0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ko-KR" alt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 flipH="1">
            <a:off x="3574641" y="2336255"/>
            <a:ext cx="3024000" cy="479876"/>
            <a:chOff x="312205" y="1724628"/>
            <a:chExt cx="4583885" cy="538974"/>
          </a:xfrm>
        </p:grpSpPr>
        <p:sp>
          <p:nvSpPr>
            <p:cNvPr id="39" name="한쪽 모서리가 잘린 사각형 38"/>
            <p:cNvSpPr/>
            <p:nvPr/>
          </p:nvSpPr>
          <p:spPr>
            <a:xfrm>
              <a:off x="312205" y="1724628"/>
              <a:ext cx="4583885" cy="408381"/>
            </a:xfrm>
            <a:prstGeom prst="snip1Rect">
              <a:avLst>
                <a:gd name="adj" fmla="val 28004"/>
              </a:avLst>
            </a:prstGeom>
            <a:solidFill>
              <a:srgbClr val="25589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3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RFP </a:t>
              </a: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요건</a:t>
              </a:r>
            </a:p>
          </p:txBody>
        </p:sp>
        <p:sp>
          <p:nvSpPr>
            <p:cNvPr id="40" name="이등변 삼각형 39"/>
            <p:cNvSpPr/>
            <p:nvPr/>
          </p:nvSpPr>
          <p:spPr>
            <a:xfrm rot="16200000">
              <a:off x="338317" y="2106047"/>
              <a:ext cx="131445" cy="183665"/>
            </a:xfrm>
            <a:prstGeom prst="triangle">
              <a:avLst>
                <a:gd name="adj" fmla="val 100000"/>
              </a:avLst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09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0" cap="none" spc="0" normalizeH="0" baseline="0" noProof="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16461" y="5565662"/>
            <a:ext cx="6181190" cy="3672408"/>
            <a:chOff x="416460" y="5745088"/>
            <a:chExt cx="9073615" cy="3672408"/>
          </a:xfrm>
        </p:grpSpPr>
        <p:sp>
          <p:nvSpPr>
            <p:cNvPr id="41" name="직사각형 40"/>
            <p:cNvSpPr/>
            <p:nvPr/>
          </p:nvSpPr>
          <p:spPr>
            <a:xfrm>
              <a:off x="416460" y="5912244"/>
              <a:ext cx="9073615" cy="35052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184" tIns="50092" rIns="100184" bIns="50092" anchor="ctr"/>
            <a:lstStyle/>
            <a:p>
              <a:pPr indent="-198281" algn="ctr" defTabSz="1401886">
                <a:defRPr/>
              </a:pPr>
              <a:endParaRPr lang="ko-KR" altLang="en-US" sz="1200" dirty="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20864" y="5745088"/>
              <a:ext cx="2746630" cy="334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34" tIns="45717" rIns="91434" bIns="45717" anchor="ctr"/>
            <a:lstStyle/>
            <a:p>
              <a:pPr marL="198281" indent="-198281" algn="ctr" defTabSz="1097720"/>
              <a:r>
                <a:rPr lang="ko-KR" altLang="en-US" sz="12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시스템 성능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584147" y="5745088"/>
              <a:ext cx="2746630" cy="334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34" tIns="45717" rIns="91434" bIns="45717" anchor="ctr"/>
            <a:lstStyle/>
            <a:p>
              <a:pPr marL="198281" indent="-198281" algn="ctr" defTabSz="1097720"/>
              <a:r>
                <a:rPr lang="ko-KR" altLang="en-US" sz="12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최신기술 수용</a:t>
              </a: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629284" y="5745088"/>
              <a:ext cx="2746630" cy="3348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34" tIns="45717" rIns="91434" bIns="45717" anchor="ctr"/>
            <a:lstStyle/>
            <a:p>
              <a:pPr marL="198281" indent="-198281" algn="ctr" defTabSz="1097720"/>
              <a:r>
                <a:rPr lang="ko-KR" altLang="en-US" sz="12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원천 기술 보유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 rot="5400000">
              <a:off x="4979012" y="765859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rot="5400000">
              <a:off x="1877820" y="765859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60"/>
            <p:cNvSpPr>
              <a:spLocks noChangeArrowheads="1"/>
            </p:cNvSpPr>
            <p:nvPr/>
          </p:nvSpPr>
          <p:spPr bwMode="auto">
            <a:xfrm>
              <a:off x="553249" y="6152892"/>
              <a:ext cx="2735783" cy="80749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tIns="72000"/>
            <a:lstStyle/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JAVA EE 7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상용제품 세계 최초 인증</a:t>
              </a:r>
            </a:p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강화된 동적 </a:t>
              </a: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클러스터링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Graceful Redeployment, Auto Scaling In/Out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등 </a:t>
              </a: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클라우드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아키텍처 지원 기술 적용</a:t>
              </a:r>
            </a:p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Light-Weight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엔진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Hot Swap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강화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JMS MQ </a:t>
              </a: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순서보장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분산 세션 </a:t>
              </a: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클러스터링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강화된 </a:t>
              </a: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캐싱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기능 등 새로운 기술 도입을 통한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WAS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성능 향상</a:t>
              </a:r>
            </a:p>
          </p:txBody>
        </p:sp>
        <p:sp>
          <p:nvSpPr>
            <p:cNvPr id="54" name="Rectangle 60"/>
            <p:cNvSpPr>
              <a:spLocks noChangeArrowheads="1"/>
            </p:cNvSpPr>
            <p:nvPr/>
          </p:nvSpPr>
          <p:spPr bwMode="auto">
            <a:xfrm>
              <a:off x="3563670" y="6152892"/>
              <a:ext cx="2735783" cy="80749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tIns="72000"/>
            <a:lstStyle/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WS-Coordination, WS-Atomic Transaction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등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Web Service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신규 규격 추가를 통한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2PC(Phase Commit)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및 트랜잭션 처리 기능 강화 등 웹 서비스 기능 향상</a:t>
              </a:r>
            </a:p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Domain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아키텍처 도입을 통한 관리 편의성 및 시스템 안정성 증대</a:t>
              </a:r>
            </a:p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웹 기반의 직관적이며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UX(User Experience)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를 극대화한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Web Admin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제공</a:t>
              </a:r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6662897" y="6152892"/>
              <a:ext cx="2692550" cy="80749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tIns="72000"/>
            <a:lstStyle/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기술 지원 노하우를 지닌 엔지니어를 통한 신속하고 성실한 서비스 지원</a:t>
              </a:r>
            </a:p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원천 기술 보유 및 국내외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3,000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여 개의 시스템에서 </a:t>
              </a: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검증받은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국내 시장점유율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위 제품</a:t>
              </a: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2821969" y="4058710"/>
            <a:ext cx="1346929" cy="1386628"/>
            <a:chOff x="4198624" y="3186932"/>
            <a:chExt cx="1519268" cy="1711574"/>
          </a:xfrm>
        </p:grpSpPr>
        <p:sp>
          <p:nvSpPr>
            <p:cNvPr id="57" name="사다리꼴 28"/>
            <p:cNvSpPr/>
            <p:nvPr/>
          </p:nvSpPr>
          <p:spPr bwMode="auto">
            <a:xfrm rot="5400000" flipV="1">
              <a:off x="4102471" y="3283085"/>
              <a:ext cx="1711574" cy="1519268"/>
            </a:xfrm>
            <a:custGeom>
              <a:avLst/>
              <a:gdLst/>
              <a:ahLst/>
              <a:cxnLst/>
              <a:rect l="l" t="t" r="r" b="b"/>
              <a:pathLst>
                <a:path w="936104" h="830928">
                  <a:moveTo>
                    <a:pt x="936104" y="415027"/>
                  </a:moveTo>
                  <a:lnTo>
                    <a:pt x="935873" y="415464"/>
                  </a:lnTo>
                  <a:lnTo>
                    <a:pt x="936104" y="415901"/>
                  </a:lnTo>
                  <a:lnTo>
                    <a:pt x="935642" y="415901"/>
                  </a:lnTo>
                  <a:lnTo>
                    <a:pt x="716292" y="830928"/>
                  </a:lnTo>
                  <a:lnTo>
                    <a:pt x="219812" y="830928"/>
                  </a:lnTo>
                  <a:lnTo>
                    <a:pt x="462" y="415901"/>
                  </a:lnTo>
                  <a:lnTo>
                    <a:pt x="0" y="415901"/>
                  </a:lnTo>
                  <a:lnTo>
                    <a:pt x="231" y="415464"/>
                  </a:lnTo>
                  <a:lnTo>
                    <a:pt x="0" y="415027"/>
                  </a:lnTo>
                  <a:lnTo>
                    <a:pt x="462" y="415027"/>
                  </a:lnTo>
                  <a:lnTo>
                    <a:pt x="219812" y="0"/>
                  </a:lnTo>
                  <a:lnTo>
                    <a:pt x="716292" y="0"/>
                  </a:lnTo>
                  <a:lnTo>
                    <a:pt x="935642" y="415027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25589D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500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 bwMode="auto">
            <a:xfrm>
              <a:off x="4353122" y="3893157"/>
              <a:ext cx="1198667" cy="335564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indent="-136315" algn="ctr" defTabSz="1269248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389013" algn="l"/>
                </a:tabLst>
                <a:defRPr/>
              </a:pPr>
              <a:r>
                <a:rPr kumimoji="0" lang="ko-KR" altLang="en-US" sz="18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선정 기준</a:t>
              </a:r>
              <a:endParaRPr kumimoji="0" lang="ko-KR" altLang="en-US" sz="18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4168899" y="2867013"/>
            <a:ext cx="2267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Java EE 7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표준 지원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클라우드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아키텍처 지원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효율적 세션 관리 지원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동적 클러스터링을 통한 부하분산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/Fail-Over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제공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표준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Web Services Spec.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SSL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접속 정보 암호화 지원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기존 시스템간의 유연한 연계 지원</a:t>
            </a:r>
          </a:p>
          <a:p>
            <a:pPr marL="108000" indent="-285750" fontAlgn="t" latinLnBrk="0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실시간 모니터링 및 관리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39602"/>
              </p:ext>
            </p:extLst>
          </p:nvPr>
        </p:nvGraphicFramePr>
        <p:xfrm>
          <a:off x="287948" y="1460500"/>
          <a:ext cx="6201752" cy="8139534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2018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평창동계올림픽대회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183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AK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플라자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플렛폼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47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푸드빌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푸드빌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재해복구시스템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484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GMX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현대글로비스씨제이헬로비전멕시코씨제이헬로비전법인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GMX 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 멕시코 법인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5307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GSCaltex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투자관리시스템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7773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서버용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774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1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칼텍스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문서관리시스템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U2L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78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경영계획 손익추정시스템구축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6839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M-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Doumi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35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HMB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현대자동차씨제이헬로비전브라질씨제이헬로비전법인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현대차 브라질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HMB GMES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개편 대응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키오스크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파트 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2566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HMUK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(Hyundai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Limited)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HMUK CTB Project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16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HWM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현대위아씨제이헬로비전멕시코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HWM 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멕시코 법인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14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코리아 아이더 웹사이트 리뉴얼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25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KMS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(Kia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Slovakia)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KMS HR portal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52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KMS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(Kia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Motors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Slovakia)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KMS ER System SW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135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LGMMA 16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106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UAS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42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641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LIG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씨제이헬로비전넥스원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LIG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넥스원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포털시스템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52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사업분리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46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전선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금형관리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608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SKN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영종도 객실관리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462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워커힐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홈페이지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30254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 법인카쉐어링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571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039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COSS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Renewal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95344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 패션쇼핑몰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EE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35989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Ent.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489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61702"/>
              </p:ext>
            </p:extLst>
          </p:nvPr>
        </p:nvGraphicFramePr>
        <p:xfrm>
          <a:off x="287948" y="1460500"/>
          <a:ext cx="6201752" cy="7988746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네트웍스서비스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Service N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364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번가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Retail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BPO Infra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8959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Service Portal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SKHC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66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엔크린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 PUSH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솔루션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9618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이노베이션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SKE M Project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615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이노베이션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OIS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0619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SKT SWING MW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985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DBM-Data Lake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연계 강화이관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036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판매점 신분증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Scan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분리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0736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판매점신분증 스캐너 수용을 위한 마케터 포탈 인프라 투자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979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SKT_SKB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통합상담 인프라구축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825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SKT SKB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통합상담 인프라구축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3802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SKT_SKB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통합상담 인프라구축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1961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SKT Ukey(Ukey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비상시스템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x86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다운사이징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6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보이는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42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전자증빙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(SKT-EACC)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483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Private Cloud 2.0(15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Mobile PaaS(T-Fabric) RDS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276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Private Cloud 2.0(15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Mobile PaaS(T-Fabric)RDS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60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단말기판매점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(PS&amp;M) e-HR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117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텔레콤씨제이헬로비전본점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Private Cloud 2.0(15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NIC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Mobile PaaS(T-Fabric) RDS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611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_15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영업전산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(ICOS)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대개체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0967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_15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영업전산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(ICOS)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대개체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44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05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영업전산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(ICOS)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대개체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57538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_15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영업전산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(ICOS)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대개체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6958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텔링크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영업전산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(ICOS)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대개체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832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STX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마린서비스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STX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마린서비스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개선프로젝트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(POMARIS 2.0)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636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씨제이헬로비전서울교통방송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방송장비 구매 및 이전 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7493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강릉영동대학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종합정보시스템 인프라 개선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243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건양대학교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콘텐츠 질 제고를 위한 건양대학교 홈페이지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0731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경북대학교병원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EMR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555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기상종합 정보시스템 홈페이지 이중화장비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5191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경상대학교병원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진료협력시스템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(refer)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54454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Ent.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475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8265"/>
              </p:ext>
            </p:extLst>
          </p:nvPr>
        </p:nvGraphicFramePr>
        <p:xfrm>
          <a:off x="287948" y="1460500"/>
          <a:ext cx="6201752" cy="8116966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경상북도씨제이헬로비전경주시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경주시 대표 홈페이지 전면개편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5760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경상북도씨제이헬로비전농업기술원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농업경영체기록분석시스템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3475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경상북도씨제이헬로비전영천시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시청 건물 에너지 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53436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계양전기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스마트팩토리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8949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계양전기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스마트팩토리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5811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골프존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골프존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매출관리시스템 구축의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1772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광산구청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광산구 온라인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경청소통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통합플랫폼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2618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광양만권경제자유구역청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GFEZ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전자결재시스템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9899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광양시청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상수도 관망 최적화시스템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19717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광양시청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광양시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U-City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통합플랫폼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기반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522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시민참여플랫폼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4531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광주여자대학교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전자결재시스템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97485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웹로직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0258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교원구몬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구몬스마트웍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톰켓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200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국가수리과학연구소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연구과제 및 문서관리시스템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6691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국립아시아문화전당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국립아시아문화전당 운영 인프라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87240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금호건설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금호건설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어울림홈페이지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리뉴얼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납춤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364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금호산업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개편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615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남양유업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528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 쇼핑몰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2943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분석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7772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농업회사법인의령군토요애유통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농식품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모델개발사업 구축 관련 전산실 환경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31880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다우데이타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다우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PAY(Payment Gateway)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서버이관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2961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다이소아성산업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물류센터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846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대교씨엔에스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대교그룹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개선사업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1367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대구경북과학기술원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학사서비스 미들웨어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 WAS) 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48500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대구광역시남구청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28208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대구광역시동구청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표준기록관리시스템 구매설치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5120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대구광역시서구청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표준기록물 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2979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항공사진관리시스템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0828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민원제안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콜센터 통합구축 관련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4805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대구도시공사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차세대정보시스템장비구매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02808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대보정보통신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대보정보통신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852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대상정보기술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통합주문시스템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083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대상정보기술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수출입 표준프로세스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1623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대상정보기술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 통합주문시스템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4897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대상정보기술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대상장애인차별금지법 대응과제수행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3181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대우정보시스템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개발서버구축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681269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Ent.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710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72293"/>
              </p:ext>
            </p:extLst>
          </p:nvPr>
        </p:nvGraphicFramePr>
        <p:xfrm>
          <a:off x="287948" y="1460500"/>
          <a:ext cx="6201752" cy="814730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대전과학기술대학교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학사지원시스템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소프트웨어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13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대전교통문화연수원 홈페이지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884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대전마케팅공사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 플랫폼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웹이전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39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대한건설협회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99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대한제강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 개발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641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대한제강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551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더존비즈온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핀테크빅데이터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10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더존비즈온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더존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PG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29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동부씨제이헬로비전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동부 그룹웨어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72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동아쏘시오홀딩스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문서중앙화시스템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72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동하산업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통합구매 물류정보시스템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23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동화기업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납품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32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동희산업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MRO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두산공작기계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두산 공작기계 물리분리에 따른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83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드림시큐리티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휴대폰 본인확인 서비스 에디션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31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롯데닷컴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적용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에디션변경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58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롯데닷컴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인터넷면세점 소프트웨어 라이선스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25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롯데렌탈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렌탈 스캔시스템 고도화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0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롯데렌탈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롯데렌탈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 ProJect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롯데렌탈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렌탈 그룹웨어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29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롯데렌탈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법인차량관리시스템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02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롯데렌탈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오토케어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69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롯데로지스틱스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LLC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물류관리시스템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필립스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관련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SW(Jeus)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50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롯데리아 재무관리시스템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96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베트남 안정화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94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온라인몰 차세대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14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온라인몰 차세대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45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차세대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1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롯데면세점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면세점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가이드앱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개발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49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롯데면세점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인터넷면세점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37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롯데면세점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인사평가시스템 인프라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567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롯데물산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신인사시스템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41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통합영업시스템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59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uHR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마이그레이션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8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통합영업시스템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1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롯데쇼핑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H&amp;B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롭스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롭스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커머스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28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롯데쇼핑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H&amp;B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롭스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롭스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커머스 인프라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98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롯데쇼핑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H&amp;B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롭스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롭스 모바일용 인프라 구축 관련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SW(Jeus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4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롯데쇼핑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H&amp;B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롭스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롭스 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Bild-Up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3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롯데슈퍼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영업정보시스템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635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롯데시네마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시네마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SAP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법인분리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85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롯데아사히주류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아사히주류포탈구축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Web,WAS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50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롯데월드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롯데월드타워 전망대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14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롯데월드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월드 차세대 인사시스템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196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롯데정보통신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엘클라우드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80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롯데정보통신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유통솔루션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 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15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롯데정보통신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클라우드시스템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26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롯데정보통신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모바일상품권시스템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66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롯데제과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제과 중앙연구소 통합정보시스템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91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롯데제과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제과 영업사원 및 점주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60825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Ent.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202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82108"/>
              </p:ext>
            </p:extLst>
          </p:nvPr>
        </p:nvGraphicFramePr>
        <p:xfrm>
          <a:off x="287948" y="1460500"/>
          <a:ext cx="6201752" cy="831494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롯데칠성음료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칠성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영업통합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증설 관련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0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롯데칠성음료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칠성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e-HR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661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롯데케미칼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케미칼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통합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SAP S4 HANA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6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롯데케미칼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케미칼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빅데이터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분석과제용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5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롯데푸드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영업사원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PDA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스마트폰 전환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691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롯데하이마트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하이마트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파트너사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관리시스템 인프라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02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롯데하이마트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하이마트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PUSH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발송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97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롯데하이마트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하이마트 쇼핑몰 시스템 인프라 증설 관련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SW(JEUS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54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롯데홈쇼핑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롯데홈쇼핑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스마트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컨택센터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개선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95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멀티캠퍼스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플랫폼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73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목포과학대학교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평생직업교육대학 이력관리시스템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문화방송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MBC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보도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NPS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76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미디어윌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57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바르질라현대엔진유한회사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바르질라현대엔진 비딩시스템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56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반다이남코코리아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54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보령메디앙스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물류센터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WMS)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552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보령수앤수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e-Pharm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쇼핑몰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34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보령제약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수주관리시스템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46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부산광역시소방본부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응급 처치 교육 통합관리시스템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93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재난안전상황실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기능확대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473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빈집정보시스템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38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부산도시서비스분석 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41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부산교통공사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구분회계시스템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63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부산교통공사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호선 연장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다대구간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역무자동설비 기자재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구매설치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67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부안군청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표준기록관리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267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비엠더블유코리아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VTS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77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비엠더블유코리아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딜러시스템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마이그레션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42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비엠더블유코리아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딜러세일즈 시스템 이중화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78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비엠더블유코리아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098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사조시스템즈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07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삼구아이앤씨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전략정보시스템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26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삼성그룹정보서비스팀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정보서비스그룹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인프라증설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6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삼성디스플레이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베트남시스템인프라증설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74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삼성라이온즈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FRM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79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삼성문화재단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삼성문화재단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95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삼성문화재단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공유형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호스팅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1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삼성물산패션부문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삼성바이오로직스씨제이헬로비전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9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삼성에스디아이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전환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86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삼성에스디아이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 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41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삼성에스디아이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전환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27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삼성에스디아이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웹로직 윈백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699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삼성에스디아이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중국허베이법인 인프라공급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63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삼성에스디아이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진단과제관리시스템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726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삼성에스디에스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JEUS(WAS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 의뢰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10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CELLO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326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구주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CELLO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공급계약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WEBTOBJEUS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97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북미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SEA RB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전진배치 서버용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에스프린팅솔루션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개발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3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코닝정밀소재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Legacy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x86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70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클라우드라이선스 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873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삼성에스디에스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삼성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SDS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클라우드라이선스 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88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삼성엔지니어링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기간계 웹시스템 전환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웹로직 윈백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62998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Ent.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065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38151"/>
              </p:ext>
            </p:extLst>
          </p:nvPr>
        </p:nvGraphicFramePr>
        <p:xfrm>
          <a:off x="287948" y="1460500"/>
          <a:ext cx="6201752" cy="815492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삼성전기 제우스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공급계약서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81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천안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 WAS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42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삼성전기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GMES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62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삼성전기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GMES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09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정보전략그룹 전사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클라우드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(IAAS)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제우스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987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Life Cycle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 시스템 용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7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2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QINGS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인프라 모니터링 소프트웨어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-JEUS7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84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환경안전센터 서울대연구소 포털 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53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윤리경영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Site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개선을 위한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4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무선사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BugBounty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서명서버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구축을 위한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07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KD Portal Interface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제우스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13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P-EHS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클라우드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전환 과제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93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라이선스 구매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10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글로벌경영연구센터 마케팅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78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SEVT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G-MES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21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MyFinance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74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전사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33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경영혁신 모바일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GSCM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27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베트남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SEV RB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개발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8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전자로지텍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FIS Cello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534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VD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사업부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G-MAP SYSTEM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86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전사재해복구 해외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4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해외센터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75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인프라분리시스템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875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삼성닷컴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B2B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사이트개선용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104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교육시스템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87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VD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G-TMS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재개발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611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클라우드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29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네트워크사업부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23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전사 재해 복구체계 구축용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7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딜라이트 디지털플랫폼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99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삼성전자로지텍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684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삼성전자서비스 클라우드 전환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구매대행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70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삼성전자씨제이헬로비전브라질씨제이헬로비전사업장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브라질 물류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7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삼성중공업거제조선소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삼성중공업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GIS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787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삼성중공업거제조선소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과제관리시스템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66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삼성코닝정밀소재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광소재공장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그룹웨어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36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삼양사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41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삼양사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783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삼익악기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매출관리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769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삼천리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99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서브원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서브원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사업부 시스템도입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72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서비스탑씨제이헬로비전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WFM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68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서울도시가스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웹로직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20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세이브더칠드런코리아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55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세종텔레콤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세종텔레콤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통합빌링시스템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81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소상공인시장진흥공단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소프트웨어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23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소프트플레이코리아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7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송호대학교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송호대학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77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슈마커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경영정보시스템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90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스타벅스커피씨제이헬로비전코리아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스타벅스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S-ERP(WEBWAS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1579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Ent.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95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5358"/>
              </p:ext>
            </p:extLst>
          </p:nvPr>
        </p:nvGraphicFramePr>
        <p:xfrm>
          <a:off x="287948" y="1460500"/>
          <a:ext cx="6201752" cy="730910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스타벅스커피씨제이헬로비전코리아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Web&amp;App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리뉴얼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04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시공미디어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아이스크림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39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시공미디어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아이스크림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초등학교 수업 평가 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JBoss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898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시티플러스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면세점 매출관리시스템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05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신세계건설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복합몰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아쿠아랜드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도입 계약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59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신세계건설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4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신세계디에프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면세정보시스템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통합인프라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1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신세계디에프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신세계면세점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VOC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인프라 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123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백화점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PIMS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905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 통합고객시스템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30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 모바일앱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05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개인화 캠페인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339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신세계백화점앱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VIP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구현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67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스마트허브시스템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7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CMS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091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 통합고객시스템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37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내국세환급 서비스 연동개발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09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통합인프라 용량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27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통합인프라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도입 계약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6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동대구복합환승센터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57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차세대통합인프라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56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VAN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59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04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재무시스템 인프라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4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SHRS)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260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SSG PAY JEUS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94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커머스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프로젝트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10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신세계아이앤씨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6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신세계이마트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이마트 관리손익시스템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409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신세계이마트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이마트 모바일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POS LTE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87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신세계이마트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이마트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도입 계약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641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신세계이마트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신세계포인트 노후서버교체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987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신세계인터내셔날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JAJU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29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신세계푸드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신세계푸드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통합회원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운영기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9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신영와코루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POS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95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신영와코루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 버젼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0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쌍용자동차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97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쌍용자동차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49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씨제이대한통운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대한통운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KX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글로벌포워딩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90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씨제이대한통운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대한통운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수배송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91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씨제이올리브네트웍스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올리브영온라인몰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36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씨제이올리브네트웍스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올리브영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중국영업시스템 이중화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2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씨제이올리브네트웍스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올리브영온라인몰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690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씨제이올리브네트웍스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올리브영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QA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395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씨제이올리브네트웍스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Private Cloud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669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씨제이올리브네트웍스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올리브영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내부관제용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16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씨제이올리브네트웍스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올리브네트웍스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차세대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34058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 smtClean="0"/>
              <a:t>Ent.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64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2831"/>
              </p:ext>
            </p:extLst>
          </p:nvPr>
        </p:nvGraphicFramePr>
        <p:xfrm>
          <a:off x="287948" y="1460500"/>
          <a:ext cx="6201752" cy="813206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씨제이제일제당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 BLOSSOM PARK ICT 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1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씨제이제일제당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제일제당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078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씨제이제일제당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제일제당 하나로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PRM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시스템리뉴얼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16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씨제이제일제당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제일제당 매장 영업 활동 경쟁력 강화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89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씨제이제일제당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제일제당 에스앤오피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58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씨제이제일제당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제일제당 대리점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27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씨제이포디플렉스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IStudio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배포솔루션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82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헬로비전 지역채널 개발시스템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714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CJ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헬로비전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솔루션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4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씨제이헬로비전메가마트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메가마트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 전환에 따른 통합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4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씨제이헬로비전메가마트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메가마트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 전환에 따른 통합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53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씨제이헬로비전에코앤파트너스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사업장 환경안전 통합관리 서비스 시스템 개발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77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씨제이헬로비전창원시청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문화관광홈페이지 전면개편 및 모바일 웹 통합구축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77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씨제이헬로비전창원시청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ICT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융합 및 스마트환경 구축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빅데이터기반 컨설팅 및 플랫폼 개발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씨제이헬로비전포스에스엠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씨제이헬로비전하이씨엠에스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OnCARs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6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씨제이헬로비전화미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3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씨제이헬스케어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임상정보시스템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25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아시아나에어포트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에어포트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구매재고정비자산통합시스템구축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1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아시아나항공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항공 텔레피아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 WEB_WAS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1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아시아문화개발원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국립아시아문화전당 디지털자원관리시스템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공고번호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:20150518552-01)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아이디지털홈쇼핑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쇼핑엔티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TVAPP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개발계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5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아이디지털홈쇼핑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WEBAPP-UIUX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13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아주큐엠에스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재무회계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10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아주큐엠에스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아주산업 골재입고관리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아주큐엠에스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아주산업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GPS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관제시스템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64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아주큐엠에스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GPS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관제시스템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5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아주큐엠에스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재무회계 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아주큐엠에스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아주산업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GPS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관제시스템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60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아트라스비엑스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46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쇼핑몰 구축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애경산업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4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애경산업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수요예측시스템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애경산업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2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황산문화체육공원 홈페이지 상용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6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에브리데이리테일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에브리데이리테일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B2C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프로모션앱구축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1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에스비에스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SBS OPS 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 구축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6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 삼성전자 미주 가전법인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SEAH V2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31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 삼성전자 노이다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668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 삼성생명 북경사옥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38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삼성바이오로직스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7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공정 관리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359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TOMS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수원사업장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6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얼굴인증 삼성전자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51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얼굴인증 베트남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82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 삼성물산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0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스마트검색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삼성전자 구미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2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스마트검색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삼성전자 평택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62464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Ent.</a:t>
            </a:r>
          </a:p>
        </p:txBody>
      </p:sp>
    </p:spTree>
    <p:extLst>
      <p:ext uri="{BB962C8B-B14F-4D97-AF65-F5344CB8AC3E}">
        <p14:creationId xmlns:p14="http://schemas.microsoft.com/office/powerpoint/2010/main" val="19162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74470"/>
              </p:ext>
            </p:extLst>
          </p:nvPr>
        </p:nvGraphicFramePr>
        <p:xfrm>
          <a:off x="287948" y="1460500"/>
          <a:ext cx="6201752" cy="842924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SDI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헝가리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생산법인의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통합보안시스템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02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중국법인 북경전자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83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 얼굴인식 서버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66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 북경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이중화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79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말레이시아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SDI V2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69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천진전기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025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6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평택반도체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68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제일기획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교체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PJT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67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SDC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내방객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얼굴인증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0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SDC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내방객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얼굴인증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192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바이오에피스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38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전자온양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스마트검색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35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스마트검색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DSR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505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삼성웰스토리 서초사옥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TOMS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8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서초 금융 연수원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03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연계시스템 삼성전자 베트남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97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삼성물산 상사부문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08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설계도서 관리 시스템 인프라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40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사진서버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 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40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삼성전자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기흥 화성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검색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97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신규프로젝트 호스팅 인프라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87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출입관리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94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베트남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호치민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73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중동총괄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보안시스템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36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업무 인프라 이중화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90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CAD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39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강북삼성병원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95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스마트검색시스템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우면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59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내방객 무인 키오스크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우면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528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삼성디스플레이 중국동관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13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v2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사원증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 우면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R&amp;D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805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에스케이건설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)SK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건설 가상화서버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59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에스케이건설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Karbala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서버도입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8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에스케이브로드밴드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매니지드 플랫폼 개발계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4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에스케이브로드밴드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매니지드 플랫폼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270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에스케이브로드밴드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SKB-Managed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Flatform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Edtion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929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에스케이씨제이헬로비전엔카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경매 고도화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72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에스케이씨제이헬로비전엔카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경비처리시스템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236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에스케이씨제이헬로비전엔카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그룹웨어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85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에스케이씨제이헬로비전플래닛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SKP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Nxmile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88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에스케이씨제이헬로비전플래닛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SKP Platform Company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경영지원인프라 구축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7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에스케이씨제이헬로비전플래닛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사내전자증빙시스템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0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에스케이인포섹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시스템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1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에스케이케미칼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BI Matrix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9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에스케이케미칼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BI Matrix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05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에스케이케미칼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일련번호관리시스템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89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에쓰오일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WebLogic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58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에쓰오일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EDMS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37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에쓰오일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에쓰오일 도면관리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84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에쓰오일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에쓰오일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SHE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867027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Ent.</a:t>
            </a:r>
          </a:p>
        </p:txBody>
      </p:sp>
    </p:spTree>
    <p:extLst>
      <p:ext uri="{BB962C8B-B14F-4D97-AF65-F5344CB8AC3E}">
        <p14:creationId xmlns:p14="http://schemas.microsoft.com/office/powerpoint/2010/main" val="8574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39384"/>
              </p:ext>
            </p:extLst>
          </p:nvPr>
        </p:nvGraphicFramePr>
        <p:xfrm>
          <a:off x="287948" y="1460500"/>
          <a:ext cx="6201752" cy="712622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에프알엘코리아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유니클로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E-HR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고도화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9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엔에스쇼핑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결재시스템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78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엔에스오케이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NSOK MW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영업전산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8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엔에스오케이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NSOK MW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5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엔카네트워크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93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엔카네트워크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66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엘시시유통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637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엘아이지인베니아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85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엘에스글로벌인코퍼레이티드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 내부 공통시스템 개발서버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865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엘에스글로벌인코퍼레이티드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FTA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5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엘에스글로벌인코퍼레이티드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E-HRD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35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엘에스글로벌인코퍼레이티드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전선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TMS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92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엘지디스플레이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LGD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베트남법인 선별검색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57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엘지씨엔에스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LGCNS EP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82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엘지씨엔에스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유니온페이 시스템구축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2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엘지유플러스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LGU IPTV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세탑박스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Health Check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수집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05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엘지유플러스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전자결제 백오피스윈백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(IPCC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콜센터부문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06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엘지유플러스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전자결제 백오피스윈백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(IPCC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콜센터부문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373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엘지유플러스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TOSS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업무분리구축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40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엘지유플러스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IPTV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비디오포탈 큐레이션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JBoss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7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엘지유플러스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자동이체통합관리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65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엘지유플러스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NMS 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884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엘지유플러스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IPTV(VTS 9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5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7Mega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79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 생산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GMES 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오창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4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전지본부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Mega FP Project Web Server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26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LG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화학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03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열린구매시스템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1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ORACLE ST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1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전지사업부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수요예측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32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안전환경통합시스템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19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UtoL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가상화서버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64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PrivateCloud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9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대전기술원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 P2MS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9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대전기술원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물리보안시스템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14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엘지화학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Private Cloud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오창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32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영광군씨제이헬로비전상하수도사업소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영광군 상하수도 사용료 인터넷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열람서비스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4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영상물등급위원회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중요기록물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디지털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아카이빙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75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영암군청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 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나라시스템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공고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:20150415130-00)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55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1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오리온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오리온 세무회계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76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온라인팜씨제이헬로비전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HMP 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1657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Ent.</a:t>
            </a:r>
          </a:p>
        </p:txBody>
      </p:sp>
    </p:spTree>
    <p:extLst>
      <p:ext uri="{BB962C8B-B14F-4D97-AF65-F5344CB8AC3E}">
        <p14:creationId xmlns:p14="http://schemas.microsoft.com/office/powerpoint/2010/main" val="747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제품 우수성</a:t>
            </a:r>
            <a:endParaRPr lang="en-US" altLang="ko-KR" dirty="0"/>
          </a:p>
        </p:txBody>
      </p:sp>
      <p:sp>
        <p:nvSpPr>
          <p:cNvPr id="86" name="Freeform 32"/>
          <p:cNvSpPr>
            <a:spLocks/>
          </p:cNvSpPr>
          <p:nvPr/>
        </p:nvSpPr>
        <p:spPr bwMode="auto">
          <a:xfrm>
            <a:off x="565151" y="2230437"/>
            <a:ext cx="150813" cy="146051"/>
          </a:xfrm>
          <a:custGeom>
            <a:avLst/>
            <a:gdLst>
              <a:gd name="T0" fmla="*/ 134056 w 180"/>
              <a:gd name="T1" fmla="*/ 0 h 181"/>
              <a:gd name="T2" fmla="*/ 16757 w 180"/>
              <a:gd name="T3" fmla="*/ 0 h 181"/>
              <a:gd name="T4" fmla="*/ 15919 w 180"/>
              <a:gd name="T5" fmla="*/ 0 h 181"/>
              <a:gd name="T6" fmla="*/ 92163 w 180"/>
              <a:gd name="T7" fmla="*/ 73428 h 181"/>
              <a:gd name="T8" fmla="*/ 92163 w 180"/>
              <a:gd name="T9" fmla="*/ 25014 h 181"/>
              <a:gd name="T10" fmla="*/ 113948 w 180"/>
              <a:gd name="T11" fmla="*/ 45994 h 181"/>
              <a:gd name="T12" fmla="*/ 113948 w 180"/>
              <a:gd name="T13" fmla="*/ 110546 h 181"/>
              <a:gd name="T14" fmla="*/ 46920 w 180"/>
              <a:gd name="T15" fmla="*/ 110546 h 181"/>
              <a:gd name="T16" fmla="*/ 25135 w 180"/>
              <a:gd name="T17" fmla="*/ 89567 h 181"/>
              <a:gd name="T18" fmla="*/ 76244 w 180"/>
              <a:gd name="T19" fmla="*/ 89567 h 181"/>
              <a:gd name="T20" fmla="*/ 0 w 180"/>
              <a:gd name="T21" fmla="*/ 16138 h 181"/>
              <a:gd name="T22" fmla="*/ 0 w 180"/>
              <a:gd name="T23" fmla="*/ 16945 h 181"/>
              <a:gd name="T24" fmla="*/ 0 w 180"/>
              <a:gd name="T25" fmla="*/ 129912 h 181"/>
              <a:gd name="T26" fmla="*/ 15919 w 180"/>
              <a:gd name="T27" fmla="*/ 146050 h 181"/>
              <a:gd name="T28" fmla="*/ 134894 w 180"/>
              <a:gd name="T29" fmla="*/ 146050 h 181"/>
              <a:gd name="T30" fmla="*/ 150813 w 180"/>
              <a:gd name="T31" fmla="*/ 129912 h 181"/>
              <a:gd name="T32" fmla="*/ 150813 w 180"/>
              <a:gd name="T33" fmla="*/ 16945 h 181"/>
              <a:gd name="T34" fmla="*/ 134056 w 180"/>
              <a:gd name="T35" fmla="*/ 0 h 1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0"/>
              <a:gd name="T55" fmla="*/ 0 h 181"/>
              <a:gd name="T56" fmla="*/ 180 w 180"/>
              <a:gd name="T57" fmla="*/ 181 h 18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0" h="181">
                <a:moveTo>
                  <a:pt x="160" y="0"/>
                </a:moveTo>
                <a:cubicBezTo>
                  <a:pt x="160" y="0"/>
                  <a:pt x="20" y="0"/>
                  <a:pt x="20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4"/>
                  <a:pt x="7" y="181"/>
                  <a:pt x="19" y="181"/>
                </a:cubicBezTo>
                <a:cubicBezTo>
                  <a:pt x="161" y="181"/>
                  <a:pt x="161" y="181"/>
                  <a:pt x="161" y="181"/>
                </a:cubicBezTo>
                <a:cubicBezTo>
                  <a:pt x="174" y="181"/>
                  <a:pt x="180" y="174"/>
                  <a:pt x="180" y="161"/>
                </a:cubicBezTo>
                <a:cubicBezTo>
                  <a:pt x="180" y="21"/>
                  <a:pt x="180" y="21"/>
                  <a:pt x="180" y="21"/>
                </a:cubicBezTo>
                <a:cubicBezTo>
                  <a:pt x="180" y="7"/>
                  <a:pt x="174" y="0"/>
                  <a:pt x="16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579813" y="7383464"/>
            <a:ext cx="2646362" cy="1652587"/>
            <a:chOff x="3679" y="2497"/>
            <a:chExt cx="1722" cy="1285"/>
          </a:xfrm>
        </p:grpSpPr>
        <p:pic>
          <p:nvPicPr>
            <p:cNvPr id="107" name="Picture 19" descr="Gartn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79" y="3584"/>
              <a:ext cx="64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2" y="2558"/>
              <a:ext cx="1019" cy="337"/>
            </a:xfrm>
            <a:prstGeom prst="rect">
              <a:avLst/>
            </a:prstGeom>
            <a:noFill/>
            <a:ln w="12700" algn="ctr">
              <a:solidFill>
                <a:srgbClr val="DEE0D2"/>
              </a:solidFill>
              <a:miter lim="800000"/>
              <a:headEnd/>
              <a:tailEnd/>
            </a:ln>
          </p:spPr>
        </p:pic>
        <p:pic>
          <p:nvPicPr>
            <p:cNvPr id="109" name="Picture 21" descr="idc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2" y="2979"/>
              <a:ext cx="1019" cy="364"/>
            </a:xfrm>
            <a:prstGeom prst="rect">
              <a:avLst/>
            </a:prstGeom>
            <a:noFill/>
            <a:ln w="12700" algn="ctr">
              <a:solidFill>
                <a:srgbClr val="DEE0D2"/>
              </a:solidFill>
              <a:miter lim="800000"/>
              <a:headEnd/>
              <a:tailEnd/>
            </a:ln>
          </p:spPr>
        </p:pic>
        <p:pic>
          <p:nvPicPr>
            <p:cNvPr id="110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82" y="3427"/>
              <a:ext cx="1019" cy="350"/>
            </a:xfrm>
            <a:prstGeom prst="rect">
              <a:avLst/>
            </a:prstGeom>
            <a:noFill/>
            <a:ln w="12700" algn="ctr">
              <a:solidFill>
                <a:srgbClr val="DEE0D2"/>
              </a:solidFill>
              <a:miter lim="800000"/>
              <a:headEnd/>
              <a:tailEnd/>
            </a:ln>
          </p:spPr>
        </p:pic>
        <p:pic>
          <p:nvPicPr>
            <p:cNvPr id="111" name="Rectangle 327733" descr="Java Compatibile Enterprise Editi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3" y="2497"/>
              <a:ext cx="235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3699" y="2990"/>
              <a:ext cx="704" cy="453"/>
              <a:chOff x="4680" y="1924"/>
              <a:chExt cx="936" cy="678"/>
            </a:xfrm>
          </p:grpSpPr>
          <p:pic>
            <p:nvPicPr>
              <p:cNvPr id="113" name="Picture 25" descr="J2EE마크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680" y="2400"/>
                <a:ext cx="93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26" descr="JCEE 마크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76" y="1924"/>
                <a:ext cx="366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82638" y="7848601"/>
            <a:ext cx="2347912" cy="746125"/>
            <a:chOff x="3924" y="1067"/>
            <a:chExt cx="1528" cy="757"/>
          </a:xfrm>
        </p:grpSpPr>
        <p:pic>
          <p:nvPicPr>
            <p:cNvPr id="116" name="Picture 13" descr="WS-I-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46" y="1067"/>
              <a:ext cx="706" cy="453"/>
            </a:xfrm>
            <a:prstGeom prst="rect">
              <a:avLst/>
            </a:prstGeom>
            <a:noFill/>
            <a:ln w="12700">
              <a:solidFill>
                <a:srgbClr val="DEE0D2"/>
              </a:solidFill>
              <a:miter lim="800000"/>
              <a:headEnd/>
              <a:tailEnd/>
            </a:ln>
          </p:spPr>
        </p:pic>
        <p:pic>
          <p:nvPicPr>
            <p:cNvPr id="117" name="Picture 14" descr="Java Community Process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24" y="1067"/>
              <a:ext cx="783" cy="449"/>
            </a:xfrm>
            <a:prstGeom prst="rect">
              <a:avLst/>
            </a:prstGeom>
            <a:noFill/>
            <a:ln w="12700">
              <a:solidFill>
                <a:srgbClr val="DEE0D2"/>
              </a:solidFill>
              <a:miter lim="800000"/>
              <a:headEnd/>
              <a:tailEnd/>
            </a:ln>
          </p:spPr>
        </p:pic>
        <p:pic>
          <p:nvPicPr>
            <p:cNvPr id="118" name="Picture 1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11" y="1582"/>
              <a:ext cx="941" cy="242"/>
            </a:xfrm>
            <a:prstGeom prst="rect">
              <a:avLst/>
            </a:prstGeom>
            <a:noFill/>
            <a:ln w="12700">
              <a:solidFill>
                <a:srgbClr val="DEE0D2"/>
              </a:solidFill>
              <a:miter lim="800000"/>
              <a:headEnd/>
              <a:tailEnd/>
            </a:ln>
          </p:spPr>
        </p:pic>
      </p:grpSp>
      <p:sp>
        <p:nvSpPr>
          <p:cNvPr id="119" name="Text Box 49"/>
          <p:cNvSpPr txBox="1">
            <a:spLocks noChangeArrowheads="1"/>
          </p:cNvSpPr>
          <p:nvPr/>
        </p:nvSpPr>
        <p:spPr bwMode="auto">
          <a:xfrm>
            <a:off x="706438" y="6264261"/>
            <a:ext cx="5746750" cy="8318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100" dirty="0" smtClean="0">
                <a:latin typeface="+mn-ea"/>
                <a:ea typeface="+mn-ea"/>
              </a:rPr>
              <a:t>업계 최초 </a:t>
            </a:r>
            <a:r>
              <a:rPr lang="en-US" altLang="ko-KR" sz="1100" dirty="0" smtClean="0">
                <a:latin typeface="+mn-ea"/>
                <a:ea typeface="+mn-ea"/>
              </a:rPr>
              <a:t>Java EE 7 </a:t>
            </a:r>
            <a:r>
              <a:rPr lang="ko-KR" altLang="en-US" sz="1100" dirty="0" smtClean="0">
                <a:latin typeface="+mn-ea"/>
                <a:ea typeface="+mn-ea"/>
              </a:rPr>
              <a:t>인증</a:t>
            </a:r>
            <a:r>
              <a:rPr lang="en-US" altLang="ko-KR" sz="1100" dirty="0" smtClean="0">
                <a:latin typeface="+mn-ea"/>
                <a:ea typeface="+mn-ea"/>
              </a:rPr>
              <a:t>(2013.06)</a:t>
            </a:r>
          </a:p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100" dirty="0" smtClean="0">
                <a:latin typeface="+mn-ea"/>
                <a:ea typeface="+mn-ea"/>
              </a:rPr>
              <a:t>업계 최초 </a:t>
            </a:r>
            <a:r>
              <a:rPr lang="en-US" altLang="ko-KR" sz="1100" dirty="0" smtClean="0">
                <a:latin typeface="+mn-ea"/>
                <a:ea typeface="+mn-ea"/>
              </a:rPr>
              <a:t>Java EE 6 </a:t>
            </a:r>
            <a:r>
              <a:rPr lang="ko-KR" altLang="en-US" sz="1100" dirty="0" smtClean="0">
                <a:latin typeface="+mn-ea"/>
                <a:ea typeface="+mn-ea"/>
              </a:rPr>
              <a:t>인증</a:t>
            </a:r>
            <a:r>
              <a:rPr lang="en-US" altLang="ko-KR" sz="1100" dirty="0" smtClean="0">
                <a:latin typeface="+mn-ea"/>
                <a:ea typeface="+mn-ea"/>
              </a:rPr>
              <a:t>(2009.12)</a:t>
            </a:r>
          </a:p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100" dirty="0" smtClean="0">
                <a:latin typeface="+mn-ea"/>
                <a:ea typeface="+mn-ea"/>
              </a:rPr>
              <a:t>업계 최초 </a:t>
            </a:r>
            <a:r>
              <a:rPr lang="en-US" altLang="ko-KR" sz="1100" dirty="0" smtClean="0">
                <a:latin typeface="+mn-ea"/>
                <a:ea typeface="+mn-ea"/>
              </a:rPr>
              <a:t>J2EE 1.4, Java EE 5 </a:t>
            </a:r>
            <a:r>
              <a:rPr lang="ko-KR" altLang="en-US" sz="1100" dirty="0" smtClean="0">
                <a:latin typeface="+mn-ea"/>
                <a:ea typeface="+mn-ea"/>
              </a:rPr>
              <a:t>인증</a:t>
            </a:r>
          </a:p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100" dirty="0" smtClean="0">
                <a:latin typeface="+mn-ea"/>
                <a:ea typeface="+mn-ea"/>
              </a:rPr>
              <a:t>JCP </a:t>
            </a:r>
            <a:r>
              <a:rPr lang="ko-KR" altLang="en-US" sz="1100" dirty="0" smtClean="0">
                <a:latin typeface="+mn-ea"/>
                <a:ea typeface="+mn-ea"/>
              </a:rPr>
              <a:t>등 다양한 국제 표준화 단체 </a:t>
            </a:r>
            <a:r>
              <a:rPr lang="en-US" altLang="ko-KR" sz="1100" dirty="0" smtClean="0">
                <a:latin typeface="+mn-ea"/>
                <a:ea typeface="+mn-ea"/>
              </a:rPr>
              <a:t>Membership </a:t>
            </a:r>
            <a:r>
              <a:rPr lang="ko-KR" altLang="en-US" sz="1100" dirty="0" smtClean="0">
                <a:latin typeface="+mn-ea"/>
                <a:ea typeface="+mn-ea"/>
              </a:rPr>
              <a:t>활동</a:t>
            </a:r>
          </a:p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100" dirty="0" smtClean="0">
                <a:latin typeface="+mn-ea"/>
                <a:ea typeface="+mn-ea"/>
              </a:rPr>
              <a:t>Gartner Magic Quadrants for Enterprise Application Server 2005, 2006, 2007, 2008 </a:t>
            </a:r>
            <a:r>
              <a:rPr lang="ko-KR" altLang="en-US" sz="1100" dirty="0" smtClean="0">
                <a:latin typeface="+mn-ea"/>
                <a:ea typeface="+mn-ea"/>
              </a:rPr>
              <a:t>등재</a:t>
            </a:r>
          </a:p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100" dirty="0" smtClean="0">
                <a:latin typeface="+mn-ea"/>
                <a:ea typeface="+mn-ea"/>
              </a:rPr>
              <a:t>Gartner Magic Quadrants for Visionaries 2011 </a:t>
            </a:r>
            <a:r>
              <a:rPr lang="ko-KR" altLang="en-US" sz="1100" dirty="0" smtClean="0">
                <a:latin typeface="+mn-ea"/>
                <a:ea typeface="+mn-ea"/>
              </a:rPr>
              <a:t>등재</a:t>
            </a:r>
          </a:p>
        </p:txBody>
      </p:sp>
      <p:sp>
        <p:nvSpPr>
          <p:cNvPr id="120" name="Text Box 49"/>
          <p:cNvSpPr txBox="1">
            <a:spLocks noChangeArrowheads="1"/>
          </p:cNvSpPr>
          <p:nvPr/>
        </p:nvSpPr>
        <p:spPr bwMode="auto">
          <a:xfrm>
            <a:off x="706438" y="2484517"/>
            <a:ext cx="5746750" cy="8318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100" dirty="0">
                <a:latin typeface="+mn-ea"/>
                <a:ea typeface="+mn-ea"/>
              </a:rPr>
              <a:t>6</a:t>
            </a:r>
            <a:r>
              <a:rPr lang="ko-KR" altLang="en-US" sz="1100" dirty="0">
                <a:latin typeface="+mn-ea"/>
                <a:ea typeface="+mn-ea"/>
              </a:rPr>
              <a:t>년 연속 </a:t>
            </a:r>
            <a:r>
              <a:rPr lang="en-US" altLang="ko-KR" sz="1100" dirty="0">
                <a:latin typeface="+mn-ea"/>
                <a:ea typeface="+mn-ea"/>
              </a:rPr>
              <a:t>WAS </a:t>
            </a:r>
            <a:r>
              <a:rPr lang="ko-KR" altLang="en-US" sz="1100" dirty="0">
                <a:latin typeface="+mn-ea"/>
                <a:ea typeface="+mn-ea"/>
              </a:rPr>
              <a:t>시장점유율 </a:t>
            </a:r>
            <a:r>
              <a:rPr lang="en-US" altLang="ko-KR" sz="1100" dirty="0">
                <a:latin typeface="+mn-ea"/>
                <a:ea typeface="+mn-ea"/>
              </a:rPr>
              <a:t>1</a:t>
            </a:r>
            <a:r>
              <a:rPr lang="ko-KR" altLang="en-US" sz="1100" dirty="0" err="1">
                <a:latin typeface="+mn-ea"/>
                <a:ea typeface="+mn-ea"/>
              </a:rPr>
              <a:t>위달성</a:t>
            </a:r>
            <a:endParaRPr lang="ko-KR" altLang="en-US" sz="1100" dirty="0">
              <a:latin typeface="+mn-ea"/>
              <a:ea typeface="+mn-ea"/>
            </a:endParaRPr>
          </a:p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100" dirty="0">
                <a:latin typeface="+mn-ea"/>
                <a:ea typeface="+mn-ea"/>
              </a:rPr>
              <a:t>2016</a:t>
            </a:r>
            <a:r>
              <a:rPr lang="ko-KR" altLang="en-US" sz="1100" dirty="0">
                <a:latin typeface="+mn-ea"/>
                <a:ea typeface="+mn-ea"/>
              </a:rPr>
              <a:t>년 국내</a:t>
            </a:r>
            <a:r>
              <a:rPr lang="en-US" altLang="ko-KR" sz="1100" dirty="0">
                <a:latin typeface="+mn-ea"/>
                <a:ea typeface="+mn-ea"/>
              </a:rPr>
              <a:t>WAS </a:t>
            </a:r>
            <a:r>
              <a:rPr lang="ko-KR" altLang="en-US" sz="1100" dirty="0">
                <a:latin typeface="+mn-ea"/>
                <a:ea typeface="+mn-ea"/>
              </a:rPr>
              <a:t>시장점유율 </a:t>
            </a:r>
            <a:r>
              <a:rPr lang="en-US" altLang="ko-KR" sz="1100" dirty="0">
                <a:latin typeface="+mn-ea"/>
                <a:ea typeface="+mn-ea"/>
              </a:rPr>
              <a:t>1</a:t>
            </a:r>
            <a:r>
              <a:rPr lang="ko-KR" altLang="en-US" sz="1100" dirty="0">
                <a:latin typeface="+mn-ea"/>
                <a:ea typeface="+mn-ea"/>
              </a:rPr>
              <a:t>위 </a:t>
            </a:r>
            <a:r>
              <a:rPr lang="en-US" altLang="ko-KR" sz="1100" dirty="0">
                <a:latin typeface="+mn-ea"/>
                <a:ea typeface="+mn-ea"/>
              </a:rPr>
              <a:t>(43.4% </a:t>
            </a:r>
            <a:r>
              <a:rPr lang="ko-KR" altLang="en-US" sz="1100" dirty="0">
                <a:latin typeface="+mn-ea"/>
                <a:ea typeface="+mn-ea"/>
              </a:rPr>
              <a:t>점유</a:t>
            </a:r>
            <a:r>
              <a:rPr lang="en-US" altLang="ko-KR" sz="1100" dirty="0">
                <a:latin typeface="+mn-ea"/>
                <a:ea typeface="+mn-ea"/>
              </a:rPr>
              <a:t>)</a:t>
            </a:r>
          </a:p>
          <a:p>
            <a:pPr marL="92075" indent="-9207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ko-KR" altLang="en-US" sz="1100" dirty="0">
                <a:latin typeface="+mn-ea"/>
                <a:ea typeface="+mn-ea"/>
              </a:rPr>
              <a:t>높은 성장률</a:t>
            </a:r>
            <a:r>
              <a:rPr lang="en-US" altLang="ko-KR" sz="1100" dirty="0">
                <a:latin typeface="+mn-ea"/>
                <a:ea typeface="+mn-ea"/>
              </a:rPr>
              <a:t>(7.3%)</a:t>
            </a:r>
            <a:r>
              <a:rPr lang="ko-KR" altLang="en-US" sz="1100" dirty="0">
                <a:latin typeface="+mn-ea"/>
                <a:ea typeface="+mn-ea"/>
              </a:rPr>
              <a:t>로 시장점유율 </a:t>
            </a:r>
            <a:r>
              <a:rPr lang="en-US" altLang="ko-KR" sz="1100" dirty="0">
                <a:latin typeface="+mn-ea"/>
                <a:ea typeface="+mn-ea"/>
              </a:rPr>
              <a:t>43.4% </a:t>
            </a:r>
            <a:r>
              <a:rPr lang="ko-KR" altLang="en-US" sz="1100" dirty="0">
                <a:latin typeface="+mn-ea"/>
                <a:ea typeface="+mn-ea"/>
              </a:rPr>
              <a:t>달성 </a:t>
            </a:r>
            <a:r>
              <a:rPr lang="en-US" altLang="ko-KR" sz="1100" dirty="0">
                <a:latin typeface="+mn-ea"/>
                <a:ea typeface="+mn-ea"/>
              </a:rPr>
              <a:t>(</a:t>
            </a:r>
            <a:r>
              <a:rPr lang="ko-KR" altLang="en-US" sz="1100" dirty="0">
                <a:latin typeface="+mn-ea"/>
                <a:ea typeface="+mn-ea"/>
              </a:rPr>
              <a:t>이전 </a:t>
            </a:r>
            <a:r>
              <a:rPr lang="en-US" altLang="ko-KR" sz="1100" dirty="0">
                <a:latin typeface="+mn-ea"/>
                <a:ea typeface="+mn-ea"/>
              </a:rPr>
              <a:t>3</a:t>
            </a:r>
            <a:r>
              <a:rPr lang="ko-KR" altLang="en-US" sz="1100" dirty="0">
                <a:latin typeface="+mn-ea"/>
                <a:ea typeface="+mn-ea"/>
              </a:rPr>
              <a:t>년간 시장점유율 </a:t>
            </a:r>
            <a:r>
              <a:rPr lang="en-US" altLang="ko-KR" sz="1100" dirty="0">
                <a:latin typeface="+mn-ea"/>
                <a:ea typeface="+mn-ea"/>
              </a:rPr>
              <a:t>42% </a:t>
            </a:r>
            <a:r>
              <a:rPr lang="ko-KR" altLang="en-US" sz="1100" dirty="0">
                <a:latin typeface="+mn-ea"/>
                <a:ea typeface="+mn-ea"/>
              </a:rPr>
              <a:t>이상</a:t>
            </a:r>
            <a:r>
              <a:rPr lang="en-US" altLang="ko-KR" sz="1100" dirty="0">
                <a:latin typeface="+mn-ea"/>
                <a:ea typeface="+mn-ea"/>
              </a:rPr>
              <a:t>)</a:t>
            </a:r>
          </a:p>
        </p:txBody>
      </p:sp>
      <p:sp>
        <p:nvSpPr>
          <p:cNvPr id="122" name="Rectangle 6"/>
          <p:cNvSpPr>
            <a:spLocks noChangeArrowheads="1"/>
          </p:cNvSpPr>
          <p:nvPr/>
        </p:nvSpPr>
        <p:spPr bwMode="auto">
          <a:xfrm>
            <a:off x="404814" y="1712641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제품 우수성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96958" y="2081138"/>
            <a:ext cx="2956828" cy="184666"/>
            <a:chOff x="341312" y="2191410"/>
            <a:chExt cx="2956828" cy="184666"/>
          </a:xfrm>
        </p:grpSpPr>
        <p:sp>
          <p:nvSpPr>
            <p:cNvPr id="30" name="TextBox 29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시장</a:t>
              </a:r>
              <a:r>
                <a:rPr kumimoji="0" lang="en-US" altLang="ko-KR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1200" b="1" kern="0" spc="-100" dirty="0" err="1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선도력</a:t>
              </a:r>
              <a:endParaRPr kumimoji="0" lang="en-US" altLang="ko-KR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L 도형 32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34" name="Text Box 871"/>
          <p:cNvSpPr txBox="1">
            <a:spLocks noChangeArrowheads="1"/>
          </p:cNvSpPr>
          <p:nvPr/>
        </p:nvSpPr>
        <p:spPr bwMode="auto">
          <a:xfrm>
            <a:off x="4666366" y="5426161"/>
            <a:ext cx="1497525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lvl="0" algn="ctr"/>
            <a:r>
              <a:rPr lang="en-US" altLang="ko-KR" sz="900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[Source : </a:t>
            </a:r>
            <a:r>
              <a:rPr lang="ko-KR" altLang="en-US" sz="900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한국 </a:t>
            </a:r>
            <a:r>
              <a:rPr lang="en-US" altLang="ko-KR" sz="900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IDC, </a:t>
            </a:r>
            <a:r>
              <a:rPr lang="en-US" altLang="ko-KR" sz="900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2017]</a:t>
            </a:r>
            <a:endParaRPr lang="ko-KR" altLang="en-US" sz="900" b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44387" y="3316367"/>
            <a:ext cx="3241024" cy="19990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618" y="3234573"/>
            <a:ext cx="2229682" cy="2064083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496958" y="5827762"/>
            <a:ext cx="2956828" cy="184666"/>
            <a:chOff x="341312" y="2191410"/>
            <a:chExt cx="2956828" cy="184666"/>
          </a:xfrm>
        </p:grpSpPr>
        <p:sp>
          <p:nvSpPr>
            <p:cNvPr id="38" name="TextBox 37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기술 우수성</a:t>
              </a:r>
              <a:endParaRPr kumimoji="0" lang="en-US" altLang="ko-KR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1" name="L 도형 40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85941"/>
              </p:ext>
            </p:extLst>
          </p:nvPr>
        </p:nvGraphicFramePr>
        <p:xfrm>
          <a:off x="287948" y="1460500"/>
          <a:ext cx="6201752" cy="800252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와이비엠넷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영어학원 프랜차이즈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98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와이비엠넷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 도서관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톰켓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아파치 윈백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078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우리홈쇼핑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홈쇼핑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OneTV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리뉴얼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8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울산과학기술대학교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5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울산광역시중구청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93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교통데이타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허브시스템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증설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566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 교통 데이터 허브시스템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637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영남알프스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GIS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 통합 관광안내시스템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85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울산대학교씨제이헬로비전산학협력단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U-MOOC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865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웰리브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5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위드미에프에스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전자계약시스템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35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위드미에프에스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발주시스템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92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윌비스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57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유코카캐리어스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유코카캐리어스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82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유코카캐리어스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2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유한양행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유한양행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기간계서버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05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유한양행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06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의령군청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의령군 개별홈페이지 통합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373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이노션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포탈 리뉴얼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오라클 전환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40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이니텍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인증플랫폼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72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이바돔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65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익산시청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익산시 홈페이지 전면 개편 사업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884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익산시청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익산시 홈페이지 전면 개편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5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익산시청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익산시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시대표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홈페이지 전면 개편 사업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79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익산시청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육아종합지원센터 홈페이지 및 통합시스템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4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인베니아씨제이헬로비전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126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인아오리엔탈모터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인터넷홈페이지 서비스 및 인트라넷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03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일동제약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Cello)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1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임실군청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임실군청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온나라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18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전주대학교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포털시스템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332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제로투세븐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쇼핑몰업그레이드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19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제로투세븐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제로투세븐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쇼핑몰 구축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개발기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64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제이디스포츠패션코리아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프로그램 개발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94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제이에스티나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이중화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9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제이에스티나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14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제이티비씨미디어컴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방송광고관리시스템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32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제주특별자치도씨제이헬로비전관광협회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여행업체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모객시스템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구축지원 소프트웨어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4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제주특별자치도씨제이헬로비전수자원본부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지하수이용량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원격검침시스템 통합관리운영체계 구축을 위한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WAS-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 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579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제주관광공사 시내면세점 전산시스템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537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찜 이벤트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26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Internet Booking System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455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통합라운지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53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화물시스템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72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인테넷 티켓팅 시스템 추가 윈백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56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ABB(Air Black Box)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01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IDS(International Declare System)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00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셀프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체크인 시스템 이중화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33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제주항공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 티켓팅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5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젯아이씨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1274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Ent.</a:t>
            </a:r>
          </a:p>
        </p:txBody>
      </p:sp>
    </p:spTree>
    <p:extLst>
      <p:ext uri="{BB962C8B-B14F-4D97-AF65-F5344CB8AC3E}">
        <p14:creationId xmlns:p14="http://schemas.microsoft.com/office/powerpoint/2010/main" val="35317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25602"/>
              </p:ext>
            </p:extLst>
          </p:nvPr>
        </p:nvGraphicFramePr>
        <p:xfrm>
          <a:off x="287948" y="1460500"/>
          <a:ext cx="6201752" cy="813206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포털시스템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80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전자결재 서버 및 원격지 이중화 스토리지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96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중원대학교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종합정보시스템 고도화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지에스아이티엠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GSITM-FDK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장애대응시스템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94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창원경상대학교병원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45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천경해운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939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천안시청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민원통합시스템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61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천안연암대학교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통합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재구축사업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4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천재교육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이러닝시스템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6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메일 시스템 재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96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청주시시설관리공단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시스템 재구축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37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공간정보시스템 통합서버 도입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02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시민안전 콜센터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13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청호나이스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교체에 따른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52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청호나이스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75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정책포털시스템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455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행정업무 시스템 기능 개선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1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카버코리아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창고관리시스템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76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캐논코리아씨제이헬로비전비즈니스씨제이헬로비전솔루션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16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QooK TV AMOC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47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BSS SIT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230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BSS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434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BSS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QooK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TV AMOC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512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WFMS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21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 영업 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DBMS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014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QooK TV VOD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연계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858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고객상담지식관리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업그레이드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그룹소통포탈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26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올레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TV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홈포털 추진용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6X 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54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기술역량 향상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Test Bed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x86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 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구매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webtobe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297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VOD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제어플랫폼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서비스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이원화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015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지식공유포털 보안취약점 개선을 위한 인프라대개체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391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케이티스카이라이프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스카이라이프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인터넷 재판매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789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케이티커머스씨제이헬로비전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케이티커머스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차세대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94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코아비스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4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클리오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창고관리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37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타임교육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 교체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2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타임교육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 교체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34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태진인터내셔날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쇼핑몰 강화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66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토니모리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POS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마이그레이션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5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티브로드홀딩스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티브로드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홈페이지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리뉴얼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 프로젝트 솔루션 납품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506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티시스씨제이헬로비전숭례문지점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통합인사정보시스템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33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티시스씨제이헬로비전숭례문지점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인프라 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88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티시스씨제이헬로비전숭례문지점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인프라 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1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티시스씨제이헬로비전숭례문지점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티시스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회계관리시스템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74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파라다이스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통합인프라구축사업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40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파라다이스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통합인프라구축사업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66907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Ent.</a:t>
            </a:r>
          </a:p>
        </p:txBody>
      </p:sp>
    </p:spTree>
    <p:extLst>
      <p:ext uri="{BB962C8B-B14F-4D97-AF65-F5344CB8AC3E}">
        <p14:creationId xmlns:p14="http://schemas.microsoft.com/office/powerpoint/2010/main" val="29550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13263"/>
              </p:ext>
            </p:extLst>
          </p:nvPr>
        </p:nvGraphicFramePr>
        <p:xfrm>
          <a:off x="287948" y="1460500"/>
          <a:ext cx="6201752" cy="817016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파라다이스세가사미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개발서버구축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59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파라다이스세가사미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P-City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통합인프라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34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파라다이스세가사미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P-City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4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팍트라인터내셔널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마이그레이션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35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팍트라인터내셔널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 물류시스템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82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패션그룹형지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아트몰링 전산실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80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팬스타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 통합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99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팬오션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팬오션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11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평생교육진흥원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광주평생교육진흥원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다모아평생교육정보망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72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포스코건설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하자통합관리시스템 마이그레이션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04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포스코아이씨티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포스코아이씨티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COSMOS ERP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중국법인 코웰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13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포스코아이씨티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포스코아이씨티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COSMOS ERP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중국법인 코웰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포스토피아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개발서버구축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98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푸르넷닷컴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이러닝시스템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추가도입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37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푸르넷닷컴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607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하남유니온스퀘어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스타필드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LBS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3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하남유니온스퀘어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하남복합몰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운영정보시스템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624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한국과학기술원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ERP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8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한국과학기술원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서버 및 상용소프트웨어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187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한국교육방송공사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EBS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외국어사이트 인프라 장비 계약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33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한국국학진흥원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인프라개선을위한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구입설치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577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한국기초과학지원연구원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KBSI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통합경영정보시스템 구축 용역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731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한국기초과학지원연구원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KBSI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통합경영정보시스템 구축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23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한국도서보급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도서보급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인프라고도화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02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한국도서보급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한국도서보급 그룹웨어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48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한국미니스톱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현금사업자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4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한국비즈넷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254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한국섬유개발연구원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00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한국원자력안전기술원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기록물관리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서버영역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망분리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서버 도입 및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7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한국원자력연구원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949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한국이퍼브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23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한국지역정보개발원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자치단체 표준기록관리시스템 구축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전자기록물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779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한국천문연구원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소프트웨어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34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한국케이블텔레콤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(KCT)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한국케이블텔레콤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VOIP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66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한국타이어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DWP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59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한국타이어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GQMS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66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한국타이어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바코드시스템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01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한국타이어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미국테네시공장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01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한국타이어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ez-himez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49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한국토요타자동차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067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한국통운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KLOS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98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한국필립모리스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28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한국한방산업진흥원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한약진흥재단관리시스템 구축용역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35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한국후지제록스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창고관리시스템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46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한국후지쯔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복합몰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Cloud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05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한림해운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31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한마정보시스템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한마정보시스템 웹시스템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38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한미약품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인사시스템 인프라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05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91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한섬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ERP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 구축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웹로직 윈백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55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한솔테크닉스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ESS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모니터링시스템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05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 채널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23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한화갤러리아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한화갤러리아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시내 면세점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896379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Ent.</a:t>
            </a:r>
          </a:p>
        </p:txBody>
      </p:sp>
    </p:spTree>
    <p:extLst>
      <p:ext uri="{BB962C8B-B14F-4D97-AF65-F5344CB8AC3E}">
        <p14:creationId xmlns:p14="http://schemas.microsoft.com/office/powerpoint/2010/main" val="5729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93691"/>
              </p:ext>
            </p:extLst>
          </p:nvPr>
        </p:nvGraphicFramePr>
        <p:xfrm>
          <a:off x="287948" y="1460500"/>
          <a:ext cx="6201752" cy="817778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한화에스앤씨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Tmax 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무제한 라이선스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(TULA)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3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한화에스앤씨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SFAR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Solution for Advance Requirement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55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한화에스앤씨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 통합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HR _ S4 HR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 투자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151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한화엘앤씨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한화엘앤씨 모바일시스템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14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한화엘앤씨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한화엘앤씨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콜센터시스템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01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한화엘앤씨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한화엘엔씨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공사관리시스템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03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한화큐셀씨제이헬로비전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한화큐셀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연결재무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95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한화테크윈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한화테크윈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파워모니터링 시스템용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942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한화테크윈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한화테크윈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신공장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통합모니터링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9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한화호텔앤드리조트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MW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936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할리스에프앤비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00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행복나래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ISMS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프로젝트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21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행복나래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 구매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611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허니비즈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띵동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통합관리시스템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현대건설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현대건설 기자재 조달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10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TPL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물류시스템 인프라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4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현대글로비스 시스템 운영 소프트웨어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26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KD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통합품질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관리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기능구현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CKD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967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업무용 소프트웨어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온실가스 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1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 인프라 백업 체계 확대 및 업무용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Software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39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상반기 업무용 소프트웨어 구매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FTA 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0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하반기 업무용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_ CCTV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_4500114364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4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호주법인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완성차물류시스템 인프라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23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통합모니터링 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통합스토리지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6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안전관리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공정거래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서버구성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통합스토리지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71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 관세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환급시스템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52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현대글로비스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WMS JIS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재해복구시스템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36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현대다이모스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현대다이모스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품질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EIS 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경영정보시스템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_4500114289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2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현대렌탈케어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현대렌탈케어 홈페이지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8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현대로템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현대로템 망분리 품질 구매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44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현대로템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현대로템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제우스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49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현대리바트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현대리바트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통합정보시스템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84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현대모비스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현대모비스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GEC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이전 및 기능개선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4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현대백화점 직승인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71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현대백화점 면세점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06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현대백화점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현대백화점 통합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멤버쉽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633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현대엔지니어링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현대엔지니어링 사이버 감사실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6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현대엔지비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현대엔지비 기술정보 및 산학관리시스템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39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현대엘리베이터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현대엘리베이터 인사시스템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11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현대엘리베이터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현대엘리베이터 전자입찰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973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현대엘리베이터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고객센터 시스템 이중화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19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 유럽법인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KDA (KIA DEALER ACADEMY)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87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My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hyundai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infra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50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유럽법인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My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hyundai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infra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887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유럽법인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e-contents DR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71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재택근무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VPN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453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자동차 통합용어사전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ASP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투자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59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e-Contents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마이그레이션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17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현대오토에버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그룹공통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(e-Campus)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03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멕시코법인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(HWM)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451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위즈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(WIZ)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07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공작기계 모니터링 시스템 구축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톰캣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55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에너지 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37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현대위아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공작기계 모니터링 시스템 구축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톰캣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0015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Ent.</a:t>
            </a:r>
          </a:p>
        </p:txBody>
      </p:sp>
    </p:spTree>
    <p:extLst>
      <p:ext uri="{BB962C8B-B14F-4D97-AF65-F5344CB8AC3E}">
        <p14:creationId xmlns:p14="http://schemas.microsoft.com/office/powerpoint/2010/main" val="11845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96350"/>
              </p:ext>
            </p:extLst>
          </p:nvPr>
        </p:nvGraphicFramePr>
        <p:xfrm>
          <a:off x="287948" y="1460500"/>
          <a:ext cx="6201752" cy="3682681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현대자동차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 HKMC JEUS TULA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34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현대자동차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KMM 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기아자동차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멕시코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2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현대제철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현대제철 총무지원시스템 고도화 인프라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84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현대종합특수강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현대종합특수강 통합관리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26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현대종합특수강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현대종합특수강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00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 정보기술팀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WebServer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 웹로직 전환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08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 구매전산시스템 고도화 오라클 윈백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01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 적용시점및 시험정보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01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 적용시점및 시험정보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66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현대케피코 인사시스템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73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 통합계정관리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SSO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시스템관리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20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모바일 플랫폼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31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CKD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 및 모니터링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9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사이버 신문고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7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통합물류시스템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05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 교체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 PDIM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웹로직 전환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560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노후서버교체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신규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4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수입시스템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서버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16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현대파워텍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글로벌 경영정보시스템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0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혜전대학교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미들웨어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호텔롯데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372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호텔신라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면세점서버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통합작업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08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홈앤쇼핑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방송매출채권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36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효성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전자구매시스템 이중화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24239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Ent.</a:t>
            </a:r>
          </a:p>
        </p:txBody>
      </p:sp>
    </p:spTree>
    <p:extLst>
      <p:ext uri="{BB962C8B-B14F-4D97-AF65-F5344CB8AC3E}">
        <p14:creationId xmlns:p14="http://schemas.microsoft.com/office/powerpoint/2010/main" val="23726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992"/>
              </p:ext>
            </p:extLst>
          </p:nvPr>
        </p:nvGraphicFramePr>
        <p:xfrm>
          <a:off x="662111" y="1460612"/>
          <a:ext cx="5560668" cy="786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4533723" imgH="6408001" progId="AcroExch.Document.DC">
                  <p:embed/>
                </p:oleObj>
              </mc:Choice>
              <mc:Fallback>
                <p:oleObj name="Acrobat Document" r:id="rId3" imgW="4533723" imgH="6408001" progId="AcroExch.Document.DC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111" y="1460612"/>
                        <a:ext cx="5560668" cy="786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GS </a:t>
            </a:r>
            <a:r>
              <a:rPr lang="ko-KR" altLang="en-US" dirty="0" smtClean="0"/>
              <a:t>인증서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8806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0" y="0"/>
            <a:ext cx="6891338" cy="9910763"/>
            <a:chOff x="0" y="0"/>
            <a:chExt cx="4341" cy="6243"/>
          </a:xfrm>
        </p:grpSpPr>
        <p:sp>
          <p:nvSpPr>
            <p:cNvPr id="61443" name="Rectangle 99"/>
            <p:cNvSpPr>
              <a:spLocks noChangeArrowheads="1"/>
            </p:cNvSpPr>
            <p:nvPr/>
          </p:nvSpPr>
          <p:spPr bwMode="auto">
            <a:xfrm>
              <a:off x="0" y="0"/>
              <a:ext cx="4320" cy="6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1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444" name="Rectangle 147"/>
            <p:cNvSpPr>
              <a:spLocks noChangeArrowheads="1"/>
            </p:cNvSpPr>
            <p:nvPr/>
          </p:nvSpPr>
          <p:spPr bwMode="auto">
            <a:xfrm>
              <a:off x="0" y="3930"/>
              <a:ext cx="4320" cy="2313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1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" name="Group 155"/>
            <p:cNvGrpSpPr>
              <a:grpSpLocks/>
            </p:cNvGrpSpPr>
            <p:nvPr/>
          </p:nvGrpSpPr>
          <p:grpSpPr bwMode="auto">
            <a:xfrm>
              <a:off x="0" y="5"/>
              <a:ext cx="4341" cy="368"/>
              <a:chOff x="0" y="5"/>
              <a:chExt cx="4341" cy="368"/>
            </a:xfrm>
          </p:grpSpPr>
          <p:sp>
            <p:nvSpPr>
              <p:cNvPr id="61453" name="Line 156"/>
              <p:cNvSpPr>
                <a:spLocks noChangeShapeType="1"/>
              </p:cNvSpPr>
              <p:nvPr/>
            </p:nvSpPr>
            <p:spPr bwMode="auto">
              <a:xfrm rot="16200000" flipV="1">
                <a:off x="1676" y="-1495"/>
                <a:ext cx="0" cy="3351"/>
              </a:xfrm>
              <a:prstGeom prst="line">
                <a:avLst/>
              </a:prstGeom>
              <a:noFill/>
              <a:ln w="44450">
                <a:solidFill>
                  <a:srgbClr val="8CAEBA"/>
                </a:solidFill>
                <a:round/>
                <a:headEnd/>
                <a:tailEnd/>
              </a:ln>
            </p:spPr>
            <p:txBody>
              <a:bodyPr tIns="46800"/>
              <a:lstStyle/>
              <a:p>
                <a:endParaRPr lang="ko-KR" altLang="en-US" sz="10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1454" name="Text Box 157"/>
              <p:cNvSpPr txBox="1">
                <a:spLocks noChangeArrowheads="1"/>
              </p:cNvSpPr>
              <p:nvPr/>
            </p:nvSpPr>
            <p:spPr bwMode="auto">
              <a:xfrm>
                <a:off x="36" y="198"/>
                <a:ext cx="17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bIns="0" anchor="b">
                <a:spAutoFit/>
              </a:bodyPr>
              <a:lstStyle/>
              <a:p>
                <a:r>
                  <a:rPr lang="en-US" altLang="ko-KR" sz="1000" smtClean="0">
                    <a:solidFill>
                      <a:srgbClr val="4788C8"/>
                    </a:solidFill>
                    <a:latin typeface="맑은 고딕" pitchFamily="50" charset="-127"/>
                    <a:ea typeface="맑은 고딕" pitchFamily="50" charset="-127"/>
                  </a:rPr>
                  <a:t>Total enterprise solution provider, TmaxSoft</a:t>
                </a:r>
              </a:p>
            </p:txBody>
          </p:sp>
          <p:pic>
            <p:nvPicPr>
              <p:cNvPr id="61455" name="Picture 158" descr="무제-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099" t="38670"/>
              <a:stretch>
                <a:fillRect/>
              </a:stretch>
            </p:blipFill>
            <p:spPr bwMode="auto">
              <a:xfrm rot="10800000" flipV="1">
                <a:off x="3398" y="5"/>
                <a:ext cx="94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1446" name="Rectangle 159"/>
            <p:cNvSpPr>
              <a:spLocks noChangeArrowheads="1"/>
            </p:cNvSpPr>
            <p:nvPr/>
          </p:nvSpPr>
          <p:spPr bwMode="auto">
            <a:xfrm>
              <a:off x="239" y="5951"/>
              <a:ext cx="130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anchor="ctr"/>
            <a:lstStyle/>
            <a:p>
              <a:r>
                <a:rPr lang="en-US" altLang="ko-KR" sz="800" dirty="0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© 2018 </a:t>
              </a:r>
              <a:r>
                <a:rPr lang="en-US" altLang="ko-KR" sz="800" dirty="0" err="1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TmaxSoft</a:t>
              </a:r>
              <a:r>
                <a:rPr lang="en-US" altLang="ko-KR" sz="800" dirty="0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 Co., Ltd. All Rights Reserved.</a:t>
              </a:r>
            </a:p>
          </p:txBody>
        </p:sp>
        <p:grpSp>
          <p:nvGrpSpPr>
            <p:cNvPr id="4" name="Group 166"/>
            <p:cNvGrpSpPr>
              <a:grpSpLocks/>
            </p:cNvGrpSpPr>
            <p:nvPr/>
          </p:nvGrpSpPr>
          <p:grpSpPr bwMode="auto">
            <a:xfrm>
              <a:off x="0" y="3072"/>
              <a:ext cx="3895" cy="1601"/>
              <a:chOff x="0" y="3072"/>
              <a:chExt cx="3895" cy="1601"/>
            </a:xfrm>
          </p:grpSpPr>
          <p:sp>
            <p:nvSpPr>
              <p:cNvPr id="61450" name="Freeform 162"/>
              <p:cNvSpPr>
                <a:spLocks/>
              </p:cNvSpPr>
              <p:nvPr/>
            </p:nvSpPr>
            <p:spPr bwMode="auto">
              <a:xfrm>
                <a:off x="0" y="3072"/>
                <a:ext cx="3895" cy="1601"/>
              </a:xfrm>
              <a:custGeom>
                <a:avLst/>
                <a:gdLst>
                  <a:gd name="T0" fmla="*/ 168 w 5089"/>
                  <a:gd name="T1" fmla="*/ 0 h 1839"/>
                  <a:gd name="T2" fmla="*/ 0 w 5089"/>
                  <a:gd name="T3" fmla="*/ 326 h 1839"/>
                  <a:gd name="T4" fmla="*/ 0 w 5089"/>
                  <a:gd name="T5" fmla="*/ 1415 h 1839"/>
                  <a:gd name="T6" fmla="*/ 0 w 5089"/>
                  <a:gd name="T7" fmla="*/ 1601 h 1839"/>
                  <a:gd name="T8" fmla="*/ 3529 w 5089"/>
                  <a:gd name="T9" fmla="*/ 1601 h 1839"/>
                  <a:gd name="T10" fmla="*/ 3895 w 5089"/>
                  <a:gd name="T11" fmla="*/ 883 h 1839"/>
                  <a:gd name="T12" fmla="*/ 3895 w 5089"/>
                  <a:gd name="T13" fmla="*/ 0 h 1839"/>
                  <a:gd name="T14" fmla="*/ 168 w 5089"/>
                  <a:gd name="T15" fmla="*/ 0 h 18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89"/>
                  <a:gd name="T25" fmla="*/ 0 h 1839"/>
                  <a:gd name="T26" fmla="*/ 5089 w 5089"/>
                  <a:gd name="T27" fmla="*/ 1839 h 18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89" h="1839">
                    <a:moveTo>
                      <a:pt x="220" y="0"/>
                    </a:moveTo>
                    <a:lnTo>
                      <a:pt x="0" y="375"/>
                    </a:lnTo>
                    <a:lnTo>
                      <a:pt x="0" y="1625"/>
                    </a:lnTo>
                    <a:lnTo>
                      <a:pt x="0" y="1839"/>
                    </a:lnTo>
                    <a:lnTo>
                      <a:pt x="4611" y="1839"/>
                    </a:lnTo>
                    <a:lnTo>
                      <a:pt x="5089" y="1014"/>
                    </a:lnTo>
                    <a:lnTo>
                      <a:pt x="5089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0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1451" name="Freeform 163"/>
              <p:cNvSpPr>
                <a:spLocks/>
              </p:cNvSpPr>
              <p:nvPr/>
            </p:nvSpPr>
            <p:spPr bwMode="auto">
              <a:xfrm>
                <a:off x="0" y="3929"/>
                <a:ext cx="3895" cy="744"/>
              </a:xfrm>
              <a:custGeom>
                <a:avLst/>
                <a:gdLst>
                  <a:gd name="T0" fmla="*/ 0 w 5087"/>
                  <a:gd name="T1" fmla="*/ 660 h 855"/>
                  <a:gd name="T2" fmla="*/ 0 w 5087"/>
                  <a:gd name="T3" fmla="*/ 744 h 855"/>
                  <a:gd name="T4" fmla="*/ 3527 w 5087"/>
                  <a:gd name="T5" fmla="*/ 744 h 855"/>
                  <a:gd name="T6" fmla="*/ 3895 w 5087"/>
                  <a:gd name="T7" fmla="*/ 30 h 855"/>
                  <a:gd name="T8" fmla="*/ 3895 w 5087"/>
                  <a:gd name="T9" fmla="*/ 0 h 855"/>
                  <a:gd name="T10" fmla="*/ 3520 w 5087"/>
                  <a:gd name="T11" fmla="*/ 660 h 855"/>
                  <a:gd name="T12" fmla="*/ 0 w 5087"/>
                  <a:gd name="T13" fmla="*/ 660 h 8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87"/>
                  <a:gd name="T22" fmla="*/ 0 h 855"/>
                  <a:gd name="T23" fmla="*/ 5087 w 5087"/>
                  <a:gd name="T24" fmla="*/ 855 h 8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87" h="855">
                    <a:moveTo>
                      <a:pt x="0" y="759"/>
                    </a:moveTo>
                    <a:lnTo>
                      <a:pt x="0" y="855"/>
                    </a:lnTo>
                    <a:lnTo>
                      <a:pt x="4607" y="855"/>
                    </a:lnTo>
                    <a:lnTo>
                      <a:pt x="5087" y="34"/>
                    </a:lnTo>
                    <a:lnTo>
                      <a:pt x="5087" y="0"/>
                    </a:lnTo>
                    <a:lnTo>
                      <a:pt x="4597" y="759"/>
                    </a:lnTo>
                    <a:lnTo>
                      <a:pt x="0" y="759"/>
                    </a:lnTo>
                    <a:close/>
                  </a:path>
                </a:pathLst>
              </a:custGeom>
              <a:solidFill>
                <a:srgbClr val="8CAEBA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 sz="10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1452" name="Freeform 164" descr="넓은 상향 대각선"/>
              <p:cNvSpPr>
                <a:spLocks/>
              </p:cNvSpPr>
              <p:nvPr/>
            </p:nvSpPr>
            <p:spPr bwMode="auto">
              <a:xfrm>
                <a:off x="1236" y="4120"/>
                <a:ext cx="162" cy="176"/>
              </a:xfrm>
              <a:custGeom>
                <a:avLst/>
                <a:gdLst>
                  <a:gd name="T0" fmla="*/ 139 w 348"/>
                  <a:gd name="T1" fmla="*/ 0 h 348"/>
                  <a:gd name="T2" fmla="*/ 139 w 348"/>
                  <a:gd name="T3" fmla="*/ 121 h 348"/>
                  <a:gd name="T4" fmla="*/ 29 w 348"/>
                  <a:gd name="T5" fmla="*/ 2 h 348"/>
                  <a:gd name="T6" fmla="*/ 8 w 348"/>
                  <a:gd name="T7" fmla="*/ 24 h 348"/>
                  <a:gd name="T8" fmla="*/ 124 w 348"/>
                  <a:gd name="T9" fmla="*/ 150 h 348"/>
                  <a:gd name="T10" fmla="*/ 0 w 348"/>
                  <a:gd name="T11" fmla="*/ 150 h 348"/>
                  <a:gd name="T12" fmla="*/ 0 w 348"/>
                  <a:gd name="T13" fmla="*/ 176 h 348"/>
                  <a:gd name="T14" fmla="*/ 162 w 348"/>
                  <a:gd name="T15" fmla="*/ 176 h 348"/>
                  <a:gd name="T16" fmla="*/ 162 w 348"/>
                  <a:gd name="T17" fmla="*/ 0 h 348"/>
                  <a:gd name="T18" fmla="*/ 139 w 348"/>
                  <a:gd name="T19" fmla="*/ 0 h 3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8"/>
                  <a:gd name="T31" fmla="*/ 0 h 348"/>
                  <a:gd name="T32" fmla="*/ 348 w 348"/>
                  <a:gd name="T33" fmla="*/ 348 h 3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8" h="348">
                    <a:moveTo>
                      <a:pt x="298" y="0"/>
                    </a:moveTo>
                    <a:lnTo>
                      <a:pt x="298" y="240"/>
                    </a:lnTo>
                    <a:lnTo>
                      <a:pt x="62" y="4"/>
                    </a:lnTo>
                    <a:lnTo>
                      <a:pt x="18" y="48"/>
                    </a:lnTo>
                    <a:lnTo>
                      <a:pt x="266" y="296"/>
                    </a:lnTo>
                    <a:lnTo>
                      <a:pt x="0" y="296"/>
                    </a:lnTo>
                    <a:lnTo>
                      <a:pt x="0" y="348"/>
                    </a:lnTo>
                    <a:lnTo>
                      <a:pt x="348" y="348"/>
                    </a:lnTo>
                    <a:lnTo>
                      <a:pt x="348" y="0"/>
                    </a:lnTo>
                    <a:lnTo>
                      <a:pt x="298" y="0"/>
                    </a:lnTo>
                    <a:close/>
                  </a:path>
                </a:pathLst>
              </a:custGeom>
              <a:pattFill prst="wdUpDiag">
                <a:fgClr>
                  <a:srgbClr val="C0C0C0"/>
                </a:fgClr>
                <a:bgClr>
                  <a:srgbClr val="B2B2B2"/>
                </a:bgClr>
              </a:patt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000" b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61448" name="Rectangle 165"/>
            <p:cNvSpPr>
              <a:spLocks noChangeArrowheads="1"/>
            </p:cNvSpPr>
            <p:nvPr/>
          </p:nvSpPr>
          <p:spPr bwMode="gray">
            <a:xfrm>
              <a:off x="1495" y="4138"/>
              <a:ext cx="1812" cy="2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54000" rIns="0" bIns="54000" anchor="ctr"/>
            <a:lstStyle/>
            <a:p>
              <a:pPr algn="r" eaLnBrk="0" latinLnBrk="0" hangingPunct="0">
                <a:lnSpc>
                  <a:spcPct val="110000"/>
                </a:lnSpc>
              </a:pPr>
              <a:r>
                <a:rPr kumimoji="0" lang="en-US" altLang="ko-KR" sz="2800" b="1" i="1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End</a:t>
              </a:r>
              <a:r>
                <a:rPr kumimoji="0" lang="en-US" altLang="ko-KR" b="1" i="1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 of</a:t>
              </a:r>
              <a:r>
                <a:rPr kumimoji="0" lang="en-US" altLang="ko-KR" sz="2800" b="1" i="1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 Document</a:t>
              </a:r>
            </a:p>
          </p:txBody>
        </p:sp>
        <p:pic>
          <p:nvPicPr>
            <p:cNvPr id="61449" name="Picture 169" descr="무제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1" y="5853"/>
              <a:ext cx="61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8CAEBA"/>
                </a:solidFill>
              </a:rPr>
              <a:t>Ⅲ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주요 요건 구현 방안</a:t>
            </a:r>
            <a:endParaRPr lang="ko-KR" altLang="en-US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표준 준수</a:t>
            </a:r>
            <a:endParaRPr lang="en-US" altLang="ko-KR" dirty="0" smtClean="0"/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컨테이너 기능</a:t>
            </a:r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성능</a:t>
            </a:r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안정성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</a:t>
            </a:r>
            <a:r>
              <a:rPr lang="ko-KR" altLang="en-US" dirty="0" err="1" smtClean="0"/>
              <a:t>고가용성</a:t>
            </a:r>
            <a:endParaRPr lang="en-US" altLang="ko-KR" dirty="0" smtClean="0"/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err="1" smtClean="0"/>
              <a:t>확장성</a:t>
            </a:r>
            <a:endParaRPr lang="en-US" altLang="ko-KR" dirty="0" smtClean="0"/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보안</a:t>
            </a:r>
            <a:endParaRPr lang="en-US" altLang="ko-KR" dirty="0" smtClean="0"/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관리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모니터링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표준 준수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JEUS</a:t>
            </a:r>
            <a:r>
              <a:rPr lang="ko-KR" altLang="en-US" dirty="0"/>
              <a:t>는 </a:t>
            </a:r>
            <a:r>
              <a:rPr lang="en-US" altLang="ko-KR" dirty="0"/>
              <a:t>Java EE 7 </a:t>
            </a:r>
            <a:r>
              <a:rPr lang="ko-KR" altLang="en-US" dirty="0"/>
              <a:t>표준을 완벽하게 준수합니다</a:t>
            </a:r>
            <a:r>
              <a:rPr lang="en-US" altLang="ko-KR" dirty="0"/>
              <a:t>. </a:t>
            </a:r>
            <a:r>
              <a:rPr lang="ko-KR" altLang="en-US" dirty="0"/>
              <a:t>표준화된 </a:t>
            </a:r>
            <a:r>
              <a:rPr lang="en-US" altLang="ko-KR" dirty="0"/>
              <a:t>API</a:t>
            </a:r>
            <a:r>
              <a:rPr lang="ko-KR" altLang="en-US" dirty="0"/>
              <a:t>에 따라서 자바 어플리케이션을 개발하고</a:t>
            </a:r>
            <a:r>
              <a:rPr lang="en-US" altLang="ko-KR" dirty="0"/>
              <a:t>, </a:t>
            </a:r>
            <a:r>
              <a:rPr lang="ko-KR" altLang="en-US" dirty="0"/>
              <a:t>빠르고 신뢰성 있게 운영하는 최상의 </a:t>
            </a:r>
            <a:r>
              <a:rPr lang="en-US" altLang="ko-KR" dirty="0"/>
              <a:t>J2EE </a:t>
            </a:r>
            <a:r>
              <a:rPr lang="ko-KR" altLang="en-US" dirty="0"/>
              <a:t>환경을 제공하므로 타 어플리케이션과 완벽하게 호환됩니다</a:t>
            </a:r>
            <a:r>
              <a:rPr lang="en-US" altLang="ko-KR" dirty="0"/>
              <a:t>. 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313719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lvl="0"/>
            <a:r>
              <a:rPr lang="ko-KR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Java EE </a:t>
            </a:r>
            <a:r>
              <a:rPr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주요 스펙 향상 내역</a:t>
            </a:r>
            <a:endParaRPr lang="ko-KR" altLang="en-US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65488"/>
              </p:ext>
            </p:extLst>
          </p:nvPr>
        </p:nvGraphicFramePr>
        <p:xfrm>
          <a:off x="404664" y="2648201"/>
          <a:ext cx="6192689" cy="6769295"/>
        </p:xfrm>
        <a:graphic>
          <a:graphicData uri="http://schemas.openxmlformats.org/drawingml/2006/table">
            <a:tbl>
              <a:tblPr/>
              <a:tblGrid>
                <a:gridCol w="73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0099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0" marR="0" marT="62400" marB="624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0099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Java™ EE 6 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0099C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Java™ EE 7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0099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향상 내역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0099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Tier</a:t>
                      </a:r>
                    </a:p>
                  </a:txBody>
                  <a:tcPr marL="0" marR="0" marT="62400" marB="624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Servlet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.3.0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JSP 2.2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JSF 2.0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JSTL 1.2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Servlet 3.1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JSP 2.3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JSF 2.2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JSTL 1.2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WebSocket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1.0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JSON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Concurrency Utilities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Annotation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웹서비스나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필터를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web.xml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수정없이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플러그 인 형태 배포 가능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6670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File Upload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Web API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에서 직접적으로 파일 업로드 지원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6670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Web.xml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모듈화 및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비동기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웹서비스와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코멧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지원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6670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Ajax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6670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Servlet 4.0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스펙의 일부 지원</a:t>
                      </a:r>
                    </a:p>
                    <a:p>
                      <a:pPr marL="26670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특별한 설정 없이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WebSocket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사용할 수 있도록 변경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0099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EJB Tier</a:t>
                      </a:r>
                    </a:p>
                  </a:txBody>
                  <a:tcPr marL="0" marR="0" marT="62400" marB="624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EJB 3.1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JPA 2.0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JTA 1.1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Bean Validation 1.0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JMS 1.1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EJB 3.2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JPA 2.1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JTA 1.2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Bean Validation 1.1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JMS 2.0</a:t>
                      </a:r>
                    </a:p>
                    <a:p>
                      <a:pPr marL="180975" marR="0" lvl="0" indent="-841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Batch App.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113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No-interface-view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엔터프라이즈 빈을 별도의 비즈니스 인터페이스 정의 없이 작성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 </a:t>
                      </a:r>
                    </a:p>
                    <a:p>
                      <a:pPr marL="265113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Singleton: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어플리케이션이나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VM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수준에서 단 한번만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인스턴스화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되는 것을 보장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65113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Asynchronous session bean invocation: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세션빈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메소드를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비동기적으로 호출 가능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65113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EJB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패키징의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단순화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65113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JMS Transport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SAF(Store-And-Forward)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  <a:p>
                      <a:pPr marL="265113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JPQ(Java Persistence query language)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추가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0099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0099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Services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62400" marB="624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JAX-WS 2.2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JAX-RS 1.1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SAAJ 1.3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JAXB 2.2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JAXR 1.0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JAX-WS 2.2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JAX-RS 2.1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SAAJ 1.3 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JAXB 2.2</a:t>
                      </a:r>
                    </a:p>
                    <a:p>
                      <a:pPr marL="182563" marR="0" lvl="0" indent="-857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JAXR 1.0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빠르게 경량화된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REST(Representational State Transfer)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스타일 소프트웨어 아키텍처 웹 개발이 가능하도록 지원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66700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JAX-RS </a:t>
                      </a: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관련 기능추가</a:t>
                      </a:r>
                    </a:p>
                    <a:p>
                      <a:pPr marL="542925" marR="0" lvl="1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 typeface="HY중고딕" pitchFamily="18" charset="-127"/>
                        <a:buChar char="-"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JAX-RS Server-Sent Events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  <a:p>
                      <a:pPr marL="542925" marR="0" lvl="1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 typeface="HY중고딕" pitchFamily="18" charset="-127"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JAX-RS HTTP Basic Authentication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  <a:p>
                      <a:pPr marL="542925" marR="0" lvl="1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 typeface="HY중고딕" pitchFamily="18" charset="-127"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JAX-RS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클라이언트가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HTTP Basic Authentication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요구하는 서버에 인증할 수 있도록 지원</a:t>
                      </a:r>
                    </a:p>
                    <a:p>
                      <a:pPr marL="542925" marR="0" lvl="1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 typeface="HY중고딕" pitchFamily="18" charset="-127"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JAX-RS Asynchronous Processing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  <a:p>
                      <a:pPr marL="542925" marR="0" lvl="1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10000"/>
                        </a:spcAft>
                        <a:buClr>
                          <a:srgbClr val="808080"/>
                        </a:buClr>
                        <a:buSzTx/>
                        <a:buFont typeface="HY중고딕" pitchFamily="18" charset="-127"/>
                        <a:buChar char="-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JAX-RS JSON Processing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</a:txBody>
                  <a:tcPr marL="0" marR="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컨테이너 기능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JEUS</a:t>
            </a:r>
            <a:r>
              <a:rPr lang="ko-KR" altLang="en-US" dirty="0" smtClean="0"/>
              <a:t>에서는 사용자가 </a:t>
            </a:r>
            <a:r>
              <a:rPr lang="en-US" altLang="ko-KR" dirty="0" smtClean="0"/>
              <a:t>Deploy</a:t>
            </a:r>
            <a:r>
              <a:rPr lang="ko-KR" altLang="en-US" dirty="0" smtClean="0"/>
              <a:t>하는 애플리케이션을 서비스하고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이러한 애플리케이션이 필요로 하는 서비스를 제공하는 </a:t>
            </a:r>
            <a:r>
              <a:rPr lang="en-US" altLang="ko-KR" dirty="0" smtClean="0"/>
              <a:t>Java </a:t>
            </a:r>
            <a:r>
              <a:rPr lang="ko-KR" altLang="en-US" dirty="0" smtClean="0"/>
              <a:t>표준 </a:t>
            </a:r>
            <a:r>
              <a:rPr lang="ko-KR" altLang="en-US" dirty="0" err="1" smtClean="0"/>
              <a:t>스펙</a:t>
            </a:r>
            <a:r>
              <a:rPr lang="ko-KR" altLang="en-US" dirty="0" smtClean="0"/>
              <a:t> 기반의 </a:t>
            </a:r>
            <a:r>
              <a:rPr lang="en-US" altLang="ko-KR" dirty="0" smtClean="0"/>
              <a:t>Runtime </a:t>
            </a:r>
            <a:r>
              <a:rPr lang="ko-KR" altLang="en-US" dirty="0" smtClean="0"/>
              <a:t>환경을 제공한다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에서 제공하는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Engine Type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과 서비스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4" name="Group 9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04488"/>
              </p:ext>
            </p:extLst>
          </p:nvPr>
        </p:nvGraphicFramePr>
        <p:xfrm>
          <a:off x="404812" y="6459793"/>
          <a:ext cx="6080963" cy="3036440"/>
        </p:xfrm>
        <a:graphic>
          <a:graphicData uri="http://schemas.openxmlformats.org/drawingml/2006/table">
            <a:tbl>
              <a:tblPr/>
              <a:tblGrid>
                <a:gridCol w="83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 및 서비스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엔진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Types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Web Engine (</a:t>
                      </a:r>
                      <a:r>
                        <a:rPr kumimoji="1" lang="en-US" altLang="ko-K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Servlet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Engine)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서블릿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또는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JSP, JSF)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을 통해 동적인 콘텐츠를 생성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. </a:t>
                      </a:r>
                      <a:r>
                        <a:rPr kumimoji="1" lang="ko-KR" alt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웹컨테이너라고도</a:t>
                      </a:r>
                      <a:r>
                        <a:rPr kumimoji="1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함</a:t>
                      </a: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EJB Engine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EJB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컴포넌트를 관리하고 실행하는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EJB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컨테이너 역할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JMS Engine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Java Message Service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공통 서비스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JNDI Service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등록된 다양한 객체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Naming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방법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7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Security Service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애플리케이션 및 내부 컴포넌트의 보안 요청에 대한 응답 및 각종 인증 작업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6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JMX Service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애플리케이션에 대한 관리 및 모니터링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6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 Source Service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JDBC Connection Pool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서비스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67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Session Service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서블릿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엔진들 사이의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Http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세션 유지관리 서비스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Services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ClassFTP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Transaction, Logging, Scheduler, External Resource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 서비스 등 제공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6" name="모서리가 둥근 직사각형 344"/>
          <p:cNvSpPr>
            <a:spLocks noChangeArrowheads="1"/>
          </p:cNvSpPr>
          <p:nvPr/>
        </p:nvSpPr>
        <p:spPr bwMode="auto">
          <a:xfrm>
            <a:off x="1952836" y="2531519"/>
            <a:ext cx="4460931" cy="34024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mpd="tri" algn="ctr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wrap="none" lIns="36000" tIns="36000" rIns="36000" bIns="3600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kern="0" dirty="0" smtClean="0">
                <a:solidFill>
                  <a:srgbClr val="000000"/>
                </a:solidFill>
                <a:latin typeface="+mn-ea"/>
                <a:ea typeface="+mn-ea"/>
              </a:rPr>
              <a:t>JEUS Managed Server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47" name="AutoShape 378"/>
          <p:cNvSpPr>
            <a:spLocks noChangeArrowheads="1"/>
          </p:cNvSpPr>
          <p:nvPr/>
        </p:nvSpPr>
        <p:spPr bwMode="auto">
          <a:xfrm>
            <a:off x="2125930" y="3995802"/>
            <a:ext cx="4156075" cy="1613317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777777"/>
            </a:solidFill>
            <a:round/>
            <a:headEnd/>
            <a:tailEnd/>
          </a:ln>
        </p:spPr>
        <p:txBody>
          <a:bodyPr lIns="90000" tIns="72000" rIns="90000" bIns="46800" anchor="t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buFontTx/>
              <a:buNone/>
              <a:tabLst/>
              <a:defRPr/>
            </a:pPr>
            <a:r>
              <a:rPr kumimoji="0" lang="ko-KR" altLang="en-US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공통 </a:t>
            </a:r>
            <a:r>
              <a:rPr kumimoji="0" lang="ko-KR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서비스</a:t>
            </a:r>
          </a:p>
        </p:txBody>
      </p:sp>
      <p:sp>
        <p:nvSpPr>
          <p:cNvPr id="48" name="AutoShape 378"/>
          <p:cNvSpPr>
            <a:spLocks noChangeArrowheads="1"/>
          </p:cNvSpPr>
          <p:nvPr/>
        </p:nvSpPr>
        <p:spPr bwMode="auto">
          <a:xfrm>
            <a:off x="2125930" y="2607128"/>
            <a:ext cx="4156075" cy="131869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777777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Engines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2322003" y="4273612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JNDI Service</a:t>
            </a: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3266705" y="4273612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Security Service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4212228" y="4273612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JMX</a:t>
            </a:r>
            <a:r>
              <a:rPr kumimoji="0" lang="en-US" altLang="ko-KR" sz="10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 Service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5156930" y="4273612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Deployment Service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2330222" y="3093186"/>
            <a:ext cx="1067176" cy="694368"/>
          </a:xfrm>
          <a:prstGeom prst="rect">
            <a:avLst/>
          </a:prstGeom>
          <a:solidFill>
            <a:srgbClr val="3366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7D8C"/>
            </a:extrusionClr>
          </a:sp3d>
        </p:spPr>
        <p:txBody>
          <a:bodyPr lIns="90000" tIns="90000" rIns="90000" bIns="90000">
            <a:flatTx/>
          </a:bodyPr>
          <a:lstStyle/>
          <a:p>
            <a:pPr marL="174625" marR="0" lvl="0" indent="-174625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Web Engine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3611579" y="3093186"/>
            <a:ext cx="1067176" cy="694368"/>
          </a:xfrm>
          <a:prstGeom prst="rect">
            <a:avLst/>
          </a:prstGeom>
          <a:solidFill>
            <a:srgbClr val="3366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7D8C"/>
            </a:extrusionClr>
          </a:sp3d>
        </p:spPr>
        <p:txBody>
          <a:bodyPr lIns="90000" tIns="90000" rIns="90000" bIns="90000">
            <a:flatTx/>
          </a:bodyPr>
          <a:lstStyle/>
          <a:p>
            <a:pPr marL="174625" marR="0" lvl="0" indent="-174625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Tx/>
              <a:buNone/>
              <a:tabLst/>
              <a:defRPr/>
            </a:pPr>
            <a:r>
              <a:rPr kumimoji="0" lang="en-US" altLang="ko-KR" sz="1100" b="1" kern="0" dirty="0" smtClean="0">
                <a:solidFill>
                  <a:srgbClr val="FFFFFF"/>
                </a:solidFill>
                <a:latin typeface="+mn-ea"/>
                <a:ea typeface="+mn-ea"/>
                <a:cs typeface="Times New Roman" pitchFamily="18" charset="0"/>
              </a:rPr>
              <a:t>EJB Engine</a:t>
            </a:r>
            <a:endParaRPr kumimoji="0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892937" y="3093186"/>
            <a:ext cx="1067176" cy="694368"/>
          </a:xfrm>
          <a:prstGeom prst="rect">
            <a:avLst/>
          </a:prstGeom>
          <a:solidFill>
            <a:srgbClr val="3366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7D8C"/>
            </a:extrusionClr>
          </a:sp3d>
        </p:spPr>
        <p:txBody>
          <a:bodyPr lIns="90000" tIns="90000" rIns="90000" bIns="90000">
            <a:flatTx/>
          </a:bodyPr>
          <a:lstStyle/>
          <a:p>
            <a:pPr marL="174625" marR="0" lvl="0" indent="-174625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  <a:buFontTx/>
              <a:buNone/>
              <a:tabLst/>
              <a:defRPr/>
            </a:pPr>
            <a:r>
              <a:rPr kumimoji="0" lang="en-US" altLang="ko-KR" sz="1100" b="1" kern="0" dirty="0" smtClean="0">
                <a:solidFill>
                  <a:srgbClr val="FFFFFF"/>
                </a:solidFill>
                <a:latin typeface="+mn-ea"/>
                <a:ea typeface="+mn-ea"/>
                <a:cs typeface="Times New Roman" pitchFamily="18" charset="0"/>
              </a:rPr>
              <a:t>JMS Engine</a:t>
            </a:r>
            <a:endParaRPr kumimoji="0" lang="en-US" altLang="ko-K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2322003" y="4690233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Class FTP Service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266705" y="4690233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Transaction Service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4212228" y="4690233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DataSource</a:t>
            </a:r>
            <a:r>
              <a:rPr kumimoji="0" lang="en-US" altLang="ko-KR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 Service</a:t>
            </a: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5156930" y="4690233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Logging Service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60" name="Rectangle 43"/>
          <p:cNvSpPr>
            <a:spLocks noChangeArrowheads="1"/>
          </p:cNvSpPr>
          <p:nvPr/>
        </p:nvSpPr>
        <p:spPr bwMode="auto">
          <a:xfrm>
            <a:off x="2322003" y="5106854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Scheduler Service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3266705" y="5106854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Session Service</a:t>
            </a:r>
          </a:p>
        </p:txBody>
      </p:sp>
      <p:sp>
        <p:nvSpPr>
          <p:cNvPr id="62" name="Rectangle 45"/>
          <p:cNvSpPr>
            <a:spLocks noChangeArrowheads="1"/>
          </p:cNvSpPr>
          <p:nvPr/>
        </p:nvSpPr>
        <p:spPr bwMode="auto">
          <a:xfrm>
            <a:off x="4212228" y="5106854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ThreadPool</a:t>
            </a:r>
            <a:r>
              <a:rPr kumimoji="0" lang="en-US" altLang="ko-KR" sz="9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 Mgmt. </a:t>
            </a:r>
            <a:r>
              <a:rPr kumimoji="0" lang="en-US" altLang="ko-KR" sz="9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Service</a:t>
            </a:r>
            <a:endParaRPr kumimoji="0" lang="en-US" altLang="ko-KR" sz="9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63" name="Rectangle 48"/>
          <p:cNvSpPr>
            <a:spLocks noChangeArrowheads="1"/>
          </p:cNvSpPr>
          <p:nvPr/>
        </p:nvSpPr>
        <p:spPr bwMode="auto">
          <a:xfrm>
            <a:off x="5156930" y="5106854"/>
            <a:ext cx="869914" cy="347184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>
                <a:lumMod val="50000"/>
                <a:lumOff val="50000"/>
              </a:srgb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46800" r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Console Admin</a:t>
            </a:r>
            <a:r>
              <a:rPr kumimoji="0" lang="en-US" altLang="ko-KR" sz="9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Arial" charset="0"/>
              </a:rPr>
              <a:t> Service</a:t>
            </a:r>
            <a:endParaRPr kumimoji="0" lang="en-US" altLang="ko-KR" sz="9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  <a:cs typeface="Arial" charset="0"/>
            </a:endParaRPr>
          </a:p>
        </p:txBody>
      </p:sp>
      <p:sp>
        <p:nvSpPr>
          <p:cNvPr id="64" name="AutoShape 92"/>
          <p:cNvSpPr>
            <a:spLocks noChangeArrowheads="1"/>
          </p:cNvSpPr>
          <p:nvPr/>
        </p:nvSpPr>
        <p:spPr bwMode="auto">
          <a:xfrm rot="5400000">
            <a:off x="2584765" y="3836106"/>
            <a:ext cx="416621" cy="319518"/>
          </a:xfrm>
          <a:prstGeom prst="leftRightArrow">
            <a:avLst>
              <a:gd name="adj1" fmla="val 39204"/>
              <a:gd name="adj2" fmla="val 39434"/>
            </a:avLst>
          </a:prstGeom>
          <a:solidFill>
            <a:schemeClr val="bg2">
              <a:lumMod val="75000"/>
            </a:schemeClr>
          </a:solidFill>
          <a:ln w="25400" algn="ctr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B5D"/>
              </a:buClr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5" name="AutoShape 92"/>
          <p:cNvSpPr>
            <a:spLocks noChangeArrowheads="1"/>
          </p:cNvSpPr>
          <p:nvPr/>
        </p:nvSpPr>
        <p:spPr bwMode="auto">
          <a:xfrm rot="5400000">
            <a:off x="3870118" y="3836106"/>
            <a:ext cx="416621" cy="319518"/>
          </a:xfrm>
          <a:prstGeom prst="leftRightArrow">
            <a:avLst>
              <a:gd name="adj1" fmla="val 39204"/>
              <a:gd name="adj2" fmla="val 39434"/>
            </a:avLst>
          </a:prstGeom>
          <a:solidFill>
            <a:schemeClr val="bg2">
              <a:lumMod val="75000"/>
            </a:schemeClr>
          </a:solidFill>
          <a:ln w="25400" algn="ctr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B5D"/>
              </a:buClr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6" name="AutoShape 92"/>
          <p:cNvSpPr>
            <a:spLocks noChangeArrowheads="1"/>
          </p:cNvSpPr>
          <p:nvPr/>
        </p:nvSpPr>
        <p:spPr bwMode="auto">
          <a:xfrm rot="5400000">
            <a:off x="5079862" y="3836106"/>
            <a:ext cx="416621" cy="319518"/>
          </a:xfrm>
          <a:prstGeom prst="leftRightArrow">
            <a:avLst>
              <a:gd name="adj1" fmla="val 39204"/>
              <a:gd name="adj2" fmla="val 39434"/>
            </a:avLst>
          </a:prstGeom>
          <a:solidFill>
            <a:schemeClr val="bg2">
              <a:lumMod val="75000"/>
            </a:schemeClr>
          </a:solidFill>
          <a:ln w="25400" algn="ctr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B5D"/>
              </a:buClr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7" name="아래쪽 화살표 설명선 66"/>
          <p:cNvSpPr/>
          <p:nvPr/>
        </p:nvSpPr>
        <p:spPr bwMode="auto">
          <a:xfrm rot="16200000">
            <a:off x="829969" y="2246548"/>
            <a:ext cx="738480" cy="1291232"/>
          </a:xfrm>
          <a:prstGeom prst="downArrowCallout">
            <a:avLst/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lIns="43200" rIns="4320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5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HTTP/SSL</a:t>
            </a:r>
            <a:endParaRPr lang="ko-KR" altLang="en-US" sz="1050" dirty="0" smtClean="0">
              <a:solidFill>
                <a:srgbClr val="11111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8" name="아래쪽 화살표 설명선 67"/>
          <p:cNvSpPr/>
          <p:nvPr/>
        </p:nvSpPr>
        <p:spPr bwMode="auto">
          <a:xfrm rot="16200000">
            <a:off x="829970" y="3110651"/>
            <a:ext cx="738480" cy="1291233"/>
          </a:xfrm>
          <a:prstGeom prst="downArrowCallout">
            <a:avLst/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lIns="43200" rIns="4320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5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SOAP</a:t>
            </a:r>
            <a:endParaRPr lang="ko-KR" altLang="en-US" sz="1050" dirty="0" smtClean="0">
              <a:solidFill>
                <a:srgbClr val="11111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69" name="아래쪽 화살표 설명선 68"/>
          <p:cNvSpPr/>
          <p:nvPr/>
        </p:nvSpPr>
        <p:spPr bwMode="auto">
          <a:xfrm rot="16200000">
            <a:off x="829970" y="3975179"/>
            <a:ext cx="738480" cy="1291233"/>
          </a:xfrm>
          <a:prstGeom prst="downArrowCallout">
            <a:avLst/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lIns="43200" rIns="4320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5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IIOP</a:t>
            </a:r>
            <a:endParaRPr lang="ko-KR" altLang="en-US" sz="1050" dirty="0" smtClean="0">
              <a:solidFill>
                <a:srgbClr val="11111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0" name="아래쪽 화살표 설명선 69"/>
          <p:cNvSpPr/>
          <p:nvPr/>
        </p:nvSpPr>
        <p:spPr bwMode="auto">
          <a:xfrm rot="16200000">
            <a:off x="829970" y="4839282"/>
            <a:ext cx="738480" cy="1291233"/>
          </a:xfrm>
          <a:prstGeom prst="downArrowCallout">
            <a:avLst/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lIns="43200" rIns="43200" anchor="ctr"/>
          <a:lstStyle/>
          <a:p>
            <a:pPr marL="0" marR="0" indent="0" algn="ctr" defTabSz="914400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ko-KR" sz="105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JRMP</a:t>
            </a:r>
            <a:endParaRPr lang="ko-KR" altLang="en-US" sz="1050" dirty="0" smtClean="0">
              <a:solidFill>
                <a:srgbClr val="11111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71" name="Picture 2" descr="gears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6707">
            <a:off x="2556295" y="3250850"/>
            <a:ext cx="568766" cy="56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gears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6707">
            <a:off x="3848381" y="3250850"/>
            <a:ext cx="568766" cy="56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gears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6707">
            <a:off x="5126952" y="3250850"/>
            <a:ext cx="568766" cy="56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그룹 73"/>
          <p:cNvGrpSpPr/>
          <p:nvPr/>
        </p:nvGrpSpPr>
        <p:grpSpPr>
          <a:xfrm>
            <a:off x="404813" y="6141132"/>
            <a:ext cx="2956828" cy="184666"/>
            <a:chOff x="341312" y="2191410"/>
            <a:chExt cx="2956828" cy="184666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제공하는 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Engine (Container) Type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 서비스</a:t>
              </a: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77" name="직사각형 76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8" name="L 도형 77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2.1 Web Engine </a:t>
            </a:r>
            <a:r>
              <a:rPr lang="ko-KR" altLang="en-US" dirty="0" smtClean="0"/>
              <a:t>서비스</a:t>
            </a:r>
            <a:br>
              <a:rPr lang="ko-KR" altLang="en-US" dirty="0" smtClean="0"/>
            </a:b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웹 엔진은 </a:t>
            </a:r>
            <a:r>
              <a:rPr lang="en-US" altLang="ko-KR" dirty="0" smtClean="0"/>
              <a:t>Java EE, </a:t>
            </a:r>
            <a:r>
              <a:rPr lang="ko-KR" altLang="en-US" dirty="0" err="1" smtClean="0"/>
              <a:t>서블릿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Servlet</a:t>
            </a:r>
            <a:r>
              <a:rPr lang="en-US" altLang="ko-KR" dirty="0" smtClean="0"/>
              <a:t>), JSP,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EL </a:t>
            </a:r>
            <a:r>
              <a:rPr lang="ko-KR" altLang="en-US" dirty="0" smtClean="0"/>
              <a:t>표준에 따르는 웹 애플리케이션을 관리하고 이를 서비스하는 개체입니다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서블릿과</a:t>
            </a:r>
            <a:r>
              <a:rPr lang="ko-KR" altLang="en-US" dirty="0" smtClean="0"/>
              <a:t> </a:t>
            </a:r>
            <a:r>
              <a:rPr lang="en-US" altLang="ko-KR" dirty="0" smtClean="0"/>
              <a:t>JSP</a:t>
            </a:r>
            <a:r>
              <a:rPr lang="ko-KR" altLang="en-US" dirty="0" smtClean="0"/>
              <a:t>와 같은 동적 리소스뿐만 아니라 </a:t>
            </a:r>
            <a:r>
              <a:rPr lang="en-US" altLang="ko-KR" dirty="0" smtClean="0"/>
              <a:t>HTML</a:t>
            </a:r>
            <a:r>
              <a:rPr lang="ko-KR" altLang="en-US" dirty="0" smtClean="0"/>
              <a:t>과 같은 정적 리소스도 서비스합니다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Web Engine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서비스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2168860" y="2540732"/>
            <a:ext cx="3402405" cy="1965834"/>
          </a:xfrm>
          <a:prstGeom prst="roundRect">
            <a:avLst>
              <a:gd name="adj" fmla="val 2046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777777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ea"/>
                <a:ea typeface="+mn-ea"/>
                <a:cs typeface="Times New Roman" pitchFamily="18" charset="0"/>
              </a:rPr>
              <a:t>JEUS Web Engine</a:t>
            </a:r>
            <a:endParaRPr kumimoji="0" lang="ko-KR" altLang="ko-KR" sz="12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2168860" y="4792009"/>
            <a:ext cx="3402405" cy="1739007"/>
          </a:xfrm>
          <a:prstGeom prst="roundRect">
            <a:avLst>
              <a:gd name="adj" fmla="val 2046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777777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ea"/>
                <a:ea typeface="+mn-ea"/>
                <a:cs typeface="Times New Roman" pitchFamily="18" charset="0"/>
              </a:rPr>
              <a:t>JEUS Web Engine (of another JEUS)</a:t>
            </a:r>
            <a:endParaRPr kumimoji="0" lang="ko-KR" altLang="ko-KR" sz="12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54" name="AutoShape 52"/>
          <p:cNvSpPr>
            <a:spLocks noChangeArrowheads="1"/>
          </p:cNvSpPr>
          <p:nvPr/>
        </p:nvSpPr>
        <p:spPr bwMode="auto">
          <a:xfrm>
            <a:off x="2320076" y="2843167"/>
            <a:ext cx="2117053" cy="1512180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25200" rIns="54000" bIns="25200" anchor="ctr"/>
          <a:lstStyle/>
          <a:p>
            <a:pPr algn="ctr" latinLnBrk="0">
              <a:defRPr/>
            </a:pPr>
            <a:endParaRPr lang="en-US" altLang="ko-KR" sz="1400" b="1" dirty="0">
              <a:latin typeface="+mn-ea"/>
              <a:ea typeface="+mn-ea"/>
            </a:endParaRPr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>
            <a:off x="3297177" y="2976630"/>
            <a:ext cx="1058526" cy="604872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10800" rIns="54000" bIns="25200" anchor="t" anchorCtr="0"/>
          <a:lstStyle/>
          <a:p>
            <a:pPr algn="ctr" latinLnBrk="0">
              <a:defRPr/>
            </a:pPr>
            <a:r>
              <a:rPr lang="en-US" altLang="ko-KR" sz="900" dirty="0" smtClean="0">
                <a:latin typeface="+mn-ea"/>
                <a:ea typeface="+mn-ea"/>
              </a:rPr>
              <a:t>Virtual Host A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56" name="AutoShape 52"/>
          <p:cNvSpPr>
            <a:spLocks noChangeArrowheads="1"/>
          </p:cNvSpPr>
          <p:nvPr/>
        </p:nvSpPr>
        <p:spPr bwMode="auto">
          <a:xfrm>
            <a:off x="3297177" y="3657110"/>
            <a:ext cx="1058526" cy="604872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10800" rIns="54000" bIns="25200" anchor="t" anchorCtr="0"/>
          <a:lstStyle/>
          <a:p>
            <a:pPr algn="ctr" latinLnBrk="0">
              <a:defRPr/>
            </a:pPr>
            <a:r>
              <a:rPr lang="en-US" altLang="ko-KR" sz="800" dirty="0" smtClean="0">
                <a:latin typeface="+mn-ea"/>
                <a:ea typeface="+mn-ea"/>
              </a:rPr>
              <a:t>Default Virtual Host</a:t>
            </a:r>
            <a:endParaRPr lang="en-US" altLang="ko-KR" sz="800" dirty="0">
              <a:latin typeface="+mn-ea"/>
              <a:ea typeface="+mn-ea"/>
            </a:endParaRPr>
          </a:p>
        </p:txBody>
      </p:sp>
      <p:sp>
        <p:nvSpPr>
          <p:cNvPr id="57" name="AutoShape 52"/>
          <p:cNvSpPr>
            <a:spLocks noChangeArrowheads="1"/>
          </p:cNvSpPr>
          <p:nvPr/>
        </p:nvSpPr>
        <p:spPr bwMode="auto">
          <a:xfrm>
            <a:off x="4762829" y="2942808"/>
            <a:ext cx="732826" cy="429621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Monitoring Thread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8" name="AutoShape 52"/>
          <p:cNvSpPr>
            <a:spLocks noChangeArrowheads="1"/>
          </p:cNvSpPr>
          <p:nvPr/>
        </p:nvSpPr>
        <p:spPr bwMode="auto">
          <a:xfrm>
            <a:off x="4762829" y="3396463"/>
            <a:ext cx="732826" cy="429621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800" dirty="0" smtClean="0">
                <a:solidFill>
                  <a:schemeClr val="bg1"/>
                </a:solidFill>
                <a:latin typeface="+mn-ea"/>
                <a:ea typeface="+mn-ea"/>
              </a:rPr>
              <a:t>Session Management Service</a:t>
            </a:r>
            <a:endParaRPr lang="en-US" altLang="ko-KR" sz="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9" name="AutoShape 52"/>
          <p:cNvSpPr>
            <a:spLocks noChangeArrowheads="1"/>
          </p:cNvSpPr>
          <p:nvPr/>
        </p:nvSpPr>
        <p:spPr bwMode="auto">
          <a:xfrm>
            <a:off x="4762829" y="3850117"/>
            <a:ext cx="732826" cy="429621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err="1" smtClean="0">
                <a:solidFill>
                  <a:schemeClr val="bg1"/>
                </a:solidFill>
                <a:latin typeface="+mn-ea"/>
                <a:ea typeface="+mn-ea"/>
              </a:rPr>
              <a:t>Mis</a:t>
            </a: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. Engine </a:t>
            </a:r>
            <a:r>
              <a:rPr lang="en-US" altLang="ko-KR" sz="900" dirty="0" err="1" smtClean="0">
                <a:solidFill>
                  <a:schemeClr val="bg1"/>
                </a:solidFill>
                <a:latin typeface="+mn-ea"/>
                <a:ea typeface="+mn-ea"/>
              </a:rPr>
              <a:t>Settiings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0" name="AutoShape 52"/>
          <p:cNvSpPr>
            <a:spLocks noChangeArrowheads="1"/>
          </p:cNvSpPr>
          <p:nvPr/>
        </p:nvSpPr>
        <p:spPr bwMode="auto">
          <a:xfrm>
            <a:off x="2401502" y="3018418"/>
            <a:ext cx="814251" cy="529263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Web Connections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1" name="AutoShape 52"/>
          <p:cNvSpPr>
            <a:spLocks noChangeArrowheads="1"/>
          </p:cNvSpPr>
          <p:nvPr/>
        </p:nvSpPr>
        <p:spPr bwMode="auto">
          <a:xfrm>
            <a:off x="3378602" y="3145603"/>
            <a:ext cx="895676" cy="394109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Context/Web App A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2" name="AutoShape 52"/>
          <p:cNvSpPr>
            <a:spLocks noChangeArrowheads="1"/>
          </p:cNvSpPr>
          <p:nvPr/>
        </p:nvSpPr>
        <p:spPr bwMode="auto">
          <a:xfrm>
            <a:off x="3378602" y="3826084"/>
            <a:ext cx="895676" cy="394109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Context/Web App B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63" name="꺾인 연결선 62"/>
          <p:cNvCxnSpPr>
            <a:stCxn id="54" idx="3"/>
            <a:endCxn id="57" idx="1"/>
          </p:cNvCxnSpPr>
          <p:nvPr/>
        </p:nvCxnSpPr>
        <p:spPr bwMode="auto">
          <a:xfrm flipV="1">
            <a:off x="4437129" y="3157619"/>
            <a:ext cx="325700" cy="44163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꺾인 연결선 63"/>
          <p:cNvCxnSpPr>
            <a:stCxn id="54" idx="3"/>
            <a:endCxn id="58" idx="1"/>
          </p:cNvCxnSpPr>
          <p:nvPr/>
        </p:nvCxnSpPr>
        <p:spPr bwMode="auto">
          <a:xfrm>
            <a:off x="4437129" y="3599257"/>
            <a:ext cx="325700" cy="1201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꺾인 연결선 64"/>
          <p:cNvCxnSpPr>
            <a:stCxn id="54" idx="3"/>
            <a:endCxn id="59" idx="1"/>
          </p:cNvCxnSpPr>
          <p:nvPr/>
        </p:nvCxnSpPr>
        <p:spPr bwMode="auto">
          <a:xfrm>
            <a:off x="4437129" y="3599257"/>
            <a:ext cx="325700" cy="46567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AutoShape 52"/>
          <p:cNvSpPr>
            <a:spLocks noChangeArrowheads="1"/>
          </p:cNvSpPr>
          <p:nvPr/>
        </p:nvSpPr>
        <p:spPr bwMode="auto">
          <a:xfrm>
            <a:off x="2320078" y="5094445"/>
            <a:ext cx="2117051" cy="1134135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25200" rIns="54000" bIns="25200" anchor="ctr"/>
          <a:lstStyle/>
          <a:p>
            <a:pPr algn="ctr" latinLnBrk="0">
              <a:defRPr/>
            </a:pPr>
            <a:endParaRPr lang="en-US" altLang="ko-KR" sz="1400" b="1" dirty="0">
              <a:latin typeface="+mn-ea"/>
              <a:ea typeface="+mn-ea"/>
            </a:endParaRPr>
          </a:p>
        </p:txBody>
      </p:sp>
      <p:sp>
        <p:nvSpPr>
          <p:cNvPr id="67" name="AutoShape 52"/>
          <p:cNvSpPr>
            <a:spLocks noChangeArrowheads="1"/>
          </p:cNvSpPr>
          <p:nvPr/>
        </p:nvSpPr>
        <p:spPr bwMode="auto">
          <a:xfrm>
            <a:off x="4762830" y="5094445"/>
            <a:ext cx="732825" cy="429621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Monitoring Thread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8" name="AutoShape 52"/>
          <p:cNvSpPr>
            <a:spLocks noChangeArrowheads="1"/>
          </p:cNvSpPr>
          <p:nvPr/>
        </p:nvSpPr>
        <p:spPr bwMode="auto">
          <a:xfrm>
            <a:off x="4762830" y="5548100"/>
            <a:ext cx="732825" cy="429621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800" dirty="0" smtClean="0">
                <a:solidFill>
                  <a:schemeClr val="bg1"/>
                </a:solidFill>
                <a:latin typeface="+mn-ea"/>
                <a:ea typeface="+mn-ea"/>
              </a:rPr>
              <a:t>Session Management Service</a:t>
            </a:r>
            <a:endParaRPr lang="en-US" altLang="ko-KR" sz="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9" name="AutoShape 52"/>
          <p:cNvSpPr>
            <a:spLocks noChangeArrowheads="1"/>
          </p:cNvSpPr>
          <p:nvPr/>
        </p:nvSpPr>
        <p:spPr bwMode="auto">
          <a:xfrm>
            <a:off x="4762830" y="6001754"/>
            <a:ext cx="732825" cy="429621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err="1" smtClean="0">
                <a:solidFill>
                  <a:schemeClr val="bg1"/>
                </a:solidFill>
                <a:latin typeface="+mn-ea"/>
                <a:ea typeface="+mn-ea"/>
              </a:rPr>
              <a:t>Mis</a:t>
            </a: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. Engine </a:t>
            </a:r>
            <a:r>
              <a:rPr lang="en-US" altLang="ko-KR" sz="900" dirty="0" err="1" smtClean="0">
                <a:solidFill>
                  <a:schemeClr val="bg1"/>
                </a:solidFill>
                <a:latin typeface="+mn-ea"/>
                <a:ea typeface="+mn-ea"/>
              </a:rPr>
              <a:t>Settiings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0" name="AutoShape 52"/>
          <p:cNvSpPr>
            <a:spLocks noChangeArrowheads="1"/>
          </p:cNvSpPr>
          <p:nvPr/>
        </p:nvSpPr>
        <p:spPr bwMode="auto">
          <a:xfrm>
            <a:off x="2401503" y="5379125"/>
            <a:ext cx="814251" cy="529263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Web Connections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1" name="AutoShape 52"/>
          <p:cNvSpPr>
            <a:spLocks noChangeArrowheads="1"/>
          </p:cNvSpPr>
          <p:nvPr/>
        </p:nvSpPr>
        <p:spPr bwMode="auto">
          <a:xfrm>
            <a:off x="3297178" y="5321272"/>
            <a:ext cx="1058526" cy="604872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10800" rIns="54000" bIns="25200" anchor="t" anchorCtr="0"/>
          <a:lstStyle/>
          <a:p>
            <a:pPr algn="ctr" latinLnBrk="0">
              <a:defRPr/>
            </a:pPr>
            <a:r>
              <a:rPr lang="en-US" altLang="ko-KR" sz="800" dirty="0" smtClean="0">
                <a:latin typeface="+mn-ea"/>
                <a:ea typeface="+mn-ea"/>
              </a:rPr>
              <a:t>Default Virtual Host</a:t>
            </a:r>
            <a:endParaRPr lang="en-US" altLang="ko-KR" sz="800" dirty="0">
              <a:latin typeface="+mn-ea"/>
              <a:ea typeface="+mn-ea"/>
            </a:endParaRPr>
          </a:p>
        </p:txBody>
      </p:sp>
      <p:sp>
        <p:nvSpPr>
          <p:cNvPr id="72" name="AutoShape 52"/>
          <p:cNvSpPr>
            <a:spLocks noChangeArrowheads="1"/>
          </p:cNvSpPr>
          <p:nvPr/>
        </p:nvSpPr>
        <p:spPr bwMode="auto">
          <a:xfrm>
            <a:off x="3378603" y="5490246"/>
            <a:ext cx="895676" cy="394109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900" dirty="0" smtClean="0">
                <a:solidFill>
                  <a:schemeClr val="bg1"/>
                </a:solidFill>
                <a:latin typeface="+mn-ea"/>
                <a:ea typeface="+mn-ea"/>
              </a:rPr>
              <a:t>Context/Web App B</a:t>
            </a:r>
            <a:endParaRPr lang="en-US" altLang="ko-KR" sz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73" name="꺾인 연결선 72"/>
          <p:cNvCxnSpPr>
            <a:stCxn id="66" idx="3"/>
            <a:endCxn id="67" idx="1"/>
          </p:cNvCxnSpPr>
          <p:nvPr/>
        </p:nvCxnSpPr>
        <p:spPr bwMode="auto">
          <a:xfrm flipV="1">
            <a:off x="4437129" y="5309256"/>
            <a:ext cx="325700" cy="35225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꺾인 연결선 73"/>
          <p:cNvCxnSpPr>
            <a:stCxn id="66" idx="3"/>
            <a:endCxn id="68" idx="1"/>
          </p:cNvCxnSpPr>
          <p:nvPr/>
        </p:nvCxnSpPr>
        <p:spPr bwMode="auto">
          <a:xfrm>
            <a:off x="4437129" y="5661513"/>
            <a:ext cx="325700" cy="101398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꺾인 연결선 74"/>
          <p:cNvCxnSpPr>
            <a:stCxn id="66" idx="3"/>
            <a:endCxn id="69" idx="1"/>
          </p:cNvCxnSpPr>
          <p:nvPr/>
        </p:nvCxnSpPr>
        <p:spPr bwMode="auto">
          <a:xfrm>
            <a:off x="4437129" y="5661513"/>
            <a:ext cx="325700" cy="55505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45378" y="3575263"/>
            <a:ext cx="546770" cy="20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Client A</a:t>
            </a:r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13420" y="3630285"/>
            <a:ext cx="56717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Web</a:t>
            </a:r>
          </a:p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Server A</a:t>
            </a:r>
            <a:endParaRPr lang="ko-KR" altLang="en-US" sz="900" dirty="0">
              <a:latin typeface="+mn-ea"/>
              <a:ea typeface="+mn-ea"/>
            </a:endParaRPr>
          </a:p>
        </p:txBody>
      </p:sp>
      <p:cxnSp>
        <p:nvCxnSpPr>
          <p:cNvPr id="78" name="직선 연결선 77"/>
          <p:cNvCxnSpPr/>
          <p:nvPr/>
        </p:nvCxnSpPr>
        <p:spPr bwMode="auto">
          <a:xfrm flipV="1">
            <a:off x="1364205" y="3283796"/>
            <a:ext cx="16394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581501" y="7158457"/>
            <a:ext cx="6016149" cy="2234035"/>
            <a:chOff x="581501" y="7158457"/>
            <a:chExt cx="6016149" cy="2234035"/>
          </a:xfrm>
        </p:grpSpPr>
        <p:sp>
          <p:nvSpPr>
            <p:cNvPr id="80" name="직사각형 79"/>
            <p:cNvSpPr/>
            <p:nvPr/>
          </p:nvSpPr>
          <p:spPr>
            <a:xfrm>
              <a:off x="581501" y="7430503"/>
              <a:ext cx="2943092" cy="19619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Web Connections (</a:t>
              </a:r>
              <a:r>
                <a:rPr lang="ko-KR" altLang="en-US" sz="10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웹엔진에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연결되기 위한 요소</a:t>
              </a:r>
              <a:r>
                <a:rPr lang="en-US" altLang="ko-KR" sz="100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), </a:t>
              </a:r>
              <a:r>
                <a:rPr lang="ko-KR" altLang="en-US" sz="1000" dirty="0" err="1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가상호스트</a:t>
              </a:r>
              <a:endParaRPr lang="ko-KR" altLang="en-US" sz="10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endParaRP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Web Context(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웹 애플리케이션</a:t>
              </a: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: JSP, Servlet, JSF)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웹엔진의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여러 구성요소를 감시하는 모니터링 </a:t>
              </a:r>
              <a:r>
                <a:rPr lang="en-US" altLang="ko-KR" sz="100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Thread </a:t>
              </a:r>
              <a:r>
                <a:rPr lang="ko-KR" altLang="en-US" sz="1000" dirty="0" err="1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세션관리</a:t>
              </a:r>
              <a:r>
                <a:rPr lang="ko-KR" altLang="en-US" sz="100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서비스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웹엔진에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공통적으로 적용되는 엔진 설정들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클라이언트</a:t>
              </a: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, Web Server</a:t>
              </a: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581501" y="7178463"/>
              <a:ext cx="2942065" cy="250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1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구성요소</a:t>
              </a: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3654558" y="7442649"/>
              <a:ext cx="2943092" cy="194984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웹애플리케이션 관리 </a:t>
              </a: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: Web Container </a:t>
              </a:r>
              <a:r>
                <a:rPr lang="ko-KR" altLang="en-US" sz="100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기능</a:t>
              </a:r>
              <a:r>
                <a:rPr lang="en-US" altLang="ko-KR" sz="100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, </a:t>
              </a:r>
              <a:r>
                <a:rPr lang="ko-KR" altLang="en-US" sz="1000" dirty="0" err="1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세션관리</a:t>
              </a:r>
              <a:endParaRPr lang="ko-KR" altLang="en-US" sz="10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endParaRP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웹엔진의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자원들의 상태 감시 및 대응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등록된 모든 컨텍스트에 의해 사용될 수 있는 </a:t>
              </a:r>
              <a:r>
                <a:rPr lang="ko-KR" altLang="en-US" sz="10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인코딩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설정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사용자 임의의 응답 헤더를 설정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서버 로그와 액세스 로그</a:t>
              </a: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, </a:t>
              </a:r>
              <a:r>
                <a:rPr lang="ko-KR" altLang="en-US" sz="10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유저로그</a:t>
              </a:r>
              <a:endParaRPr lang="ko-KR" altLang="en-US" sz="10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endParaRP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Graceful Shutdown, </a:t>
              </a:r>
              <a:r>
                <a:rPr lang="ko-KR" altLang="en-US" sz="10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웹공격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대응 및 기본 오류 페이지 설정 등</a:t>
              </a: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3654558" y="7158457"/>
              <a:ext cx="2942065" cy="28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100" b="1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제공기능</a:t>
              </a:r>
              <a:endParaRPr lang="ko-KR" altLang="en-US" sz="11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cxnSp>
        <p:nvCxnSpPr>
          <p:cNvPr id="85" name="직선 연결선 84"/>
          <p:cNvCxnSpPr/>
          <p:nvPr/>
        </p:nvCxnSpPr>
        <p:spPr bwMode="auto">
          <a:xfrm flipV="1">
            <a:off x="1856632" y="3285947"/>
            <a:ext cx="426231" cy="42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22047" y="5542095"/>
            <a:ext cx="5934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Client B</a:t>
            </a:r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89069" y="595319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Web</a:t>
            </a:r>
          </a:p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Server B</a:t>
            </a:r>
            <a:endParaRPr lang="ko-KR" altLang="en-US" sz="900" dirty="0">
              <a:latin typeface="+mn-ea"/>
              <a:ea typeface="+mn-ea"/>
            </a:endParaRPr>
          </a:p>
        </p:txBody>
      </p:sp>
      <p:cxnSp>
        <p:nvCxnSpPr>
          <p:cNvPr id="88" name="직선 연결선 87"/>
          <p:cNvCxnSpPr/>
          <p:nvPr/>
        </p:nvCxnSpPr>
        <p:spPr bwMode="auto">
          <a:xfrm>
            <a:off x="1364205" y="5269880"/>
            <a:ext cx="163949" cy="33683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 bwMode="auto">
          <a:xfrm flipV="1">
            <a:off x="1856632" y="5608862"/>
            <a:ext cx="426231" cy="42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18840" y="6329986"/>
            <a:ext cx="5998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Client C</a:t>
            </a:r>
            <a:endParaRPr lang="ko-KR" altLang="en-US" sz="900" dirty="0">
              <a:latin typeface="+mn-ea"/>
              <a:ea typeface="+mn-ea"/>
            </a:endParaRPr>
          </a:p>
        </p:txBody>
      </p:sp>
      <p:cxnSp>
        <p:nvCxnSpPr>
          <p:cNvPr id="91" name="직선 연결선 90"/>
          <p:cNvCxnSpPr/>
          <p:nvPr/>
        </p:nvCxnSpPr>
        <p:spPr bwMode="auto">
          <a:xfrm flipV="1">
            <a:off x="1364205" y="5606710"/>
            <a:ext cx="163949" cy="4510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2" name="그룹 91"/>
          <p:cNvGrpSpPr/>
          <p:nvPr/>
        </p:nvGrpSpPr>
        <p:grpSpPr>
          <a:xfrm>
            <a:off x="526529" y="6734825"/>
            <a:ext cx="2956828" cy="184666"/>
            <a:chOff x="341312" y="2191410"/>
            <a:chExt cx="2956828" cy="184666"/>
          </a:xfrm>
        </p:grpSpPr>
        <p:sp>
          <p:nvSpPr>
            <p:cNvPr id="93" name="TextBox 92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Web Engine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구성요소와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제공기능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94" name="그룹 93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95" name="직사각형 94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6" name="L 도형 95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pic>
        <p:nvPicPr>
          <p:cNvPr id="97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9" y="3159206"/>
            <a:ext cx="388475" cy="3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omputers, servers, web hos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42" y="3096677"/>
            <a:ext cx="470055" cy="4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9" y="5153620"/>
            <a:ext cx="388475" cy="3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9" y="5977721"/>
            <a:ext cx="388475" cy="3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omputers, servers, web hos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42" y="5414300"/>
            <a:ext cx="470055" cy="4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2.2 EJB </a:t>
            </a:r>
            <a:r>
              <a:rPr lang="ko-KR" altLang="en-US" dirty="0" smtClean="0"/>
              <a:t>엔진 서비스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EJB 3.1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표준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EJB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표준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은 복잡하고 중요한 고성능의 비즈니스 로직을 개발할 때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개발자의 노력을 최소화하면서도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이식성이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뛰어난 비즈니스 컴포넌트를 작성할 수 있는 구조를 기술하고 있습니다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EJB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엔진은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EJB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운영환경을 제공합니다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EJB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엔진 서비스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581501" y="7158457"/>
            <a:ext cx="6016149" cy="2234035"/>
            <a:chOff x="581501" y="7158457"/>
            <a:chExt cx="6016149" cy="2234035"/>
          </a:xfrm>
        </p:grpSpPr>
        <p:sp>
          <p:nvSpPr>
            <p:cNvPr id="52" name="직사각형 51"/>
            <p:cNvSpPr/>
            <p:nvPr/>
          </p:nvSpPr>
          <p:spPr>
            <a:xfrm>
              <a:off x="581501" y="7430503"/>
              <a:ext cx="2943092" cy="19619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EJB Runtime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환경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EJB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모듈</a:t>
              </a:r>
            </a:p>
            <a:p>
              <a:pPr marL="360000" lvl="1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맑은 고딕" panose="020B0503020000020004" pitchFamily="50" charset="-127"/>
                <a:buChar char="-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EJB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컴포넌트를 그룹화하고 관리하는 단위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EJB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컴포넌트</a:t>
              </a:r>
            </a:p>
            <a:p>
              <a:pPr marL="360000" lvl="1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맑은 고딕" panose="020B0503020000020004" pitchFamily="50" charset="-127"/>
                <a:buChar char="-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Stateless Session Bean, </a:t>
              </a:r>
              <a:r>
                <a:rPr lang="en-US" altLang="ko-KR" sz="10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Stateful</a:t>
              </a: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Session Bean, BMP Entity Bean, CMP 1.1&amp;CMP 2.x Entity Bean, Message Driven Bean</a:t>
              </a: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581501" y="7178463"/>
              <a:ext cx="2942065" cy="2500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1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구성요소</a:t>
              </a: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654558" y="7442649"/>
              <a:ext cx="2943092" cy="194984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EJB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모듈 및 컴포넌트 관리 </a:t>
              </a: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: EJB Container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기능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EJB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엔진 기본설정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EJB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엔진 로깅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Active Management : EJB </a:t>
              </a:r>
              <a:r>
                <a:rPr lang="ko-KR" altLang="en-US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엔진 이상 감지 및 조치 기능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HTTP Invoke </a:t>
              </a: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3654558" y="7158457"/>
              <a:ext cx="2942065" cy="28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100" b="1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제공기능</a:t>
              </a:r>
              <a:endParaRPr lang="ko-KR" altLang="en-US" sz="11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526529" y="6734825"/>
            <a:ext cx="2956828" cy="184666"/>
            <a:chOff x="341312" y="2191410"/>
            <a:chExt cx="2956828" cy="184666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EJB Engine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구성요소와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제공기능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59" name="직사각형 58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0" name="L 도형 59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61" name="AutoShape 51"/>
          <p:cNvSpPr>
            <a:spLocks noChangeArrowheads="1"/>
          </p:cNvSpPr>
          <p:nvPr/>
        </p:nvSpPr>
        <p:spPr bwMode="auto">
          <a:xfrm>
            <a:off x="2420888" y="2517306"/>
            <a:ext cx="3402013" cy="4006850"/>
          </a:xfrm>
          <a:prstGeom prst="roundRect">
            <a:avLst>
              <a:gd name="adj" fmla="val 2046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777777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r>
              <a:rPr kumimoji="0" lang="en-US" altLang="ko-KR" sz="1200" b="1" kern="0">
                <a:solidFill>
                  <a:sysClr val="windowText" lastClr="000000"/>
                </a:solidFill>
                <a:latin typeface="+mn-ea"/>
                <a:ea typeface="+mn-ea"/>
                <a:cs typeface="Times New Roman" pitchFamily="18" charset="0"/>
              </a:rPr>
              <a:t>JEUS Managed Server</a:t>
            </a:r>
            <a:endParaRPr kumimoji="0" lang="ko-KR" altLang="ko-KR" sz="1200" b="1" kern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62" name="AutoShape 52"/>
          <p:cNvSpPr>
            <a:spLocks noChangeArrowheads="1"/>
          </p:cNvSpPr>
          <p:nvPr/>
        </p:nvSpPr>
        <p:spPr bwMode="auto">
          <a:xfrm>
            <a:off x="2514994" y="2886624"/>
            <a:ext cx="3160713" cy="831850"/>
          </a:xfrm>
          <a:prstGeom prst="roundRect">
            <a:avLst>
              <a:gd name="adj" fmla="val 11676"/>
            </a:avLst>
          </a:prstGeom>
          <a:solidFill>
            <a:srgbClr val="99CCFF">
              <a:alpha val="39999"/>
            </a:srgbClr>
          </a:solidFill>
          <a:ln w="12700" algn="ctr">
            <a:solidFill>
              <a:srgbClr val="76A3CC"/>
            </a:solidFill>
            <a:round/>
            <a:headEnd/>
            <a:tailEnd/>
          </a:ln>
          <a:effectLst/>
        </p:spPr>
        <p:txBody>
          <a:bodyPr tIns="36000" rIns="36000"/>
          <a:lstStyle/>
          <a:p>
            <a:pPr algn="ctr">
              <a:defRPr/>
            </a:pPr>
            <a:r>
              <a:rPr lang="en-US" altLang="ko-KR" sz="1000" b="1" dirty="0">
                <a:latin typeface="+mn-ea"/>
                <a:ea typeface="+mn-ea"/>
              </a:rPr>
              <a:t>JEUS Web Engine</a:t>
            </a:r>
          </a:p>
        </p:txBody>
      </p:sp>
      <p:sp>
        <p:nvSpPr>
          <p:cNvPr id="63" name="AutoShape 52"/>
          <p:cNvSpPr>
            <a:spLocks noChangeArrowheads="1"/>
          </p:cNvSpPr>
          <p:nvPr/>
        </p:nvSpPr>
        <p:spPr bwMode="auto">
          <a:xfrm>
            <a:off x="2514994" y="3955012"/>
            <a:ext cx="3160713" cy="2493962"/>
          </a:xfrm>
          <a:prstGeom prst="roundRect">
            <a:avLst>
              <a:gd name="adj" fmla="val 4978"/>
            </a:avLst>
          </a:prstGeom>
          <a:solidFill>
            <a:srgbClr val="99CCFF">
              <a:alpha val="39999"/>
            </a:srgbClr>
          </a:solidFill>
          <a:ln w="12700" algn="ctr">
            <a:solidFill>
              <a:srgbClr val="76A3CC"/>
            </a:solidFill>
            <a:round/>
            <a:headEnd/>
            <a:tailEnd/>
          </a:ln>
          <a:effectLst/>
        </p:spPr>
        <p:txBody>
          <a:bodyPr tIns="36000" rIns="36000"/>
          <a:lstStyle/>
          <a:p>
            <a:pPr algn="ctr">
              <a:defRPr/>
            </a:pPr>
            <a:r>
              <a:rPr lang="en-US" altLang="ko-KR" sz="1000" b="1" dirty="0">
                <a:latin typeface="+mn-ea"/>
                <a:ea typeface="+mn-ea"/>
              </a:rPr>
              <a:t>JEUS EJB Engine</a:t>
            </a:r>
          </a:p>
        </p:txBody>
      </p:sp>
      <p:grpSp>
        <p:nvGrpSpPr>
          <p:cNvPr id="64" name="그룹 63"/>
          <p:cNvGrpSpPr/>
          <p:nvPr/>
        </p:nvGrpSpPr>
        <p:grpSpPr>
          <a:xfrm>
            <a:off x="2597666" y="4291929"/>
            <a:ext cx="2994445" cy="2032353"/>
            <a:chOff x="2090889" y="3993879"/>
            <a:chExt cx="2722223" cy="2032353"/>
          </a:xfrm>
        </p:grpSpPr>
        <p:grpSp>
          <p:nvGrpSpPr>
            <p:cNvPr id="65" name="그룹 64"/>
            <p:cNvGrpSpPr>
              <a:grpSpLocks/>
            </p:cNvGrpSpPr>
            <p:nvPr/>
          </p:nvGrpSpPr>
          <p:grpSpPr bwMode="auto">
            <a:xfrm>
              <a:off x="2166507" y="3993879"/>
              <a:ext cx="2570988" cy="444731"/>
              <a:chOff x="2124247" y="4109479"/>
              <a:chExt cx="2770901" cy="378047"/>
            </a:xfrm>
          </p:grpSpPr>
          <p:sp>
            <p:nvSpPr>
              <p:cNvPr id="78" name="AutoShape 52"/>
              <p:cNvSpPr>
                <a:spLocks noChangeArrowheads="1"/>
              </p:cNvSpPr>
              <p:nvPr/>
            </p:nvSpPr>
            <p:spPr bwMode="auto">
              <a:xfrm>
                <a:off x="2124334" y="4110153"/>
                <a:ext cx="528680" cy="377851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bg1"/>
                    </a:solidFill>
                    <a:latin typeface="+mn-ea"/>
                    <a:ea typeface="+mn-ea"/>
                  </a:rPr>
                  <a:t>Main Settings</a:t>
                </a:r>
              </a:p>
            </p:txBody>
          </p:sp>
          <p:sp>
            <p:nvSpPr>
              <p:cNvPr id="79" name="AutoShape 52"/>
              <p:cNvSpPr>
                <a:spLocks noChangeArrowheads="1"/>
              </p:cNvSpPr>
              <p:nvPr/>
            </p:nvSpPr>
            <p:spPr bwMode="auto">
              <a:xfrm>
                <a:off x="2683811" y="4110153"/>
                <a:ext cx="530391" cy="377851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Active </a:t>
                </a:r>
                <a:r>
                  <a:rPr lang="en-US" altLang="ko-KR" sz="800" dirty="0" err="1">
                    <a:solidFill>
                      <a:schemeClr val="bg1"/>
                    </a:solidFill>
                    <a:latin typeface="+mn-ea"/>
                    <a:ea typeface="+mn-ea"/>
                  </a:rPr>
                  <a:t>Mngmnt</a:t>
                </a:r>
                <a:r>
                  <a:rPr lang="en-US" altLang="ko-KR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.</a:t>
                </a:r>
              </a:p>
            </p:txBody>
          </p:sp>
          <p:sp>
            <p:nvSpPr>
              <p:cNvPr id="80" name="AutoShape 52"/>
              <p:cNvSpPr>
                <a:spLocks noChangeArrowheads="1"/>
              </p:cNvSpPr>
              <p:nvPr/>
            </p:nvSpPr>
            <p:spPr bwMode="auto">
              <a:xfrm>
                <a:off x="3244999" y="4110153"/>
                <a:ext cx="528681" cy="377851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Startup/Shutdown classes</a:t>
                </a:r>
              </a:p>
            </p:txBody>
          </p:sp>
          <p:sp>
            <p:nvSpPr>
              <p:cNvPr id="81" name="AutoShape 52"/>
              <p:cNvSpPr>
                <a:spLocks noChangeArrowheads="1"/>
              </p:cNvSpPr>
              <p:nvPr/>
            </p:nvSpPr>
            <p:spPr bwMode="auto">
              <a:xfrm>
                <a:off x="3801055" y="4110153"/>
                <a:ext cx="528680" cy="377851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36000" tIns="36000" rIns="36000" bIns="3600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bg1"/>
                    </a:solidFill>
                    <a:latin typeface="+mn-ea"/>
                    <a:ea typeface="+mn-ea"/>
                  </a:rPr>
                  <a:t>Logging</a:t>
                </a:r>
              </a:p>
            </p:txBody>
          </p:sp>
          <p:sp>
            <p:nvSpPr>
              <p:cNvPr id="82" name="AutoShape 52"/>
              <p:cNvSpPr>
                <a:spLocks noChangeArrowheads="1"/>
              </p:cNvSpPr>
              <p:nvPr/>
            </p:nvSpPr>
            <p:spPr bwMode="auto">
              <a:xfrm>
                <a:off x="4365665" y="4110153"/>
                <a:ext cx="528680" cy="377851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bg1"/>
                    </a:solidFill>
                    <a:latin typeface="+mn-ea"/>
                    <a:ea typeface="+mn-ea"/>
                  </a:rPr>
                  <a:t>HTTP Invoke</a:t>
                </a:r>
              </a:p>
            </p:txBody>
          </p:sp>
        </p:grpSp>
        <p:grpSp>
          <p:nvGrpSpPr>
            <p:cNvPr id="66" name="그룹 81"/>
            <p:cNvGrpSpPr>
              <a:grpSpLocks/>
            </p:cNvGrpSpPr>
            <p:nvPr/>
          </p:nvGrpSpPr>
          <p:grpSpPr bwMode="auto">
            <a:xfrm>
              <a:off x="2090889" y="4554610"/>
              <a:ext cx="2722223" cy="1471622"/>
              <a:chOff x="2004249" y="4674028"/>
              <a:chExt cx="2648359" cy="1285353"/>
            </a:xfrm>
          </p:grpSpPr>
          <p:sp>
            <p:nvSpPr>
              <p:cNvPr id="76" name="AutoShape 52"/>
              <p:cNvSpPr>
                <a:spLocks noChangeArrowheads="1"/>
              </p:cNvSpPr>
              <p:nvPr/>
            </p:nvSpPr>
            <p:spPr bwMode="auto">
              <a:xfrm>
                <a:off x="2077894" y="4674420"/>
                <a:ext cx="2574556" cy="1245134"/>
              </a:xfrm>
              <a:prstGeom prst="roundRect">
                <a:avLst>
                  <a:gd name="adj" fmla="val 11676"/>
                </a:avLst>
              </a:prstGeom>
              <a:solidFill>
                <a:schemeClr val="bg1"/>
              </a:solidFill>
              <a:ln w="127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54000" tIns="25200" rIns="54000" bIns="25200" anchor="ctr"/>
              <a:lstStyle/>
              <a:p>
                <a:pPr algn="ctr" latinLnBrk="0">
                  <a:defRPr/>
                </a:pPr>
                <a:endParaRPr lang="en-US" altLang="ko-KR" sz="1400" b="1" dirty="0">
                  <a:latin typeface="+mn-ea"/>
                  <a:ea typeface="+mn-ea"/>
                </a:endParaRPr>
              </a:p>
            </p:txBody>
          </p:sp>
          <p:sp>
            <p:nvSpPr>
              <p:cNvPr id="77" name="AutoShape 52"/>
              <p:cNvSpPr>
                <a:spLocks noChangeArrowheads="1"/>
              </p:cNvSpPr>
              <p:nvPr/>
            </p:nvSpPr>
            <p:spPr bwMode="auto">
              <a:xfrm>
                <a:off x="2003762" y="4714631"/>
                <a:ext cx="2574556" cy="1245134"/>
              </a:xfrm>
              <a:prstGeom prst="roundRect">
                <a:avLst>
                  <a:gd name="adj" fmla="val 11676"/>
                </a:avLst>
              </a:prstGeom>
              <a:solidFill>
                <a:schemeClr val="bg1"/>
              </a:solidFill>
              <a:ln w="127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54000" tIns="25200" rIns="54000" bIns="25200"/>
              <a:lstStyle/>
              <a:p>
                <a:pPr latinLnBrk="0">
                  <a:defRPr/>
                </a:pPr>
                <a:r>
                  <a:rPr lang="en-US" altLang="ko-KR" sz="1050" dirty="0">
                    <a:latin typeface="+mn-ea"/>
                    <a:ea typeface="+mn-ea"/>
                  </a:rPr>
                  <a:t>EJB Modules</a:t>
                </a:r>
              </a:p>
            </p:txBody>
          </p:sp>
        </p:grpSp>
        <p:grpSp>
          <p:nvGrpSpPr>
            <p:cNvPr id="67" name="그룹 69"/>
            <p:cNvGrpSpPr>
              <a:grpSpLocks/>
            </p:cNvGrpSpPr>
            <p:nvPr/>
          </p:nvGrpSpPr>
          <p:grpSpPr bwMode="auto">
            <a:xfrm>
              <a:off x="2166506" y="5421421"/>
              <a:ext cx="2495371" cy="493927"/>
              <a:chOff x="2124247" y="4109480"/>
              <a:chExt cx="2770901" cy="378046"/>
            </a:xfrm>
          </p:grpSpPr>
          <p:sp>
            <p:nvSpPr>
              <p:cNvPr id="71" name="AutoShape 52"/>
              <p:cNvSpPr>
                <a:spLocks noChangeArrowheads="1"/>
              </p:cNvSpPr>
              <p:nvPr/>
            </p:nvSpPr>
            <p:spPr bwMode="auto">
              <a:xfrm>
                <a:off x="2124338" y="4109796"/>
                <a:ext cx="528836" cy="377882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Stateless Session Bean</a:t>
                </a:r>
              </a:p>
            </p:txBody>
          </p:sp>
          <p:sp>
            <p:nvSpPr>
              <p:cNvPr id="72" name="AutoShape 52"/>
              <p:cNvSpPr>
                <a:spLocks noChangeArrowheads="1"/>
              </p:cNvSpPr>
              <p:nvPr/>
            </p:nvSpPr>
            <p:spPr bwMode="auto">
              <a:xfrm>
                <a:off x="2684904" y="4109796"/>
                <a:ext cx="528836" cy="377882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800" dirty="0" err="1">
                    <a:solidFill>
                      <a:schemeClr val="bg1"/>
                    </a:solidFill>
                    <a:latin typeface="+mn-ea"/>
                    <a:ea typeface="+mn-ea"/>
                  </a:rPr>
                  <a:t>Stateful</a:t>
                </a:r>
                <a:r>
                  <a:rPr lang="en-US" altLang="ko-KR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 Session Bean</a:t>
                </a:r>
              </a:p>
            </p:txBody>
          </p:sp>
          <p:sp>
            <p:nvSpPr>
              <p:cNvPr id="73" name="AutoShape 52"/>
              <p:cNvSpPr>
                <a:spLocks noChangeArrowheads="1"/>
              </p:cNvSpPr>
              <p:nvPr/>
            </p:nvSpPr>
            <p:spPr bwMode="auto">
              <a:xfrm>
                <a:off x="3245470" y="4109796"/>
                <a:ext cx="528836" cy="377882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BMP Entity Bean</a:t>
                </a:r>
              </a:p>
            </p:txBody>
          </p:sp>
          <p:sp>
            <p:nvSpPr>
              <p:cNvPr id="74" name="AutoShape 52"/>
              <p:cNvSpPr>
                <a:spLocks noChangeArrowheads="1"/>
              </p:cNvSpPr>
              <p:nvPr/>
            </p:nvSpPr>
            <p:spPr bwMode="auto">
              <a:xfrm>
                <a:off x="3800747" y="4109796"/>
                <a:ext cx="530599" cy="377882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bg1"/>
                    </a:solidFill>
                    <a:latin typeface="+mn-ea"/>
                    <a:ea typeface="+mn-ea"/>
                  </a:rPr>
                  <a:t>CMP Entity Bean</a:t>
                </a:r>
              </a:p>
            </p:txBody>
          </p:sp>
          <p:sp>
            <p:nvSpPr>
              <p:cNvPr id="75" name="AutoShape 52"/>
              <p:cNvSpPr>
                <a:spLocks noChangeArrowheads="1"/>
              </p:cNvSpPr>
              <p:nvPr/>
            </p:nvSpPr>
            <p:spPr bwMode="auto">
              <a:xfrm>
                <a:off x="4366602" y="4109796"/>
                <a:ext cx="528836" cy="377882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Message Driven Bean</a:t>
                </a:r>
              </a:p>
            </p:txBody>
          </p:sp>
        </p:grpSp>
        <p:grpSp>
          <p:nvGrpSpPr>
            <p:cNvPr id="68" name="그룹 75"/>
            <p:cNvGrpSpPr>
              <a:grpSpLocks/>
            </p:cNvGrpSpPr>
            <p:nvPr/>
          </p:nvGrpSpPr>
          <p:grpSpPr bwMode="auto">
            <a:xfrm>
              <a:off x="2166506" y="4888731"/>
              <a:ext cx="981385" cy="493925"/>
              <a:chOff x="2124247" y="4137669"/>
              <a:chExt cx="1089746" cy="378044"/>
            </a:xfrm>
          </p:grpSpPr>
          <p:sp>
            <p:nvSpPr>
              <p:cNvPr id="69" name="AutoShape 52"/>
              <p:cNvSpPr>
                <a:spLocks noChangeArrowheads="1"/>
              </p:cNvSpPr>
              <p:nvPr/>
            </p:nvSpPr>
            <p:spPr bwMode="auto">
              <a:xfrm>
                <a:off x="2124338" y="4137442"/>
                <a:ext cx="528836" cy="377882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bg1"/>
                    </a:solidFill>
                    <a:latin typeface="+mn-ea"/>
                    <a:ea typeface="+mn-ea"/>
                  </a:rPr>
                  <a:t>module info</a:t>
                </a:r>
              </a:p>
            </p:txBody>
          </p:sp>
          <p:sp>
            <p:nvSpPr>
              <p:cNvPr id="70" name="AutoShape 52"/>
              <p:cNvSpPr>
                <a:spLocks noChangeArrowheads="1"/>
              </p:cNvSpPr>
              <p:nvPr/>
            </p:nvSpPr>
            <p:spPr bwMode="auto">
              <a:xfrm>
                <a:off x="2684904" y="4137442"/>
                <a:ext cx="528836" cy="377882"/>
              </a:xfrm>
              <a:prstGeom prst="roundRect">
                <a:avLst>
                  <a:gd name="adj" fmla="val 11676"/>
                </a:avLst>
              </a:prstGeom>
              <a:solidFill>
                <a:srgbClr val="4A5D82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43200" tIns="36000" rIns="43200" bIns="36000" anchor="ctr"/>
              <a:lstStyle/>
              <a:p>
                <a:pPr algn="ctr">
                  <a:defRPr/>
                </a:pPr>
                <a:r>
                  <a:rPr lang="en-US" altLang="ko-KR" sz="800" dirty="0">
                    <a:solidFill>
                      <a:schemeClr val="bg1"/>
                    </a:solidFill>
                    <a:latin typeface="+mn-ea"/>
                    <a:ea typeface="+mn-ea"/>
                  </a:rPr>
                  <a:t>EJB Relation Map</a:t>
                </a:r>
              </a:p>
            </p:txBody>
          </p:sp>
        </p:grpSp>
      </p:grpSp>
      <p:sp>
        <p:nvSpPr>
          <p:cNvPr id="83" name="AutoShape 52"/>
          <p:cNvSpPr>
            <a:spLocks noChangeArrowheads="1"/>
          </p:cNvSpPr>
          <p:nvPr/>
        </p:nvSpPr>
        <p:spPr bwMode="auto">
          <a:xfrm>
            <a:off x="2960288" y="3140197"/>
            <a:ext cx="982663" cy="377825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25200" rIns="54000" bIns="25200"/>
          <a:lstStyle/>
          <a:p>
            <a:pPr latinLnBrk="0">
              <a:defRPr/>
            </a:pPr>
            <a:endParaRPr lang="en-US" altLang="ko-KR" sz="1000" dirty="0">
              <a:latin typeface="+mn-ea"/>
              <a:ea typeface="+mn-ea"/>
            </a:endParaRPr>
          </a:p>
        </p:txBody>
      </p:sp>
      <p:sp>
        <p:nvSpPr>
          <p:cNvPr id="84" name="AutoShape 52"/>
          <p:cNvSpPr>
            <a:spLocks noChangeArrowheads="1"/>
          </p:cNvSpPr>
          <p:nvPr/>
        </p:nvSpPr>
        <p:spPr bwMode="auto">
          <a:xfrm>
            <a:off x="2925363" y="3184647"/>
            <a:ext cx="982663" cy="377825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25200" rIns="54000" bIns="25200"/>
          <a:lstStyle/>
          <a:p>
            <a:pPr latinLnBrk="0">
              <a:defRPr/>
            </a:pPr>
            <a:endParaRPr lang="en-US" altLang="ko-KR" sz="1000" dirty="0">
              <a:latin typeface="+mn-ea"/>
              <a:ea typeface="+mn-ea"/>
            </a:endParaRPr>
          </a:p>
        </p:txBody>
      </p:sp>
      <p:sp>
        <p:nvSpPr>
          <p:cNvPr id="85" name="AutoShape 52"/>
          <p:cNvSpPr>
            <a:spLocks noChangeArrowheads="1"/>
          </p:cNvSpPr>
          <p:nvPr/>
        </p:nvSpPr>
        <p:spPr bwMode="auto">
          <a:xfrm>
            <a:off x="2893613" y="3216397"/>
            <a:ext cx="982663" cy="377825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25200" rIns="54000" bIns="25200" anchor="ctr"/>
          <a:lstStyle/>
          <a:p>
            <a:pPr algn="ctr" latinLnBrk="0">
              <a:defRPr/>
            </a:pPr>
            <a:r>
              <a:rPr lang="en-US" altLang="ko-KR" sz="1000" dirty="0">
                <a:latin typeface="+mn-ea"/>
                <a:ea typeface="+mn-ea"/>
              </a:rPr>
              <a:t>JSPs</a:t>
            </a:r>
          </a:p>
        </p:txBody>
      </p:sp>
      <p:sp>
        <p:nvSpPr>
          <p:cNvPr id="86" name="AutoShape 52"/>
          <p:cNvSpPr>
            <a:spLocks noChangeArrowheads="1"/>
          </p:cNvSpPr>
          <p:nvPr/>
        </p:nvSpPr>
        <p:spPr bwMode="auto">
          <a:xfrm>
            <a:off x="4312838" y="3140197"/>
            <a:ext cx="982663" cy="377825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25200" rIns="54000" bIns="25200"/>
          <a:lstStyle/>
          <a:p>
            <a:pPr latinLnBrk="0">
              <a:defRPr/>
            </a:pPr>
            <a:endParaRPr lang="en-US" altLang="ko-KR" sz="1000" dirty="0">
              <a:latin typeface="+mn-ea"/>
              <a:ea typeface="+mn-ea"/>
            </a:endParaRPr>
          </a:p>
        </p:txBody>
      </p:sp>
      <p:sp>
        <p:nvSpPr>
          <p:cNvPr id="87" name="AutoShape 52"/>
          <p:cNvSpPr>
            <a:spLocks noChangeArrowheads="1"/>
          </p:cNvSpPr>
          <p:nvPr/>
        </p:nvSpPr>
        <p:spPr bwMode="auto">
          <a:xfrm>
            <a:off x="4277913" y="3184647"/>
            <a:ext cx="982663" cy="377825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25200" rIns="54000" bIns="25200"/>
          <a:lstStyle/>
          <a:p>
            <a:pPr latinLnBrk="0">
              <a:defRPr/>
            </a:pPr>
            <a:endParaRPr lang="en-US" altLang="ko-KR" sz="1000" dirty="0">
              <a:latin typeface="+mn-ea"/>
              <a:ea typeface="+mn-ea"/>
            </a:endParaRPr>
          </a:p>
        </p:txBody>
      </p:sp>
      <p:sp>
        <p:nvSpPr>
          <p:cNvPr id="88" name="AutoShape 52"/>
          <p:cNvSpPr>
            <a:spLocks noChangeArrowheads="1"/>
          </p:cNvSpPr>
          <p:nvPr/>
        </p:nvSpPr>
        <p:spPr bwMode="auto">
          <a:xfrm>
            <a:off x="4246163" y="3216397"/>
            <a:ext cx="982663" cy="377825"/>
          </a:xfrm>
          <a:prstGeom prst="roundRect">
            <a:avLst>
              <a:gd name="adj" fmla="val 11676"/>
            </a:avLst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lIns="54000" tIns="25200" rIns="54000" bIns="25200" anchor="ctr"/>
          <a:lstStyle/>
          <a:p>
            <a:pPr algn="ctr" latinLnBrk="0">
              <a:defRPr/>
            </a:pPr>
            <a:r>
              <a:rPr lang="en-US" altLang="ko-KR" sz="1000" dirty="0" err="1">
                <a:latin typeface="+mn-ea"/>
                <a:ea typeface="+mn-ea"/>
              </a:rPr>
              <a:t>Servlets</a:t>
            </a:r>
            <a:endParaRPr lang="en-US" altLang="ko-KR" sz="1000" dirty="0">
              <a:latin typeface="+mn-ea"/>
              <a:ea typeface="+mn-ea"/>
            </a:endParaRPr>
          </a:p>
        </p:txBody>
      </p:sp>
      <p:cxnSp>
        <p:nvCxnSpPr>
          <p:cNvPr id="89" name="직선 연결선 88"/>
          <p:cNvCxnSpPr/>
          <p:nvPr/>
        </p:nvCxnSpPr>
        <p:spPr bwMode="auto">
          <a:xfrm>
            <a:off x="1742676" y="5364465"/>
            <a:ext cx="772318" cy="7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stCxn id="62" idx="2"/>
            <a:endCxn id="63" idx="0"/>
          </p:cNvCxnSpPr>
          <p:nvPr/>
        </p:nvCxnSpPr>
        <p:spPr bwMode="auto">
          <a:xfrm>
            <a:off x="4095351" y="3718474"/>
            <a:ext cx="0" cy="2365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 bwMode="auto">
          <a:xfrm>
            <a:off x="1977626" y="5098925"/>
            <a:ext cx="392112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900" dirty="0">
                <a:latin typeface="+mn-ea"/>
                <a:ea typeface="+mn-ea"/>
              </a:rPr>
              <a:t>RMI</a:t>
            </a:r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92" name="TextBox 91"/>
          <p:cNvSpPr txBox="1"/>
          <p:nvPr/>
        </p:nvSpPr>
        <p:spPr bwMode="auto">
          <a:xfrm>
            <a:off x="4095351" y="3722102"/>
            <a:ext cx="1430337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900" dirty="0">
                <a:latin typeface="+mn-ea"/>
                <a:ea typeface="+mn-ea"/>
              </a:rPr>
              <a:t>RMI or Local Invocation</a:t>
            </a:r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53460" y="3551838"/>
            <a:ext cx="6335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>
                <a:latin typeface="+mn-ea"/>
                <a:ea typeface="+mn-ea"/>
              </a:rPr>
              <a:t>Client A</a:t>
            </a:r>
            <a:br>
              <a:rPr lang="en-US" altLang="ko-KR" sz="900" dirty="0">
                <a:latin typeface="+mn-ea"/>
                <a:ea typeface="+mn-ea"/>
              </a:rPr>
            </a:br>
            <a:r>
              <a:rPr lang="en-US" altLang="ko-KR" sz="900" dirty="0">
                <a:latin typeface="+mn-ea"/>
                <a:ea typeface="+mn-ea"/>
              </a:rPr>
              <a:t>(Web </a:t>
            </a:r>
            <a:endParaRPr lang="en-US" altLang="ko-KR" sz="900" dirty="0" smtClean="0">
              <a:latin typeface="+mn-ea"/>
              <a:ea typeface="+mn-ea"/>
            </a:endParaRPr>
          </a:p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Browser</a:t>
            </a:r>
            <a:r>
              <a:rPr lang="en-US" altLang="ko-KR" sz="900" dirty="0">
                <a:latin typeface="+mn-ea"/>
                <a:ea typeface="+mn-ea"/>
              </a:rPr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664870" y="3606859"/>
            <a:ext cx="56717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Web</a:t>
            </a:r>
          </a:p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Server A</a:t>
            </a:r>
            <a:endParaRPr lang="ko-KR" altLang="en-US" sz="900" dirty="0">
              <a:latin typeface="+mn-ea"/>
              <a:ea typeface="+mn-ea"/>
            </a:endParaRPr>
          </a:p>
        </p:txBody>
      </p:sp>
      <p:cxnSp>
        <p:nvCxnSpPr>
          <p:cNvPr id="95" name="직선 연결선 94"/>
          <p:cNvCxnSpPr/>
          <p:nvPr/>
        </p:nvCxnSpPr>
        <p:spPr bwMode="auto">
          <a:xfrm flipV="1">
            <a:off x="1615655" y="3260370"/>
            <a:ext cx="16394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 bwMode="auto">
          <a:xfrm flipV="1">
            <a:off x="2108082" y="3262521"/>
            <a:ext cx="426231" cy="421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05600" y="5540061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altLang="ko-KR" sz="900" dirty="0">
                <a:latin typeface="+mn-ea"/>
                <a:ea typeface="+mn-ea"/>
              </a:rPr>
              <a:t>Client B</a:t>
            </a:r>
            <a:br>
              <a:rPr lang="fr-FR" altLang="ko-KR" sz="900" dirty="0">
                <a:latin typeface="+mn-ea"/>
                <a:ea typeface="+mn-ea"/>
              </a:rPr>
            </a:br>
            <a:r>
              <a:rPr lang="fr-FR" altLang="ko-KR" sz="900" dirty="0">
                <a:latin typeface="+mn-ea"/>
                <a:ea typeface="+mn-ea"/>
              </a:rPr>
              <a:t>(Application</a:t>
            </a:r>
          </a:p>
          <a:p>
            <a:pPr algn="ctr"/>
            <a:r>
              <a:rPr lang="fr-FR" altLang="ko-KR" sz="900" dirty="0">
                <a:latin typeface="+mn-ea"/>
                <a:ea typeface="+mn-ea"/>
              </a:rPr>
              <a:t>Client</a:t>
            </a:r>
          </a:p>
          <a:p>
            <a:pPr algn="ctr"/>
            <a:r>
              <a:rPr lang="fr-FR" altLang="ko-KR" sz="900" dirty="0">
                <a:latin typeface="+mn-ea"/>
                <a:ea typeface="+mn-ea"/>
              </a:rPr>
              <a:t> Container)</a:t>
            </a:r>
          </a:p>
        </p:txBody>
      </p:sp>
      <p:pic>
        <p:nvPicPr>
          <p:cNvPr id="98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79" y="3135780"/>
            <a:ext cx="388475" cy="3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omputers, servers, web host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92" y="3073251"/>
            <a:ext cx="470055" cy="4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79" y="5130194"/>
            <a:ext cx="388475" cy="38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JMS </a:t>
            </a:r>
            <a:r>
              <a:rPr lang="ko-KR" altLang="en-US" dirty="0" smtClean="0"/>
              <a:t>엔진 서비스 </a:t>
            </a:r>
            <a:r>
              <a:rPr lang="en-US" altLang="ko-KR" dirty="0" smtClean="0"/>
              <a:t>(1/3)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ko-KR" dirty="0" smtClean="0"/>
              <a:t>JMS </a:t>
            </a:r>
            <a:r>
              <a:rPr lang="ko-KR" altLang="en-US" dirty="0" smtClean="0"/>
              <a:t>내의 </a:t>
            </a:r>
            <a:r>
              <a:rPr lang="ko-KR" altLang="en-US" dirty="0" err="1" smtClean="0"/>
              <a:t>비표준</a:t>
            </a:r>
            <a:r>
              <a:rPr lang="ko-KR" altLang="en-US" dirty="0" smtClean="0"/>
              <a:t> 규격인 메시지 순서보장과 메시지 그룹 설정 기능을 지원하여 다양한 비즈니스 요구사항을 효과적으로 반영합니다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 MQ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순차처리 및 메시지 그룹 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4" name="그룹 123"/>
          <p:cNvGrpSpPr/>
          <p:nvPr/>
        </p:nvGrpSpPr>
        <p:grpSpPr>
          <a:xfrm>
            <a:off x="526529" y="5952033"/>
            <a:ext cx="2956828" cy="184666"/>
            <a:chOff x="341312" y="2191410"/>
            <a:chExt cx="2956828" cy="184666"/>
          </a:xfrm>
        </p:grpSpPr>
        <p:sp>
          <p:nvSpPr>
            <p:cNvPr id="125" name="TextBox 124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Message Group</a:t>
              </a:r>
            </a:p>
          </p:txBody>
        </p:sp>
        <p:grpSp>
          <p:nvGrpSpPr>
            <p:cNvPr id="126" name="그룹 125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27" name="직사각형 126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8" name="L 도형 127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29" name="그룹 128"/>
          <p:cNvGrpSpPr/>
          <p:nvPr/>
        </p:nvGrpSpPr>
        <p:grpSpPr>
          <a:xfrm>
            <a:off x="526529" y="2432720"/>
            <a:ext cx="2956828" cy="184666"/>
            <a:chOff x="341312" y="2191410"/>
            <a:chExt cx="2956828" cy="184666"/>
          </a:xfrm>
        </p:grpSpPr>
        <p:sp>
          <p:nvSpPr>
            <p:cNvPr id="130" name="TextBox 129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Message Global Order</a:t>
              </a:r>
            </a:p>
          </p:txBody>
        </p:sp>
        <p:grpSp>
          <p:nvGrpSpPr>
            <p:cNvPr id="131" name="그룹 130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32" name="직사각형 13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3" name="L 도형 132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70" name="Text Box 313"/>
          <p:cNvSpPr txBox="1">
            <a:spLocks noChangeArrowheads="1"/>
          </p:cNvSpPr>
          <p:nvPr/>
        </p:nvSpPr>
        <p:spPr bwMode="auto">
          <a:xfrm>
            <a:off x="634396" y="5641861"/>
            <a:ext cx="5963254" cy="26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Autofit/>
          </a:bodyPr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JEUS MQ</a:t>
            </a:r>
            <a:r>
              <a:rPr kumimoji="0" lang="ko-KR" altLang="en-US" sz="1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에서 </a:t>
            </a:r>
            <a:r>
              <a:rPr kumimoji="0" lang="en-US" altLang="ko-KR" sz="1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Consumer 1</a:t>
            </a:r>
            <a:r>
              <a:rPr kumimoji="0" lang="ko-KR" altLang="en-US" sz="1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과 </a:t>
            </a:r>
            <a:r>
              <a:rPr kumimoji="0" lang="en-US" altLang="ko-KR" sz="1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Consumer 2</a:t>
            </a:r>
            <a:r>
              <a:rPr kumimoji="0" lang="ko-KR" altLang="en-US" sz="11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간의 </a:t>
            </a:r>
            <a:r>
              <a:rPr kumimoji="0" lang="ko-KR" altLang="en-US" sz="11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선후관계 보장</a:t>
            </a:r>
            <a:endParaRPr kumimoji="0" lang="ko-KR" altLang="en-US" sz="11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71" name="Text Box 313"/>
          <p:cNvSpPr txBox="1">
            <a:spLocks noChangeArrowheads="1"/>
          </p:cNvSpPr>
          <p:nvPr/>
        </p:nvSpPr>
        <p:spPr bwMode="auto">
          <a:xfrm>
            <a:off x="693247" y="9235953"/>
            <a:ext cx="5963254" cy="68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noAutofit/>
          </a:bodyPr>
          <a:lstStyle>
            <a:defPPr>
              <a:defRPr lang="ko-KR"/>
            </a:defPPr>
            <a:lvl1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defRPr>
            </a:lvl1pPr>
          </a:lstStyle>
          <a:p>
            <a:r>
              <a:rPr lang="ko-KR" altLang="en-US" b="0" dirty="0"/>
              <a:t>특정목적을 가진 메시지가 모두 모였을 시</a:t>
            </a:r>
            <a:r>
              <a:rPr lang="en-US" altLang="ko-KR" b="0" dirty="0"/>
              <a:t> </a:t>
            </a:r>
            <a:r>
              <a:rPr lang="ko-KR" altLang="en-US" b="0" dirty="0"/>
              <a:t>해당 </a:t>
            </a:r>
            <a:r>
              <a:rPr lang="en-US" altLang="ko-KR" b="0" dirty="0"/>
              <a:t>Consumer</a:t>
            </a:r>
            <a:r>
              <a:rPr lang="ko-KR" altLang="en-US" b="0" dirty="0"/>
              <a:t>에 일괄 전송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100005" y="6281754"/>
            <a:ext cx="4802453" cy="2880385"/>
            <a:chOff x="957858" y="6281754"/>
            <a:chExt cx="4802453" cy="2880385"/>
          </a:xfrm>
        </p:grpSpPr>
        <p:sp>
          <p:nvSpPr>
            <p:cNvPr id="211" name="AutoShape 51"/>
            <p:cNvSpPr>
              <a:spLocks noChangeArrowheads="1"/>
            </p:cNvSpPr>
            <p:nvPr/>
          </p:nvSpPr>
          <p:spPr bwMode="auto">
            <a:xfrm>
              <a:off x="957858" y="6281754"/>
              <a:ext cx="4802453" cy="2880385"/>
            </a:xfrm>
            <a:prstGeom prst="roundRect">
              <a:avLst>
                <a:gd name="adj" fmla="val 20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</a:pPr>
              <a:endParaRPr kumimoji="0" lang="ko-KR" altLang="ko-KR" sz="1200" b="1" kern="0" dirty="0">
                <a:solidFill>
                  <a:sysClr val="windowText" lastClr="000000"/>
                </a:solidFill>
                <a:latin typeface="+mn-ea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72" name="그룹 171"/>
            <p:cNvGrpSpPr/>
            <p:nvPr/>
          </p:nvGrpSpPr>
          <p:grpSpPr>
            <a:xfrm>
              <a:off x="1323046" y="6339863"/>
              <a:ext cx="4072075" cy="2700520"/>
              <a:chOff x="4827588" y="2370474"/>
              <a:chExt cx="4054125" cy="2503327"/>
            </a:xfrm>
          </p:grpSpPr>
          <p:sp>
            <p:nvSpPr>
              <p:cNvPr id="173" name="AutoShape 465"/>
              <p:cNvSpPr>
                <a:spLocks noChangeArrowheads="1"/>
              </p:cNvSpPr>
              <p:nvPr/>
            </p:nvSpPr>
            <p:spPr bwMode="auto">
              <a:xfrm rot="5400000">
                <a:off x="6481361" y="3449990"/>
                <a:ext cx="465137" cy="701675"/>
              </a:xfrm>
              <a:prstGeom prst="can">
                <a:avLst>
                  <a:gd name="adj" fmla="val 21811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r>
                  <a:rPr lang="en-US" altLang="ko-KR" sz="1200" b="0" dirty="0">
                    <a:latin typeface="+mn-ea"/>
                    <a:ea typeface="+mn-ea"/>
                  </a:rPr>
                  <a:t>Queue</a:t>
                </a:r>
              </a:p>
            </p:txBody>
          </p:sp>
          <p:sp>
            <p:nvSpPr>
              <p:cNvPr id="174" name="AutoShape 465"/>
              <p:cNvSpPr>
                <a:spLocks noChangeArrowheads="1"/>
              </p:cNvSpPr>
              <p:nvPr/>
            </p:nvSpPr>
            <p:spPr bwMode="auto">
              <a:xfrm rot="5400000">
                <a:off x="6580735" y="3525785"/>
                <a:ext cx="465137" cy="701675"/>
              </a:xfrm>
              <a:prstGeom prst="can">
                <a:avLst>
                  <a:gd name="adj" fmla="val 21811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</a:rPr>
                  <a:t>Queue</a:t>
                </a:r>
              </a:p>
              <a:p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</a:rPr>
                  <a:t>Cluster</a:t>
                </a:r>
                <a:endPara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75" name="Text Box 334"/>
              <p:cNvSpPr txBox="1">
                <a:spLocks noChangeArrowheads="1"/>
              </p:cNvSpPr>
              <p:nvPr/>
            </p:nvSpPr>
            <p:spPr bwMode="auto">
              <a:xfrm>
                <a:off x="4894467" y="3202289"/>
                <a:ext cx="1082671" cy="28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1200" b="1" dirty="0" smtClean="0">
                    <a:latin typeface="+mn-ea"/>
                    <a:ea typeface="+mn-ea"/>
                  </a:rPr>
                  <a:t>Producer 1</a:t>
                </a:r>
                <a:endParaRPr lang="en-US" altLang="ko-KR" sz="1200" b="1" dirty="0">
                  <a:latin typeface="+mn-ea"/>
                  <a:ea typeface="+mn-ea"/>
                </a:endParaRPr>
              </a:p>
            </p:txBody>
          </p:sp>
          <p:grpSp>
            <p:nvGrpSpPr>
              <p:cNvPr id="176" name="Group 342"/>
              <p:cNvGrpSpPr>
                <a:grpSpLocks/>
              </p:cNvGrpSpPr>
              <p:nvPr/>
            </p:nvGrpSpPr>
            <p:grpSpPr bwMode="auto">
              <a:xfrm>
                <a:off x="4827588" y="3126089"/>
                <a:ext cx="1528762" cy="681037"/>
                <a:chOff x="213" y="2160"/>
                <a:chExt cx="1000" cy="286"/>
              </a:xfrm>
            </p:grpSpPr>
            <p:sp>
              <p:nvSpPr>
                <p:cNvPr id="203" name="Line 343"/>
                <p:cNvSpPr>
                  <a:spLocks noChangeShapeType="1"/>
                </p:cNvSpPr>
                <p:nvPr/>
              </p:nvSpPr>
              <p:spPr bwMode="auto">
                <a:xfrm>
                  <a:off x="213" y="2164"/>
                  <a:ext cx="857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204" name="Line 344"/>
                <p:cNvSpPr>
                  <a:spLocks noChangeShapeType="1"/>
                </p:cNvSpPr>
                <p:nvPr/>
              </p:nvSpPr>
              <p:spPr bwMode="auto">
                <a:xfrm>
                  <a:off x="1070" y="2446"/>
                  <a:ext cx="143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205" name="Line 345"/>
                <p:cNvSpPr>
                  <a:spLocks noChangeShapeType="1"/>
                </p:cNvSpPr>
                <p:nvPr/>
              </p:nvSpPr>
              <p:spPr bwMode="auto">
                <a:xfrm>
                  <a:off x="1070" y="2160"/>
                  <a:ext cx="0" cy="286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77" name="Rectangle 348"/>
              <p:cNvSpPr>
                <a:spLocks noChangeArrowheads="1"/>
              </p:cNvSpPr>
              <p:nvPr/>
            </p:nvSpPr>
            <p:spPr bwMode="auto">
              <a:xfrm>
                <a:off x="5043996" y="2822876"/>
                <a:ext cx="211137" cy="227013"/>
              </a:xfrm>
              <a:prstGeom prst="rect">
                <a:avLst/>
              </a:prstGeom>
              <a:solidFill>
                <a:srgbClr val="C1D2D9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>
                    <a:latin typeface="+mn-ea"/>
                    <a:ea typeface="+mn-ea"/>
                  </a:rPr>
                  <a:t>D</a:t>
                </a:r>
              </a:p>
            </p:txBody>
          </p:sp>
          <p:sp>
            <p:nvSpPr>
              <p:cNvPr id="178" name="Rectangle 349"/>
              <p:cNvSpPr>
                <a:spLocks noChangeArrowheads="1"/>
              </p:cNvSpPr>
              <p:nvPr/>
            </p:nvSpPr>
            <p:spPr bwMode="auto">
              <a:xfrm>
                <a:off x="5359741" y="2822876"/>
                <a:ext cx="211137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1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79" name="Rectangle 350"/>
              <p:cNvSpPr>
                <a:spLocks noChangeArrowheads="1"/>
              </p:cNvSpPr>
              <p:nvPr/>
            </p:nvSpPr>
            <p:spPr bwMode="auto">
              <a:xfrm>
                <a:off x="5646215" y="2822876"/>
                <a:ext cx="211138" cy="227013"/>
              </a:xfrm>
              <a:prstGeom prst="rect">
                <a:avLst/>
              </a:prstGeom>
              <a:solidFill>
                <a:srgbClr val="C1D2D9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>
                    <a:latin typeface="+mn-ea"/>
                    <a:ea typeface="+mn-ea"/>
                  </a:rPr>
                  <a:t>A</a:t>
                </a:r>
              </a:p>
            </p:txBody>
          </p:sp>
          <p:grpSp>
            <p:nvGrpSpPr>
              <p:cNvPr id="180" name="Group 369"/>
              <p:cNvGrpSpPr>
                <a:grpSpLocks/>
              </p:cNvGrpSpPr>
              <p:nvPr/>
            </p:nvGrpSpPr>
            <p:grpSpPr bwMode="auto">
              <a:xfrm flipV="1">
                <a:off x="4827588" y="3807126"/>
                <a:ext cx="1528762" cy="679450"/>
                <a:chOff x="213" y="2160"/>
                <a:chExt cx="1000" cy="286"/>
              </a:xfrm>
            </p:grpSpPr>
            <p:sp>
              <p:nvSpPr>
                <p:cNvPr id="200" name="Line 370"/>
                <p:cNvSpPr>
                  <a:spLocks noChangeShapeType="1"/>
                </p:cNvSpPr>
                <p:nvPr/>
              </p:nvSpPr>
              <p:spPr bwMode="auto">
                <a:xfrm>
                  <a:off x="213" y="2164"/>
                  <a:ext cx="857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201" name="Line 371"/>
                <p:cNvSpPr>
                  <a:spLocks noChangeShapeType="1"/>
                </p:cNvSpPr>
                <p:nvPr/>
              </p:nvSpPr>
              <p:spPr bwMode="auto">
                <a:xfrm>
                  <a:off x="1070" y="2446"/>
                  <a:ext cx="143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202" name="Line 372"/>
                <p:cNvSpPr>
                  <a:spLocks noChangeShapeType="1"/>
                </p:cNvSpPr>
                <p:nvPr/>
              </p:nvSpPr>
              <p:spPr bwMode="auto">
                <a:xfrm>
                  <a:off x="1070" y="2160"/>
                  <a:ext cx="0" cy="286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81" name="Text Box 373"/>
              <p:cNvSpPr txBox="1">
                <a:spLocks noChangeArrowheads="1"/>
              </p:cNvSpPr>
              <p:nvPr/>
            </p:nvSpPr>
            <p:spPr bwMode="auto">
              <a:xfrm>
                <a:off x="4894467" y="4591351"/>
                <a:ext cx="1082671" cy="28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1200" b="1" dirty="0" smtClean="0">
                    <a:latin typeface="+mn-ea"/>
                    <a:ea typeface="+mn-ea"/>
                  </a:rPr>
                  <a:t>Producer 2</a:t>
                </a:r>
                <a:endParaRPr lang="en-US" altLang="ko-KR" sz="1200" b="1" dirty="0">
                  <a:latin typeface="+mn-ea"/>
                  <a:ea typeface="+mn-ea"/>
                </a:endParaRPr>
              </a:p>
            </p:txBody>
          </p:sp>
          <p:sp>
            <p:nvSpPr>
              <p:cNvPr id="182" name="Rectangle 375"/>
              <p:cNvSpPr>
                <a:spLocks noChangeArrowheads="1"/>
              </p:cNvSpPr>
              <p:nvPr/>
            </p:nvSpPr>
            <p:spPr bwMode="auto">
              <a:xfrm>
                <a:off x="5511429" y="4184951"/>
                <a:ext cx="211137" cy="227013"/>
              </a:xfrm>
              <a:prstGeom prst="rect">
                <a:avLst/>
              </a:prstGeom>
              <a:solidFill>
                <a:srgbClr val="C1D2D9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>
                    <a:latin typeface="+mn-ea"/>
                    <a:ea typeface="+mn-ea"/>
                  </a:rPr>
                  <a:t>E</a:t>
                </a:r>
              </a:p>
            </p:txBody>
          </p:sp>
          <p:sp>
            <p:nvSpPr>
              <p:cNvPr id="183" name="Rectangle 376"/>
              <p:cNvSpPr>
                <a:spLocks noChangeArrowheads="1"/>
              </p:cNvSpPr>
              <p:nvPr/>
            </p:nvSpPr>
            <p:spPr bwMode="auto">
              <a:xfrm>
                <a:off x="5854700" y="4184951"/>
                <a:ext cx="211138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2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4" name="Rectangle 377"/>
              <p:cNvSpPr>
                <a:spLocks noChangeArrowheads="1"/>
              </p:cNvSpPr>
              <p:nvPr/>
            </p:nvSpPr>
            <p:spPr bwMode="auto">
              <a:xfrm>
                <a:off x="5189757" y="4184951"/>
                <a:ext cx="211138" cy="227013"/>
              </a:xfrm>
              <a:prstGeom prst="rect">
                <a:avLst/>
              </a:prstGeom>
              <a:solidFill>
                <a:srgbClr val="C1D2D9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>
                    <a:latin typeface="+mn-ea"/>
                    <a:ea typeface="+mn-ea"/>
                  </a:rPr>
                  <a:t>F</a:t>
                </a:r>
              </a:p>
            </p:txBody>
          </p:sp>
          <p:sp>
            <p:nvSpPr>
              <p:cNvPr id="185" name="Rectangle 378"/>
              <p:cNvSpPr>
                <a:spLocks noChangeArrowheads="1"/>
              </p:cNvSpPr>
              <p:nvPr/>
            </p:nvSpPr>
            <p:spPr bwMode="auto">
              <a:xfrm>
                <a:off x="4874436" y="4184951"/>
                <a:ext cx="211137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3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6" name="Line 387"/>
              <p:cNvSpPr>
                <a:spLocks noChangeShapeType="1"/>
              </p:cNvSpPr>
              <p:nvPr/>
            </p:nvSpPr>
            <p:spPr bwMode="auto">
              <a:xfrm>
                <a:off x="7130006" y="3882433"/>
                <a:ext cx="151507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87" name="Line 388"/>
              <p:cNvSpPr>
                <a:spLocks noChangeShapeType="1"/>
              </p:cNvSpPr>
              <p:nvPr/>
            </p:nvSpPr>
            <p:spPr bwMode="auto">
              <a:xfrm>
                <a:off x="7281513" y="3882433"/>
                <a:ext cx="0" cy="454025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88" name="Line 389"/>
              <p:cNvSpPr>
                <a:spLocks noChangeShapeType="1"/>
              </p:cNvSpPr>
              <p:nvPr/>
            </p:nvSpPr>
            <p:spPr bwMode="auto">
              <a:xfrm>
                <a:off x="7294213" y="4336458"/>
                <a:ext cx="1587500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89" name="Rectangle 390"/>
              <p:cNvSpPr>
                <a:spLocks noChangeArrowheads="1"/>
              </p:cNvSpPr>
              <p:nvPr/>
            </p:nvSpPr>
            <p:spPr bwMode="auto">
              <a:xfrm>
                <a:off x="7520657" y="3882433"/>
                <a:ext cx="982212" cy="377825"/>
              </a:xfrm>
              <a:prstGeom prst="rect">
                <a:avLst/>
              </a:prstGeom>
              <a:gradFill rotWithShape="1">
                <a:gsLst>
                  <a:gs pos="0">
                    <a:srgbClr val="8F8F8F"/>
                  </a:gs>
                  <a:gs pos="100000">
                    <a:srgbClr val="777777"/>
                  </a:gs>
                </a:gsLst>
                <a:lin ang="5400000" scaled="1"/>
              </a:gradFill>
              <a:ln w="19050" algn="ctr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18000" rIns="18000"/>
              <a:lstStyle/>
              <a:p>
                <a:endParaRPr lang="ko-KR" altLang="en-US" sz="1200" b="1">
                  <a:solidFill>
                    <a:srgbClr val="FFFFFF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90" name="Rectangle 392"/>
              <p:cNvSpPr>
                <a:spLocks noChangeArrowheads="1"/>
              </p:cNvSpPr>
              <p:nvPr/>
            </p:nvSpPr>
            <p:spPr bwMode="auto">
              <a:xfrm>
                <a:off x="7629998" y="3968158"/>
                <a:ext cx="219075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3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91" name="Rectangle 393"/>
              <p:cNvSpPr>
                <a:spLocks noChangeArrowheads="1"/>
              </p:cNvSpPr>
              <p:nvPr/>
            </p:nvSpPr>
            <p:spPr bwMode="auto">
              <a:xfrm>
                <a:off x="7918100" y="3968158"/>
                <a:ext cx="219075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2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92" name="Rectangle 394"/>
              <p:cNvSpPr>
                <a:spLocks noChangeArrowheads="1"/>
              </p:cNvSpPr>
              <p:nvPr/>
            </p:nvSpPr>
            <p:spPr bwMode="auto">
              <a:xfrm>
                <a:off x="8208984" y="3968158"/>
                <a:ext cx="219075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1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93" name="Text Box 396"/>
              <p:cNvSpPr txBox="1">
                <a:spLocks noChangeArrowheads="1"/>
              </p:cNvSpPr>
              <p:nvPr/>
            </p:nvSpPr>
            <p:spPr bwMode="auto">
              <a:xfrm>
                <a:off x="7544389" y="4361745"/>
                <a:ext cx="1009781" cy="28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1200" b="1" dirty="0">
                    <a:latin typeface="+mn-ea"/>
                    <a:ea typeface="+mn-ea"/>
                  </a:rPr>
                  <a:t>Consumer</a:t>
                </a:r>
              </a:p>
            </p:txBody>
          </p:sp>
          <p:sp>
            <p:nvSpPr>
              <p:cNvPr id="194" name="AutoShape 379"/>
              <p:cNvSpPr>
                <a:spLocks/>
              </p:cNvSpPr>
              <p:nvPr/>
            </p:nvSpPr>
            <p:spPr bwMode="auto">
              <a:xfrm rot="-5400000">
                <a:off x="6732512" y="2360724"/>
                <a:ext cx="304800" cy="948222"/>
              </a:xfrm>
              <a:prstGeom prst="rightBrace">
                <a:avLst>
                  <a:gd name="adj1" fmla="val 20052"/>
                  <a:gd name="adj2" fmla="val 50000"/>
                </a:avLst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95" name="Text Box 380"/>
              <p:cNvSpPr txBox="1">
                <a:spLocks noChangeArrowheads="1"/>
              </p:cNvSpPr>
              <p:nvPr/>
            </p:nvSpPr>
            <p:spPr bwMode="auto">
              <a:xfrm>
                <a:off x="6159789" y="2370474"/>
                <a:ext cx="1381954" cy="28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b="1" dirty="0">
                    <a:latin typeface="+mn-ea"/>
                    <a:ea typeface="+mn-ea"/>
                  </a:rPr>
                  <a:t>메시지그룹설정</a:t>
                </a:r>
                <a:endParaRPr lang="en-US" altLang="ko-KR" sz="1200" b="1" dirty="0">
                  <a:latin typeface="+mn-ea"/>
                  <a:ea typeface="+mn-ea"/>
                </a:endParaRPr>
              </a:p>
            </p:txBody>
          </p:sp>
          <p:sp>
            <p:nvSpPr>
              <p:cNvPr id="196" name="Rectangle 381"/>
              <p:cNvSpPr>
                <a:spLocks noChangeArrowheads="1"/>
              </p:cNvSpPr>
              <p:nvPr/>
            </p:nvSpPr>
            <p:spPr bwMode="auto">
              <a:xfrm>
                <a:off x="6402126" y="3072114"/>
                <a:ext cx="976136" cy="377825"/>
              </a:xfrm>
              <a:prstGeom prst="rect">
                <a:avLst/>
              </a:prstGeom>
              <a:gradFill rotWithShape="1">
                <a:gsLst>
                  <a:gs pos="0">
                    <a:srgbClr val="8F8F8F"/>
                  </a:gs>
                  <a:gs pos="100000">
                    <a:srgbClr val="777777"/>
                  </a:gs>
                </a:gsLst>
                <a:lin ang="5400000" scaled="1"/>
              </a:gradFill>
              <a:ln w="19050" algn="ctr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18000" rIns="18000"/>
              <a:lstStyle/>
              <a:p>
                <a:endParaRPr lang="ko-KR" altLang="en-US" sz="1200" b="1">
                  <a:solidFill>
                    <a:srgbClr val="FFFFFF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97" name="Rectangle 382"/>
              <p:cNvSpPr>
                <a:spLocks noChangeArrowheads="1"/>
              </p:cNvSpPr>
              <p:nvPr/>
            </p:nvSpPr>
            <p:spPr bwMode="auto">
              <a:xfrm rot="-713590">
                <a:off x="6332048" y="3230864"/>
                <a:ext cx="219075" cy="227012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3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98" name="Rectangle 385"/>
              <p:cNvSpPr>
                <a:spLocks noChangeArrowheads="1"/>
              </p:cNvSpPr>
              <p:nvPr/>
            </p:nvSpPr>
            <p:spPr bwMode="auto">
              <a:xfrm>
                <a:off x="6752112" y="3165776"/>
                <a:ext cx="219075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2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99" name="Rectangle 386"/>
              <p:cNvSpPr>
                <a:spLocks noChangeArrowheads="1"/>
              </p:cNvSpPr>
              <p:nvPr/>
            </p:nvSpPr>
            <p:spPr bwMode="auto">
              <a:xfrm>
                <a:off x="7061386" y="3165776"/>
                <a:ext cx="219075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 smtClean="0">
                    <a:solidFill>
                      <a:schemeClr val="bg1"/>
                    </a:solidFill>
                    <a:latin typeface="+mn-ea"/>
                    <a:ea typeface="+mn-ea"/>
                  </a:rPr>
                  <a:t>1</a:t>
                </a:r>
                <a:endPara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1100005" y="2692363"/>
            <a:ext cx="4802453" cy="2880385"/>
            <a:chOff x="957858" y="2692363"/>
            <a:chExt cx="4802453" cy="2880385"/>
          </a:xfrm>
        </p:grpSpPr>
        <p:sp>
          <p:nvSpPr>
            <p:cNvPr id="134" name="AutoShape 51"/>
            <p:cNvSpPr>
              <a:spLocks noChangeArrowheads="1"/>
            </p:cNvSpPr>
            <p:nvPr/>
          </p:nvSpPr>
          <p:spPr bwMode="auto">
            <a:xfrm>
              <a:off x="957858" y="2692363"/>
              <a:ext cx="4802453" cy="2880385"/>
            </a:xfrm>
            <a:prstGeom prst="roundRect">
              <a:avLst>
                <a:gd name="adj" fmla="val 20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</a:pPr>
              <a:endParaRPr kumimoji="0" lang="ko-KR" altLang="ko-KR" sz="1200" b="1" kern="0" dirty="0">
                <a:solidFill>
                  <a:sysClr val="windowText" lastClr="000000"/>
                </a:solidFill>
                <a:latin typeface="+mn-ea"/>
                <a:ea typeface="+mn-ea"/>
                <a:cs typeface="Times New Roman" pitchFamily="18" charset="0"/>
              </a:endParaRPr>
            </a:p>
          </p:txBody>
        </p:sp>
        <p:sp>
          <p:nvSpPr>
            <p:cNvPr id="138" name="Line 269"/>
            <p:cNvSpPr>
              <a:spLocks noChangeShapeType="1"/>
            </p:cNvSpPr>
            <p:nvPr/>
          </p:nvSpPr>
          <p:spPr bwMode="auto">
            <a:xfrm>
              <a:off x="4963665" y="3138500"/>
              <a:ext cx="0" cy="2163604"/>
            </a:xfrm>
            <a:prstGeom prst="line">
              <a:avLst/>
            </a:prstGeom>
            <a:noFill/>
            <a:ln w="12700">
              <a:solidFill>
                <a:srgbClr val="3F78A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 sz="3200"/>
            </a:p>
          </p:txBody>
        </p:sp>
        <p:sp>
          <p:nvSpPr>
            <p:cNvPr id="139" name="Line 272"/>
            <p:cNvSpPr>
              <a:spLocks noChangeShapeType="1"/>
            </p:cNvSpPr>
            <p:nvPr/>
          </p:nvSpPr>
          <p:spPr bwMode="auto">
            <a:xfrm>
              <a:off x="4464645" y="3138500"/>
              <a:ext cx="0" cy="2163604"/>
            </a:xfrm>
            <a:prstGeom prst="line">
              <a:avLst/>
            </a:prstGeom>
            <a:noFill/>
            <a:ln w="12700">
              <a:solidFill>
                <a:srgbClr val="3F78A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 sz="3200"/>
            </a:p>
          </p:txBody>
        </p:sp>
        <p:sp>
          <p:nvSpPr>
            <p:cNvPr id="140" name="Line 273"/>
            <p:cNvSpPr>
              <a:spLocks noChangeShapeType="1"/>
            </p:cNvSpPr>
            <p:nvPr/>
          </p:nvSpPr>
          <p:spPr bwMode="auto">
            <a:xfrm>
              <a:off x="4215135" y="3138500"/>
              <a:ext cx="0" cy="2163604"/>
            </a:xfrm>
            <a:prstGeom prst="line">
              <a:avLst/>
            </a:prstGeom>
            <a:noFill/>
            <a:ln w="12700">
              <a:solidFill>
                <a:srgbClr val="3F78A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 sz="3200"/>
            </a:p>
          </p:txBody>
        </p:sp>
        <p:sp>
          <p:nvSpPr>
            <p:cNvPr id="141" name="Line 274"/>
            <p:cNvSpPr>
              <a:spLocks noChangeShapeType="1"/>
            </p:cNvSpPr>
            <p:nvPr/>
          </p:nvSpPr>
          <p:spPr bwMode="auto">
            <a:xfrm>
              <a:off x="3965626" y="3138500"/>
              <a:ext cx="0" cy="2163604"/>
            </a:xfrm>
            <a:prstGeom prst="line">
              <a:avLst/>
            </a:prstGeom>
            <a:noFill/>
            <a:ln w="12700">
              <a:solidFill>
                <a:srgbClr val="3F78A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 sz="3200"/>
            </a:p>
          </p:txBody>
        </p:sp>
        <p:sp>
          <p:nvSpPr>
            <p:cNvPr id="142" name="Line 275"/>
            <p:cNvSpPr>
              <a:spLocks noChangeShapeType="1"/>
            </p:cNvSpPr>
            <p:nvPr/>
          </p:nvSpPr>
          <p:spPr bwMode="auto">
            <a:xfrm>
              <a:off x="4714155" y="3138500"/>
              <a:ext cx="0" cy="2163604"/>
            </a:xfrm>
            <a:prstGeom prst="line">
              <a:avLst/>
            </a:prstGeom>
            <a:noFill/>
            <a:ln w="12700">
              <a:solidFill>
                <a:srgbClr val="3F78A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 sz="3200"/>
            </a:p>
          </p:txBody>
        </p:sp>
        <p:sp>
          <p:nvSpPr>
            <p:cNvPr id="143" name="Line 276"/>
            <p:cNvSpPr>
              <a:spLocks noChangeShapeType="1"/>
            </p:cNvSpPr>
            <p:nvPr/>
          </p:nvSpPr>
          <p:spPr bwMode="auto">
            <a:xfrm>
              <a:off x="5213174" y="3138500"/>
              <a:ext cx="0" cy="2163604"/>
            </a:xfrm>
            <a:prstGeom prst="line">
              <a:avLst/>
            </a:prstGeom>
            <a:noFill/>
            <a:ln w="12700">
              <a:solidFill>
                <a:srgbClr val="3F78A7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 sz="3200"/>
            </a:p>
          </p:txBody>
        </p:sp>
        <p:grpSp>
          <p:nvGrpSpPr>
            <p:cNvPr id="144" name="그룹 143"/>
            <p:cNvGrpSpPr/>
            <p:nvPr/>
          </p:nvGrpSpPr>
          <p:grpSpPr>
            <a:xfrm>
              <a:off x="1307643" y="2888990"/>
              <a:ext cx="3988702" cy="2486651"/>
              <a:chOff x="187325" y="2521402"/>
              <a:chExt cx="4157663" cy="2413283"/>
            </a:xfrm>
          </p:grpSpPr>
          <p:sp>
            <p:nvSpPr>
              <p:cNvPr id="145" name="Text Box 185"/>
              <p:cNvSpPr txBox="1">
                <a:spLocks noChangeArrowheads="1"/>
              </p:cNvSpPr>
              <p:nvPr/>
            </p:nvSpPr>
            <p:spPr bwMode="auto">
              <a:xfrm>
                <a:off x="552558" y="3756873"/>
                <a:ext cx="968110" cy="295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1200" b="1" dirty="0" smtClean="0">
                    <a:latin typeface="+mn-ea"/>
                    <a:ea typeface="+mn-ea"/>
                  </a:rPr>
                  <a:t>Producer</a:t>
                </a:r>
                <a:endParaRPr lang="en-US" altLang="ko-KR" sz="1200" b="1" dirty="0">
                  <a:latin typeface="+mn-ea"/>
                  <a:ea typeface="+mn-ea"/>
                </a:endParaRPr>
              </a:p>
            </p:txBody>
          </p:sp>
          <p:grpSp>
            <p:nvGrpSpPr>
              <p:cNvPr id="146" name="Group 236"/>
              <p:cNvGrpSpPr>
                <a:grpSpLocks/>
              </p:cNvGrpSpPr>
              <p:nvPr/>
            </p:nvGrpSpPr>
            <p:grpSpPr bwMode="auto">
              <a:xfrm>
                <a:off x="2881313" y="3049889"/>
                <a:ext cx="1463675" cy="1463675"/>
                <a:chOff x="2023" y="1922"/>
                <a:chExt cx="381" cy="1017"/>
              </a:xfrm>
            </p:grpSpPr>
            <p:sp>
              <p:nvSpPr>
                <p:cNvPr id="168" name="Line 232"/>
                <p:cNvSpPr>
                  <a:spLocks noChangeShapeType="1"/>
                </p:cNvSpPr>
                <p:nvPr/>
              </p:nvSpPr>
              <p:spPr bwMode="auto">
                <a:xfrm>
                  <a:off x="2023" y="1922"/>
                  <a:ext cx="381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169" name="Line 233"/>
                <p:cNvSpPr>
                  <a:spLocks noChangeShapeType="1"/>
                </p:cNvSpPr>
                <p:nvPr/>
              </p:nvSpPr>
              <p:spPr bwMode="auto">
                <a:xfrm>
                  <a:off x="2023" y="2939"/>
                  <a:ext cx="381" cy="0"/>
                </a:xfrm>
                <a:prstGeom prst="line">
                  <a:avLst/>
                </a:prstGeom>
                <a:noFill/>
                <a:ln w="25400">
                  <a:solidFill>
                    <a:schemeClr val="bg2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47" name="Line 237"/>
              <p:cNvSpPr>
                <a:spLocks noChangeShapeType="1"/>
              </p:cNvSpPr>
              <p:nvPr/>
            </p:nvSpPr>
            <p:spPr bwMode="auto">
              <a:xfrm>
                <a:off x="187325" y="3731436"/>
                <a:ext cx="1436571" cy="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48" name="Rectangle 246"/>
              <p:cNvSpPr>
                <a:spLocks noChangeArrowheads="1"/>
              </p:cNvSpPr>
              <p:nvPr/>
            </p:nvSpPr>
            <p:spPr bwMode="auto">
              <a:xfrm>
                <a:off x="337896" y="3352916"/>
                <a:ext cx="211138" cy="227012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+mn-ea"/>
                    <a:ea typeface="+mn-ea"/>
                  </a:rPr>
                  <a:t>E</a:t>
                </a:r>
              </a:p>
            </p:txBody>
          </p:sp>
          <p:sp>
            <p:nvSpPr>
              <p:cNvPr id="149" name="Rectangle 247"/>
              <p:cNvSpPr>
                <a:spLocks noChangeArrowheads="1"/>
              </p:cNvSpPr>
              <p:nvPr/>
            </p:nvSpPr>
            <p:spPr bwMode="auto">
              <a:xfrm>
                <a:off x="625352" y="3352916"/>
                <a:ext cx="211138" cy="227012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+mn-ea"/>
                    <a:ea typeface="+mn-ea"/>
                  </a:rPr>
                  <a:t>D</a:t>
                </a:r>
              </a:p>
            </p:txBody>
          </p:sp>
          <p:sp>
            <p:nvSpPr>
              <p:cNvPr id="150" name="Rectangle 248"/>
              <p:cNvSpPr>
                <a:spLocks noChangeArrowheads="1"/>
              </p:cNvSpPr>
              <p:nvPr/>
            </p:nvSpPr>
            <p:spPr bwMode="auto">
              <a:xfrm>
                <a:off x="912808" y="3352916"/>
                <a:ext cx="211137" cy="227012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C</a:t>
                </a:r>
              </a:p>
            </p:txBody>
          </p:sp>
          <p:sp>
            <p:nvSpPr>
              <p:cNvPr id="151" name="Rectangle 249"/>
              <p:cNvSpPr>
                <a:spLocks noChangeArrowheads="1"/>
              </p:cNvSpPr>
              <p:nvPr/>
            </p:nvSpPr>
            <p:spPr bwMode="auto">
              <a:xfrm>
                <a:off x="1200263" y="3352916"/>
                <a:ext cx="211137" cy="227012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+mn-ea"/>
                    <a:ea typeface="+mn-ea"/>
                  </a:rPr>
                  <a:t>B</a:t>
                </a:r>
              </a:p>
            </p:txBody>
          </p:sp>
          <p:sp>
            <p:nvSpPr>
              <p:cNvPr id="152" name="Rectangle 250"/>
              <p:cNvSpPr>
                <a:spLocks noChangeArrowheads="1"/>
              </p:cNvSpPr>
              <p:nvPr/>
            </p:nvSpPr>
            <p:spPr bwMode="auto">
              <a:xfrm rot="900000">
                <a:off x="1573421" y="3329750"/>
                <a:ext cx="211138" cy="227012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A</a:t>
                </a:r>
              </a:p>
            </p:txBody>
          </p:sp>
          <p:sp>
            <p:nvSpPr>
              <p:cNvPr id="153" name="AutoShape 251"/>
              <p:cNvSpPr>
                <a:spLocks/>
              </p:cNvSpPr>
              <p:nvPr/>
            </p:nvSpPr>
            <p:spPr bwMode="auto">
              <a:xfrm rot="-5400000">
                <a:off x="906344" y="2546344"/>
                <a:ext cx="227012" cy="1313106"/>
              </a:xfrm>
              <a:prstGeom prst="rightBrace">
                <a:avLst>
                  <a:gd name="adj1" fmla="val 40152"/>
                  <a:gd name="adj2" fmla="val 50000"/>
                </a:avLst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+mn-ea"/>
                  <a:ea typeface="+mn-ea"/>
                </a:endParaRPr>
              </a:p>
            </p:txBody>
          </p:sp>
          <p:sp>
            <p:nvSpPr>
              <p:cNvPr id="154" name="Rectangle 261"/>
              <p:cNvSpPr>
                <a:spLocks noChangeArrowheads="1"/>
              </p:cNvSpPr>
              <p:nvPr/>
            </p:nvSpPr>
            <p:spPr bwMode="auto">
              <a:xfrm>
                <a:off x="3505200" y="2748264"/>
                <a:ext cx="209550" cy="227012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+mn-ea"/>
                    <a:ea typeface="+mn-ea"/>
                  </a:rPr>
                  <a:t>C</a:t>
                </a:r>
              </a:p>
            </p:txBody>
          </p:sp>
          <p:sp>
            <p:nvSpPr>
              <p:cNvPr id="155" name="Rectangle 263"/>
              <p:cNvSpPr>
                <a:spLocks noChangeArrowheads="1"/>
              </p:cNvSpPr>
              <p:nvPr/>
            </p:nvSpPr>
            <p:spPr bwMode="auto">
              <a:xfrm>
                <a:off x="4025900" y="2748264"/>
                <a:ext cx="211138" cy="227012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A</a:t>
                </a:r>
              </a:p>
            </p:txBody>
          </p:sp>
          <p:sp>
            <p:nvSpPr>
              <p:cNvPr id="156" name="Rectangle 264"/>
              <p:cNvSpPr>
                <a:spLocks noChangeArrowheads="1"/>
              </p:cNvSpPr>
              <p:nvPr/>
            </p:nvSpPr>
            <p:spPr bwMode="auto">
              <a:xfrm>
                <a:off x="2965161" y="4184951"/>
                <a:ext cx="209550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E</a:t>
                </a:r>
              </a:p>
            </p:txBody>
          </p:sp>
          <p:sp>
            <p:nvSpPr>
              <p:cNvPr id="157" name="Rectangle 265"/>
              <p:cNvSpPr>
                <a:spLocks noChangeArrowheads="1"/>
              </p:cNvSpPr>
              <p:nvPr/>
            </p:nvSpPr>
            <p:spPr bwMode="auto">
              <a:xfrm>
                <a:off x="3240088" y="4184951"/>
                <a:ext cx="209550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+mn-ea"/>
                    <a:ea typeface="+mn-ea"/>
                  </a:rPr>
                  <a:t>D</a:t>
                </a:r>
              </a:p>
            </p:txBody>
          </p:sp>
          <p:sp>
            <p:nvSpPr>
              <p:cNvPr id="158" name="Rectangle 267"/>
              <p:cNvSpPr>
                <a:spLocks noChangeArrowheads="1"/>
              </p:cNvSpPr>
              <p:nvPr/>
            </p:nvSpPr>
            <p:spPr bwMode="auto">
              <a:xfrm>
                <a:off x="3770313" y="4184951"/>
                <a:ext cx="209550" cy="227013"/>
              </a:xfrm>
              <a:prstGeom prst="rect">
                <a:avLst/>
              </a:prstGeom>
              <a:solidFill>
                <a:srgbClr val="10598A"/>
              </a:solidFill>
              <a:ln w="190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latin typeface="+mn-ea"/>
                    <a:ea typeface="+mn-ea"/>
                  </a:rPr>
                  <a:t>B</a:t>
                </a:r>
              </a:p>
            </p:txBody>
          </p:sp>
          <p:sp>
            <p:nvSpPr>
              <p:cNvPr id="159" name="Text Box 311"/>
              <p:cNvSpPr txBox="1">
                <a:spLocks noChangeArrowheads="1"/>
              </p:cNvSpPr>
              <p:nvPr/>
            </p:nvSpPr>
            <p:spPr bwMode="auto">
              <a:xfrm>
                <a:off x="3141374" y="3126090"/>
                <a:ext cx="1160143" cy="295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1200" b="1" dirty="0">
                    <a:latin typeface="+mn-ea"/>
                    <a:ea typeface="+mn-ea"/>
                  </a:rPr>
                  <a:t>Consumer1</a:t>
                </a:r>
              </a:p>
            </p:txBody>
          </p:sp>
          <p:sp>
            <p:nvSpPr>
              <p:cNvPr id="160" name="Text Box 312"/>
              <p:cNvSpPr txBox="1">
                <a:spLocks noChangeArrowheads="1"/>
              </p:cNvSpPr>
              <p:nvPr/>
            </p:nvSpPr>
            <p:spPr bwMode="auto">
              <a:xfrm>
                <a:off x="3141374" y="4638976"/>
                <a:ext cx="1160143" cy="295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1200" b="1" dirty="0">
                    <a:latin typeface="+mn-ea"/>
                    <a:ea typeface="+mn-ea"/>
                  </a:rPr>
                  <a:t>Consumer2</a:t>
                </a:r>
              </a:p>
            </p:txBody>
          </p:sp>
          <p:sp>
            <p:nvSpPr>
              <p:cNvPr id="161" name="Text Box 314"/>
              <p:cNvSpPr txBox="1">
                <a:spLocks noChangeArrowheads="1"/>
              </p:cNvSpPr>
              <p:nvPr/>
            </p:nvSpPr>
            <p:spPr bwMode="auto">
              <a:xfrm>
                <a:off x="529293" y="2521402"/>
                <a:ext cx="1156467" cy="492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b="1" dirty="0" smtClean="0">
                    <a:latin typeface="+mn-ea"/>
                    <a:ea typeface="+mn-ea"/>
                  </a:rPr>
                  <a:t>순서 보장 </a:t>
                </a:r>
                <a:endParaRPr lang="en-US" altLang="ko-KR" sz="1200" b="1" dirty="0" smtClean="0">
                  <a:latin typeface="+mn-ea"/>
                  <a:ea typeface="+mn-ea"/>
                </a:endParaRPr>
              </a:p>
              <a:p>
                <a:pPr>
                  <a:defRPr/>
                </a:pPr>
                <a:r>
                  <a:rPr lang="ko-KR" altLang="en-US" sz="1200" b="1" dirty="0" smtClean="0">
                    <a:latin typeface="+mn-ea"/>
                    <a:ea typeface="+mn-ea"/>
                  </a:rPr>
                  <a:t>필요 메시지</a:t>
                </a:r>
                <a:endParaRPr lang="en-US" altLang="ko-KR" sz="1200" b="1" dirty="0">
                  <a:latin typeface="+mn-ea"/>
                  <a:ea typeface="+mn-ea"/>
                </a:endParaRPr>
              </a:p>
            </p:txBody>
          </p:sp>
          <p:sp>
            <p:nvSpPr>
              <p:cNvPr id="162" name="AutoShape 465"/>
              <p:cNvSpPr>
                <a:spLocks noChangeArrowheads="1"/>
              </p:cNvSpPr>
              <p:nvPr/>
            </p:nvSpPr>
            <p:spPr bwMode="auto">
              <a:xfrm rot="5400000">
                <a:off x="1907484" y="3343016"/>
                <a:ext cx="465137" cy="701675"/>
              </a:xfrm>
              <a:prstGeom prst="can">
                <a:avLst>
                  <a:gd name="adj" fmla="val 21811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r>
                  <a:rPr lang="en-US" altLang="ko-KR" sz="1200" b="0" dirty="0">
                    <a:latin typeface="+mn-ea"/>
                    <a:ea typeface="+mn-ea"/>
                  </a:rPr>
                  <a:t>Queue</a:t>
                </a:r>
              </a:p>
            </p:txBody>
          </p:sp>
          <p:sp>
            <p:nvSpPr>
              <p:cNvPr id="163" name="AutoShape 465"/>
              <p:cNvSpPr>
                <a:spLocks noChangeArrowheads="1"/>
              </p:cNvSpPr>
              <p:nvPr/>
            </p:nvSpPr>
            <p:spPr bwMode="auto">
              <a:xfrm rot="5400000">
                <a:off x="1997841" y="3449990"/>
                <a:ext cx="465137" cy="701675"/>
              </a:xfrm>
              <a:prstGeom prst="can">
                <a:avLst>
                  <a:gd name="adj" fmla="val 21811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r>
                  <a:rPr lang="en-US" altLang="ko-KR" sz="1200" b="0" dirty="0">
                    <a:latin typeface="+mn-ea"/>
                    <a:ea typeface="+mn-ea"/>
                  </a:rPr>
                  <a:t>Queue</a:t>
                </a:r>
              </a:p>
            </p:txBody>
          </p:sp>
          <p:sp>
            <p:nvSpPr>
              <p:cNvPr id="164" name="AutoShape 465"/>
              <p:cNvSpPr>
                <a:spLocks noChangeArrowheads="1"/>
              </p:cNvSpPr>
              <p:nvPr/>
            </p:nvSpPr>
            <p:spPr bwMode="auto">
              <a:xfrm rot="5400000">
                <a:off x="2097215" y="3525785"/>
                <a:ext cx="465137" cy="701675"/>
              </a:xfrm>
              <a:prstGeom prst="can">
                <a:avLst>
                  <a:gd name="adj" fmla="val 21811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</a:rPr>
                  <a:t>Queue</a:t>
                </a:r>
              </a:p>
              <a:p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</a:rPr>
                  <a:t>Cluster</a:t>
                </a:r>
                <a:endPara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65" name="Group 241"/>
              <p:cNvGrpSpPr>
                <a:grpSpLocks/>
              </p:cNvGrpSpPr>
              <p:nvPr/>
            </p:nvGrpSpPr>
            <p:grpSpPr bwMode="auto">
              <a:xfrm>
                <a:off x="2598738" y="3049889"/>
                <a:ext cx="282575" cy="1463675"/>
                <a:chOff x="1642" y="1922"/>
                <a:chExt cx="381" cy="1017"/>
              </a:xfrm>
            </p:grpSpPr>
            <p:sp>
              <p:nvSpPr>
                <p:cNvPr id="166" name="Line 231"/>
                <p:cNvSpPr>
                  <a:spLocks noChangeShapeType="1"/>
                </p:cNvSpPr>
                <p:nvPr/>
              </p:nvSpPr>
              <p:spPr bwMode="auto">
                <a:xfrm>
                  <a:off x="2023" y="1922"/>
                  <a:ext cx="0" cy="1017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  <p:sp>
              <p:nvSpPr>
                <p:cNvPr id="167" name="Line 234"/>
                <p:cNvSpPr>
                  <a:spLocks noChangeShapeType="1"/>
                </p:cNvSpPr>
                <p:nvPr/>
              </p:nvSpPr>
              <p:spPr bwMode="auto">
                <a:xfrm>
                  <a:off x="1642" y="2463"/>
                  <a:ext cx="381" cy="0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 sz="1200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3" name="그룹 2"/>
            <p:cNvGrpSpPr/>
            <p:nvPr/>
          </p:nvGrpSpPr>
          <p:grpSpPr>
            <a:xfrm>
              <a:off x="3966076" y="4050910"/>
              <a:ext cx="1282973" cy="304699"/>
              <a:chOff x="3621550" y="4180126"/>
              <a:chExt cx="1166339" cy="276999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3621550" y="4180126"/>
                <a:ext cx="18415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rgbClr val="111111"/>
                    </a:solidFill>
                    <a:latin typeface="맑은 고딕" pitchFamily="50" charset="-127"/>
                    <a:ea typeface="맑은 고딕" pitchFamily="50" charset="-127"/>
                  </a:rPr>
                  <a:t>5</a:t>
                </a:r>
                <a:endParaRPr lang="ko-KR" altLang="en-US" sz="1200" dirty="0"/>
              </a:p>
            </p:txBody>
          </p:sp>
          <p:sp>
            <p:nvSpPr>
              <p:cNvPr id="206" name="직사각형 205"/>
              <p:cNvSpPr/>
              <p:nvPr/>
            </p:nvSpPr>
            <p:spPr>
              <a:xfrm>
                <a:off x="3829787" y="4180126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srgbClr val="111111"/>
                    </a:solidFill>
                    <a:latin typeface="맑은 고딕" pitchFamily="50" charset="-127"/>
                    <a:ea typeface="맑은 고딕" pitchFamily="50" charset="-127"/>
                  </a:rPr>
                  <a:t>4</a:t>
                </a:r>
                <a:endParaRPr lang="ko-KR" altLang="en-US" sz="1200" dirty="0"/>
              </a:p>
            </p:txBody>
          </p:sp>
          <p:sp>
            <p:nvSpPr>
              <p:cNvPr id="207" name="직사각형 206"/>
              <p:cNvSpPr/>
              <p:nvPr/>
            </p:nvSpPr>
            <p:spPr>
              <a:xfrm>
                <a:off x="4044388" y="4180126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srgbClr val="111111"/>
                    </a:solidFill>
                    <a:latin typeface="맑은 고딕" pitchFamily="50" charset="-127"/>
                    <a:ea typeface="맑은 고딕" pitchFamily="50" charset="-127"/>
                  </a:rPr>
                  <a:t>3</a:t>
                </a:r>
                <a:endParaRPr lang="ko-KR" altLang="en-US" sz="1200" dirty="0"/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4295358" y="4180126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srgbClr val="111111"/>
                    </a:solidFill>
                    <a:latin typeface="맑은 고딕" pitchFamily="50" charset="-127"/>
                    <a:ea typeface="맑은 고딕" pitchFamily="50" charset="-127"/>
                  </a:rPr>
                  <a:t>2</a:t>
                </a:r>
                <a:endParaRPr lang="ko-KR" altLang="en-US" sz="1200" dirty="0"/>
              </a:p>
            </p:txBody>
          </p:sp>
          <p:sp>
            <p:nvSpPr>
              <p:cNvPr id="210" name="직사각형 209"/>
              <p:cNvSpPr/>
              <p:nvPr/>
            </p:nvSpPr>
            <p:spPr>
              <a:xfrm>
                <a:off x="4518263" y="4180126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dirty="0" smtClean="0">
                    <a:solidFill>
                      <a:srgbClr val="111111"/>
                    </a:solidFill>
                    <a:latin typeface="맑은 고딕" pitchFamily="50" charset="-127"/>
                    <a:ea typeface="맑은 고딕" pitchFamily="50" charset="-127"/>
                  </a:rPr>
                  <a:t>1</a:t>
                </a:r>
                <a:endParaRPr lang="ko-KR" altLang="en-US" sz="1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12"/>
          <p:cNvSpPr>
            <a:spLocks noChangeArrowheads="1"/>
          </p:cNvSpPr>
          <p:nvPr/>
        </p:nvSpPr>
        <p:spPr bwMode="auto">
          <a:xfrm>
            <a:off x="1500217" y="5255909"/>
            <a:ext cx="1817694" cy="1533828"/>
          </a:xfrm>
          <a:prstGeom prst="roundRect">
            <a:avLst>
              <a:gd name="adj" fmla="val 556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777777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r>
              <a:rPr kumimoji="0" lang="en-US" altLang="ko-KR" sz="1400" b="1" kern="0" dirty="0" smtClean="0">
                <a:solidFill>
                  <a:sysClr val="windowText" lastClr="000000"/>
                </a:solidFill>
                <a:latin typeface="+mn-ea"/>
                <a:ea typeface="+mn-ea"/>
                <a:cs typeface="Times New Roman" pitchFamily="18" charset="0"/>
              </a:rPr>
              <a:t>JEUS</a:t>
            </a:r>
            <a:endParaRPr kumimoji="0" lang="ko-KR" altLang="en-US" sz="14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41432" y="3609505"/>
            <a:ext cx="1902114" cy="4327208"/>
            <a:chOff x="4732657" y="3282449"/>
            <a:chExt cx="2301558" cy="4327208"/>
          </a:xfrm>
        </p:grpSpPr>
        <p:sp>
          <p:nvSpPr>
            <p:cNvPr id="64" name="AutoShape 12"/>
            <p:cNvSpPr>
              <a:spLocks noChangeArrowheads="1"/>
            </p:cNvSpPr>
            <p:nvPr/>
          </p:nvSpPr>
          <p:spPr bwMode="auto">
            <a:xfrm>
              <a:off x="4732657" y="3282449"/>
              <a:ext cx="2301558" cy="1747997"/>
            </a:xfrm>
            <a:prstGeom prst="roundRect">
              <a:avLst>
                <a:gd name="adj" fmla="val 5560"/>
              </a:avLst>
            </a:prstGeom>
            <a:solidFill>
              <a:schemeClr val="bg1"/>
            </a:soli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 latinLnBrk="0">
                <a:buClr>
                  <a:srgbClr val="336699"/>
                </a:buClr>
                <a:buFont typeface="Wingdings" pitchFamily="2" charset="2"/>
                <a:buNone/>
              </a:pPr>
              <a:r>
                <a:rPr lang="en-US" altLang="ko-KR" sz="1100">
                  <a:latin typeface="+mn-ea"/>
                  <a:ea typeface="+mn-ea"/>
                  <a:cs typeface="Times New Roman" pitchFamily="18" charset="0"/>
                </a:rPr>
                <a:t>Other JEUS</a:t>
              </a:r>
              <a:endParaRPr lang="ko-KR" altLang="en-US" sz="1100">
                <a:latin typeface="+mn-ea"/>
                <a:ea typeface="+mn-ea"/>
                <a:cs typeface="Times New Roman" pitchFamily="18" charset="0"/>
              </a:endParaRPr>
            </a:p>
          </p:txBody>
        </p:sp>
        <p:sp>
          <p:nvSpPr>
            <p:cNvPr id="65" name="Rectangle 40"/>
            <p:cNvSpPr>
              <a:spLocks noChangeArrowheads="1"/>
            </p:cNvSpPr>
            <p:nvPr/>
          </p:nvSpPr>
          <p:spPr bwMode="auto">
            <a:xfrm>
              <a:off x="4954431" y="3949517"/>
              <a:ext cx="1747997" cy="908050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lIns="90000" tIns="90000" rIns="90000" bIns="90000">
              <a:flatTx/>
            </a:bodyPr>
            <a:lstStyle/>
            <a:p>
              <a:pPr marL="174625" indent="-174625" algn="ctr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ct val="100000"/>
              </a:pPr>
              <a:r>
                <a:rPr kumimoji="0" lang="en-US" altLang="ko-KR" sz="1100" b="1" kern="0" dirty="0">
                  <a:solidFill>
                    <a:srgbClr val="FFFFFF"/>
                  </a:solidFill>
                  <a:latin typeface="+mn-ea"/>
                  <a:ea typeface="+mn-ea"/>
                  <a:cs typeface="Times New Roman" pitchFamily="18" charset="0"/>
                </a:rPr>
                <a:t>JMS Engine</a:t>
              </a:r>
            </a:p>
          </p:txBody>
        </p:sp>
        <p:sp>
          <p:nvSpPr>
            <p:cNvPr id="66" name="AutoShape 12"/>
            <p:cNvSpPr>
              <a:spLocks noChangeArrowheads="1"/>
            </p:cNvSpPr>
            <p:nvPr/>
          </p:nvSpPr>
          <p:spPr bwMode="auto">
            <a:xfrm>
              <a:off x="4732657" y="5362234"/>
              <a:ext cx="2301558" cy="2247423"/>
            </a:xfrm>
            <a:prstGeom prst="roundRect">
              <a:avLst>
                <a:gd name="adj" fmla="val 5560"/>
              </a:avLst>
            </a:prstGeom>
            <a:solidFill>
              <a:schemeClr val="bg1"/>
            </a:soli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 latinLnBrk="0">
                <a:buClr>
                  <a:srgbClr val="336699"/>
                </a:buClr>
                <a:buFont typeface="Wingdings" pitchFamily="2" charset="2"/>
                <a:buNone/>
              </a:pPr>
              <a:r>
                <a:rPr lang="en-US" altLang="ko-KR" sz="1100">
                  <a:latin typeface="+mn-ea"/>
                  <a:ea typeface="+mn-ea"/>
                  <a:cs typeface="Times New Roman" pitchFamily="18" charset="0"/>
                </a:rPr>
                <a:t>Multi-Vendor MQ</a:t>
              </a:r>
              <a:endParaRPr lang="ko-KR" altLang="en-US" sz="1100">
                <a:latin typeface="+mn-ea"/>
                <a:ea typeface="+mn-ea"/>
                <a:cs typeface="Times New Roman" pitchFamily="18" charset="0"/>
              </a:endParaRPr>
            </a:p>
          </p:txBody>
        </p:sp>
        <p:sp>
          <p:nvSpPr>
            <p:cNvPr id="68" name="Text Box 107"/>
            <p:cNvSpPr txBox="1">
              <a:spLocks noChangeArrowheads="1"/>
            </p:cNvSpPr>
            <p:nvPr/>
          </p:nvSpPr>
          <p:spPr bwMode="auto">
            <a:xfrm>
              <a:off x="5725068" y="6323932"/>
              <a:ext cx="21833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69" name="Text Box 108"/>
            <p:cNvSpPr txBox="1">
              <a:spLocks noChangeArrowheads="1"/>
            </p:cNvSpPr>
            <p:nvPr/>
          </p:nvSpPr>
          <p:spPr bwMode="auto">
            <a:xfrm>
              <a:off x="5377893" y="6408125"/>
              <a:ext cx="15776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000" i="1" dirty="0">
                  <a:latin typeface="+mn-ea"/>
                  <a:ea typeface="+mn-ea"/>
                </a:rPr>
                <a:t>WebLogic </a:t>
              </a:r>
              <a:r>
                <a:rPr lang="ko-KR" altLang="en-US" sz="1000" i="1" dirty="0">
                  <a:latin typeface="+mn-ea"/>
                  <a:ea typeface="+mn-ea"/>
                </a:rPr>
                <a:t>등</a:t>
              </a:r>
            </a:p>
            <a:p>
              <a:pPr>
                <a:defRPr/>
              </a:pPr>
              <a:r>
                <a:rPr lang="ko-KR" altLang="en-US" sz="1000" i="1" dirty="0" err="1">
                  <a:latin typeface="+mn-ea"/>
                  <a:ea typeface="+mn-ea"/>
                </a:rPr>
                <a:t>표준지원</a:t>
              </a:r>
              <a:r>
                <a:rPr lang="ko-KR" altLang="en-US" sz="1000" i="1" dirty="0">
                  <a:latin typeface="+mn-ea"/>
                  <a:ea typeface="+mn-ea"/>
                </a:rPr>
                <a:t> </a:t>
              </a:r>
              <a:r>
                <a:rPr lang="en-US" altLang="ko-KR" sz="1000" i="1" dirty="0">
                  <a:latin typeface="+mn-ea"/>
                  <a:ea typeface="+mn-ea"/>
                </a:rPr>
                <a:t>MQ</a:t>
              </a:r>
            </a:p>
          </p:txBody>
        </p:sp>
        <p:grpSp>
          <p:nvGrpSpPr>
            <p:cNvPr id="108" name="그룹 107"/>
            <p:cNvGrpSpPr/>
            <p:nvPr/>
          </p:nvGrpSpPr>
          <p:grpSpPr>
            <a:xfrm>
              <a:off x="5244723" y="4292220"/>
              <a:ext cx="1184620" cy="444295"/>
              <a:chOff x="7581586" y="3004770"/>
              <a:chExt cx="1303082" cy="591356"/>
            </a:xfrm>
          </p:grpSpPr>
          <p:sp>
            <p:nvSpPr>
              <p:cNvPr id="109" name="AutoShape 12"/>
              <p:cNvSpPr>
                <a:spLocks noChangeArrowheads="1"/>
              </p:cNvSpPr>
              <p:nvPr/>
            </p:nvSpPr>
            <p:spPr bwMode="auto">
              <a:xfrm>
                <a:off x="7581586" y="3004770"/>
                <a:ext cx="1303082" cy="591356"/>
              </a:xfrm>
              <a:prstGeom prst="roundRect">
                <a:avLst>
                  <a:gd name="adj" fmla="val 5560"/>
                </a:avLst>
              </a:prstGeom>
              <a:solidFill>
                <a:schemeClr val="bg1"/>
              </a:solidFill>
              <a:ln w="28575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0" name="AutoShape 12"/>
              <p:cNvSpPr>
                <a:spLocks noChangeArrowheads="1"/>
              </p:cNvSpPr>
              <p:nvPr/>
            </p:nvSpPr>
            <p:spPr bwMode="auto">
              <a:xfrm>
                <a:off x="7711159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rgbClr val="5F5F5F"/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1" name="AutoShape 12"/>
              <p:cNvSpPr>
                <a:spLocks noChangeArrowheads="1"/>
              </p:cNvSpPr>
              <p:nvPr/>
            </p:nvSpPr>
            <p:spPr bwMode="auto">
              <a:xfrm>
                <a:off x="8089204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rgbClr val="99CCFF"/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2" name="AutoShape 12"/>
              <p:cNvSpPr>
                <a:spLocks noChangeArrowheads="1"/>
              </p:cNvSpPr>
              <p:nvPr/>
            </p:nvSpPr>
            <p:spPr bwMode="auto">
              <a:xfrm>
                <a:off x="8467248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rgbClr val="236D9C"/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13" name="그룹 112"/>
            <p:cNvGrpSpPr/>
            <p:nvPr/>
          </p:nvGrpSpPr>
          <p:grpSpPr>
            <a:xfrm>
              <a:off x="5260098" y="5854093"/>
              <a:ext cx="1184620" cy="444295"/>
              <a:chOff x="7581586" y="3004770"/>
              <a:chExt cx="1303082" cy="591356"/>
            </a:xfrm>
          </p:grpSpPr>
          <p:sp>
            <p:nvSpPr>
              <p:cNvPr id="114" name="AutoShape 12"/>
              <p:cNvSpPr>
                <a:spLocks noChangeArrowheads="1"/>
              </p:cNvSpPr>
              <p:nvPr/>
            </p:nvSpPr>
            <p:spPr bwMode="auto">
              <a:xfrm>
                <a:off x="7581586" y="3004770"/>
                <a:ext cx="1303082" cy="591356"/>
              </a:xfrm>
              <a:prstGeom prst="roundRect">
                <a:avLst>
                  <a:gd name="adj" fmla="val 5560"/>
                </a:avLst>
              </a:prstGeom>
              <a:solidFill>
                <a:schemeClr val="bg1"/>
              </a:solidFill>
              <a:ln w="28575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5" name="AutoShape 12"/>
              <p:cNvSpPr>
                <a:spLocks noChangeArrowheads="1"/>
              </p:cNvSpPr>
              <p:nvPr/>
            </p:nvSpPr>
            <p:spPr bwMode="auto">
              <a:xfrm>
                <a:off x="7711159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rgbClr val="5F5F5F"/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6" name="AutoShape 12"/>
              <p:cNvSpPr>
                <a:spLocks noChangeArrowheads="1"/>
              </p:cNvSpPr>
              <p:nvPr/>
            </p:nvSpPr>
            <p:spPr bwMode="auto">
              <a:xfrm>
                <a:off x="8089204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rgbClr val="99CCFF"/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7" name="AutoShape 12"/>
              <p:cNvSpPr>
                <a:spLocks noChangeArrowheads="1"/>
              </p:cNvSpPr>
              <p:nvPr/>
            </p:nvSpPr>
            <p:spPr bwMode="auto">
              <a:xfrm>
                <a:off x="8467248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rgbClr val="5F5F5F"/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18" name="그룹 117"/>
            <p:cNvGrpSpPr/>
            <p:nvPr/>
          </p:nvGrpSpPr>
          <p:grpSpPr>
            <a:xfrm>
              <a:off x="5260098" y="6997545"/>
              <a:ext cx="1184620" cy="444295"/>
              <a:chOff x="7581586" y="3004770"/>
              <a:chExt cx="1303082" cy="591356"/>
            </a:xfrm>
          </p:grpSpPr>
          <p:sp>
            <p:nvSpPr>
              <p:cNvPr id="119" name="AutoShape 12"/>
              <p:cNvSpPr>
                <a:spLocks noChangeArrowheads="1"/>
              </p:cNvSpPr>
              <p:nvPr/>
            </p:nvSpPr>
            <p:spPr bwMode="auto">
              <a:xfrm>
                <a:off x="7581586" y="3004770"/>
                <a:ext cx="1303082" cy="591356"/>
              </a:xfrm>
              <a:prstGeom prst="roundRect">
                <a:avLst>
                  <a:gd name="adj" fmla="val 5560"/>
                </a:avLst>
              </a:prstGeom>
              <a:solidFill>
                <a:schemeClr val="bg1"/>
              </a:solidFill>
              <a:ln w="28575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20" name="AutoShape 12"/>
              <p:cNvSpPr>
                <a:spLocks noChangeArrowheads="1"/>
              </p:cNvSpPr>
              <p:nvPr/>
            </p:nvSpPr>
            <p:spPr bwMode="auto">
              <a:xfrm>
                <a:off x="7711159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chemeClr val="accent6">
                  <a:lumMod val="75000"/>
                </a:schemeClr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21" name="AutoShape 12"/>
              <p:cNvSpPr>
                <a:spLocks noChangeArrowheads="1"/>
              </p:cNvSpPr>
              <p:nvPr/>
            </p:nvSpPr>
            <p:spPr bwMode="auto">
              <a:xfrm>
                <a:off x="8089204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chemeClr val="accent1">
                  <a:lumMod val="50000"/>
                </a:schemeClr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22" name="AutoShape 12"/>
              <p:cNvSpPr>
                <a:spLocks noChangeArrowheads="1"/>
              </p:cNvSpPr>
              <p:nvPr/>
            </p:nvSpPr>
            <p:spPr bwMode="auto">
              <a:xfrm>
                <a:off x="8467248" y="3089250"/>
                <a:ext cx="289659" cy="422397"/>
              </a:xfrm>
              <a:prstGeom prst="roundRect">
                <a:avLst>
                  <a:gd name="adj" fmla="val 5560"/>
                </a:avLst>
              </a:prstGeom>
              <a:solidFill>
                <a:srgbClr val="236D9C"/>
              </a:solidFill>
              <a:ln w="12700" algn="ctr">
                <a:solidFill>
                  <a:srgbClr val="01010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333333"/>
                  </a:buClr>
                  <a:buSzPct val="80000"/>
                </a:pPr>
                <a:endParaRPr kumimoji="0" lang="ko-KR" altLang="en-US" sz="14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</p:grpSp>
      </p:grpSp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JMS </a:t>
            </a:r>
            <a:r>
              <a:rPr lang="ko-KR" altLang="en-US" dirty="0" smtClean="0"/>
              <a:t>엔진 서비스 </a:t>
            </a:r>
            <a:r>
              <a:rPr lang="en-US" altLang="ko-KR" dirty="0" smtClean="0"/>
              <a:t>(2/3)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ko-KR" dirty="0" smtClean="0"/>
              <a:t>Message Bridge</a:t>
            </a:r>
            <a:r>
              <a:rPr lang="ko-KR" altLang="en-US" dirty="0" smtClean="0"/>
              <a:t>는 두 개의 서로 다른 </a:t>
            </a:r>
            <a:r>
              <a:rPr lang="en-US" altLang="ko-KR" dirty="0" smtClean="0"/>
              <a:t>MQ(JMS Server)</a:t>
            </a:r>
            <a:r>
              <a:rPr lang="ko-KR" altLang="en-US" dirty="0" smtClean="0"/>
              <a:t>를 연결해주는 기능으로 </a:t>
            </a:r>
            <a:r>
              <a:rPr lang="en-US" altLang="ko-KR" dirty="0" smtClean="0"/>
              <a:t>JEUS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MQ </a:t>
            </a:r>
            <a:r>
              <a:rPr lang="ko-KR" altLang="en-US" dirty="0" smtClean="0"/>
              <a:t>도입 시 기업 내 시스템간의 상호운용성과 유연성이 증대됩니다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MQ Bridge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Freeform 96"/>
          <p:cNvSpPr>
            <a:spLocks/>
          </p:cNvSpPr>
          <p:nvPr/>
        </p:nvSpPr>
        <p:spPr bwMode="auto">
          <a:xfrm flipH="1">
            <a:off x="967611" y="5404145"/>
            <a:ext cx="504667" cy="480218"/>
          </a:xfrm>
          <a:custGeom>
            <a:avLst/>
            <a:gdLst>
              <a:gd name="T0" fmla="*/ 0 w 595"/>
              <a:gd name="T1" fmla="*/ 218281 h 558"/>
              <a:gd name="T2" fmla="*/ 215129 w 595"/>
              <a:gd name="T3" fmla="*/ 0 h 558"/>
              <a:gd name="T4" fmla="*/ 276815 w 595"/>
              <a:gd name="T5" fmla="*/ 63372 h 558"/>
              <a:gd name="T6" fmla="*/ 158841 w 595"/>
              <a:gd name="T7" fmla="*/ 183074 h 558"/>
              <a:gd name="T8" fmla="*/ 458788 w 595"/>
              <a:gd name="T9" fmla="*/ 183074 h 558"/>
              <a:gd name="T10" fmla="*/ 458788 w 595"/>
              <a:gd name="T11" fmla="*/ 255052 h 558"/>
              <a:gd name="T12" fmla="*/ 158841 w 595"/>
              <a:gd name="T13" fmla="*/ 255052 h 558"/>
              <a:gd name="T14" fmla="*/ 276815 w 595"/>
              <a:gd name="T15" fmla="*/ 373972 h 558"/>
              <a:gd name="T16" fmla="*/ 215129 w 595"/>
              <a:gd name="T17" fmla="*/ 436562 h 558"/>
              <a:gd name="T18" fmla="*/ 0 w 595"/>
              <a:gd name="T19" fmla="*/ 218281 h 5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5"/>
              <a:gd name="T31" fmla="*/ 0 h 558"/>
              <a:gd name="T32" fmla="*/ 595 w 595"/>
              <a:gd name="T33" fmla="*/ 558 h 5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5" h="558">
                <a:moveTo>
                  <a:pt x="0" y="279"/>
                </a:moveTo>
                <a:lnTo>
                  <a:pt x="279" y="0"/>
                </a:lnTo>
                <a:lnTo>
                  <a:pt x="359" y="81"/>
                </a:lnTo>
                <a:lnTo>
                  <a:pt x="206" y="234"/>
                </a:lnTo>
                <a:lnTo>
                  <a:pt x="595" y="234"/>
                </a:lnTo>
                <a:lnTo>
                  <a:pt x="595" y="326"/>
                </a:lnTo>
                <a:lnTo>
                  <a:pt x="206" y="326"/>
                </a:lnTo>
                <a:lnTo>
                  <a:pt x="359" y="478"/>
                </a:lnTo>
                <a:lnTo>
                  <a:pt x="279" y="558"/>
                </a:lnTo>
                <a:lnTo>
                  <a:pt x="0" y="279"/>
                </a:lnTo>
                <a:close/>
              </a:path>
            </a:pathLst>
          </a:custGeom>
          <a:solidFill>
            <a:srgbClr val="87A3A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70" name="Text Box 113"/>
          <p:cNvSpPr txBox="1">
            <a:spLocks noChangeArrowheads="1"/>
          </p:cNvSpPr>
          <p:nvPr/>
        </p:nvSpPr>
        <p:spPr bwMode="auto">
          <a:xfrm>
            <a:off x="363668" y="7375530"/>
            <a:ext cx="9060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100" dirty="0">
                <a:latin typeface="+mn-ea"/>
                <a:ea typeface="+mn-ea"/>
              </a:rPr>
              <a:t>Clients</a:t>
            </a:r>
          </a:p>
          <a:p>
            <a:pPr algn="ctr">
              <a:defRPr/>
            </a:pPr>
            <a:r>
              <a:rPr lang="en-US" altLang="ko-KR" sz="1100" dirty="0">
                <a:latin typeface="+mn-ea"/>
                <a:ea typeface="+mn-ea"/>
              </a:rPr>
              <a:t>(Producers)</a:t>
            </a:r>
            <a:endParaRPr lang="ko-KR" altLang="en-US" sz="1100" dirty="0">
              <a:latin typeface="+mn-ea"/>
              <a:ea typeface="+mn-ea"/>
            </a:endParaRPr>
          </a:p>
        </p:txBody>
      </p:sp>
      <p:sp>
        <p:nvSpPr>
          <p:cNvPr id="71" name="Freeform 129"/>
          <p:cNvSpPr>
            <a:spLocks/>
          </p:cNvSpPr>
          <p:nvPr/>
        </p:nvSpPr>
        <p:spPr bwMode="auto">
          <a:xfrm>
            <a:off x="2926083" y="4845850"/>
            <a:ext cx="1580357" cy="1426687"/>
          </a:xfrm>
          <a:custGeom>
            <a:avLst/>
            <a:gdLst>
              <a:gd name="T0" fmla="*/ 0 w 953"/>
              <a:gd name="T1" fmla="*/ 1296988 h 817"/>
              <a:gd name="T2" fmla="*/ 574374 w 953"/>
              <a:gd name="T3" fmla="*/ 995363 h 817"/>
              <a:gd name="T4" fmla="*/ 934676 w 953"/>
              <a:gd name="T5" fmla="*/ 163513 h 817"/>
              <a:gd name="T6" fmla="*/ 1436688 w 953"/>
              <a:gd name="T7" fmla="*/ 1270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953"/>
              <a:gd name="T13" fmla="*/ 0 h 817"/>
              <a:gd name="T14" fmla="*/ 953 w 953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3" h="817">
                <a:moveTo>
                  <a:pt x="0" y="817"/>
                </a:moveTo>
                <a:cubicBezTo>
                  <a:pt x="139" y="781"/>
                  <a:pt x="278" y="746"/>
                  <a:pt x="381" y="627"/>
                </a:cubicBezTo>
                <a:cubicBezTo>
                  <a:pt x="484" y="508"/>
                  <a:pt x="525" y="206"/>
                  <a:pt x="620" y="103"/>
                </a:cubicBezTo>
                <a:cubicBezTo>
                  <a:pt x="715" y="0"/>
                  <a:pt x="834" y="4"/>
                  <a:pt x="953" y="8"/>
                </a:cubicBezTo>
              </a:path>
            </a:pathLst>
          </a:custGeom>
          <a:noFill/>
          <a:ln w="63500" cap="flat" cmpd="sng">
            <a:solidFill>
              <a:srgbClr val="B2B2B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72" name="Freeform 130"/>
          <p:cNvSpPr>
            <a:spLocks/>
          </p:cNvSpPr>
          <p:nvPr/>
        </p:nvSpPr>
        <p:spPr bwMode="auto">
          <a:xfrm>
            <a:off x="2926083" y="6314447"/>
            <a:ext cx="1580357" cy="83820"/>
          </a:xfrm>
          <a:custGeom>
            <a:avLst/>
            <a:gdLst>
              <a:gd name="T0" fmla="*/ 0 w 953"/>
              <a:gd name="T1" fmla="*/ 0 h 96"/>
              <a:gd name="T2" fmla="*/ 719098 w 953"/>
              <a:gd name="T3" fmla="*/ 38100 h 96"/>
              <a:gd name="T4" fmla="*/ 1436688 w 953"/>
              <a:gd name="T5" fmla="*/ 76200 h 96"/>
              <a:gd name="T6" fmla="*/ 0 60000 65536"/>
              <a:gd name="T7" fmla="*/ 0 60000 65536"/>
              <a:gd name="T8" fmla="*/ 0 60000 65536"/>
              <a:gd name="T9" fmla="*/ 0 w 953"/>
              <a:gd name="T10" fmla="*/ 0 h 96"/>
              <a:gd name="T11" fmla="*/ 953 w 953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3" h="96">
                <a:moveTo>
                  <a:pt x="0" y="0"/>
                </a:moveTo>
                <a:cubicBezTo>
                  <a:pt x="159" y="16"/>
                  <a:pt x="318" y="32"/>
                  <a:pt x="477" y="48"/>
                </a:cubicBezTo>
                <a:cubicBezTo>
                  <a:pt x="636" y="64"/>
                  <a:pt x="794" y="80"/>
                  <a:pt x="953" y="96"/>
                </a:cubicBezTo>
              </a:path>
            </a:pathLst>
          </a:custGeom>
          <a:noFill/>
          <a:ln w="63500" cap="flat" cmpd="sng">
            <a:solidFill>
              <a:srgbClr val="B2B2B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73" name="Freeform 131"/>
          <p:cNvSpPr>
            <a:spLocks/>
          </p:cNvSpPr>
          <p:nvPr/>
        </p:nvSpPr>
        <p:spPr bwMode="auto">
          <a:xfrm>
            <a:off x="2926083" y="6356357"/>
            <a:ext cx="1580357" cy="1107123"/>
          </a:xfrm>
          <a:custGeom>
            <a:avLst/>
            <a:gdLst>
              <a:gd name="T0" fmla="*/ 0 w 953"/>
              <a:gd name="T1" fmla="*/ 0 h 634"/>
              <a:gd name="T2" fmla="*/ 862314 w 953"/>
              <a:gd name="T3" fmla="*/ 377825 h 634"/>
              <a:gd name="T4" fmla="*/ 1148747 w 953"/>
              <a:gd name="T5" fmla="*/ 906463 h 634"/>
              <a:gd name="T6" fmla="*/ 1436688 w 953"/>
              <a:gd name="T7" fmla="*/ 982663 h 634"/>
              <a:gd name="T8" fmla="*/ 0 60000 65536"/>
              <a:gd name="T9" fmla="*/ 0 60000 65536"/>
              <a:gd name="T10" fmla="*/ 0 60000 65536"/>
              <a:gd name="T11" fmla="*/ 0 60000 65536"/>
              <a:gd name="T12" fmla="*/ 0 w 953"/>
              <a:gd name="T13" fmla="*/ 0 h 634"/>
              <a:gd name="T14" fmla="*/ 953 w 953"/>
              <a:gd name="T15" fmla="*/ 634 h 6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3" h="634">
                <a:moveTo>
                  <a:pt x="0" y="0"/>
                </a:moveTo>
                <a:cubicBezTo>
                  <a:pt x="222" y="71"/>
                  <a:pt x="445" y="143"/>
                  <a:pt x="572" y="238"/>
                </a:cubicBezTo>
                <a:cubicBezTo>
                  <a:pt x="699" y="333"/>
                  <a:pt x="699" y="508"/>
                  <a:pt x="762" y="571"/>
                </a:cubicBezTo>
                <a:cubicBezTo>
                  <a:pt x="825" y="634"/>
                  <a:pt x="889" y="626"/>
                  <a:pt x="953" y="619"/>
                </a:cubicBezTo>
              </a:path>
            </a:pathLst>
          </a:custGeom>
          <a:noFill/>
          <a:ln w="63500" cap="flat" cmpd="sng">
            <a:solidFill>
              <a:srgbClr val="B2B2B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pic>
        <p:nvPicPr>
          <p:cNvPr id="74" name="Picture 139" descr="connect-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42891" y="4652017"/>
            <a:ext cx="513398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ectangle 140"/>
          <p:cNvSpPr>
            <a:spLocks noChangeArrowheads="1"/>
          </p:cNvSpPr>
          <p:nvPr/>
        </p:nvSpPr>
        <p:spPr bwMode="auto">
          <a:xfrm>
            <a:off x="4408784" y="6190463"/>
            <a:ext cx="333534" cy="49768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5F5F5F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76" name="Rectangle 142"/>
          <p:cNvSpPr>
            <a:spLocks noChangeArrowheads="1"/>
          </p:cNvSpPr>
          <p:nvPr/>
        </p:nvSpPr>
        <p:spPr bwMode="auto">
          <a:xfrm>
            <a:off x="4326711" y="6314447"/>
            <a:ext cx="247968" cy="8382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77" name="Rectangle 143"/>
          <p:cNvSpPr>
            <a:spLocks noChangeArrowheads="1"/>
          </p:cNvSpPr>
          <p:nvPr/>
        </p:nvSpPr>
        <p:spPr bwMode="auto">
          <a:xfrm>
            <a:off x="4326711" y="6480340"/>
            <a:ext cx="247968" cy="8382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78" name="Rectangle 144"/>
          <p:cNvSpPr>
            <a:spLocks noChangeArrowheads="1"/>
          </p:cNvSpPr>
          <p:nvPr/>
        </p:nvSpPr>
        <p:spPr bwMode="auto">
          <a:xfrm>
            <a:off x="4408784" y="7271392"/>
            <a:ext cx="333534" cy="497681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5F5F5F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79" name="Rectangle 145"/>
          <p:cNvSpPr>
            <a:spLocks noChangeArrowheads="1"/>
          </p:cNvSpPr>
          <p:nvPr/>
        </p:nvSpPr>
        <p:spPr bwMode="auto">
          <a:xfrm>
            <a:off x="4326711" y="7395375"/>
            <a:ext cx="247968" cy="8382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80" name="Rectangle 146"/>
          <p:cNvSpPr>
            <a:spLocks noChangeArrowheads="1"/>
          </p:cNvSpPr>
          <p:nvPr/>
        </p:nvSpPr>
        <p:spPr bwMode="auto">
          <a:xfrm>
            <a:off x="4326711" y="7561270"/>
            <a:ext cx="247968" cy="8382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endParaRPr lang="ko-KR" altLang="en-US" sz="1000">
              <a:latin typeface="+mn-ea"/>
              <a:ea typeface="+mn-ea"/>
            </a:endParaRPr>
          </a:p>
        </p:txBody>
      </p:sp>
      <p:sp>
        <p:nvSpPr>
          <p:cNvPr id="81" name="Rectangle 150"/>
          <p:cNvSpPr>
            <a:spLocks noChangeArrowheads="1"/>
          </p:cNvSpPr>
          <p:nvPr/>
        </p:nvSpPr>
        <p:spPr bwMode="auto">
          <a:xfrm>
            <a:off x="3425511" y="5177638"/>
            <a:ext cx="381227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b="0" dirty="0">
                <a:latin typeface="+mn-ea"/>
                <a:ea typeface="+mn-ea"/>
              </a:rPr>
              <a:t>XA</a:t>
            </a:r>
            <a:endParaRPr lang="ko-KR" altLang="en-US" sz="1000" b="0" dirty="0">
              <a:latin typeface="+mn-ea"/>
              <a:ea typeface="+mn-ea"/>
            </a:endParaRPr>
          </a:p>
        </p:txBody>
      </p:sp>
      <p:sp>
        <p:nvSpPr>
          <p:cNvPr id="82" name="Rectangle 151"/>
          <p:cNvSpPr>
            <a:spLocks noChangeArrowheads="1"/>
          </p:cNvSpPr>
          <p:nvPr/>
        </p:nvSpPr>
        <p:spPr bwMode="auto">
          <a:xfrm>
            <a:off x="3444720" y="6735293"/>
            <a:ext cx="381227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b="0">
                <a:latin typeface="+mn-ea"/>
                <a:ea typeface="+mn-ea"/>
              </a:rPr>
              <a:t>XA</a:t>
            </a:r>
            <a:endParaRPr lang="ko-KR" altLang="en-US" sz="1000" b="0">
              <a:latin typeface="+mn-ea"/>
              <a:ea typeface="+mn-ea"/>
            </a:endParaRPr>
          </a:p>
        </p:txBody>
      </p:sp>
      <p:sp>
        <p:nvSpPr>
          <p:cNvPr id="83" name="Rectangle 152"/>
          <p:cNvSpPr>
            <a:spLocks noChangeArrowheads="1"/>
          </p:cNvSpPr>
          <p:nvPr/>
        </p:nvSpPr>
        <p:spPr bwMode="auto">
          <a:xfrm>
            <a:off x="3591405" y="6022823"/>
            <a:ext cx="381227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b="0">
                <a:latin typeface="+mn-ea"/>
                <a:ea typeface="+mn-ea"/>
              </a:rPr>
              <a:t>XA</a:t>
            </a:r>
            <a:endParaRPr lang="ko-KR" altLang="en-US" sz="1000" b="0">
              <a:latin typeface="+mn-ea"/>
              <a:ea typeface="+mn-ea"/>
            </a:endParaRPr>
          </a:p>
        </p:txBody>
      </p:sp>
      <p:pic>
        <p:nvPicPr>
          <p:cNvPr id="84" name="Picture 78" descr="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66" y="3780484"/>
            <a:ext cx="933221" cy="8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78" descr="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66" y="5128683"/>
            <a:ext cx="933221" cy="8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78" descr="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66" y="6476881"/>
            <a:ext cx="933221" cy="8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그룹 86"/>
          <p:cNvGrpSpPr/>
          <p:nvPr/>
        </p:nvGrpSpPr>
        <p:grpSpPr>
          <a:xfrm>
            <a:off x="1414454" y="3892833"/>
            <a:ext cx="2882574" cy="674809"/>
            <a:chOff x="5346929" y="2330661"/>
            <a:chExt cx="4104595" cy="674809"/>
          </a:xfrm>
        </p:grpSpPr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5745088" y="2569111"/>
              <a:ext cx="3299310" cy="22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0" h="0"/>
                <a:bevelB w="0" h="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0" algn="ctr" defTabSz="1001724" latinLnBrk="0">
                <a:defRPr/>
              </a:pPr>
              <a:r>
                <a:rPr lang="en-US" altLang="ko-KR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Message Bridge </a:t>
              </a:r>
              <a:r>
                <a:rPr lang="ko-KR" altLang="en-US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설정</a:t>
              </a:r>
            </a:p>
            <a:p>
              <a:pPr lvl="0" algn="ctr" defTabSz="1001724" latinLnBrk="0">
                <a:defRPr/>
              </a:pPr>
              <a:r>
                <a:rPr lang="en-US" altLang="ko-KR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400" kern="0" spc="-100" dirty="0" err="1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표준기반</a:t>
              </a:r>
              <a:r>
                <a:rPr lang="ko-KR" altLang="en-US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400" kern="0" spc="-100" dirty="0" err="1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연결지원</a:t>
              </a:r>
              <a:r>
                <a:rPr lang="en-US" altLang="ko-KR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XA</a:t>
              </a:r>
              <a:r>
                <a:rPr lang="ko-KR" altLang="en-US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지원</a:t>
              </a:r>
              <a:r>
                <a:rPr lang="en-US" altLang="ko-KR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grpSp>
          <p:nvGrpSpPr>
            <p:cNvPr id="89" name="그룹 88"/>
            <p:cNvGrpSpPr/>
            <p:nvPr/>
          </p:nvGrpSpPr>
          <p:grpSpPr>
            <a:xfrm>
              <a:off x="5346929" y="2330661"/>
              <a:ext cx="4104595" cy="674809"/>
              <a:chOff x="297179" y="2265087"/>
              <a:chExt cx="9334501" cy="674809"/>
            </a:xfrm>
          </p:grpSpPr>
          <p:sp>
            <p:nvSpPr>
              <p:cNvPr id="90" name="직사각형 2"/>
              <p:cNvSpPr/>
              <p:nvPr/>
            </p:nvSpPr>
            <p:spPr bwMode="auto">
              <a:xfrm>
                <a:off x="301024" y="2297492"/>
                <a:ext cx="9295703" cy="625764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554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91" name="그룹 3"/>
              <p:cNvGrpSpPr>
                <a:grpSpLocks/>
              </p:cNvGrpSpPr>
              <p:nvPr/>
            </p:nvGrpSpPr>
            <p:grpSpPr bwMode="auto">
              <a:xfrm>
                <a:off x="9137098" y="2299068"/>
                <a:ext cx="494582" cy="639950"/>
                <a:chOff x="6047980" y="7967514"/>
                <a:chExt cx="287286" cy="863646"/>
              </a:xfrm>
            </p:grpSpPr>
            <p:cxnSp>
              <p:nvCxnSpPr>
                <p:cNvPr id="96" name="직선 연결선 95"/>
                <p:cNvCxnSpPr/>
                <p:nvPr/>
              </p:nvCxnSpPr>
              <p:spPr>
                <a:xfrm flipH="1">
                  <a:off x="6047980" y="7967514"/>
                  <a:ext cx="2872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직선 연결선 96"/>
                <p:cNvCxnSpPr/>
                <p:nvPr/>
              </p:nvCxnSpPr>
              <p:spPr>
                <a:xfrm flipH="1">
                  <a:off x="6047980" y="8820523"/>
                  <a:ext cx="2872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직선 연결선 97"/>
                <p:cNvCxnSpPr/>
                <p:nvPr/>
              </p:nvCxnSpPr>
              <p:spPr>
                <a:xfrm>
                  <a:off x="6319024" y="7967514"/>
                  <a:ext cx="0" cy="863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92" name="그룹 3"/>
              <p:cNvGrpSpPr>
                <a:grpSpLocks/>
              </p:cNvGrpSpPr>
              <p:nvPr/>
            </p:nvGrpSpPr>
            <p:grpSpPr bwMode="auto">
              <a:xfrm flipH="1">
                <a:off x="297179" y="2265087"/>
                <a:ext cx="496330" cy="674809"/>
                <a:chOff x="6047980" y="7942868"/>
                <a:chExt cx="287286" cy="912940"/>
              </a:xfrm>
            </p:grpSpPr>
            <p:cxnSp>
              <p:nvCxnSpPr>
                <p:cNvPr id="93" name="직선 연결선 92"/>
                <p:cNvCxnSpPr/>
                <p:nvPr/>
              </p:nvCxnSpPr>
              <p:spPr>
                <a:xfrm flipH="1">
                  <a:off x="6047980" y="7967514"/>
                  <a:ext cx="2872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직선 연결선 93"/>
                <p:cNvCxnSpPr/>
                <p:nvPr/>
              </p:nvCxnSpPr>
              <p:spPr>
                <a:xfrm flipH="1">
                  <a:off x="6047980" y="8820498"/>
                  <a:ext cx="2872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직선 연결선 94"/>
                <p:cNvCxnSpPr/>
                <p:nvPr/>
              </p:nvCxnSpPr>
              <p:spPr>
                <a:xfrm>
                  <a:off x="6319081" y="7942868"/>
                  <a:ext cx="0" cy="912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pic>
        <p:nvPicPr>
          <p:cNvPr id="99" name="Picture 2" descr="queu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8" y="589883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queu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12" y="552022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1613525" y="5710333"/>
            <a:ext cx="1476579" cy="908847"/>
          </a:xfrm>
          <a:prstGeom prst="rect">
            <a:avLst/>
          </a:prstGeom>
          <a:solidFill>
            <a:srgbClr val="3366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7D8C"/>
            </a:extrusionClr>
          </a:sp3d>
        </p:spPr>
        <p:txBody>
          <a:bodyPr lIns="90000" tIns="90000" rIns="90000" bIns="90000">
            <a:flatTx/>
          </a:bodyPr>
          <a:lstStyle/>
          <a:p>
            <a:pPr marL="174625" indent="-174625"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ct val="100000"/>
            </a:pPr>
            <a:r>
              <a:rPr kumimoji="0" lang="en-US" altLang="ko-KR" sz="1200" b="1" kern="0" dirty="0">
                <a:solidFill>
                  <a:srgbClr val="FFFFFF"/>
                </a:solidFill>
                <a:latin typeface="+mn-ea"/>
                <a:ea typeface="+mn-ea"/>
                <a:cs typeface="Times New Roman" pitchFamily="18" charset="0"/>
              </a:rPr>
              <a:t>JMS Engine</a:t>
            </a:r>
          </a:p>
        </p:txBody>
      </p:sp>
      <p:sp>
        <p:nvSpPr>
          <p:cNvPr id="101" name="AutoShape 12"/>
          <p:cNvSpPr>
            <a:spLocks noChangeArrowheads="1"/>
          </p:cNvSpPr>
          <p:nvPr/>
        </p:nvSpPr>
        <p:spPr bwMode="auto">
          <a:xfrm>
            <a:off x="1723973" y="6073430"/>
            <a:ext cx="1196764" cy="403904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28575" algn="ctr">
            <a:solidFill>
              <a:srgbClr val="01010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endParaRPr kumimoji="0" lang="ko-KR" altLang="en-US" sz="14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2" name="AutoShape 12"/>
          <p:cNvSpPr>
            <a:spLocks noChangeArrowheads="1"/>
          </p:cNvSpPr>
          <p:nvPr/>
        </p:nvSpPr>
        <p:spPr bwMode="auto">
          <a:xfrm>
            <a:off x="1794657" y="6125670"/>
            <a:ext cx="163505" cy="288503"/>
          </a:xfrm>
          <a:prstGeom prst="roundRect">
            <a:avLst>
              <a:gd name="adj" fmla="val 5560"/>
            </a:avLst>
          </a:prstGeom>
          <a:solidFill>
            <a:srgbClr val="5F5F5F"/>
          </a:solidFill>
          <a:ln w="12700" algn="ctr">
            <a:solidFill>
              <a:srgbClr val="01010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endParaRPr kumimoji="0" lang="ko-KR" altLang="en-US" sz="14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3" name="AutoShape 12"/>
          <p:cNvSpPr>
            <a:spLocks noChangeArrowheads="1"/>
          </p:cNvSpPr>
          <p:nvPr/>
        </p:nvSpPr>
        <p:spPr bwMode="auto">
          <a:xfrm>
            <a:off x="1987091" y="6125670"/>
            <a:ext cx="163505" cy="288503"/>
          </a:xfrm>
          <a:prstGeom prst="roundRect">
            <a:avLst>
              <a:gd name="adj" fmla="val 5560"/>
            </a:avLst>
          </a:prstGeom>
          <a:solidFill>
            <a:srgbClr val="99CCFF"/>
          </a:solidFill>
          <a:ln w="12700" algn="ctr">
            <a:solidFill>
              <a:srgbClr val="01010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endParaRPr kumimoji="0" lang="ko-KR" altLang="en-US" sz="14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4" name="AutoShape 12"/>
          <p:cNvSpPr>
            <a:spLocks noChangeArrowheads="1"/>
          </p:cNvSpPr>
          <p:nvPr/>
        </p:nvSpPr>
        <p:spPr bwMode="auto">
          <a:xfrm>
            <a:off x="2179525" y="6125670"/>
            <a:ext cx="163505" cy="288503"/>
          </a:xfrm>
          <a:prstGeom prst="roundRect">
            <a:avLst>
              <a:gd name="adj" fmla="val 5560"/>
            </a:avLst>
          </a:prstGeom>
          <a:solidFill>
            <a:srgbClr val="236D9C"/>
          </a:solidFill>
          <a:ln w="12700" algn="ctr">
            <a:solidFill>
              <a:srgbClr val="01010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endParaRPr kumimoji="0" lang="ko-KR" altLang="en-US" sz="14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2371958" y="6125670"/>
            <a:ext cx="163505" cy="288503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12700" algn="ctr">
            <a:solidFill>
              <a:srgbClr val="01010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endParaRPr kumimoji="0" lang="ko-KR" altLang="en-US" sz="14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106" name="Picture 139" descr="connect-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90982" y="6099469"/>
            <a:ext cx="466726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AutoShape 12"/>
          <p:cNvSpPr>
            <a:spLocks noChangeArrowheads="1"/>
          </p:cNvSpPr>
          <p:nvPr/>
        </p:nvSpPr>
        <p:spPr bwMode="auto">
          <a:xfrm>
            <a:off x="2572981" y="6125670"/>
            <a:ext cx="163505" cy="288503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12700" algn="ctr">
            <a:solidFill>
              <a:srgbClr val="01010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</a:pPr>
            <a:endParaRPr kumimoji="0" lang="ko-KR" altLang="en-US" sz="1400" b="1" kern="0" dirty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2.3 JMS </a:t>
            </a:r>
            <a:r>
              <a:rPr lang="ko-KR" altLang="en-US" dirty="0" smtClean="0"/>
              <a:t>엔진 서비스 </a:t>
            </a:r>
            <a:r>
              <a:rPr lang="en-US" altLang="ko-KR" dirty="0" smtClean="0"/>
              <a:t>(3/3)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ko-KR" dirty="0"/>
              <a:t>JEUS</a:t>
            </a:r>
            <a:r>
              <a:rPr lang="ko-KR" altLang="en-US" dirty="0"/>
              <a:t>는 </a:t>
            </a:r>
            <a:r>
              <a:rPr lang="en-US" altLang="ko-KR" dirty="0"/>
              <a:t>OOM(Out of Memory) </a:t>
            </a:r>
            <a:r>
              <a:rPr lang="ko-KR" altLang="en-US" dirty="0"/>
              <a:t>방지를 위해 </a:t>
            </a:r>
            <a:r>
              <a:rPr lang="en-US" altLang="ko-KR" dirty="0"/>
              <a:t>JMS </a:t>
            </a:r>
            <a:r>
              <a:rPr lang="ko-KR" altLang="en-US" dirty="0"/>
              <a:t>엔진에서 </a:t>
            </a:r>
            <a:r>
              <a:rPr lang="en-US" altLang="ko-KR" dirty="0"/>
              <a:t>Destination</a:t>
            </a:r>
            <a:r>
              <a:rPr lang="ko-KR" altLang="en-US" dirty="0"/>
              <a:t>별 메모리를 제한하는 기능</a:t>
            </a:r>
            <a:r>
              <a:rPr lang="en-US" altLang="ko-KR" dirty="0"/>
              <a:t>, Persistent Store </a:t>
            </a:r>
            <a:r>
              <a:rPr lang="ko-KR" altLang="en-US" dirty="0"/>
              <a:t>설정 기능 등을 제공합니다</a:t>
            </a:r>
            <a:r>
              <a:rPr lang="en-US" altLang="ko-KR" dirty="0"/>
              <a:t>. 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1856656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OOM 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방지를 위한 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JMS 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기능</a:t>
            </a:r>
          </a:p>
        </p:txBody>
      </p:sp>
      <p:grpSp>
        <p:nvGrpSpPr>
          <p:cNvPr id="123" name="그룹 122"/>
          <p:cNvGrpSpPr/>
          <p:nvPr/>
        </p:nvGrpSpPr>
        <p:grpSpPr>
          <a:xfrm>
            <a:off x="526529" y="6313400"/>
            <a:ext cx="2956828" cy="184666"/>
            <a:chOff x="341312" y="2191410"/>
            <a:chExt cx="2956828" cy="184666"/>
          </a:xfrm>
        </p:grpSpPr>
        <p:sp>
          <p:nvSpPr>
            <p:cNvPr id="124" name="TextBox 123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JMS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 극복 방안</a:t>
              </a:r>
            </a:p>
          </p:txBody>
        </p:sp>
        <p:grpSp>
          <p:nvGrpSpPr>
            <p:cNvPr id="125" name="그룹 12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26" name="직사각형 12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7" name="L 도형 126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28" name="그룹 127"/>
          <p:cNvGrpSpPr/>
          <p:nvPr/>
        </p:nvGrpSpPr>
        <p:grpSpPr>
          <a:xfrm>
            <a:off x="526529" y="2219776"/>
            <a:ext cx="2956828" cy="184666"/>
            <a:chOff x="341312" y="2191410"/>
            <a:chExt cx="2956828" cy="184666"/>
          </a:xfrm>
        </p:grpSpPr>
        <p:sp>
          <p:nvSpPr>
            <p:cNvPr id="129" name="TextBox 128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JMS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지원</a:t>
              </a:r>
            </a:p>
          </p:txBody>
        </p:sp>
        <p:grpSp>
          <p:nvGrpSpPr>
            <p:cNvPr id="130" name="그룹 129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31" name="직사각형 130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2" name="L 도형 131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910191" y="2535143"/>
            <a:ext cx="5182079" cy="3604543"/>
            <a:chOff x="481503" y="2360140"/>
            <a:chExt cx="4282710" cy="3964997"/>
          </a:xfrm>
        </p:grpSpPr>
        <p:sp>
          <p:nvSpPr>
            <p:cNvPr id="133" name="AutoShape 12"/>
            <p:cNvSpPr>
              <a:spLocks noChangeArrowheads="1"/>
            </p:cNvSpPr>
            <p:nvPr/>
          </p:nvSpPr>
          <p:spPr bwMode="auto">
            <a:xfrm>
              <a:off x="1814276" y="2360140"/>
              <a:ext cx="1535577" cy="1295958"/>
            </a:xfrm>
            <a:prstGeom prst="roundRect">
              <a:avLst>
                <a:gd name="adj" fmla="val 5560"/>
              </a:avLst>
            </a:prstGeom>
            <a:solidFill>
              <a:srgbClr val="FFFFFF"/>
            </a:soli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 latinLnBrk="0">
                <a:defRPr/>
              </a:pPr>
              <a:r>
                <a:rPr lang="en-US" altLang="ko-KR" sz="1200" b="1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JNDI Naming Server</a:t>
              </a:r>
              <a:endParaRPr lang="en-US" altLang="en-US" sz="1200" b="1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34" name="Rectangle 118"/>
            <p:cNvSpPr>
              <a:spLocks noChangeArrowheads="1"/>
            </p:cNvSpPr>
            <p:nvPr/>
          </p:nvSpPr>
          <p:spPr bwMode="auto">
            <a:xfrm>
              <a:off x="1901332" y="2707946"/>
              <a:ext cx="1360254" cy="228342"/>
            </a:xfrm>
            <a:prstGeom prst="rect">
              <a:avLst/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8000" rIns="18000"/>
            <a:lstStyle/>
            <a:p>
              <a:pPr algn="ctr" latinLnBrk="0">
                <a:defRPr/>
              </a:pPr>
              <a:r>
                <a:rPr lang="en-US" altLang="en-US" sz="1050" kern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Topic</a:t>
              </a:r>
            </a:p>
          </p:txBody>
        </p:sp>
        <p:sp>
          <p:nvSpPr>
            <p:cNvPr id="135" name="Rectangle 118"/>
            <p:cNvSpPr>
              <a:spLocks noChangeArrowheads="1"/>
            </p:cNvSpPr>
            <p:nvPr/>
          </p:nvSpPr>
          <p:spPr bwMode="auto">
            <a:xfrm>
              <a:off x="1901332" y="3007362"/>
              <a:ext cx="1360254" cy="228342"/>
            </a:xfrm>
            <a:prstGeom prst="rect">
              <a:avLst/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8000" rIns="18000"/>
            <a:lstStyle/>
            <a:p>
              <a:pPr algn="ctr" latinLnBrk="0">
                <a:defRPr/>
              </a:pPr>
              <a:r>
                <a:rPr lang="en-US" altLang="en-US" sz="1050" kern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Queue</a:t>
              </a:r>
            </a:p>
          </p:txBody>
        </p:sp>
        <p:sp>
          <p:nvSpPr>
            <p:cNvPr id="136" name="Rectangle 118"/>
            <p:cNvSpPr>
              <a:spLocks noChangeArrowheads="1"/>
            </p:cNvSpPr>
            <p:nvPr/>
          </p:nvSpPr>
          <p:spPr bwMode="auto">
            <a:xfrm>
              <a:off x="1901332" y="3296193"/>
              <a:ext cx="1360254" cy="228342"/>
            </a:xfrm>
            <a:prstGeom prst="rect">
              <a:avLst/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8000" rIns="18000"/>
            <a:lstStyle/>
            <a:p>
              <a:pPr algn="ctr" latinLnBrk="0">
                <a:defRPr/>
              </a:pPr>
              <a:r>
                <a:rPr lang="en-US" altLang="en-US" sz="1050" kern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Connection Factory</a:t>
              </a:r>
            </a:p>
          </p:txBody>
        </p:sp>
        <p:sp>
          <p:nvSpPr>
            <p:cNvPr id="137" name="AutoShape 12"/>
            <p:cNvSpPr>
              <a:spLocks noChangeArrowheads="1"/>
            </p:cNvSpPr>
            <p:nvPr/>
          </p:nvSpPr>
          <p:spPr bwMode="auto">
            <a:xfrm>
              <a:off x="1814276" y="4205027"/>
              <a:ext cx="1535577" cy="1295958"/>
            </a:xfrm>
            <a:prstGeom prst="roundRect">
              <a:avLst>
                <a:gd name="adj" fmla="val 5560"/>
              </a:avLst>
            </a:prstGeom>
            <a:solidFill>
              <a:srgbClr val="FFFFFF"/>
            </a:soli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 latinLnBrk="0">
                <a:defRPr/>
              </a:pPr>
              <a:r>
                <a:rPr lang="en-US" altLang="en-US" sz="1200" b="1" kern="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JMS Server</a:t>
              </a:r>
            </a:p>
          </p:txBody>
        </p:sp>
        <p:sp>
          <p:nvSpPr>
            <p:cNvPr id="138" name="AutoShape 161"/>
            <p:cNvSpPr>
              <a:spLocks noChangeArrowheads="1"/>
            </p:cNvSpPr>
            <p:nvPr/>
          </p:nvSpPr>
          <p:spPr bwMode="auto">
            <a:xfrm>
              <a:off x="1815484" y="5817036"/>
              <a:ext cx="1533158" cy="50810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 w="63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lIns="0" rIns="0" anchor="ctr"/>
            <a:lstStyle/>
            <a:p>
              <a:pPr algn="ctr" latinLnBrk="0">
                <a:defRPr/>
              </a:pPr>
              <a:r>
                <a:rPr lang="en-US" altLang="ko-KR" sz="1100" kern="0">
                  <a:solidFill>
                    <a:srgbClr val="26313A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Persistent Storage</a:t>
              </a:r>
            </a:p>
          </p:txBody>
        </p:sp>
        <p:sp>
          <p:nvSpPr>
            <p:cNvPr id="139" name="Rectangle 184"/>
            <p:cNvSpPr>
              <a:spLocks noChangeArrowheads="1"/>
            </p:cNvSpPr>
            <p:nvPr/>
          </p:nvSpPr>
          <p:spPr bwMode="auto">
            <a:xfrm>
              <a:off x="481503" y="2961708"/>
              <a:ext cx="1114829" cy="110844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latinLnBrk="0">
                <a:defRPr/>
              </a:pPr>
              <a:endParaRPr lang="ko-KR" altLang="en-US" sz="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0" name="Rectangle 185"/>
            <p:cNvSpPr>
              <a:spLocks noChangeArrowheads="1"/>
            </p:cNvSpPr>
            <p:nvPr/>
          </p:nvSpPr>
          <p:spPr bwMode="auto">
            <a:xfrm>
              <a:off x="481503" y="2975346"/>
              <a:ext cx="1114829" cy="295396"/>
            </a:xfrm>
            <a:prstGeom prst="rect">
              <a:avLst/>
            </a:prstGeom>
            <a:gradFill rotWithShape="1">
              <a:gsLst>
                <a:gs pos="0">
                  <a:srgbClr val="3F78A7"/>
                </a:gs>
                <a:gs pos="100000">
                  <a:srgbClr val="10598A"/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0">
                <a:defRPr/>
              </a:pPr>
              <a:r>
                <a:rPr lang="en-US" altLang="ko-KR" sz="1000" b="1" kern="0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Client Application</a:t>
              </a:r>
            </a:p>
          </p:txBody>
        </p:sp>
        <p:grpSp>
          <p:nvGrpSpPr>
            <p:cNvPr id="141" name="Group 186"/>
            <p:cNvGrpSpPr>
              <a:grpSpLocks/>
            </p:cNvGrpSpPr>
            <p:nvPr/>
          </p:nvGrpSpPr>
          <p:grpSpPr bwMode="auto">
            <a:xfrm>
              <a:off x="550265" y="3382113"/>
              <a:ext cx="977304" cy="576150"/>
              <a:chOff x="2880" y="2446"/>
              <a:chExt cx="666" cy="333"/>
            </a:xfrm>
            <a:solidFill>
              <a:schemeClr val="bg1">
                <a:lumMod val="75000"/>
              </a:schemeClr>
            </a:solidFill>
          </p:grpSpPr>
          <p:sp>
            <p:nvSpPr>
              <p:cNvPr id="142" name="Rectangle 187"/>
              <p:cNvSpPr>
                <a:spLocks noChangeArrowheads="1"/>
              </p:cNvSpPr>
              <p:nvPr/>
            </p:nvSpPr>
            <p:spPr bwMode="auto">
              <a:xfrm>
                <a:off x="2880" y="2446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Topic</a:t>
                </a:r>
              </a:p>
            </p:txBody>
          </p:sp>
          <p:sp>
            <p:nvSpPr>
              <p:cNvPr id="143" name="Rectangle 188"/>
              <p:cNvSpPr>
                <a:spLocks noChangeArrowheads="1"/>
              </p:cNvSpPr>
              <p:nvPr/>
            </p:nvSpPr>
            <p:spPr bwMode="auto">
              <a:xfrm>
                <a:off x="2880" y="2565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Connection Factory</a:t>
                </a:r>
              </a:p>
            </p:txBody>
          </p:sp>
          <p:sp>
            <p:nvSpPr>
              <p:cNvPr id="144" name="Rectangle 189"/>
              <p:cNvSpPr>
                <a:spLocks noChangeArrowheads="1"/>
              </p:cNvSpPr>
              <p:nvPr/>
            </p:nvSpPr>
            <p:spPr bwMode="auto">
              <a:xfrm>
                <a:off x="2880" y="2684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JMS API</a:t>
                </a:r>
              </a:p>
            </p:txBody>
          </p:sp>
        </p:grpSp>
        <p:sp>
          <p:nvSpPr>
            <p:cNvPr id="145" name="Rectangle 191"/>
            <p:cNvSpPr>
              <a:spLocks noChangeArrowheads="1"/>
            </p:cNvSpPr>
            <p:nvPr/>
          </p:nvSpPr>
          <p:spPr bwMode="auto">
            <a:xfrm>
              <a:off x="481503" y="4651128"/>
              <a:ext cx="1114829" cy="110844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latinLnBrk="0">
                <a:defRPr/>
              </a:pPr>
              <a:endParaRPr lang="ko-KR" altLang="en-US" sz="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6" name="Rectangle 192"/>
            <p:cNvSpPr>
              <a:spLocks noChangeArrowheads="1"/>
            </p:cNvSpPr>
            <p:nvPr/>
          </p:nvSpPr>
          <p:spPr bwMode="auto">
            <a:xfrm>
              <a:off x="481503" y="4638744"/>
              <a:ext cx="1114829" cy="295396"/>
            </a:xfrm>
            <a:prstGeom prst="rect">
              <a:avLst/>
            </a:prstGeom>
            <a:gradFill rotWithShape="1">
              <a:gsLst>
                <a:gs pos="0">
                  <a:srgbClr val="3F78A7"/>
                </a:gs>
                <a:gs pos="100000">
                  <a:srgbClr val="10598A"/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0">
                <a:defRPr/>
              </a:pPr>
              <a:r>
                <a:rPr lang="en-US" altLang="ko-KR" sz="1000" b="1" kern="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Client Application</a:t>
              </a:r>
            </a:p>
          </p:txBody>
        </p:sp>
        <p:grpSp>
          <p:nvGrpSpPr>
            <p:cNvPr id="147" name="Group 193"/>
            <p:cNvGrpSpPr>
              <a:grpSpLocks/>
            </p:cNvGrpSpPr>
            <p:nvPr/>
          </p:nvGrpSpPr>
          <p:grpSpPr bwMode="auto">
            <a:xfrm>
              <a:off x="550265" y="5085120"/>
              <a:ext cx="977304" cy="576150"/>
              <a:chOff x="2880" y="2446"/>
              <a:chExt cx="666" cy="333"/>
            </a:xfrm>
            <a:solidFill>
              <a:schemeClr val="bg1">
                <a:lumMod val="75000"/>
              </a:schemeClr>
            </a:solidFill>
          </p:grpSpPr>
          <p:sp>
            <p:nvSpPr>
              <p:cNvPr id="148" name="Rectangle 194"/>
              <p:cNvSpPr>
                <a:spLocks noChangeArrowheads="1"/>
              </p:cNvSpPr>
              <p:nvPr/>
            </p:nvSpPr>
            <p:spPr bwMode="auto">
              <a:xfrm>
                <a:off x="2880" y="2446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Queue</a:t>
                </a:r>
              </a:p>
            </p:txBody>
          </p:sp>
          <p:sp>
            <p:nvSpPr>
              <p:cNvPr id="149" name="Rectangle 195"/>
              <p:cNvSpPr>
                <a:spLocks noChangeArrowheads="1"/>
              </p:cNvSpPr>
              <p:nvPr/>
            </p:nvSpPr>
            <p:spPr bwMode="auto">
              <a:xfrm>
                <a:off x="2880" y="2565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Connection Factory</a:t>
                </a:r>
              </a:p>
            </p:txBody>
          </p:sp>
          <p:sp>
            <p:nvSpPr>
              <p:cNvPr id="150" name="Rectangle 196"/>
              <p:cNvSpPr>
                <a:spLocks noChangeArrowheads="1"/>
              </p:cNvSpPr>
              <p:nvPr/>
            </p:nvSpPr>
            <p:spPr bwMode="auto">
              <a:xfrm>
                <a:off x="2880" y="2684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JMS API</a:t>
                </a:r>
              </a:p>
            </p:txBody>
          </p:sp>
        </p:grpSp>
        <p:sp>
          <p:nvSpPr>
            <p:cNvPr id="151" name="Rectangle 204"/>
            <p:cNvSpPr>
              <a:spLocks noChangeArrowheads="1"/>
            </p:cNvSpPr>
            <p:nvPr/>
          </p:nvSpPr>
          <p:spPr bwMode="auto">
            <a:xfrm>
              <a:off x="1572452" y="4232247"/>
              <a:ext cx="120911" cy="117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2" name="Rectangle 216"/>
            <p:cNvSpPr>
              <a:spLocks noChangeArrowheads="1"/>
            </p:cNvSpPr>
            <p:nvPr/>
          </p:nvSpPr>
          <p:spPr bwMode="auto">
            <a:xfrm>
              <a:off x="3441744" y="4710104"/>
              <a:ext cx="120911" cy="11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3" name="Rectangle 220"/>
            <p:cNvSpPr>
              <a:spLocks noChangeArrowheads="1"/>
            </p:cNvSpPr>
            <p:nvPr/>
          </p:nvSpPr>
          <p:spPr bwMode="auto">
            <a:xfrm>
              <a:off x="3536056" y="5249960"/>
              <a:ext cx="120911" cy="11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4" name="Rectangle 224"/>
            <p:cNvSpPr>
              <a:spLocks noChangeArrowheads="1"/>
            </p:cNvSpPr>
            <p:nvPr/>
          </p:nvSpPr>
          <p:spPr bwMode="auto">
            <a:xfrm>
              <a:off x="2348705" y="4918786"/>
              <a:ext cx="164440" cy="240440"/>
            </a:xfrm>
            <a:prstGeom prst="rect">
              <a:avLst/>
            </a:prstGeom>
            <a:noFill/>
            <a:ln w="22225" cap="rnd" algn="ctr">
              <a:noFill/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5" name="Rectangle 226"/>
            <p:cNvSpPr>
              <a:spLocks noChangeArrowheads="1"/>
            </p:cNvSpPr>
            <p:nvPr/>
          </p:nvSpPr>
          <p:spPr bwMode="auto">
            <a:xfrm>
              <a:off x="2649774" y="4643565"/>
              <a:ext cx="164440" cy="240440"/>
            </a:xfrm>
            <a:prstGeom prst="rect">
              <a:avLst/>
            </a:prstGeom>
            <a:noFill/>
            <a:ln w="22225" cap="rnd" algn="ctr">
              <a:noFill/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6" name="Rectangle 118"/>
            <p:cNvSpPr>
              <a:spLocks noChangeArrowheads="1"/>
            </p:cNvSpPr>
            <p:nvPr/>
          </p:nvSpPr>
          <p:spPr bwMode="auto">
            <a:xfrm>
              <a:off x="1901332" y="4336308"/>
              <a:ext cx="1360254" cy="228342"/>
            </a:xfrm>
            <a:prstGeom prst="rect">
              <a:avLst/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8000" rIns="18000"/>
            <a:lstStyle/>
            <a:p>
              <a:pPr algn="ctr" latinLnBrk="0">
                <a:defRPr/>
              </a:pPr>
              <a:r>
                <a:rPr lang="en-US" altLang="en-US" sz="1050" kern="0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Topic</a:t>
              </a:r>
            </a:p>
          </p:txBody>
        </p:sp>
        <p:sp>
          <p:nvSpPr>
            <p:cNvPr id="157" name="Rectangle 118"/>
            <p:cNvSpPr>
              <a:spLocks noChangeArrowheads="1"/>
            </p:cNvSpPr>
            <p:nvPr/>
          </p:nvSpPr>
          <p:spPr bwMode="auto">
            <a:xfrm>
              <a:off x="1901332" y="4635724"/>
              <a:ext cx="1360254" cy="228342"/>
            </a:xfrm>
            <a:prstGeom prst="rect">
              <a:avLst/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8000" rIns="18000"/>
            <a:lstStyle/>
            <a:p>
              <a:pPr algn="ctr" latinLnBrk="0">
                <a:defRPr/>
              </a:pPr>
              <a:r>
                <a:rPr lang="en-US" altLang="en-US" sz="1050" kern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Queue</a:t>
              </a:r>
            </a:p>
          </p:txBody>
        </p:sp>
        <p:sp>
          <p:nvSpPr>
            <p:cNvPr id="158" name="Rectangle 118"/>
            <p:cNvSpPr>
              <a:spLocks noChangeArrowheads="1"/>
            </p:cNvSpPr>
            <p:nvPr/>
          </p:nvSpPr>
          <p:spPr bwMode="auto">
            <a:xfrm>
              <a:off x="1901332" y="4924553"/>
              <a:ext cx="1360254" cy="228342"/>
            </a:xfrm>
            <a:prstGeom prst="rect">
              <a:avLst/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18000" rIns="18000"/>
            <a:lstStyle/>
            <a:p>
              <a:pPr algn="ctr" latinLnBrk="0">
                <a:defRPr/>
              </a:pPr>
              <a:r>
                <a:rPr lang="en-US" altLang="en-US" sz="1050" kern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Connection Factory</a:t>
              </a:r>
            </a:p>
          </p:txBody>
        </p:sp>
        <p:sp>
          <p:nvSpPr>
            <p:cNvPr id="159" name="Rectangle 230"/>
            <p:cNvSpPr>
              <a:spLocks noChangeArrowheads="1"/>
            </p:cNvSpPr>
            <p:nvPr/>
          </p:nvSpPr>
          <p:spPr bwMode="auto">
            <a:xfrm>
              <a:off x="2649774" y="3271998"/>
              <a:ext cx="164440" cy="240439"/>
            </a:xfrm>
            <a:prstGeom prst="rect">
              <a:avLst/>
            </a:prstGeom>
            <a:noFill/>
            <a:ln w="22225" cap="rnd" algn="ctr">
              <a:noFill/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0" name="Rectangle 233"/>
            <p:cNvSpPr>
              <a:spLocks noChangeArrowheads="1"/>
            </p:cNvSpPr>
            <p:nvPr/>
          </p:nvSpPr>
          <p:spPr bwMode="auto">
            <a:xfrm>
              <a:off x="2595363" y="5830646"/>
              <a:ext cx="164440" cy="240439"/>
            </a:xfrm>
            <a:prstGeom prst="rect">
              <a:avLst/>
            </a:prstGeom>
            <a:noFill/>
            <a:ln w="22225" cap="rnd" algn="ctr">
              <a:noFill/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1" name="Rectangle 234"/>
            <p:cNvSpPr>
              <a:spLocks noChangeArrowheads="1"/>
            </p:cNvSpPr>
            <p:nvPr/>
          </p:nvSpPr>
          <p:spPr bwMode="auto">
            <a:xfrm>
              <a:off x="2595363" y="5254496"/>
              <a:ext cx="164440" cy="240440"/>
            </a:xfrm>
            <a:prstGeom prst="rect">
              <a:avLst/>
            </a:prstGeom>
            <a:noFill/>
            <a:ln w="22225" cap="rnd" algn="ctr">
              <a:noFill/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62" name="AutoShape 235"/>
            <p:cNvCxnSpPr>
              <a:cxnSpLocks noChangeShapeType="1"/>
              <a:stCxn id="160" idx="0"/>
              <a:endCxn id="161" idx="2"/>
            </p:cNvCxnSpPr>
            <p:nvPr/>
          </p:nvCxnSpPr>
          <p:spPr bwMode="auto">
            <a:xfrm flipV="1">
              <a:off x="2677584" y="5494937"/>
              <a:ext cx="0" cy="335710"/>
            </a:xfrm>
            <a:prstGeom prst="straightConnector1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163" name="Rectangle 237"/>
            <p:cNvSpPr>
              <a:spLocks noChangeArrowheads="1"/>
            </p:cNvSpPr>
            <p:nvPr/>
          </p:nvSpPr>
          <p:spPr bwMode="auto">
            <a:xfrm flipV="1">
              <a:off x="2376515" y="5254496"/>
              <a:ext cx="164440" cy="240440"/>
            </a:xfrm>
            <a:prstGeom prst="rect">
              <a:avLst/>
            </a:prstGeom>
            <a:noFill/>
            <a:ln w="22225" cap="rnd" algn="ctr">
              <a:noFill/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4" name="Rectangle 238"/>
            <p:cNvSpPr>
              <a:spLocks noChangeArrowheads="1"/>
            </p:cNvSpPr>
            <p:nvPr/>
          </p:nvSpPr>
          <p:spPr bwMode="auto">
            <a:xfrm flipV="1">
              <a:off x="2376515" y="5830646"/>
              <a:ext cx="164440" cy="240439"/>
            </a:xfrm>
            <a:prstGeom prst="rect">
              <a:avLst/>
            </a:prstGeom>
            <a:noFill/>
            <a:ln w="22225" cap="rnd" algn="ctr">
              <a:noFill/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latinLnBrk="0">
                <a:defRPr/>
              </a:pPr>
              <a:endParaRPr lang="ko-KR" altLang="en-US" sz="10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65" name="AutoShape 239"/>
            <p:cNvCxnSpPr>
              <a:cxnSpLocks noChangeShapeType="1"/>
              <a:stCxn id="163" idx="0"/>
              <a:endCxn id="164" idx="2"/>
            </p:cNvCxnSpPr>
            <p:nvPr/>
          </p:nvCxnSpPr>
          <p:spPr bwMode="auto">
            <a:xfrm>
              <a:off x="2458734" y="5496449"/>
              <a:ext cx="0" cy="335710"/>
            </a:xfrm>
            <a:prstGeom prst="straightConnector1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  <a:round/>
              <a:headEnd type="none" w="sm" len="sm"/>
              <a:tailEnd type="triangle" w="med" len="med"/>
            </a:ln>
          </p:spPr>
        </p:cxnSp>
        <p:sp>
          <p:nvSpPr>
            <p:cNvPr id="166" name="Rectangle 251"/>
            <p:cNvSpPr>
              <a:spLocks noChangeArrowheads="1"/>
            </p:cNvSpPr>
            <p:nvPr/>
          </p:nvSpPr>
          <p:spPr bwMode="auto">
            <a:xfrm>
              <a:off x="3649384" y="2961708"/>
              <a:ext cx="1114829" cy="110844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latinLnBrk="0">
                <a:defRPr/>
              </a:pPr>
              <a:endParaRPr lang="ko-KR" altLang="en-US" sz="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7" name="Rectangle 252"/>
            <p:cNvSpPr>
              <a:spLocks noChangeArrowheads="1"/>
            </p:cNvSpPr>
            <p:nvPr/>
          </p:nvSpPr>
          <p:spPr bwMode="auto">
            <a:xfrm>
              <a:off x="3649384" y="2975346"/>
              <a:ext cx="1114829" cy="295396"/>
            </a:xfrm>
            <a:prstGeom prst="rect">
              <a:avLst/>
            </a:prstGeom>
            <a:gradFill rotWithShape="1">
              <a:gsLst>
                <a:gs pos="0">
                  <a:srgbClr val="3F78A7"/>
                </a:gs>
                <a:gs pos="100000">
                  <a:srgbClr val="10598A"/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0">
                <a:defRPr/>
              </a:pPr>
              <a:r>
                <a:rPr lang="en-US" altLang="ko-KR" sz="1000" b="1" kern="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Client Application</a:t>
              </a:r>
            </a:p>
          </p:txBody>
        </p:sp>
        <p:grpSp>
          <p:nvGrpSpPr>
            <p:cNvPr id="168" name="Group 253"/>
            <p:cNvGrpSpPr>
              <a:grpSpLocks/>
            </p:cNvGrpSpPr>
            <p:nvPr/>
          </p:nvGrpSpPr>
          <p:grpSpPr bwMode="auto">
            <a:xfrm>
              <a:off x="3718146" y="3382113"/>
              <a:ext cx="977304" cy="576150"/>
              <a:chOff x="2880" y="2446"/>
              <a:chExt cx="666" cy="333"/>
            </a:xfrm>
            <a:solidFill>
              <a:schemeClr val="bg1">
                <a:lumMod val="75000"/>
              </a:schemeClr>
            </a:solidFill>
          </p:grpSpPr>
          <p:sp>
            <p:nvSpPr>
              <p:cNvPr id="169" name="Rectangle 254"/>
              <p:cNvSpPr>
                <a:spLocks noChangeArrowheads="1"/>
              </p:cNvSpPr>
              <p:nvPr/>
            </p:nvSpPr>
            <p:spPr bwMode="auto">
              <a:xfrm>
                <a:off x="2880" y="2446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Topic</a:t>
                </a:r>
              </a:p>
            </p:txBody>
          </p:sp>
          <p:sp>
            <p:nvSpPr>
              <p:cNvPr id="170" name="Rectangle 255"/>
              <p:cNvSpPr>
                <a:spLocks noChangeArrowheads="1"/>
              </p:cNvSpPr>
              <p:nvPr/>
            </p:nvSpPr>
            <p:spPr bwMode="auto">
              <a:xfrm>
                <a:off x="2880" y="2565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Connection Factory</a:t>
                </a:r>
              </a:p>
            </p:txBody>
          </p:sp>
          <p:sp>
            <p:nvSpPr>
              <p:cNvPr id="171" name="Rectangle 256"/>
              <p:cNvSpPr>
                <a:spLocks noChangeArrowheads="1"/>
              </p:cNvSpPr>
              <p:nvPr/>
            </p:nvSpPr>
            <p:spPr bwMode="auto">
              <a:xfrm>
                <a:off x="2880" y="2684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JMS API</a:t>
                </a:r>
              </a:p>
            </p:txBody>
          </p:sp>
        </p:grpSp>
        <p:sp>
          <p:nvSpPr>
            <p:cNvPr id="172" name="Rectangle 257"/>
            <p:cNvSpPr>
              <a:spLocks noChangeArrowheads="1"/>
            </p:cNvSpPr>
            <p:nvPr/>
          </p:nvSpPr>
          <p:spPr bwMode="auto">
            <a:xfrm>
              <a:off x="3649384" y="4651128"/>
              <a:ext cx="1114829" cy="110844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 latinLnBrk="0">
                <a:defRPr/>
              </a:pPr>
              <a:endParaRPr lang="ko-KR" altLang="en-US" sz="8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3" name="Rectangle 258"/>
            <p:cNvSpPr>
              <a:spLocks noChangeArrowheads="1"/>
            </p:cNvSpPr>
            <p:nvPr/>
          </p:nvSpPr>
          <p:spPr bwMode="auto">
            <a:xfrm>
              <a:off x="3649384" y="4638744"/>
              <a:ext cx="1114829" cy="295396"/>
            </a:xfrm>
            <a:prstGeom prst="rect">
              <a:avLst/>
            </a:prstGeom>
            <a:gradFill rotWithShape="1">
              <a:gsLst>
                <a:gs pos="0">
                  <a:srgbClr val="3F78A7"/>
                </a:gs>
                <a:gs pos="100000">
                  <a:srgbClr val="10598A"/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0">
                <a:defRPr/>
              </a:pPr>
              <a:r>
                <a:rPr lang="en-US" altLang="ko-KR" sz="1000" b="1" kern="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Client Application</a:t>
              </a:r>
            </a:p>
          </p:txBody>
        </p:sp>
        <p:grpSp>
          <p:nvGrpSpPr>
            <p:cNvPr id="174" name="Group 259"/>
            <p:cNvGrpSpPr>
              <a:grpSpLocks/>
            </p:cNvGrpSpPr>
            <p:nvPr/>
          </p:nvGrpSpPr>
          <p:grpSpPr bwMode="auto">
            <a:xfrm>
              <a:off x="3718146" y="5085120"/>
              <a:ext cx="977304" cy="576150"/>
              <a:chOff x="2880" y="2446"/>
              <a:chExt cx="666" cy="333"/>
            </a:xfrm>
            <a:solidFill>
              <a:schemeClr val="bg1">
                <a:lumMod val="75000"/>
              </a:schemeClr>
            </a:solidFill>
          </p:grpSpPr>
          <p:sp>
            <p:nvSpPr>
              <p:cNvPr id="175" name="Rectangle 260"/>
              <p:cNvSpPr>
                <a:spLocks noChangeArrowheads="1"/>
              </p:cNvSpPr>
              <p:nvPr/>
            </p:nvSpPr>
            <p:spPr bwMode="auto">
              <a:xfrm>
                <a:off x="2880" y="2446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Queue</a:t>
                </a:r>
              </a:p>
            </p:txBody>
          </p:sp>
          <p:sp>
            <p:nvSpPr>
              <p:cNvPr id="176" name="Rectangle 261"/>
              <p:cNvSpPr>
                <a:spLocks noChangeArrowheads="1"/>
              </p:cNvSpPr>
              <p:nvPr/>
            </p:nvSpPr>
            <p:spPr bwMode="auto">
              <a:xfrm>
                <a:off x="2880" y="2565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Connection Factory</a:t>
                </a:r>
              </a:p>
            </p:txBody>
          </p:sp>
          <p:sp>
            <p:nvSpPr>
              <p:cNvPr id="177" name="Rectangle 262"/>
              <p:cNvSpPr>
                <a:spLocks noChangeArrowheads="1"/>
              </p:cNvSpPr>
              <p:nvPr/>
            </p:nvSpPr>
            <p:spPr bwMode="auto">
              <a:xfrm>
                <a:off x="2880" y="2684"/>
                <a:ext cx="666" cy="95"/>
              </a:xfrm>
              <a:prstGeom prst="rect">
                <a:avLst/>
              </a:pr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latinLnBrk="0">
                  <a:defRPr/>
                </a:pPr>
                <a:r>
                  <a:rPr lang="en-US" altLang="ko-KR" sz="800" kern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JMS API</a:t>
                </a:r>
              </a:p>
            </p:txBody>
          </p:sp>
        </p:grpSp>
        <p:cxnSp>
          <p:nvCxnSpPr>
            <p:cNvPr id="178" name="AutoShape 263"/>
            <p:cNvCxnSpPr>
              <a:cxnSpLocks noChangeShapeType="1"/>
              <a:stCxn id="145" idx="3"/>
              <a:endCxn id="157" idx="1"/>
            </p:cNvCxnSpPr>
            <p:nvPr/>
          </p:nvCxnSpPr>
          <p:spPr bwMode="auto">
            <a:xfrm flipV="1">
              <a:off x="1596332" y="4749895"/>
              <a:ext cx="305000" cy="45545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333333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9" name="AutoShape 264"/>
            <p:cNvCxnSpPr>
              <a:cxnSpLocks noChangeShapeType="1"/>
              <a:stCxn id="139" idx="3"/>
              <a:endCxn id="156" idx="1"/>
            </p:cNvCxnSpPr>
            <p:nvPr/>
          </p:nvCxnSpPr>
          <p:spPr bwMode="auto">
            <a:xfrm>
              <a:off x="1596332" y="3515930"/>
              <a:ext cx="305000" cy="93454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333333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0" name="AutoShape 265"/>
            <p:cNvCxnSpPr>
              <a:cxnSpLocks noChangeShapeType="1"/>
              <a:stCxn id="136" idx="3"/>
              <a:endCxn id="167" idx="1"/>
            </p:cNvCxnSpPr>
            <p:nvPr/>
          </p:nvCxnSpPr>
          <p:spPr bwMode="auto">
            <a:xfrm flipV="1">
              <a:off x="3261586" y="3123044"/>
              <a:ext cx="387798" cy="28732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181" name="AutoShape 266"/>
            <p:cNvCxnSpPr>
              <a:cxnSpLocks noChangeShapeType="1"/>
              <a:stCxn id="136" idx="3"/>
              <a:endCxn id="173" idx="1"/>
            </p:cNvCxnSpPr>
            <p:nvPr/>
          </p:nvCxnSpPr>
          <p:spPr bwMode="auto">
            <a:xfrm>
              <a:off x="3261586" y="3410364"/>
              <a:ext cx="387798" cy="1376078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182" name="AutoShape 267"/>
            <p:cNvCxnSpPr>
              <a:cxnSpLocks noChangeShapeType="1"/>
              <a:stCxn id="136" idx="1"/>
              <a:endCxn id="140" idx="3"/>
            </p:cNvCxnSpPr>
            <p:nvPr/>
          </p:nvCxnSpPr>
          <p:spPr bwMode="auto">
            <a:xfrm flipH="1" flipV="1">
              <a:off x="1596332" y="3123044"/>
              <a:ext cx="305000" cy="28732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183" name="AutoShape 268"/>
            <p:cNvCxnSpPr>
              <a:cxnSpLocks noChangeShapeType="1"/>
              <a:stCxn id="136" idx="1"/>
              <a:endCxn id="146" idx="3"/>
            </p:cNvCxnSpPr>
            <p:nvPr/>
          </p:nvCxnSpPr>
          <p:spPr bwMode="auto">
            <a:xfrm flipH="1">
              <a:off x="1596332" y="3410364"/>
              <a:ext cx="305000" cy="1376078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184" name="AutoShape 269"/>
            <p:cNvCxnSpPr>
              <a:cxnSpLocks noChangeShapeType="1"/>
              <a:stCxn id="157" idx="3"/>
              <a:endCxn id="172" idx="1"/>
            </p:cNvCxnSpPr>
            <p:nvPr/>
          </p:nvCxnSpPr>
          <p:spPr bwMode="auto">
            <a:xfrm>
              <a:off x="3261586" y="4749895"/>
              <a:ext cx="387798" cy="45545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333333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5" name="AutoShape 270"/>
            <p:cNvCxnSpPr>
              <a:cxnSpLocks noChangeShapeType="1"/>
              <a:stCxn id="156" idx="3"/>
              <a:endCxn id="166" idx="1"/>
            </p:cNvCxnSpPr>
            <p:nvPr/>
          </p:nvCxnSpPr>
          <p:spPr bwMode="auto">
            <a:xfrm flipV="1">
              <a:off x="3261586" y="3515930"/>
              <a:ext cx="387798" cy="93454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333333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86" name="그룹 185"/>
            <p:cNvGrpSpPr/>
            <p:nvPr/>
          </p:nvGrpSpPr>
          <p:grpSpPr>
            <a:xfrm>
              <a:off x="2079858" y="2945361"/>
              <a:ext cx="302436" cy="2016000"/>
              <a:chOff x="2079858" y="2945361"/>
              <a:chExt cx="302436" cy="2158412"/>
            </a:xfrm>
          </p:grpSpPr>
          <p:cxnSp>
            <p:nvCxnSpPr>
              <p:cNvPr id="187" name="AutoShape 222"/>
              <p:cNvCxnSpPr>
                <a:cxnSpLocks noChangeShapeType="1"/>
              </p:cNvCxnSpPr>
              <p:nvPr/>
            </p:nvCxnSpPr>
            <p:spPr bwMode="auto">
              <a:xfrm flipV="1">
                <a:off x="2231076" y="3235703"/>
                <a:ext cx="0" cy="1464637"/>
              </a:xfrm>
              <a:prstGeom prst="straightConnector1">
                <a:avLst/>
              </a:prstGeom>
              <a:noFill/>
              <a:ln w="28575">
                <a:solidFill>
                  <a:srgbClr val="C54426"/>
                </a:solidFill>
                <a:prstDash val="sysDot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8" name="AutoShape 223"/>
              <p:cNvCxnSpPr>
                <a:cxnSpLocks noChangeShapeType="1"/>
              </p:cNvCxnSpPr>
              <p:nvPr/>
            </p:nvCxnSpPr>
            <p:spPr bwMode="auto">
              <a:xfrm flipV="1">
                <a:off x="2079858" y="2945361"/>
                <a:ext cx="0" cy="2158412"/>
              </a:xfrm>
              <a:prstGeom prst="straightConnector1">
                <a:avLst/>
              </a:prstGeom>
              <a:noFill/>
              <a:ln w="28575">
                <a:solidFill>
                  <a:srgbClr val="C54426"/>
                </a:solidFill>
                <a:prstDash val="sysDot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89" name="AutoShape 225"/>
              <p:cNvCxnSpPr>
                <a:cxnSpLocks noChangeShapeType="1"/>
              </p:cNvCxnSpPr>
              <p:nvPr/>
            </p:nvCxnSpPr>
            <p:spPr bwMode="auto">
              <a:xfrm flipV="1">
                <a:off x="2382294" y="3533609"/>
                <a:ext cx="0" cy="915829"/>
              </a:xfrm>
              <a:prstGeom prst="straightConnector1">
                <a:avLst/>
              </a:prstGeom>
              <a:noFill/>
              <a:ln w="28575">
                <a:solidFill>
                  <a:srgbClr val="C54426"/>
                </a:solidFill>
                <a:prstDash val="sysDot"/>
                <a:round/>
                <a:headEnd type="none" w="sm" len="sm"/>
                <a:tailEnd type="triangle" w="med" len="med"/>
              </a:ln>
            </p:spPr>
          </p:cxnSp>
        </p:grpSp>
        <p:pic>
          <p:nvPicPr>
            <p:cNvPr id="190" name="Picture 4" descr="email, envelope, letter, mail, messag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353" y="2812664"/>
              <a:ext cx="241200" cy="24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4" descr="email, envelope, letter, mail, messag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013" y="4325369"/>
              <a:ext cx="241200" cy="24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6" descr="email, envelope, letter, mail, messag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194" y="4322313"/>
              <a:ext cx="241213" cy="24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6" descr="email, envelope, letter, mail, messag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359" y="4643178"/>
              <a:ext cx="241213" cy="24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" name="그룹 193"/>
          <p:cNvGrpSpPr/>
          <p:nvPr/>
        </p:nvGrpSpPr>
        <p:grpSpPr>
          <a:xfrm>
            <a:off x="551549" y="6657231"/>
            <a:ext cx="4172819" cy="2753980"/>
            <a:chOff x="9490075" y="2805075"/>
            <a:chExt cx="2873449" cy="2556588"/>
          </a:xfrm>
        </p:grpSpPr>
        <p:sp>
          <p:nvSpPr>
            <p:cNvPr id="195" name="직사각형 194"/>
            <p:cNvSpPr/>
            <p:nvPr/>
          </p:nvSpPr>
          <p:spPr>
            <a:xfrm>
              <a:off x="9490075" y="3039050"/>
              <a:ext cx="2873449" cy="23226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228600" indent="-228600" fontAlgn="ctr" latinLnBrk="0">
                <a:spcAft>
                  <a:spcPct val="20000"/>
                </a:spcAft>
                <a:buClr>
                  <a:srgbClr val="4C5C74"/>
                </a:buClr>
                <a:buFont typeface="+mj-ea"/>
                <a:buAutoNum type="circleNumDbPlain"/>
                <a:defRPr/>
              </a:pP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네트워크 구성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한 대 이상의 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Active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서버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서버들 간 </a:t>
              </a:r>
              <a:r>
                <a:rPr lang="ko-KR" altLang="en-US" sz="1000" kern="0" dirty="0" err="1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클러스터링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 설정</a:t>
              </a:r>
            </a:p>
            <a:p>
              <a:pPr marL="228600" indent="-228600" fontAlgn="ctr" latinLnBrk="0">
                <a:spcAft>
                  <a:spcPct val="20000"/>
                </a:spcAft>
                <a:buClr>
                  <a:srgbClr val="4C5C74"/>
                </a:buClr>
                <a:buFont typeface="+mj-ea"/>
                <a:buAutoNum type="circleNumDbPlain"/>
                <a:defRPr/>
              </a:pP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Connection Factory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설정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MQ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장애 시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클라이언트가 다른 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Active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서버나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, Standby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서버로 </a:t>
              </a:r>
              <a:r>
                <a:rPr lang="ko-KR" altLang="en-US" sz="1000" kern="0" dirty="0" err="1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재연결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 시도</a:t>
              </a:r>
            </a:p>
            <a:p>
              <a:pPr marL="228600" indent="-228600" fontAlgn="ctr" latinLnBrk="0">
                <a:spcAft>
                  <a:spcPct val="20000"/>
                </a:spcAft>
                <a:buClr>
                  <a:srgbClr val="4C5C74"/>
                </a:buClr>
                <a:buFont typeface="+mj-ea"/>
                <a:buAutoNum type="circleNumDbPlain"/>
                <a:defRPr/>
              </a:pPr>
              <a:r>
                <a:rPr lang="en-US" altLang="ko-KR" sz="1000" kern="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Persistence Store </a:t>
              </a:r>
              <a:r>
                <a:rPr lang="ko-KR" altLang="en-US" sz="1000" kern="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설정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장애 시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, Active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서버나 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Standby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서버가 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Persistence Store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에 저장된 메시지 복구</a:t>
              </a:r>
              <a:endParaRPr lang="en-US" altLang="ko-KR" sz="1000" kern="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685800" lvl="1" indent="-228600" fontAlgn="ctr" latinLnBrk="0">
                <a:spcAft>
                  <a:spcPct val="20000"/>
                </a:spcAft>
                <a:buClr>
                  <a:srgbClr val="4C5C7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Journal</a:t>
              </a:r>
            </a:p>
            <a:p>
              <a:pPr marL="685800" lvl="1" indent="-228600" fontAlgn="ctr" latinLnBrk="0">
                <a:spcAft>
                  <a:spcPct val="20000"/>
                </a:spcAft>
                <a:buClr>
                  <a:srgbClr val="4C5C7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JDBC</a:t>
              </a:r>
            </a:p>
            <a:p>
              <a:pPr marL="900000" lvl="2" indent="-108000" fontAlgn="ctr" latinLnBrk="0">
                <a:spcAft>
                  <a:spcPct val="20000"/>
                </a:spcAft>
                <a:buClr>
                  <a:srgbClr val="4C5C74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호환 가능한 외부 데이터베이스 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: Oracle Database 9i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이상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(Enterprise Edition), </a:t>
              </a:r>
              <a:r>
                <a:rPr lang="en-US" altLang="ko-KR" sz="1000" kern="0" dirty="0" err="1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Tibero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 3 SP2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이상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en-US" altLang="ko-KR" sz="1000" kern="0" dirty="0" err="1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Altibase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 4.x</a:t>
              </a:r>
              <a:endParaRPr lang="ko-KR" altLang="en-US" sz="1000" kern="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fontAlgn="ctr" latinLnBrk="0">
                <a:spcAft>
                  <a:spcPct val="20000"/>
                </a:spcAft>
                <a:buClr>
                  <a:srgbClr val="4C5C74"/>
                </a:buClr>
                <a:buFont typeface="+mj-ea"/>
                <a:buAutoNum type="circleNumDbPlain"/>
                <a:defRPr/>
              </a:pP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자동 복원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(Fail-Back)</a:t>
              </a:r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1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서버 장애</a:t>
              </a:r>
            </a:p>
          </p:txBody>
        </p:sp>
      </p:grpSp>
      <p:grpSp>
        <p:nvGrpSpPr>
          <p:cNvPr id="197" name="그룹 196"/>
          <p:cNvGrpSpPr/>
          <p:nvPr/>
        </p:nvGrpSpPr>
        <p:grpSpPr>
          <a:xfrm>
            <a:off x="4829310" y="6657231"/>
            <a:ext cx="1768341" cy="2731924"/>
            <a:chOff x="9490075" y="2815635"/>
            <a:chExt cx="2873449" cy="2536113"/>
          </a:xfrm>
        </p:grpSpPr>
        <p:sp>
          <p:nvSpPr>
            <p:cNvPr id="198" name="직사각형 197"/>
            <p:cNvSpPr/>
            <p:nvPr/>
          </p:nvSpPr>
          <p:spPr>
            <a:xfrm>
              <a:off x="9490075" y="3047796"/>
              <a:ext cx="2873449" cy="230395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14300" indent="-114300" fontAlgn="ctr" latinLnBrk="0">
                <a:spcBef>
                  <a:spcPts val="300"/>
                </a:spcBef>
                <a:spcAft>
                  <a:spcPts val="300"/>
                </a:spcAft>
                <a:buClr>
                  <a:srgbClr val="4C5C74"/>
                </a:buClr>
                <a:buFontTx/>
                <a:buChar char="•"/>
                <a:defRPr/>
              </a:pP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Destination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에 클라이언트에게 전달되지 않은 메시지가 계속해서 늘어나면 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JVM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이 </a:t>
              </a:r>
              <a:r>
                <a:rPr lang="en-US" altLang="ko-KR" sz="1000" kern="0" dirty="0" err="1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OutOfMemoryError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발생</a:t>
              </a:r>
              <a:endParaRPr lang="en-US" altLang="ko-KR" sz="1000" kern="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14300" indent="-114300" fontAlgn="ctr" latinLnBrk="0">
                <a:spcBef>
                  <a:spcPts val="300"/>
                </a:spcBef>
                <a:spcAft>
                  <a:spcPts val="300"/>
                </a:spcAft>
                <a:buClr>
                  <a:srgbClr val="4C5C74"/>
                </a:buClr>
                <a:buFontTx/>
                <a:buChar char="•"/>
                <a:defRPr/>
              </a:pPr>
              <a:r>
                <a:rPr lang="en-US" altLang="ko-KR" sz="1000" kern="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Quota </a:t>
              </a:r>
              <a:r>
                <a:rPr lang="ko-KR" altLang="en-US" sz="1000" kern="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설정 </a:t>
              </a:r>
              <a:r>
                <a:rPr lang="en-US" altLang="ko-KR" sz="1000" kern="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000" kern="0" dirty="0" smtClean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해당 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Destination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에서 사용할 수 있는 최대 메모리 크기 설정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(Persistence Store</a:t>
              </a:r>
              <a:r>
                <a:rPr lang="ko-KR" altLang="en-US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를 설정 필요</a:t>
              </a:r>
              <a:r>
                <a:rPr lang="en-US" altLang="ko-KR" sz="1000" kern="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000" kern="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9490075" y="281563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ko-KR" sz="11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Destination </a:t>
              </a:r>
              <a:r>
                <a:rPr lang="ko-KR" altLang="en-US" sz="11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메모리 관리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25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618" name="Group 74"/>
          <p:cNvGrpSpPr>
            <a:grpSpLocks/>
          </p:cNvGrpSpPr>
          <p:nvPr/>
        </p:nvGrpSpPr>
        <p:grpSpPr bwMode="auto">
          <a:xfrm>
            <a:off x="0" y="7938"/>
            <a:ext cx="6891338" cy="9948862"/>
            <a:chOff x="0" y="5"/>
            <a:chExt cx="4341" cy="6267"/>
          </a:xfrm>
        </p:grpSpPr>
        <p:sp>
          <p:nvSpPr>
            <p:cNvPr id="364547" name="Rectangle 3"/>
            <p:cNvSpPr>
              <a:spLocks noChangeArrowheads="1"/>
            </p:cNvSpPr>
            <p:nvPr/>
          </p:nvSpPr>
          <p:spPr bwMode="auto">
            <a:xfrm>
              <a:off x="0" y="29"/>
              <a:ext cx="4320" cy="6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64548" name="Group 4"/>
            <p:cNvGrpSpPr>
              <a:grpSpLocks/>
            </p:cNvGrpSpPr>
            <p:nvPr/>
          </p:nvGrpSpPr>
          <p:grpSpPr bwMode="auto">
            <a:xfrm>
              <a:off x="0" y="5"/>
              <a:ext cx="4341" cy="368"/>
              <a:chOff x="0" y="5"/>
              <a:chExt cx="4341" cy="368"/>
            </a:xfrm>
          </p:grpSpPr>
          <p:sp>
            <p:nvSpPr>
              <p:cNvPr id="364549" name="Line 5"/>
              <p:cNvSpPr>
                <a:spLocks noChangeShapeType="1"/>
              </p:cNvSpPr>
              <p:nvPr/>
            </p:nvSpPr>
            <p:spPr bwMode="auto">
              <a:xfrm rot="16200000" flipV="1">
                <a:off x="1676" y="-1495"/>
                <a:ext cx="0" cy="3351"/>
              </a:xfrm>
              <a:prstGeom prst="line">
                <a:avLst/>
              </a:prstGeom>
              <a:noFill/>
              <a:ln w="44450">
                <a:solidFill>
                  <a:srgbClr val="8CAEBA"/>
                </a:solidFill>
                <a:round/>
                <a:headEnd/>
                <a:tailEnd/>
              </a:ln>
              <a:effectLst/>
            </p:spPr>
            <p:txBody>
              <a:bodyPr tIns="46800"/>
              <a:lstStyle/>
              <a:p>
                <a:endParaRPr lang="ko-KR" altLang="en-US"/>
              </a:p>
            </p:txBody>
          </p:sp>
          <p:sp>
            <p:nvSpPr>
              <p:cNvPr id="364550" name="Text Box 6"/>
              <p:cNvSpPr txBox="1">
                <a:spLocks noChangeArrowheads="1"/>
              </p:cNvSpPr>
              <p:nvPr/>
            </p:nvSpPr>
            <p:spPr bwMode="auto">
              <a:xfrm>
                <a:off x="36" y="198"/>
                <a:ext cx="171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 anchor="b">
                <a:spAutoFit/>
              </a:bodyPr>
              <a:lstStyle/>
              <a:p>
                <a:r>
                  <a:rPr lang="en-US" altLang="ko-KR" sz="1000">
                    <a:solidFill>
                      <a:srgbClr val="4788C8"/>
                    </a:solidFill>
                    <a:latin typeface="맑은 고딕" pitchFamily="50" charset="-127"/>
                    <a:ea typeface="맑은 고딕" pitchFamily="50" charset="-127"/>
                  </a:rPr>
                  <a:t>Total enterprise solution provider, TmaxSoft</a:t>
                </a:r>
              </a:p>
            </p:txBody>
          </p:sp>
          <p:pic>
            <p:nvPicPr>
              <p:cNvPr id="364551" name="Picture 7" descr="무제-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099" t="38670"/>
              <a:stretch>
                <a:fillRect/>
              </a:stretch>
            </p:blipFill>
            <p:spPr bwMode="auto">
              <a:xfrm rot="10800000" flipV="1">
                <a:off x="3398" y="5"/>
                <a:ext cx="943" cy="368"/>
              </a:xfrm>
              <a:prstGeom prst="rect">
                <a:avLst/>
              </a:prstGeom>
              <a:noFill/>
            </p:spPr>
          </p:pic>
        </p:grpSp>
        <p:grpSp>
          <p:nvGrpSpPr>
            <p:cNvPr id="364552" name="Group 8"/>
            <p:cNvGrpSpPr>
              <a:grpSpLocks/>
            </p:cNvGrpSpPr>
            <p:nvPr/>
          </p:nvGrpSpPr>
          <p:grpSpPr bwMode="auto">
            <a:xfrm>
              <a:off x="0" y="2356"/>
              <a:ext cx="4320" cy="3842"/>
              <a:chOff x="0" y="2324"/>
              <a:chExt cx="4320" cy="3842"/>
            </a:xfrm>
          </p:grpSpPr>
          <p:sp>
            <p:nvSpPr>
              <p:cNvPr id="364553" name="AutoShape 9"/>
              <p:cNvSpPr>
                <a:spLocks noChangeArrowheads="1"/>
              </p:cNvSpPr>
              <p:nvPr/>
            </p:nvSpPr>
            <p:spPr bwMode="auto">
              <a:xfrm rot="5400000">
                <a:off x="79" y="2277"/>
                <a:ext cx="234" cy="328"/>
              </a:xfrm>
              <a:prstGeom prst="roundRect">
                <a:avLst>
                  <a:gd name="adj" fmla="val 36551"/>
                </a:avLst>
              </a:prstGeom>
              <a:solidFill>
                <a:srgbClr val="8CAEBA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4554" name="Freeform 10"/>
              <p:cNvSpPr>
                <a:spLocks/>
              </p:cNvSpPr>
              <p:nvPr/>
            </p:nvSpPr>
            <p:spPr bwMode="auto">
              <a:xfrm>
                <a:off x="0" y="2358"/>
                <a:ext cx="4320" cy="38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9" y="0"/>
                  </a:cxn>
                  <a:cxn ang="0">
                    <a:pos x="2518" y="2382"/>
                  </a:cxn>
                  <a:cxn ang="0">
                    <a:pos x="6260" y="2382"/>
                  </a:cxn>
                  <a:cxn ang="0">
                    <a:pos x="6260" y="2586"/>
                  </a:cxn>
                  <a:cxn ang="0">
                    <a:pos x="0" y="2586"/>
                  </a:cxn>
                  <a:cxn ang="0">
                    <a:pos x="0" y="0"/>
                  </a:cxn>
                </a:cxnLst>
                <a:rect l="0" t="0" r="r" b="b"/>
                <a:pathLst>
                  <a:path w="6260" h="2586">
                    <a:moveTo>
                      <a:pt x="0" y="0"/>
                    </a:moveTo>
                    <a:lnTo>
                      <a:pt x="499" y="0"/>
                    </a:lnTo>
                    <a:lnTo>
                      <a:pt x="2518" y="2382"/>
                    </a:lnTo>
                    <a:lnTo>
                      <a:pt x="6260" y="2382"/>
                    </a:lnTo>
                    <a:lnTo>
                      <a:pt x="6260" y="2586"/>
                    </a:lnTo>
                    <a:lnTo>
                      <a:pt x="0" y="2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AEBA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4555" name="Rectangle 11"/>
              <p:cNvSpPr>
                <a:spLocks noChangeArrowheads="1"/>
              </p:cNvSpPr>
              <p:nvPr/>
            </p:nvSpPr>
            <p:spPr bwMode="auto">
              <a:xfrm>
                <a:off x="0" y="2325"/>
                <a:ext cx="134" cy="167"/>
              </a:xfrm>
              <a:prstGeom prst="rect">
                <a:avLst/>
              </a:prstGeom>
              <a:solidFill>
                <a:srgbClr val="8CAEBA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64556" name="Group 12"/>
            <p:cNvGrpSpPr>
              <a:grpSpLocks/>
            </p:cNvGrpSpPr>
            <p:nvPr/>
          </p:nvGrpSpPr>
          <p:grpSpPr bwMode="auto">
            <a:xfrm>
              <a:off x="0" y="2399"/>
              <a:ext cx="4320" cy="3873"/>
              <a:chOff x="-10" y="1639"/>
              <a:chExt cx="6264" cy="2698"/>
            </a:xfrm>
          </p:grpSpPr>
          <p:sp>
            <p:nvSpPr>
              <p:cNvPr id="364557" name="Freeform 13"/>
              <p:cNvSpPr>
                <a:spLocks/>
              </p:cNvSpPr>
              <p:nvPr/>
            </p:nvSpPr>
            <p:spPr bwMode="auto">
              <a:xfrm>
                <a:off x="-10" y="1639"/>
                <a:ext cx="6260" cy="2676"/>
              </a:xfrm>
              <a:custGeom>
                <a:avLst/>
                <a:gdLst/>
                <a:ahLst/>
                <a:cxnLst>
                  <a:cxn ang="0">
                    <a:pos x="454" y="0"/>
                  </a:cxn>
                  <a:cxn ang="0">
                    <a:pos x="2495" y="2472"/>
                  </a:cxn>
                  <a:cxn ang="0">
                    <a:pos x="6260" y="2472"/>
                  </a:cxn>
                  <a:cxn ang="0">
                    <a:pos x="6260" y="2653"/>
                  </a:cxn>
                  <a:cxn ang="0">
                    <a:pos x="0" y="2653"/>
                  </a:cxn>
                  <a:cxn ang="0">
                    <a:pos x="0" y="0"/>
                  </a:cxn>
                  <a:cxn ang="0">
                    <a:pos x="454" y="0"/>
                  </a:cxn>
                </a:cxnLst>
                <a:rect l="0" t="0" r="r" b="b"/>
                <a:pathLst>
                  <a:path w="6260" h="2653">
                    <a:moveTo>
                      <a:pt x="454" y="0"/>
                    </a:moveTo>
                    <a:lnTo>
                      <a:pt x="2495" y="2472"/>
                    </a:lnTo>
                    <a:lnTo>
                      <a:pt x="6260" y="2472"/>
                    </a:lnTo>
                    <a:lnTo>
                      <a:pt x="6260" y="2653"/>
                    </a:lnTo>
                    <a:lnTo>
                      <a:pt x="0" y="2653"/>
                    </a:lnTo>
                    <a:lnTo>
                      <a:pt x="0" y="0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4558" name="Rectangle 14"/>
              <p:cNvSpPr>
                <a:spLocks noChangeArrowheads="1"/>
              </p:cNvSpPr>
              <p:nvPr/>
            </p:nvSpPr>
            <p:spPr bwMode="auto">
              <a:xfrm>
                <a:off x="-10" y="4110"/>
                <a:ext cx="6264" cy="227"/>
              </a:xfrm>
              <a:prstGeom prst="rect">
                <a:avLst/>
              </a:prstGeom>
              <a:solidFill>
                <a:srgbClr val="EAEAEA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64569" name="Freeform 25"/>
            <p:cNvSpPr>
              <a:spLocks/>
            </p:cNvSpPr>
            <p:nvPr/>
          </p:nvSpPr>
          <p:spPr bwMode="auto">
            <a:xfrm>
              <a:off x="402" y="1031"/>
              <a:ext cx="2383" cy="4677"/>
            </a:xfrm>
            <a:custGeom>
              <a:avLst/>
              <a:gdLst/>
              <a:ahLst/>
              <a:cxnLst>
                <a:cxn ang="0">
                  <a:pos x="773" y="24"/>
                </a:cxn>
                <a:cxn ang="0">
                  <a:pos x="683" y="24"/>
                </a:cxn>
                <a:cxn ang="0">
                  <a:pos x="24" y="681"/>
                </a:cxn>
                <a:cxn ang="0">
                  <a:pos x="24" y="770"/>
                </a:cxn>
                <a:cxn ang="0">
                  <a:pos x="2129" y="2839"/>
                </a:cxn>
                <a:cxn ang="0">
                  <a:pos x="2972" y="2217"/>
                </a:cxn>
                <a:cxn ang="0">
                  <a:pos x="830" y="81"/>
                </a:cxn>
              </a:cxnLst>
              <a:rect l="0" t="0" r="r" b="b"/>
              <a:pathLst>
                <a:path w="3626" h="2839">
                  <a:moveTo>
                    <a:pt x="773" y="24"/>
                  </a:moveTo>
                  <a:cubicBezTo>
                    <a:pt x="749" y="0"/>
                    <a:pt x="709" y="0"/>
                    <a:pt x="683" y="24"/>
                  </a:cubicBezTo>
                  <a:cubicBezTo>
                    <a:pt x="24" y="681"/>
                    <a:pt x="24" y="681"/>
                    <a:pt x="24" y="681"/>
                  </a:cubicBezTo>
                  <a:cubicBezTo>
                    <a:pt x="0" y="707"/>
                    <a:pt x="0" y="746"/>
                    <a:pt x="24" y="770"/>
                  </a:cubicBezTo>
                  <a:cubicBezTo>
                    <a:pt x="1475" y="2217"/>
                    <a:pt x="2129" y="2839"/>
                    <a:pt x="2129" y="2839"/>
                  </a:cubicBezTo>
                  <a:cubicBezTo>
                    <a:pt x="3626" y="2839"/>
                    <a:pt x="2972" y="2217"/>
                    <a:pt x="2972" y="2217"/>
                  </a:cubicBezTo>
                  <a:lnTo>
                    <a:pt x="830" y="81"/>
                  </a:lnTo>
                </a:path>
              </a:pathLst>
            </a:custGeom>
            <a:solidFill>
              <a:srgbClr val="CAD3D0"/>
            </a:solidFill>
            <a:ln w="317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64570" name="Rectangle 26"/>
            <p:cNvSpPr>
              <a:spLocks noChangeArrowheads="1"/>
            </p:cNvSpPr>
            <p:nvPr/>
          </p:nvSpPr>
          <p:spPr bwMode="auto">
            <a:xfrm>
              <a:off x="877" y="1043"/>
              <a:ext cx="1092" cy="1674"/>
            </a:xfrm>
            <a:prstGeom prst="rect">
              <a:avLst/>
            </a:prstGeom>
            <a:solidFill>
              <a:srgbClr val="CAD3D0"/>
            </a:soli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64571" name="Group 27"/>
            <p:cNvGrpSpPr>
              <a:grpSpLocks/>
            </p:cNvGrpSpPr>
            <p:nvPr/>
          </p:nvGrpSpPr>
          <p:grpSpPr bwMode="auto">
            <a:xfrm>
              <a:off x="378" y="1063"/>
              <a:ext cx="3941" cy="4679"/>
              <a:chOff x="378" y="1063"/>
              <a:chExt cx="3941" cy="4679"/>
            </a:xfrm>
          </p:grpSpPr>
          <p:sp>
            <p:nvSpPr>
              <p:cNvPr id="364572" name="Freeform 28"/>
              <p:cNvSpPr>
                <a:spLocks/>
              </p:cNvSpPr>
              <p:nvPr/>
            </p:nvSpPr>
            <p:spPr bwMode="auto">
              <a:xfrm>
                <a:off x="378" y="1063"/>
                <a:ext cx="2407" cy="4678"/>
              </a:xfrm>
              <a:custGeom>
                <a:avLst/>
                <a:gdLst/>
                <a:ahLst/>
                <a:cxnLst>
                  <a:cxn ang="0">
                    <a:pos x="773" y="24"/>
                  </a:cxn>
                  <a:cxn ang="0">
                    <a:pos x="683" y="24"/>
                  </a:cxn>
                  <a:cxn ang="0">
                    <a:pos x="24" y="681"/>
                  </a:cxn>
                  <a:cxn ang="0">
                    <a:pos x="24" y="770"/>
                  </a:cxn>
                  <a:cxn ang="0">
                    <a:pos x="2129" y="2839"/>
                  </a:cxn>
                  <a:cxn ang="0">
                    <a:pos x="2972" y="2217"/>
                  </a:cxn>
                  <a:cxn ang="0">
                    <a:pos x="830" y="81"/>
                  </a:cxn>
                </a:cxnLst>
                <a:rect l="0" t="0" r="r" b="b"/>
                <a:pathLst>
                  <a:path w="3626" h="2839">
                    <a:moveTo>
                      <a:pt x="773" y="24"/>
                    </a:moveTo>
                    <a:cubicBezTo>
                      <a:pt x="749" y="0"/>
                      <a:pt x="709" y="0"/>
                      <a:pt x="683" y="24"/>
                    </a:cubicBezTo>
                    <a:cubicBezTo>
                      <a:pt x="24" y="681"/>
                      <a:pt x="24" y="681"/>
                      <a:pt x="24" y="681"/>
                    </a:cubicBezTo>
                    <a:cubicBezTo>
                      <a:pt x="0" y="707"/>
                      <a:pt x="0" y="746"/>
                      <a:pt x="24" y="770"/>
                    </a:cubicBezTo>
                    <a:cubicBezTo>
                      <a:pt x="1475" y="2217"/>
                      <a:pt x="2129" y="2839"/>
                      <a:pt x="2129" y="2839"/>
                    </a:cubicBezTo>
                    <a:cubicBezTo>
                      <a:pt x="3626" y="2839"/>
                      <a:pt x="2972" y="2217"/>
                      <a:pt x="2972" y="2217"/>
                    </a:cubicBezTo>
                    <a:lnTo>
                      <a:pt x="830" y="81"/>
                    </a:lnTo>
                  </a:path>
                </a:pathLst>
              </a:custGeom>
              <a:solidFill>
                <a:srgbClr val="EAEAEA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4573" name="Rectangle 29"/>
              <p:cNvSpPr>
                <a:spLocks noChangeArrowheads="1"/>
              </p:cNvSpPr>
              <p:nvPr/>
            </p:nvSpPr>
            <p:spPr bwMode="auto">
              <a:xfrm>
                <a:off x="859" y="1075"/>
                <a:ext cx="3460" cy="1674"/>
              </a:xfrm>
              <a:prstGeom prst="rect">
                <a:avLst/>
              </a:prstGeom>
              <a:solidFill>
                <a:srgbClr val="EAEAEA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4574" name="Rectangle 30"/>
              <p:cNvSpPr>
                <a:spLocks noChangeArrowheads="1"/>
              </p:cNvSpPr>
              <p:nvPr/>
            </p:nvSpPr>
            <p:spPr bwMode="auto">
              <a:xfrm>
                <a:off x="1831" y="2596"/>
                <a:ext cx="2488" cy="3146"/>
              </a:xfrm>
              <a:prstGeom prst="rect">
                <a:avLst/>
              </a:prstGeom>
              <a:solidFill>
                <a:srgbClr val="EAEAEA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4575" name="Freeform 31"/>
              <p:cNvSpPr>
                <a:spLocks/>
              </p:cNvSpPr>
              <p:nvPr/>
            </p:nvSpPr>
            <p:spPr bwMode="auto">
              <a:xfrm>
                <a:off x="915" y="1063"/>
                <a:ext cx="1973" cy="3723"/>
              </a:xfrm>
              <a:custGeom>
                <a:avLst/>
                <a:gdLst/>
                <a:ahLst/>
                <a:cxnLst>
                  <a:cxn ang="0">
                    <a:pos x="451" y="14"/>
                  </a:cxn>
                  <a:cxn ang="0">
                    <a:pos x="399" y="14"/>
                  </a:cxn>
                  <a:cxn ang="0">
                    <a:pos x="14" y="399"/>
                  </a:cxn>
                  <a:cxn ang="0">
                    <a:pos x="14" y="451"/>
                  </a:cxn>
                  <a:cxn ang="0">
                    <a:pos x="861" y="1298"/>
                  </a:cxn>
                  <a:cxn ang="0">
                    <a:pos x="1735" y="1298"/>
                  </a:cxn>
                  <a:cxn ang="0">
                    <a:pos x="451" y="14"/>
                  </a:cxn>
                </a:cxnLst>
                <a:rect l="0" t="0" r="r" b="b"/>
                <a:pathLst>
                  <a:path w="1735" h="1298">
                    <a:moveTo>
                      <a:pt x="451" y="14"/>
                    </a:moveTo>
                    <a:cubicBezTo>
                      <a:pt x="437" y="0"/>
                      <a:pt x="414" y="0"/>
                      <a:pt x="399" y="14"/>
                    </a:cubicBezTo>
                    <a:cubicBezTo>
                      <a:pt x="14" y="399"/>
                      <a:pt x="14" y="399"/>
                      <a:pt x="14" y="399"/>
                    </a:cubicBezTo>
                    <a:cubicBezTo>
                      <a:pt x="0" y="414"/>
                      <a:pt x="0" y="437"/>
                      <a:pt x="14" y="451"/>
                    </a:cubicBezTo>
                    <a:cubicBezTo>
                      <a:pt x="861" y="1298"/>
                      <a:pt x="861" y="1298"/>
                      <a:pt x="861" y="1298"/>
                    </a:cubicBezTo>
                    <a:cubicBezTo>
                      <a:pt x="1735" y="1298"/>
                      <a:pt x="1735" y="1298"/>
                      <a:pt x="1735" y="1298"/>
                    </a:cubicBezTo>
                    <a:lnTo>
                      <a:pt x="451" y="14"/>
                    </a:lnTo>
                    <a:close/>
                  </a:path>
                </a:pathLst>
              </a:custGeom>
              <a:solidFill>
                <a:srgbClr val="EAEAEA"/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64616" name="Text Box 72"/>
            <p:cNvSpPr txBox="1">
              <a:spLocks noChangeArrowheads="1"/>
            </p:cNvSpPr>
            <p:nvPr/>
          </p:nvSpPr>
          <p:spPr bwMode="auto">
            <a:xfrm>
              <a:off x="874" y="804"/>
              <a:ext cx="1118" cy="31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64886" tIns="32443" rIns="64886" bIns="32443">
              <a:spAutoFit/>
            </a:bodyPr>
            <a:lstStyle/>
            <a:p>
              <a:pPr algn="ctr" defTabSz="649288" fontAlgn="ctr">
                <a:lnSpc>
                  <a:spcPct val="9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en-US" altLang="ko-KR" sz="3200">
                  <a:solidFill>
                    <a:srgbClr val="CAD3D0"/>
                  </a:solidFill>
                  <a:latin typeface="맑은 고딕" pitchFamily="50" charset="-127"/>
                  <a:ea typeface="맑은 고딕" pitchFamily="50" charset="-127"/>
                  <a:cs typeface="-윤고딕 140"/>
                </a:rPr>
                <a:t>Contents</a:t>
              </a:r>
            </a:p>
          </p:txBody>
        </p:sp>
      </p:grp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2044700" y="3617913"/>
            <a:ext cx="4552950" cy="649287"/>
            <a:chOff x="1288" y="2279"/>
            <a:chExt cx="2868" cy="409"/>
          </a:xfrm>
        </p:grpSpPr>
        <p:sp>
          <p:nvSpPr>
            <p:cNvPr id="364577" name="Rectangle 33"/>
            <p:cNvSpPr>
              <a:spLocks noChangeArrowheads="1"/>
            </p:cNvSpPr>
            <p:nvPr/>
          </p:nvSpPr>
          <p:spPr bwMode="auto">
            <a:xfrm>
              <a:off x="1779" y="2279"/>
              <a:ext cx="2377" cy="4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5000"/>
                </a:lnSpc>
              </a:pPr>
              <a:r>
                <a:rPr lang="ko-KR" altLang="en-US" sz="1800" b="1" dirty="0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주요 요건 구현 방안</a:t>
              </a:r>
              <a:endParaRPr lang="ko-KR" altLang="en-US" sz="1800" b="1" dirty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4578" name="AutoShape 33"/>
            <p:cNvSpPr>
              <a:spLocks noChangeArrowheads="1"/>
            </p:cNvSpPr>
            <p:nvPr/>
          </p:nvSpPr>
          <p:spPr bwMode="auto">
            <a:xfrm>
              <a:off x="1288" y="2325"/>
              <a:ext cx="398" cy="317"/>
            </a:xfrm>
            <a:prstGeom prst="hexagon">
              <a:avLst>
                <a:gd name="adj" fmla="val 31388"/>
                <a:gd name="vf" fmla="val 115470"/>
              </a:avLst>
            </a:prstGeom>
            <a:gradFill rotWithShape="1">
              <a:gsLst>
                <a:gs pos="0">
                  <a:srgbClr val="8CAEBA"/>
                </a:gs>
                <a:gs pos="100000">
                  <a:srgbClr val="8CAEBA">
                    <a:gamma/>
                    <a:tint val="69804"/>
                    <a:invGamma/>
                  </a:srgbClr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sz="1800">
                <a:ea typeface="맑은 고딕" pitchFamily="50" charset="-127"/>
              </a:endParaRPr>
            </a:p>
          </p:txBody>
        </p:sp>
        <p:sp>
          <p:nvSpPr>
            <p:cNvPr id="364579" name="Rectangle 61"/>
            <p:cNvSpPr>
              <a:spLocks noChangeArrowheads="1"/>
            </p:cNvSpPr>
            <p:nvPr/>
          </p:nvSpPr>
          <p:spPr bwMode="auto">
            <a:xfrm>
              <a:off x="1320" y="2340"/>
              <a:ext cx="3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0" tIns="45696" rIns="91390" bIns="45696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US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Ⅲ</a:t>
              </a:r>
            </a:p>
          </p:txBody>
        </p:sp>
      </p:grpSp>
      <p:grpSp>
        <p:nvGrpSpPr>
          <p:cNvPr id="364580" name="Group 36"/>
          <p:cNvGrpSpPr>
            <a:grpSpLocks/>
          </p:cNvGrpSpPr>
          <p:nvPr/>
        </p:nvGrpSpPr>
        <p:grpSpPr bwMode="auto">
          <a:xfrm>
            <a:off x="2044700" y="2897188"/>
            <a:ext cx="4552950" cy="649287"/>
            <a:chOff x="1288" y="1825"/>
            <a:chExt cx="2868" cy="409"/>
          </a:xfrm>
        </p:grpSpPr>
        <p:sp>
          <p:nvSpPr>
            <p:cNvPr id="364581" name="Rectangle 37"/>
            <p:cNvSpPr>
              <a:spLocks noChangeArrowheads="1"/>
            </p:cNvSpPr>
            <p:nvPr/>
          </p:nvSpPr>
          <p:spPr bwMode="auto">
            <a:xfrm>
              <a:off x="1779" y="1825"/>
              <a:ext cx="2377" cy="4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5000"/>
                </a:lnSpc>
              </a:pPr>
              <a:r>
                <a:rPr lang="ko-KR" altLang="en-US" sz="1800" b="1" dirty="0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제품 선정사유</a:t>
              </a:r>
            </a:p>
          </p:txBody>
        </p:sp>
        <p:sp>
          <p:nvSpPr>
            <p:cNvPr id="364582" name="AutoShape 33"/>
            <p:cNvSpPr>
              <a:spLocks noChangeArrowheads="1"/>
            </p:cNvSpPr>
            <p:nvPr/>
          </p:nvSpPr>
          <p:spPr bwMode="auto">
            <a:xfrm>
              <a:off x="1288" y="1871"/>
              <a:ext cx="398" cy="317"/>
            </a:xfrm>
            <a:prstGeom prst="hexagon">
              <a:avLst>
                <a:gd name="adj" fmla="val 31388"/>
                <a:gd name="vf" fmla="val 115470"/>
              </a:avLst>
            </a:prstGeom>
            <a:gradFill rotWithShape="1">
              <a:gsLst>
                <a:gs pos="0">
                  <a:srgbClr val="8CAEBA"/>
                </a:gs>
                <a:gs pos="100000">
                  <a:srgbClr val="8CAEBA">
                    <a:gamma/>
                    <a:tint val="69804"/>
                    <a:invGamma/>
                  </a:srgbClr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sz="1800">
                <a:ea typeface="맑은 고딕" pitchFamily="50" charset="-127"/>
              </a:endParaRPr>
            </a:p>
          </p:txBody>
        </p:sp>
        <p:sp>
          <p:nvSpPr>
            <p:cNvPr id="364583" name="Rectangle 61"/>
            <p:cNvSpPr>
              <a:spLocks noChangeArrowheads="1"/>
            </p:cNvSpPr>
            <p:nvPr/>
          </p:nvSpPr>
          <p:spPr bwMode="auto">
            <a:xfrm>
              <a:off x="1320" y="1886"/>
              <a:ext cx="3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0" tIns="45696" rIns="91390" bIns="45696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Ⅱ</a:t>
              </a:r>
            </a:p>
          </p:txBody>
        </p:sp>
      </p:grpSp>
      <p:grpSp>
        <p:nvGrpSpPr>
          <p:cNvPr id="364584" name="Group 40"/>
          <p:cNvGrpSpPr>
            <a:grpSpLocks/>
          </p:cNvGrpSpPr>
          <p:nvPr/>
        </p:nvGrpSpPr>
        <p:grpSpPr bwMode="auto">
          <a:xfrm>
            <a:off x="2044700" y="4338638"/>
            <a:ext cx="4552950" cy="649287"/>
            <a:chOff x="1288" y="2733"/>
            <a:chExt cx="2868" cy="409"/>
          </a:xfrm>
        </p:grpSpPr>
        <p:sp>
          <p:nvSpPr>
            <p:cNvPr id="364585" name="Rectangle 41"/>
            <p:cNvSpPr>
              <a:spLocks noChangeArrowheads="1"/>
            </p:cNvSpPr>
            <p:nvPr/>
          </p:nvSpPr>
          <p:spPr bwMode="auto">
            <a:xfrm>
              <a:off x="1779" y="2733"/>
              <a:ext cx="2377" cy="4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5000"/>
                </a:lnSpc>
              </a:pPr>
              <a:r>
                <a:rPr lang="ko-KR" altLang="en-US" sz="1800" b="1" dirty="0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교육 및 기술이전 방안</a:t>
              </a:r>
              <a:endParaRPr lang="ko-KR" altLang="en-US" sz="1800" b="1" dirty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4586" name="AutoShape 33"/>
            <p:cNvSpPr>
              <a:spLocks noChangeArrowheads="1"/>
            </p:cNvSpPr>
            <p:nvPr/>
          </p:nvSpPr>
          <p:spPr bwMode="auto">
            <a:xfrm>
              <a:off x="1288" y="2779"/>
              <a:ext cx="398" cy="317"/>
            </a:xfrm>
            <a:prstGeom prst="hexagon">
              <a:avLst>
                <a:gd name="adj" fmla="val 31388"/>
                <a:gd name="vf" fmla="val 115470"/>
              </a:avLst>
            </a:prstGeom>
            <a:gradFill rotWithShape="1">
              <a:gsLst>
                <a:gs pos="0">
                  <a:srgbClr val="8CAEBA"/>
                </a:gs>
                <a:gs pos="100000">
                  <a:srgbClr val="8CAEBA">
                    <a:gamma/>
                    <a:tint val="69804"/>
                    <a:invGamma/>
                  </a:srgbClr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sz="1800">
                <a:ea typeface="맑은 고딕" pitchFamily="50" charset="-127"/>
              </a:endParaRPr>
            </a:p>
          </p:txBody>
        </p:sp>
        <p:sp>
          <p:nvSpPr>
            <p:cNvPr id="364587" name="Rectangle 61"/>
            <p:cNvSpPr>
              <a:spLocks noChangeArrowheads="1"/>
            </p:cNvSpPr>
            <p:nvPr/>
          </p:nvSpPr>
          <p:spPr bwMode="auto">
            <a:xfrm>
              <a:off x="1320" y="2794"/>
              <a:ext cx="3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0" tIns="45696" rIns="91390" bIns="45696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Ⅳ</a:t>
              </a:r>
            </a:p>
          </p:txBody>
        </p:sp>
      </p:grpSp>
      <p:grpSp>
        <p:nvGrpSpPr>
          <p:cNvPr id="364588" name="Group 44"/>
          <p:cNvGrpSpPr>
            <a:grpSpLocks/>
          </p:cNvGrpSpPr>
          <p:nvPr/>
        </p:nvGrpSpPr>
        <p:grpSpPr bwMode="auto">
          <a:xfrm>
            <a:off x="2046288" y="2178050"/>
            <a:ext cx="4551362" cy="649288"/>
            <a:chOff x="1289" y="1372"/>
            <a:chExt cx="2867" cy="409"/>
          </a:xfrm>
        </p:grpSpPr>
        <p:sp>
          <p:nvSpPr>
            <p:cNvPr id="364589" name="AutoShape 33"/>
            <p:cNvSpPr>
              <a:spLocks noChangeArrowheads="1"/>
            </p:cNvSpPr>
            <p:nvPr/>
          </p:nvSpPr>
          <p:spPr bwMode="auto">
            <a:xfrm>
              <a:off x="1289" y="1418"/>
              <a:ext cx="398" cy="317"/>
            </a:xfrm>
            <a:prstGeom prst="hexagon">
              <a:avLst>
                <a:gd name="adj" fmla="val 31388"/>
                <a:gd name="vf" fmla="val 115470"/>
              </a:avLst>
            </a:prstGeom>
            <a:gradFill rotWithShape="1">
              <a:gsLst>
                <a:gs pos="0">
                  <a:srgbClr val="8CAEBA"/>
                </a:gs>
                <a:gs pos="100000">
                  <a:srgbClr val="8CAEBA">
                    <a:gamma/>
                    <a:tint val="69804"/>
                    <a:invGamma/>
                  </a:srgbClr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sz="1800">
                <a:ea typeface="맑은 고딕" pitchFamily="50" charset="-127"/>
              </a:endParaRPr>
            </a:p>
          </p:txBody>
        </p:sp>
        <p:sp>
          <p:nvSpPr>
            <p:cNvPr id="364590" name="Rectangle 61"/>
            <p:cNvSpPr>
              <a:spLocks noChangeArrowheads="1"/>
            </p:cNvSpPr>
            <p:nvPr/>
          </p:nvSpPr>
          <p:spPr bwMode="auto">
            <a:xfrm>
              <a:off x="1321" y="1433"/>
              <a:ext cx="3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0" tIns="45696" rIns="91390" bIns="45696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Ⅰ</a:t>
              </a:r>
            </a:p>
          </p:txBody>
        </p:sp>
        <p:sp>
          <p:nvSpPr>
            <p:cNvPr id="364591" name="Rectangle 47"/>
            <p:cNvSpPr>
              <a:spLocks noChangeArrowheads="1"/>
            </p:cNvSpPr>
            <p:nvPr/>
          </p:nvSpPr>
          <p:spPr bwMode="auto">
            <a:xfrm>
              <a:off x="1779" y="1372"/>
              <a:ext cx="2377" cy="4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5000"/>
                </a:lnSpc>
              </a:pPr>
              <a:r>
                <a:rPr lang="ko-KR" altLang="en-US" sz="1800" b="1" dirty="0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제품 개요</a:t>
              </a:r>
              <a:endParaRPr lang="ko-KR" altLang="en-US" sz="1800" b="1" dirty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64592" name="Group 48"/>
          <p:cNvGrpSpPr>
            <a:grpSpLocks/>
          </p:cNvGrpSpPr>
          <p:nvPr/>
        </p:nvGrpSpPr>
        <p:grpSpPr bwMode="auto">
          <a:xfrm>
            <a:off x="2044700" y="5059363"/>
            <a:ext cx="4552950" cy="649287"/>
            <a:chOff x="1288" y="3187"/>
            <a:chExt cx="2868" cy="409"/>
          </a:xfrm>
        </p:grpSpPr>
        <p:sp>
          <p:nvSpPr>
            <p:cNvPr id="364593" name="Rectangle 49"/>
            <p:cNvSpPr>
              <a:spLocks noChangeArrowheads="1"/>
            </p:cNvSpPr>
            <p:nvPr/>
          </p:nvSpPr>
          <p:spPr bwMode="auto">
            <a:xfrm>
              <a:off x="1779" y="3187"/>
              <a:ext cx="2377" cy="4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5000"/>
                </a:lnSpc>
              </a:pPr>
              <a:r>
                <a:rPr lang="ko-KR" altLang="en-US" sz="1800" b="1" dirty="0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유지보수 방안</a:t>
              </a:r>
              <a:endParaRPr lang="ko-KR" altLang="en-US" sz="1800" b="1" dirty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4594" name="AutoShape 33"/>
            <p:cNvSpPr>
              <a:spLocks noChangeArrowheads="1"/>
            </p:cNvSpPr>
            <p:nvPr/>
          </p:nvSpPr>
          <p:spPr bwMode="auto">
            <a:xfrm>
              <a:off x="1288" y="3233"/>
              <a:ext cx="398" cy="317"/>
            </a:xfrm>
            <a:prstGeom prst="hexagon">
              <a:avLst>
                <a:gd name="adj" fmla="val 31388"/>
                <a:gd name="vf" fmla="val 115470"/>
              </a:avLst>
            </a:prstGeom>
            <a:gradFill rotWithShape="1">
              <a:gsLst>
                <a:gs pos="0">
                  <a:srgbClr val="8CAEBA"/>
                </a:gs>
                <a:gs pos="100000">
                  <a:srgbClr val="8CAEBA">
                    <a:gamma/>
                    <a:tint val="69804"/>
                    <a:invGamma/>
                  </a:srgbClr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sz="1800">
                <a:ea typeface="맑은 고딕" pitchFamily="50" charset="-127"/>
              </a:endParaRPr>
            </a:p>
          </p:txBody>
        </p:sp>
        <p:sp>
          <p:nvSpPr>
            <p:cNvPr id="364595" name="Rectangle 61"/>
            <p:cNvSpPr>
              <a:spLocks noChangeArrowheads="1"/>
            </p:cNvSpPr>
            <p:nvPr/>
          </p:nvSpPr>
          <p:spPr bwMode="auto">
            <a:xfrm>
              <a:off x="1320" y="3248"/>
              <a:ext cx="3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0" tIns="45696" rIns="91390" bIns="45696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Ⅴ</a:t>
              </a:r>
            </a:p>
          </p:txBody>
        </p: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2044700" y="5781092"/>
            <a:ext cx="4552950" cy="649287"/>
            <a:chOff x="1288" y="3187"/>
            <a:chExt cx="2868" cy="409"/>
          </a:xfrm>
        </p:grpSpPr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1779" y="3187"/>
              <a:ext cx="2377" cy="409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5000"/>
                </a:lnSpc>
              </a:pPr>
              <a:r>
                <a:rPr lang="ko-KR" altLang="en-US" sz="1800" b="1" dirty="0" smtClean="0">
                  <a:solidFill>
                    <a:srgbClr val="2E5061"/>
                  </a:solidFill>
                  <a:latin typeface="맑은 고딕" pitchFamily="50" charset="-127"/>
                  <a:ea typeface="맑은 고딕" pitchFamily="50" charset="-127"/>
                </a:rPr>
                <a:t>구축 사례</a:t>
              </a:r>
              <a:endParaRPr lang="ko-KR" altLang="en-US" sz="1800" b="1" dirty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AutoShape 33"/>
            <p:cNvSpPr>
              <a:spLocks noChangeArrowheads="1"/>
            </p:cNvSpPr>
            <p:nvPr/>
          </p:nvSpPr>
          <p:spPr bwMode="auto">
            <a:xfrm>
              <a:off x="1288" y="3233"/>
              <a:ext cx="398" cy="317"/>
            </a:xfrm>
            <a:prstGeom prst="hexagon">
              <a:avLst>
                <a:gd name="adj" fmla="val 31388"/>
                <a:gd name="vf" fmla="val 115470"/>
              </a:avLst>
            </a:prstGeom>
            <a:gradFill rotWithShape="1">
              <a:gsLst>
                <a:gs pos="0">
                  <a:srgbClr val="8CAEBA"/>
                </a:gs>
                <a:gs pos="100000">
                  <a:srgbClr val="8CAEBA">
                    <a:gamma/>
                    <a:tint val="69804"/>
                    <a:invGamma/>
                  </a:srgbClr>
                </a:gs>
              </a:gsLst>
              <a:lin ang="2700000" scaled="1"/>
            </a:gradFill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sz="1800">
                <a:ea typeface="맑은 고딕" pitchFamily="50" charset="-127"/>
              </a:endParaRPr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1320" y="3258"/>
              <a:ext cx="334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390" tIns="45696" rIns="91390" bIns="45696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Ⅵ</a:t>
              </a:r>
              <a:endParaRPr lang="en-US" altLang="ko-KR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2.4 Light-Weight </a:t>
            </a:r>
            <a:r>
              <a:rPr lang="ko-KR" altLang="en-US" dirty="0" smtClean="0"/>
              <a:t>엔진 실행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서버 자원의 낭비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속도 저하를 방지하기 위해 요청 상황에 따라 엔진을 </a:t>
            </a:r>
            <a:r>
              <a:rPr lang="en-US" altLang="ko-KR" dirty="0" smtClean="0"/>
              <a:t>Lazy</a:t>
            </a:r>
            <a:r>
              <a:rPr lang="ko-KR" altLang="en-US" dirty="0" smtClean="0"/>
              <a:t>하게 기동하는 경량화 실행방식을 제공하여 </a:t>
            </a:r>
            <a:r>
              <a:rPr lang="en-US" altLang="ko-KR" dirty="0" smtClean="0"/>
              <a:t>WAS</a:t>
            </a:r>
            <a:r>
              <a:rPr lang="ko-KR" altLang="en-US" dirty="0" smtClean="0"/>
              <a:t>의 재 기동 및 부팅 시간을 최소화 하였습니다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Light-Weight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엔진 실행방식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30320" y="2468724"/>
            <a:ext cx="5397659" cy="4514202"/>
            <a:chOff x="415925" y="1937241"/>
            <a:chExt cx="4460875" cy="4514202"/>
          </a:xfrm>
        </p:grpSpPr>
        <p:sp>
          <p:nvSpPr>
            <p:cNvPr id="30" name="모서리가 둥근 직사각형 344"/>
            <p:cNvSpPr>
              <a:spLocks noChangeArrowheads="1"/>
            </p:cNvSpPr>
            <p:nvPr/>
          </p:nvSpPr>
          <p:spPr bwMode="auto">
            <a:xfrm>
              <a:off x="415925" y="1937241"/>
              <a:ext cx="4460875" cy="451420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mpd="tri" algn="ctr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wrap="none" lIns="36000" tIns="36000" rIns="36000" bIns="36000" anchor="b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400" b="1" kern="0" dirty="0">
                  <a:solidFill>
                    <a:srgbClr val="000000"/>
                  </a:solidFill>
                  <a:latin typeface="+mn-ea"/>
                  <a:ea typeface="+mn-ea"/>
                </a:rPr>
                <a:t>JEUS Managed Server</a:t>
              </a:r>
            </a:p>
          </p:txBody>
        </p:sp>
        <p:sp>
          <p:nvSpPr>
            <p:cNvPr id="31" name="AutoShape 378"/>
            <p:cNvSpPr>
              <a:spLocks noChangeArrowheads="1"/>
            </p:cNvSpPr>
            <p:nvPr/>
          </p:nvSpPr>
          <p:spPr bwMode="auto">
            <a:xfrm>
              <a:off x="568325" y="4616532"/>
              <a:ext cx="4156075" cy="145878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</a:pPr>
              <a:r>
                <a:rPr kumimoji="0" lang="ko-KR" altLang="en-US" sz="12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rPr>
                <a:t>공통 서비스</a:t>
              </a:r>
            </a:p>
          </p:txBody>
        </p:sp>
        <p:sp>
          <p:nvSpPr>
            <p:cNvPr id="32" name="AutoShape 378"/>
            <p:cNvSpPr>
              <a:spLocks noChangeArrowheads="1"/>
            </p:cNvSpPr>
            <p:nvPr/>
          </p:nvSpPr>
          <p:spPr bwMode="auto">
            <a:xfrm>
              <a:off x="568325" y="2068038"/>
              <a:ext cx="4156075" cy="217808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r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rPr>
                <a:t>Engine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765175" y="2495146"/>
              <a:ext cx="1133475" cy="1539970"/>
            </a:xfrm>
            <a:prstGeom prst="rect">
              <a:avLst/>
            </a:prstGeom>
            <a:solidFill>
              <a:srgbClr val="33669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7D8C"/>
              </a:extrusionClr>
            </a:sp3d>
          </p:spPr>
          <p:txBody>
            <a:bodyPr lIns="90000" tIns="90000" rIns="90000" bIns="90000">
              <a:flatTx/>
            </a:bodyPr>
            <a:lstStyle/>
            <a:p>
              <a:pPr marL="174625" indent="-174625" algn="ctr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ct val="100000"/>
              </a:pPr>
              <a:r>
                <a:rPr kumimoji="0" lang="en-US" altLang="ko-KR" sz="1400" b="1" kern="0" dirty="0" err="1">
                  <a:solidFill>
                    <a:srgbClr val="FFFFFF"/>
                  </a:solidFill>
                  <a:latin typeface="+mn-ea"/>
                  <a:ea typeface="+mn-ea"/>
                  <a:cs typeface="Times New Roman" pitchFamily="18" charset="0"/>
                </a:rPr>
                <a:t>Servlet</a:t>
              </a:r>
              <a:endParaRPr kumimoji="0" lang="en-US" altLang="ko-KR" sz="1400" b="1" kern="0" dirty="0">
                <a:solidFill>
                  <a:srgbClr val="FFFFFF"/>
                </a:solidFill>
                <a:latin typeface="+mn-ea"/>
                <a:ea typeface="+mn-ea"/>
                <a:cs typeface="Times New Roman" pitchFamily="18" charset="0"/>
              </a:endParaRPr>
            </a:p>
            <a:p>
              <a:pPr marL="174625" indent="-174625" algn="ctr" fontAlgn="auto" latinLnBrk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D9D9"/>
                </a:buClr>
                <a:buSzPct val="100000"/>
              </a:pPr>
              <a:r>
                <a:rPr kumimoji="0" lang="en-US" altLang="ko-KR" sz="1400" b="1" kern="0" dirty="0">
                  <a:solidFill>
                    <a:srgbClr val="FFFFFF"/>
                  </a:solidFill>
                  <a:latin typeface="+mn-ea"/>
                  <a:ea typeface="+mn-ea"/>
                  <a:cs typeface="Times New Roman" pitchFamily="18" charset="0"/>
                </a:rPr>
                <a:t>Engine</a:t>
              </a: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 rot="349427">
              <a:off x="2227263" y="2622768"/>
              <a:ext cx="920750" cy="13000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EJB Engine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200" b="1" kern="0" dirty="0">
                <a:solidFill>
                  <a:srgbClr val="BBE0E3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200" b="1" kern="0" dirty="0">
                <a:solidFill>
                  <a:srgbClr val="BBE0E3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200" b="1" kern="0" dirty="0">
                <a:solidFill>
                  <a:srgbClr val="BBE0E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 rot="349427">
              <a:off x="3514725" y="2622768"/>
              <a:ext cx="912813" cy="13000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BBE0E3"/>
              </a:solidFill>
              <a:prstDash val="dash"/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JMS Engine</a:t>
              </a: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831850" y="4940307"/>
              <a:ext cx="1133475" cy="44072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>
                  <a:lumMod val="50000"/>
                  <a:lumOff val="50000"/>
                </a:srgbClr>
              </a:solidFill>
              <a:miter lim="800000"/>
              <a:headEnd/>
              <a:tailEnd/>
            </a:ln>
            <a:effectLst/>
          </p:spPr>
          <p:txBody>
            <a:bodyPr lIns="46800" rIns="468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JNDI Service</a:t>
              </a:r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2117725" y="4940307"/>
              <a:ext cx="1133475" cy="44072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>
                  <a:lumMod val="50000"/>
                  <a:lumOff val="50000"/>
                </a:srgbClr>
              </a:solidFill>
              <a:miter lim="800000"/>
              <a:headEnd/>
              <a:tailEnd/>
            </a:ln>
            <a:effectLst/>
          </p:spPr>
          <p:txBody>
            <a:bodyPr lIns="46800" rIns="468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Session Service</a:t>
              </a:r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3402013" y="4940307"/>
              <a:ext cx="1133475" cy="44072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>
                  <a:lumMod val="50000"/>
                  <a:lumOff val="50000"/>
                </a:srgbClr>
              </a:solidFill>
              <a:miter lim="800000"/>
              <a:headEnd/>
              <a:tailEnd/>
            </a:ln>
            <a:effectLst/>
          </p:spPr>
          <p:txBody>
            <a:bodyPr lIns="46800" rIns="468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 err="1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DataSource</a:t>
              </a:r>
              <a:r>
                <a:rPr kumimoji="0" lang="en-US" altLang="ko-KR" sz="120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 Service</a:t>
              </a: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831850" y="5426972"/>
              <a:ext cx="1133475" cy="44072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>
                  <a:lumMod val="50000"/>
                  <a:lumOff val="50000"/>
                </a:srgbClr>
              </a:solidFill>
              <a:miter lim="800000"/>
              <a:headEnd/>
              <a:tailEnd/>
            </a:ln>
            <a:effectLst/>
          </p:spPr>
          <p:txBody>
            <a:bodyPr lIns="46800" rIns="468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Transaction Service</a:t>
              </a:r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2117725" y="5426972"/>
              <a:ext cx="1133475" cy="44072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>
                  <a:lumMod val="50000"/>
                  <a:lumOff val="50000"/>
                </a:srgbClr>
              </a:solidFill>
              <a:miter lim="800000"/>
              <a:headEnd/>
              <a:tailEnd/>
            </a:ln>
            <a:effectLst/>
          </p:spPr>
          <p:txBody>
            <a:bodyPr lIns="46800" rIns="468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Logging Service</a:t>
              </a:r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3402013" y="5426972"/>
              <a:ext cx="1133475" cy="440721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>
                  <a:lumMod val="50000"/>
                  <a:lumOff val="50000"/>
                </a:srgbClr>
              </a:solidFill>
              <a:miter lim="800000"/>
              <a:headEnd/>
              <a:tailEnd/>
            </a:ln>
            <a:effectLst/>
          </p:spPr>
          <p:txBody>
            <a:bodyPr lIns="46800" rIns="468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  <a:cs typeface="Arial" charset="0"/>
                </a:rPr>
                <a:t>Security Service</a:t>
              </a:r>
            </a:p>
          </p:txBody>
        </p:sp>
        <p:sp>
          <p:nvSpPr>
            <p:cNvPr id="42" name="Text Box 49"/>
            <p:cNvSpPr txBox="1">
              <a:spLocks noChangeArrowheads="1"/>
            </p:cNvSpPr>
            <p:nvPr/>
          </p:nvSpPr>
          <p:spPr bwMode="auto">
            <a:xfrm>
              <a:off x="2444198" y="3247265"/>
              <a:ext cx="1887055" cy="494854"/>
            </a:xfrm>
            <a:prstGeom prst="rect">
              <a:avLst/>
            </a:prstGeom>
            <a:solidFill>
              <a:srgbClr val="000000">
                <a:lumMod val="50000"/>
                <a:lumOff val="50000"/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BBE0E3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kern="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요청 시 엔진이 기동하는</a:t>
              </a:r>
              <a:endParaRPr kumimoji="0" lang="en-US" altLang="ko-KR" sz="12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Lazy Instantiation</a:t>
              </a:r>
              <a:endParaRPr kumimoji="0" lang="ko-KR" altLang="en-US" sz="12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AutoShape 92"/>
            <p:cNvSpPr>
              <a:spLocks noChangeArrowheads="1"/>
            </p:cNvSpPr>
            <p:nvPr/>
          </p:nvSpPr>
          <p:spPr bwMode="auto">
            <a:xfrm rot="5400000">
              <a:off x="1106307" y="4192476"/>
              <a:ext cx="573448" cy="319087"/>
            </a:xfrm>
            <a:prstGeom prst="leftRightArrow">
              <a:avLst>
                <a:gd name="adj1" fmla="val 39204"/>
                <a:gd name="adj2" fmla="val 39434"/>
              </a:avLst>
            </a:prstGeom>
            <a:solidFill>
              <a:schemeClr val="bg2">
                <a:lumMod val="75000"/>
              </a:schemeClr>
            </a:solidFill>
            <a:ln w="25400" algn="ctr">
              <a:solidFill>
                <a:schemeClr val="tx2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marL="177800" indent="-177800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213B5D"/>
                </a:buClr>
              </a:pPr>
              <a:endParaRPr kumimoji="0" lang="ko-KR" altLang="en-US" sz="1800" kern="0">
                <a:solidFill>
                  <a:srgbClr val="FFFFFF"/>
                </a:solidFill>
              </a:endParaRPr>
            </a:p>
          </p:txBody>
        </p:sp>
        <p:sp>
          <p:nvSpPr>
            <p:cNvPr id="44" name="AutoShape 92"/>
            <p:cNvSpPr>
              <a:spLocks noChangeArrowheads="1"/>
            </p:cNvSpPr>
            <p:nvPr/>
          </p:nvSpPr>
          <p:spPr bwMode="auto">
            <a:xfrm rot="5400000">
              <a:off x="2482670" y="4192475"/>
              <a:ext cx="573448" cy="319088"/>
            </a:xfrm>
            <a:prstGeom prst="leftRightArrow">
              <a:avLst>
                <a:gd name="adj1" fmla="val 39204"/>
                <a:gd name="adj2" fmla="val 39434"/>
              </a:avLst>
            </a:prstGeom>
            <a:solidFill>
              <a:schemeClr val="bg2">
                <a:lumMod val="75000"/>
              </a:schemeClr>
            </a:solidFill>
            <a:ln w="25400" algn="ctr">
              <a:solidFill>
                <a:schemeClr val="tx2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marL="177800" indent="-177800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213B5D"/>
                </a:buClr>
              </a:pPr>
              <a:endParaRPr kumimoji="0" lang="ko-KR" altLang="en-US" sz="1800" kern="0">
                <a:solidFill>
                  <a:srgbClr val="FFFFFF"/>
                </a:solidFill>
              </a:endParaRPr>
            </a:p>
          </p:txBody>
        </p:sp>
        <p:sp>
          <p:nvSpPr>
            <p:cNvPr id="45" name="AutoShape 92"/>
            <p:cNvSpPr>
              <a:spLocks noChangeArrowheads="1"/>
            </p:cNvSpPr>
            <p:nvPr/>
          </p:nvSpPr>
          <p:spPr bwMode="auto">
            <a:xfrm rot="5400000">
              <a:off x="3692345" y="4192475"/>
              <a:ext cx="573448" cy="319088"/>
            </a:xfrm>
            <a:prstGeom prst="leftRightArrow">
              <a:avLst>
                <a:gd name="adj1" fmla="val 39204"/>
                <a:gd name="adj2" fmla="val 39434"/>
              </a:avLst>
            </a:prstGeom>
            <a:solidFill>
              <a:schemeClr val="bg2">
                <a:lumMod val="75000"/>
              </a:schemeClr>
            </a:solidFill>
            <a:ln w="25400" algn="ctr">
              <a:solidFill>
                <a:schemeClr val="tx2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marL="177800" indent="-177800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213B5D"/>
                </a:buClr>
              </a:pPr>
              <a:endParaRPr kumimoji="0" lang="ko-KR" altLang="en-US" sz="1800" kern="0">
                <a:solidFill>
                  <a:srgbClr val="FFFFFF"/>
                </a:solidFill>
              </a:endParaRPr>
            </a:p>
          </p:txBody>
        </p:sp>
        <p:pic>
          <p:nvPicPr>
            <p:cNvPr id="46" name="Picture 1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60663" y="4084013"/>
              <a:ext cx="363537" cy="38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7963" y="4084013"/>
              <a:ext cx="363537" cy="38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" descr="gears icon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626" y="3145911"/>
              <a:ext cx="757028" cy="75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그룹 49"/>
          <p:cNvGrpSpPr/>
          <p:nvPr/>
        </p:nvGrpSpPr>
        <p:grpSpPr>
          <a:xfrm>
            <a:off x="526529" y="7168904"/>
            <a:ext cx="2956828" cy="184666"/>
            <a:chOff x="341312" y="2191410"/>
            <a:chExt cx="2956828" cy="184666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Light-Weight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엔진 실행 방식</a:t>
              </a: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4" name="L 도형 53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55" name="직사각형 54"/>
          <p:cNvSpPr/>
          <p:nvPr/>
        </p:nvSpPr>
        <p:spPr>
          <a:xfrm>
            <a:off x="3575250" y="7596186"/>
            <a:ext cx="2930197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eaLnBrk="0" latinLnBrk="0" hangingPunct="0">
              <a:spcBef>
                <a:spcPct val="35000"/>
              </a:spcBef>
              <a:buClr>
                <a:srgbClr val="88A8C2"/>
              </a:buClr>
              <a:buFont typeface="Wingdings" pitchFamily="2" charset="2"/>
              <a:buChar char="ü"/>
              <a:defRPr/>
            </a:pPr>
            <a:r>
              <a:rPr kumimoji="0" lang="en-US" altLang="ko-KR" sz="1200" dirty="0" smtClean="0">
                <a:latin typeface="맑은 고딕" pitchFamily="50" charset="-127"/>
                <a:ea typeface="맑은 고딕" pitchFamily="50" charset="-127"/>
              </a:rPr>
              <a:t>Managed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Server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의 기동 및 기동 후 해당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Application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kumimoji="0" lang="ko-KR" altLang="en-US" sz="1200" dirty="0" err="1">
                <a:latin typeface="맑은 고딕" pitchFamily="50" charset="-127"/>
                <a:ea typeface="맑은 고딕" pitchFamily="50" charset="-127"/>
              </a:rPr>
              <a:t>사용유무에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 따라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Engine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을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Instantiation</a:t>
            </a:r>
          </a:p>
          <a:p>
            <a:pPr marL="177800" indent="-177800" eaLnBrk="0" latinLnBrk="0" hangingPunct="0">
              <a:spcBef>
                <a:spcPct val="35000"/>
              </a:spcBef>
              <a:buClr>
                <a:srgbClr val="88A8C2"/>
              </a:buClr>
              <a:buFont typeface="Wingdings" pitchFamily="2" charset="2"/>
              <a:buChar char="ü"/>
              <a:defRPr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불필요한 자원의 소모를 최소화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latin typeface="맑은 고딕" pitchFamily="50" charset="-127"/>
                <a:ea typeface="맑은 고딕" pitchFamily="50" charset="-127"/>
              </a:rPr>
              <a:t>기동 및 서비스 시 성능 향상</a:t>
            </a:r>
            <a:endParaRPr kumimoji="0"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marL="177800" indent="-177800" eaLnBrk="0" latinLnBrk="0" hangingPunct="0">
              <a:spcBef>
                <a:spcPct val="35000"/>
              </a:spcBef>
              <a:buClr>
                <a:srgbClr val="88A8C2"/>
              </a:buClr>
              <a:buFont typeface="Wingdings" pitchFamily="2" charset="2"/>
              <a:buChar char="ü"/>
              <a:defRPr/>
            </a:pP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위 사례의 경우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, EJB, JMS 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서비스가 실행되면 해당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Engine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을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Lazy Instantiation</a:t>
            </a:r>
          </a:p>
          <a:p>
            <a:pPr marL="85725" indent="-85725" eaLnBrk="0" latinLnBrk="0" hangingPunct="0">
              <a:spcBef>
                <a:spcPct val="35000"/>
              </a:spcBef>
              <a:buClr>
                <a:srgbClr val="88A8C2"/>
              </a:buClr>
              <a:buFontTx/>
              <a:buChar char="•"/>
              <a:defRPr/>
            </a:pP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08722" y="7531067"/>
            <a:ext cx="2874635" cy="1773640"/>
            <a:chOff x="9490075" y="2805075"/>
            <a:chExt cx="2873449" cy="1646514"/>
          </a:xfrm>
        </p:grpSpPr>
        <p:sp>
          <p:nvSpPr>
            <p:cNvPr id="57" name="직사각형 56"/>
            <p:cNvSpPr/>
            <p:nvPr/>
          </p:nvSpPr>
          <p:spPr>
            <a:xfrm>
              <a:off x="9490075" y="3037236"/>
              <a:ext cx="2873449" cy="141435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Servlet/JSP Application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을 사용 중인가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? 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     </a:t>
              </a:r>
              <a:r>
                <a:rPr lang="en-US" altLang="ko-KR" sz="105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YES </a:t>
              </a:r>
              <a:r>
                <a:rPr lang="en-US" altLang="ko-KR" sz="105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  <a:sym typeface="Wingdings" panose="05000000000000000000" pitchFamily="2" charset="2"/>
                </a:rPr>
                <a:t> </a:t>
              </a:r>
              <a:r>
                <a:rPr lang="en-US" altLang="ko-KR" sz="105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Servlet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Engine Instantiation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EJB Application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을 사용 중인가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? </a:t>
              </a:r>
              <a:b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</a:b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NO </a:t>
              </a:r>
              <a:r>
                <a:rPr lang="en-US" altLang="ko-KR" sz="105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  <a:sym typeface="Wingdings" panose="05000000000000000000" pitchFamily="2" charset="2"/>
                </a:rPr>
                <a:t></a:t>
              </a:r>
              <a:r>
                <a:rPr lang="en-US" altLang="ko-KR" sz="105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Not Instantiation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JMS Application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을 사용 중인가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?</a:t>
              </a:r>
              <a:b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</a:b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NO </a:t>
              </a:r>
              <a:r>
                <a:rPr lang="en-US" altLang="ko-KR" sz="105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  <a:sym typeface="Wingdings" panose="05000000000000000000" pitchFamily="2" charset="2"/>
                </a:rPr>
                <a:t></a:t>
              </a:r>
              <a:r>
                <a:rPr lang="en-US" altLang="ko-KR" sz="105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Not Instantiation</a:t>
              </a: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엔진 기동 예제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2.5 Web Services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 </a:t>
            </a:r>
            <a:r>
              <a:rPr lang="en-US" altLang="ko-KR" dirty="0"/>
              <a:t>Web Services for Java EE 1.7, JAX-WS 2.2, SAAJ 1.3 , JAXB 2.2 </a:t>
            </a:r>
            <a:r>
              <a:rPr lang="ko-KR" altLang="en-US" dirty="0"/>
              <a:t>등의 웹 서비스 지원뿐만 아니라</a:t>
            </a:r>
            <a:r>
              <a:rPr lang="en-US" altLang="ko-KR" dirty="0"/>
              <a:t>, </a:t>
            </a:r>
            <a:r>
              <a:rPr lang="ko-KR" altLang="en-US" dirty="0"/>
              <a:t>최근 활용도가 높아지고 있는 </a:t>
            </a:r>
            <a:r>
              <a:rPr lang="ko-KR" altLang="en-US" dirty="0" err="1"/>
              <a:t>웹서비스</a:t>
            </a:r>
            <a:r>
              <a:rPr lang="ko-KR" altLang="en-US" dirty="0"/>
              <a:t> 환경에서 분산 트랜잭션을 지원하기 위한 </a:t>
            </a:r>
            <a:r>
              <a:rPr lang="en-US" altLang="ko-KR" dirty="0"/>
              <a:t>WS-Coordination </a:t>
            </a:r>
            <a:r>
              <a:rPr lang="ko-KR" altLang="en-US" dirty="0"/>
              <a:t>과 </a:t>
            </a:r>
            <a:r>
              <a:rPr lang="en-US" altLang="ko-KR" dirty="0"/>
              <a:t>WS-Atomic Transaction </a:t>
            </a:r>
            <a:r>
              <a:rPr lang="ko-KR" altLang="en-US" dirty="0"/>
              <a:t>규격을 제공합니다</a:t>
            </a:r>
            <a:r>
              <a:rPr lang="en-US" altLang="ko-KR" dirty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Web Services (1/2)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26529" y="2421142"/>
            <a:ext cx="2956828" cy="184666"/>
            <a:chOff x="341312" y="2191410"/>
            <a:chExt cx="2956828" cy="184666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웹서비스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지원 현황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4" name="L 도형 53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aphicFrame>
        <p:nvGraphicFramePr>
          <p:cNvPr id="55" name="Group 5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06151"/>
              </p:ext>
            </p:extLst>
          </p:nvPr>
        </p:nvGraphicFramePr>
        <p:xfrm>
          <a:off x="662732" y="2728504"/>
          <a:ext cx="5646587" cy="4069080"/>
        </p:xfrm>
        <a:graphic>
          <a:graphicData uri="http://schemas.openxmlformats.org/drawingml/2006/table">
            <a:tbl>
              <a:tblPr/>
              <a:tblGrid>
                <a:gridCol w="402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87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규격명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WS-I Basic Profile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WS-Security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</a:t>
                      </a:r>
                      <a:r>
                        <a:rPr kumimoji="1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ReliableMessaging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WS-Trust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1.0/1.3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WS-SecureConversation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1.0/1.3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WS-Policy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1.5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</a:t>
                      </a:r>
                      <a:r>
                        <a:rPr kumimoji="1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PolicyAttachment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1.2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87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WS-Coordination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85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7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WS-Atomic Transaction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85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WS-Addressing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SOAP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1.1/1.2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WSDL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</a:t>
                      </a:r>
                      <a:endParaRPr kumimoji="1" lang="en-US" altLang="ko-K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SAAJ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1.3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UDDI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2.0/3.0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JAX-WS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85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4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JAX-RS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501231" y="433661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신규추가규격</a:t>
            </a:r>
            <a:endParaRPr lang="ko-KR" altLang="en-US" sz="14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526529" y="6933220"/>
            <a:ext cx="2956828" cy="184666"/>
            <a:chOff x="341312" y="2191410"/>
            <a:chExt cx="2956828" cy="184666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웹서비스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트랜잭션</a:t>
              </a: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1" name="L 도형 60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584262" y="7219450"/>
            <a:ext cx="4178853" cy="2270054"/>
            <a:chOff x="5124450" y="2389360"/>
            <a:chExt cx="4238625" cy="2430462"/>
          </a:xfrm>
        </p:grpSpPr>
        <p:sp>
          <p:nvSpPr>
            <p:cNvPr id="62" name="AutoShape 121"/>
            <p:cNvSpPr>
              <a:spLocks noChangeArrowheads="1"/>
            </p:cNvSpPr>
            <p:nvPr/>
          </p:nvSpPr>
          <p:spPr bwMode="auto">
            <a:xfrm>
              <a:off x="5124450" y="2389360"/>
              <a:ext cx="4238625" cy="243046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7F7F7"/>
                </a:gs>
              </a:gsLst>
              <a:lin ang="5400000" scaled="1"/>
            </a:gra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tIns="2808000" rIns="36000"/>
            <a:lstStyle/>
            <a:p>
              <a:pPr fontAlgn="ctr" latinLnBrk="0">
                <a:buClr>
                  <a:srgbClr val="648DA4"/>
                </a:buClr>
                <a:defRPr/>
              </a:pPr>
              <a:endParaRPr lang="ko-KR" altLang="en-US" sz="1300" dirty="0">
                <a:latin typeface="+mn-ea"/>
                <a:ea typeface="+mn-ea"/>
              </a:endParaRPr>
            </a:p>
          </p:txBody>
        </p:sp>
        <p:sp>
          <p:nvSpPr>
            <p:cNvPr id="63" name="Rectangle 486"/>
            <p:cNvSpPr>
              <a:spLocks noChangeArrowheads="1"/>
            </p:cNvSpPr>
            <p:nvPr/>
          </p:nvSpPr>
          <p:spPr bwMode="auto">
            <a:xfrm>
              <a:off x="6883400" y="2549697"/>
              <a:ext cx="2406650" cy="2168525"/>
            </a:xfrm>
            <a:prstGeom prst="rect">
              <a:avLst/>
            </a:prstGeom>
            <a:solidFill>
              <a:schemeClr val="bg1"/>
            </a:solidFill>
            <a:ln w="57150" algn="ctr">
              <a:noFill/>
              <a:miter lim="800000"/>
              <a:headEnd/>
              <a:tailEnd/>
            </a:ln>
          </p:spPr>
          <p:txBody>
            <a:bodyPr tIns="72000"/>
            <a:lstStyle/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chemeClr val="bg2"/>
                </a:buClr>
              </a:pPr>
              <a:endParaRPr lang="ko-KR" altLang="en-US"/>
            </a:p>
          </p:txBody>
        </p:sp>
        <p:grpSp>
          <p:nvGrpSpPr>
            <p:cNvPr id="64" name="그룹 26"/>
            <p:cNvGrpSpPr>
              <a:grpSpLocks/>
            </p:cNvGrpSpPr>
            <p:nvPr/>
          </p:nvGrpSpPr>
          <p:grpSpPr bwMode="auto">
            <a:xfrm>
              <a:off x="5189538" y="2570335"/>
              <a:ext cx="1620837" cy="2122487"/>
              <a:chOff x="5214938" y="2508250"/>
              <a:chExt cx="1898650" cy="2486025"/>
            </a:xfrm>
          </p:grpSpPr>
          <p:sp>
            <p:nvSpPr>
              <p:cNvPr id="65" name="직사각형 64"/>
              <p:cNvSpPr/>
              <p:nvPr/>
            </p:nvSpPr>
            <p:spPr bwMode="auto">
              <a:xfrm>
                <a:off x="5214938" y="2508250"/>
                <a:ext cx="1898650" cy="248602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/>
              <a:lstStyle/>
              <a:p>
                <a:pPr defTabSz="939800" fontAlgn="b">
                  <a:spcBef>
                    <a:spcPct val="50000"/>
                  </a:spcBef>
                  <a:defRPr/>
                </a:pPr>
                <a:endParaRPr lang="ko-KR" altLang="en-US" sz="1600" b="1">
                  <a:solidFill>
                    <a:srgbClr val="000000"/>
                  </a:solidFill>
                  <a:latin typeface="Arial Rounded MT Bold" pitchFamily="34" charset="0"/>
                  <a:ea typeface="HY헤드라인M" pitchFamily="18" charset="-127"/>
                </a:endParaRPr>
              </a:p>
            </p:txBody>
          </p:sp>
          <p:pic>
            <p:nvPicPr>
              <p:cNvPr id="6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78438" y="4633913"/>
                <a:ext cx="1771650" cy="22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76850" y="3754438"/>
                <a:ext cx="1776413" cy="174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직사각형 67"/>
              <p:cNvSpPr/>
              <p:nvPr/>
            </p:nvSpPr>
            <p:spPr bwMode="auto">
              <a:xfrm>
                <a:off x="5339098" y="3159515"/>
                <a:ext cx="1651020" cy="540087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30000">
                    <a:schemeClr val="tx1">
                      <a:lumMod val="65000"/>
                      <a:lumOff val="35000"/>
                    </a:schemeClr>
                  </a:gs>
                  <a:gs pos="90000">
                    <a:srgbClr val="363636"/>
                  </a:gs>
                </a:gsLst>
                <a:lin ang="10800000" scaled="0"/>
              </a:gradFill>
              <a:ln w="1270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72000" tIns="0" rIns="72000" bIns="0" anchor="ctr"/>
              <a:lstStyle/>
              <a:p>
                <a:pPr algn="ctr" defTabSz="939800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defRPr/>
                </a:pPr>
                <a:r>
                  <a:rPr kumimoji="0" lang="en-US" altLang="ko-KR" sz="900" kern="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  <a:latin typeface="Rix모던고딕 B" pitchFamily="18" charset="-127"/>
                    <a:ea typeface="Rix모던고딕 B" pitchFamily="18" charset="-127"/>
                  </a:rPr>
                  <a:t>WS-Coordination </a:t>
                </a:r>
                <a:br>
                  <a:rPr kumimoji="0" lang="en-US" altLang="ko-KR" sz="900" kern="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  <a:latin typeface="Rix모던고딕 B" pitchFamily="18" charset="-127"/>
                    <a:ea typeface="Rix모던고딕 B" pitchFamily="18" charset="-127"/>
                  </a:rPr>
                </a:br>
                <a:r>
                  <a:rPr kumimoji="0" lang="en-US" altLang="ko-KR" sz="900" kern="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  <a:latin typeface="Rix모던고딕 B" pitchFamily="18" charset="-127"/>
                    <a:ea typeface="Rix모던고딕 B" pitchFamily="18" charset="-127"/>
                  </a:rPr>
                  <a:t>1.0 </a:t>
                </a:r>
                <a:br>
                  <a:rPr kumimoji="0" lang="en-US" altLang="ko-KR" sz="900" kern="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  <a:latin typeface="Rix모던고딕 B" pitchFamily="18" charset="-127"/>
                    <a:ea typeface="Rix모던고딕 B" pitchFamily="18" charset="-127"/>
                  </a:rPr>
                </a:br>
                <a:r>
                  <a:rPr kumimoji="0" lang="en-US" altLang="ko-KR" sz="900" kern="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  <a:latin typeface="Rix모던고딕 B" pitchFamily="18" charset="-127"/>
                    <a:ea typeface="Rix모던고딕 B" pitchFamily="18" charset="-127"/>
                  </a:rPr>
                  <a:t>OASIS</a:t>
                </a:r>
                <a:endParaRPr kumimoji="0" lang="ko-KR" altLang="en-US" sz="900" kern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Rix모던고딕 B" pitchFamily="18" charset="-127"/>
                  <a:ea typeface="Rix모던고딕 B" pitchFamily="18" charset="-127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 bwMode="auto">
              <a:xfrm>
                <a:off x="5339098" y="4032626"/>
                <a:ext cx="1651020" cy="540087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30000">
                    <a:schemeClr val="tx1">
                      <a:lumMod val="65000"/>
                      <a:lumOff val="35000"/>
                    </a:schemeClr>
                  </a:gs>
                  <a:gs pos="90000">
                    <a:srgbClr val="363636"/>
                  </a:gs>
                </a:gsLst>
                <a:lin ang="10800000" scaled="0"/>
              </a:gradFill>
              <a:ln w="12700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72000" tIns="0" rIns="72000" bIns="0" anchor="ctr"/>
              <a:lstStyle/>
              <a:p>
                <a:pPr algn="ctr" defTabSz="939800" fontAlgn="auto" latinLnBrk="0"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defRPr/>
                </a:pPr>
                <a:r>
                  <a:rPr kumimoji="0" lang="en-US" altLang="ko-KR" sz="900" kern="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  <a:latin typeface="Rix모던고딕 B" pitchFamily="18" charset="-127"/>
                    <a:ea typeface="Rix모던고딕 B" pitchFamily="18" charset="-127"/>
                  </a:rPr>
                  <a:t>WS-Atomic Transaction 1.0 </a:t>
                </a:r>
                <a:br>
                  <a:rPr kumimoji="0" lang="en-US" altLang="ko-KR" sz="900" kern="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  <a:latin typeface="Rix모던고딕 B" pitchFamily="18" charset="-127"/>
                    <a:ea typeface="Rix모던고딕 B" pitchFamily="18" charset="-127"/>
                  </a:rPr>
                </a:br>
                <a:r>
                  <a:rPr kumimoji="0" lang="en-US" altLang="ko-KR" sz="900" kern="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  <a:latin typeface="Rix모던고딕 B" pitchFamily="18" charset="-127"/>
                    <a:ea typeface="Rix모던고딕 B" pitchFamily="18" charset="-127"/>
                  </a:rPr>
                  <a:t>OASIS</a:t>
                </a:r>
                <a:endParaRPr kumimoji="0" lang="ko-KR" altLang="en-US" sz="900" kern="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atin typeface="Rix모던고딕 B" pitchFamily="18" charset="-127"/>
                  <a:ea typeface="Rix모던고딕 B" pitchFamily="18" charset="-127"/>
                </a:endParaRPr>
              </a:p>
            </p:txBody>
          </p:sp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54638" y="2589213"/>
                <a:ext cx="1481137" cy="52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" name="Text Box 488"/>
            <p:cNvSpPr txBox="1">
              <a:spLocks noChangeArrowheads="1"/>
            </p:cNvSpPr>
            <p:nvPr/>
          </p:nvSpPr>
          <p:spPr bwMode="auto">
            <a:xfrm>
              <a:off x="6926263" y="2545482"/>
              <a:ext cx="2362200" cy="217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marL="85725" indent="-85725">
                <a:buFontTx/>
                <a:buChar char="•"/>
                <a:defRPr/>
              </a:pPr>
              <a:r>
                <a:rPr lang="en-US" altLang="ko-KR" sz="1050" dirty="0">
                  <a:latin typeface="+mn-ea"/>
                  <a:ea typeface="+mn-ea"/>
                </a:rPr>
                <a:t>OASIS </a:t>
              </a:r>
              <a:r>
                <a:rPr lang="ko-KR" altLang="en-US" sz="1050" dirty="0">
                  <a:latin typeface="+mn-ea"/>
                  <a:ea typeface="+mn-ea"/>
                </a:rPr>
                <a:t>웹 서비스 표준규격인 </a:t>
              </a:r>
              <a:r>
                <a:rPr lang="en-US" altLang="ko-KR" sz="1050" dirty="0">
                  <a:latin typeface="+mn-ea"/>
                  <a:ea typeface="+mn-ea"/>
                </a:rPr>
                <a:t>WS-Coordination, WS-Atomic Transaction </a:t>
              </a:r>
              <a:r>
                <a:rPr lang="ko-KR" altLang="en-US" sz="1050" dirty="0">
                  <a:latin typeface="+mn-ea"/>
                  <a:ea typeface="+mn-ea"/>
                </a:rPr>
                <a:t>지원</a:t>
              </a:r>
              <a:endParaRPr lang="en-US" altLang="ko-KR" sz="1050" dirty="0">
                <a:latin typeface="+mn-ea"/>
                <a:ea typeface="+mn-ea"/>
              </a:endParaRPr>
            </a:p>
            <a:p>
              <a:pPr marL="85725" indent="-85725">
                <a:buFontTx/>
                <a:buChar char="•"/>
                <a:defRPr/>
              </a:pPr>
              <a:endParaRPr lang="en-US" altLang="ko-KR" sz="1050" dirty="0">
                <a:latin typeface="+mn-ea"/>
                <a:ea typeface="+mn-ea"/>
              </a:endParaRPr>
            </a:p>
            <a:p>
              <a:pPr marL="85725" indent="-85725">
                <a:buFontTx/>
                <a:buChar char="•"/>
                <a:defRPr/>
              </a:pPr>
              <a:r>
                <a:rPr lang="en-US" altLang="ko-KR" sz="1050" dirty="0">
                  <a:latin typeface="+mn-ea"/>
                  <a:ea typeface="+mn-ea"/>
                </a:rPr>
                <a:t>SOAP </a:t>
              </a:r>
              <a:r>
                <a:rPr lang="ko-KR" altLang="en-US" sz="1050" dirty="0">
                  <a:latin typeface="+mn-ea"/>
                  <a:ea typeface="+mn-ea"/>
                </a:rPr>
                <a:t>통신에 트랜잭션을 지원하여 데이터 일관성과 완벽성 보장</a:t>
              </a:r>
              <a:endParaRPr lang="en-US" altLang="ko-KR" sz="1050" dirty="0">
                <a:latin typeface="+mn-ea"/>
                <a:ea typeface="+mn-ea"/>
              </a:endParaRPr>
            </a:p>
            <a:p>
              <a:pPr marL="85725" indent="-85725">
                <a:buFontTx/>
                <a:buChar char="•"/>
                <a:defRPr/>
              </a:pPr>
              <a:endParaRPr lang="en-US" altLang="ko-KR" sz="1050" dirty="0">
                <a:latin typeface="+mn-ea"/>
                <a:ea typeface="+mn-ea"/>
              </a:endParaRPr>
            </a:p>
            <a:p>
              <a:pPr marL="85725" indent="-85725">
                <a:buFontTx/>
                <a:buChar char="•"/>
                <a:defRPr/>
              </a:pPr>
              <a:r>
                <a:rPr lang="en-US" altLang="ko-KR" sz="1050" dirty="0">
                  <a:latin typeface="+mn-ea"/>
                  <a:ea typeface="+mn-ea"/>
                </a:rPr>
                <a:t>WS-Atomic Transaction</a:t>
              </a:r>
              <a:r>
                <a:rPr lang="ko-KR" altLang="en-US" sz="1050" dirty="0">
                  <a:latin typeface="+mn-ea"/>
                  <a:ea typeface="+mn-ea"/>
                </a:rPr>
                <a:t>을 통하여 </a:t>
              </a:r>
              <a:r>
                <a:rPr lang="en-US" altLang="ko-KR" sz="1050" dirty="0">
                  <a:latin typeface="+mn-ea"/>
                  <a:ea typeface="+mn-ea"/>
                </a:rPr>
                <a:t>2PC(Phase Commit) </a:t>
              </a:r>
              <a:r>
                <a:rPr lang="ko-KR" altLang="en-US" sz="1050" dirty="0">
                  <a:latin typeface="+mn-ea"/>
                  <a:ea typeface="+mn-ea"/>
                </a:rPr>
                <a:t>지원</a:t>
              </a:r>
              <a:endParaRPr lang="en-US" altLang="ko-KR" sz="1050" dirty="0">
                <a:latin typeface="+mn-ea"/>
                <a:ea typeface="+mn-ea"/>
              </a:endParaRPr>
            </a:p>
            <a:p>
              <a:pPr marL="85725" indent="-85725">
                <a:buFontTx/>
                <a:buChar char="•"/>
                <a:defRPr/>
              </a:pPr>
              <a:endParaRPr lang="en-US" altLang="ko-KR" sz="1050" dirty="0">
                <a:latin typeface="+mn-ea"/>
                <a:ea typeface="+mn-ea"/>
              </a:endParaRPr>
            </a:p>
            <a:p>
              <a:pPr marL="85725" indent="-85725">
                <a:buFontTx/>
                <a:buChar char="•"/>
                <a:defRPr/>
              </a:pPr>
              <a:r>
                <a:rPr lang="ko-KR" altLang="en-US" sz="1050" dirty="0">
                  <a:latin typeface="+mn-ea"/>
                  <a:ea typeface="+mn-ea"/>
                </a:rPr>
                <a:t> </a:t>
              </a:r>
              <a:r>
                <a:rPr lang="en-US" altLang="ko-KR" sz="1050" dirty="0">
                  <a:latin typeface="+mn-ea"/>
                  <a:ea typeface="+mn-ea"/>
                </a:rPr>
                <a:t>WS-Coordination</a:t>
              </a:r>
              <a:r>
                <a:rPr lang="ko-KR" altLang="en-US" sz="1050" dirty="0">
                  <a:latin typeface="+mn-ea"/>
                  <a:ea typeface="+mn-ea"/>
                </a:rPr>
                <a:t>에서 웹서비스 트랜잭션의 중재 규격 제공</a:t>
              </a:r>
              <a:endParaRPr lang="en-US" altLang="ko-KR" sz="1050" dirty="0">
                <a:latin typeface="+mn-ea"/>
                <a:ea typeface="+mn-ea"/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5013176" y="6928411"/>
            <a:ext cx="1584474" cy="184666"/>
            <a:chOff x="341312" y="2186601"/>
            <a:chExt cx="1584474" cy="184666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593949" y="2186601"/>
              <a:ext cx="1331837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JMS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기반의 전송 </a:t>
              </a: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75" name="직사각형 74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6" name="L 도형 75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77" name="직사각형 76"/>
          <p:cNvSpPr/>
          <p:nvPr/>
        </p:nvSpPr>
        <p:spPr>
          <a:xfrm>
            <a:off x="5013176" y="7388481"/>
            <a:ext cx="148408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Tx/>
              <a:buChar char="•"/>
              <a:defRPr/>
            </a:pPr>
            <a:r>
              <a:rPr lang="ko-KR" altLang="en-US" sz="1100" dirty="0">
                <a:latin typeface="+mn-ea"/>
                <a:ea typeface="+mn-ea"/>
              </a:rPr>
              <a:t>일반적인 웹 서비스 호출방식은 </a:t>
            </a:r>
            <a:r>
              <a:rPr lang="en-US" altLang="ko-KR" sz="1100" dirty="0">
                <a:latin typeface="+mn-ea"/>
                <a:ea typeface="+mn-ea"/>
              </a:rPr>
              <a:t>HTTP </a:t>
            </a:r>
            <a:r>
              <a:rPr lang="ko-KR" altLang="en-US" sz="1100" dirty="0">
                <a:latin typeface="+mn-ea"/>
                <a:ea typeface="+mn-ea"/>
              </a:rPr>
              <a:t>외에</a:t>
            </a:r>
            <a:r>
              <a:rPr lang="en-US" altLang="ko-KR" sz="1100" dirty="0">
                <a:latin typeface="+mn-ea"/>
                <a:ea typeface="+mn-ea"/>
              </a:rPr>
              <a:t>, JEUS JAX-WS</a:t>
            </a:r>
            <a:br>
              <a:rPr lang="en-US" altLang="ko-KR" sz="1100" dirty="0">
                <a:latin typeface="+mn-ea"/>
                <a:ea typeface="+mn-ea"/>
              </a:rPr>
            </a:br>
            <a:r>
              <a:rPr lang="ko-KR" altLang="en-US" sz="1100" dirty="0">
                <a:latin typeface="+mn-ea"/>
                <a:ea typeface="+mn-ea"/>
              </a:rPr>
              <a:t>에서는 </a:t>
            </a:r>
            <a:r>
              <a:rPr lang="en-US" altLang="ko-KR" sz="1100" dirty="0">
                <a:latin typeface="+mn-ea"/>
                <a:ea typeface="+mn-ea"/>
              </a:rPr>
              <a:t>JMS </a:t>
            </a:r>
            <a:r>
              <a:rPr lang="ko-KR" altLang="en-US" sz="1100" dirty="0">
                <a:latin typeface="+mn-ea"/>
                <a:ea typeface="+mn-ea"/>
              </a:rPr>
              <a:t>기반 전송을 사용하여 </a:t>
            </a:r>
            <a:r>
              <a:rPr lang="en-US" altLang="ko-KR" sz="1100" dirty="0">
                <a:latin typeface="+mn-ea"/>
                <a:ea typeface="+mn-ea"/>
              </a:rPr>
              <a:t>JEUS JAX-WS </a:t>
            </a:r>
            <a:r>
              <a:rPr lang="ko-KR" altLang="en-US" sz="1100" dirty="0">
                <a:latin typeface="+mn-ea"/>
                <a:ea typeface="+mn-ea"/>
              </a:rPr>
              <a:t>기반 </a:t>
            </a:r>
            <a:r>
              <a:rPr lang="en-US" altLang="ko-KR" sz="1100" dirty="0">
                <a:latin typeface="+mn-ea"/>
                <a:ea typeface="+mn-ea"/>
              </a:rPr>
              <a:t/>
            </a:r>
            <a:br>
              <a:rPr lang="en-US" altLang="ko-KR" sz="1100" dirty="0">
                <a:latin typeface="+mn-ea"/>
                <a:ea typeface="+mn-ea"/>
              </a:rPr>
            </a:br>
            <a:r>
              <a:rPr lang="ko-KR" altLang="en-US" sz="1100" dirty="0">
                <a:latin typeface="+mn-ea"/>
                <a:ea typeface="+mn-ea"/>
              </a:rPr>
              <a:t>웹 서비스를 호출할 수 있도록 지원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2.5 Web Services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JAX-RS </a:t>
            </a:r>
            <a:r>
              <a:rPr lang="ko-KR" altLang="en-US" dirty="0"/>
              <a:t>관련 기능을 추가하여 클라이언트가 </a:t>
            </a:r>
            <a:r>
              <a:rPr lang="en-US" altLang="ko-KR" dirty="0"/>
              <a:t>HTTP Basic Authentication</a:t>
            </a:r>
            <a:r>
              <a:rPr lang="ko-KR" altLang="en-US" dirty="0"/>
              <a:t>를 요구하는 서버에 인증할 수 있도록 지원하고</a:t>
            </a:r>
            <a:r>
              <a:rPr lang="en-US" altLang="ko-KR" dirty="0"/>
              <a:t>, </a:t>
            </a:r>
            <a:r>
              <a:rPr lang="ko-KR" altLang="en-US" dirty="0"/>
              <a:t>특별한 설정없이 </a:t>
            </a:r>
            <a:r>
              <a:rPr lang="en-US" altLang="ko-KR" dirty="0" err="1"/>
              <a:t>WebSocket</a:t>
            </a:r>
            <a:r>
              <a:rPr lang="ko-KR" altLang="en-US" dirty="0"/>
              <a:t>을 사용할 수 있도록 기능을 지원합니다</a:t>
            </a:r>
            <a:r>
              <a:rPr lang="en-US" altLang="ko-KR" dirty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Web Services (2/2)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26529" y="2421142"/>
            <a:ext cx="2956828" cy="184666"/>
            <a:chOff x="341312" y="2191410"/>
            <a:chExt cx="2956828" cy="184666"/>
          </a:xfrm>
        </p:grpSpPr>
        <p:sp>
          <p:nvSpPr>
            <p:cNvPr id="35" name="TextBox 34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웹서비스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지원 현황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4" name="L 도형 53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aphicFrame>
        <p:nvGraphicFramePr>
          <p:cNvPr id="34" name="Group 5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14477"/>
              </p:ext>
            </p:extLst>
          </p:nvPr>
        </p:nvGraphicFramePr>
        <p:xfrm>
          <a:off x="777408" y="2709863"/>
          <a:ext cx="5603919" cy="4066198"/>
        </p:xfrm>
        <a:graphic>
          <a:graphicData uri="http://schemas.openxmlformats.org/drawingml/2006/table">
            <a:tbl>
              <a:tblPr/>
              <a:tblGrid>
                <a:gridCol w="3537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8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규격명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WS-I Basic Profile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WS-Security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</a:t>
                      </a:r>
                      <a:r>
                        <a:rPr kumimoji="1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ReliableMessaging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WS-Trust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</a:t>
                      </a:r>
                      <a:r>
                        <a:rPr kumimoji="1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SecureConversation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1.4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JAX-RS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2.1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85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</a:t>
                      </a:r>
                      <a:r>
                        <a:rPr kumimoji="1" lang="en-US" altLang="ko-K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PolicyAttachment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87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WS-Coordination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7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WS-Atomic Transaction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WS-Addressing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SOAP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1.1/1.2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WSDL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1.1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SAAJ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1.3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UDDI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2.0/3.0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JAX-WS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2.2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4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WS-Policy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370962" y="4431187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버전 업그레이드</a:t>
            </a:r>
            <a:endParaRPr lang="ko-KR" altLang="en-US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4293096" y="4738964"/>
            <a:ext cx="1739005" cy="1723852"/>
          </a:xfrm>
          <a:prstGeom prst="ellipse">
            <a:avLst/>
          </a:prstGeom>
          <a:solidFill>
            <a:srgbClr val="E18585"/>
          </a:solidFill>
          <a:ln w="6350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373510" y="5074592"/>
            <a:ext cx="1578177" cy="10525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lvl="0" indent="-114300" fontAlgn="ctr" latinLnBrk="0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ko-KR" sz="12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WebSocket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1.0</a:t>
            </a:r>
          </a:p>
          <a:p>
            <a:pPr marL="114300" lvl="0" indent="-114300" fontAlgn="ctr" latinLnBrk="0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JSON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1.0</a:t>
            </a:r>
          </a:p>
          <a:p>
            <a:pPr marL="114300" lvl="0" indent="-114300" fontAlgn="ctr" latinLnBrk="0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Batch 1.0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lvl="0" indent="-114300" fontAlgn="ctr" latinLnBrk="0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FontTx/>
              <a:buChar char="•"/>
            </a:pP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Concurrency 1.0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01898" y="556358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신규</a:t>
            </a:r>
            <a:endParaRPr lang="en-US" altLang="ko-KR" sz="14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526529" y="6986335"/>
            <a:ext cx="2956828" cy="184666"/>
            <a:chOff x="341312" y="2191410"/>
            <a:chExt cx="2956828" cy="184666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웹서비스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트랜잭션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5" name="L 도형 44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777407" y="7287439"/>
            <a:ext cx="5603919" cy="2094053"/>
            <a:chOff x="5327089" y="2407835"/>
            <a:chExt cx="3864503" cy="3685028"/>
          </a:xfrm>
        </p:grpSpPr>
        <p:sp>
          <p:nvSpPr>
            <p:cNvPr id="46" name="Text Box 21"/>
            <p:cNvSpPr>
              <a:spLocks noChangeArrowheads="1"/>
            </p:cNvSpPr>
            <p:nvPr/>
          </p:nvSpPr>
          <p:spPr bwMode="auto">
            <a:xfrm>
              <a:off x="5327089" y="2407835"/>
              <a:ext cx="3864503" cy="572850"/>
            </a:xfrm>
            <a:prstGeom prst="roundRect">
              <a:avLst>
                <a:gd name="adj" fmla="val 2455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>
                <a:buClr>
                  <a:srgbClr val="333333"/>
                </a:buClr>
                <a:buSzPct val="80000"/>
                <a:tabLst>
                  <a:tab pos="914400" algn="l"/>
                  <a:tab pos="7315200" algn="r"/>
                </a:tabLst>
              </a:pPr>
              <a:r>
                <a:rPr lang="en-US" altLang="ko-KR" sz="1000" b="1" dirty="0" smtClean="0">
                  <a:solidFill>
                    <a:srgbClr val="000000"/>
                  </a:solidFill>
                  <a:latin typeface="맑은 고딕"/>
                  <a:ea typeface="맑은 고딕"/>
                </a:rPr>
                <a:t>Server-Sent </a:t>
              </a:r>
              <a:r>
                <a:rPr lang="en-US" altLang="ko-KR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Events </a:t>
              </a:r>
              <a:r>
                <a:rPr lang="ko-KR" altLang="en-US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지원</a:t>
              </a:r>
            </a:p>
          </p:txBody>
        </p:sp>
        <p:sp>
          <p:nvSpPr>
            <p:cNvPr id="47" name="Text Box 21"/>
            <p:cNvSpPr>
              <a:spLocks noChangeArrowheads="1"/>
            </p:cNvSpPr>
            <p:nvPr/>
          </p:nvSpPr>
          <p:spPr bwMode="auto">
            <a:xfrm>
              <a:off x="5327089" y="3185880"/>
              <a:ext cx="3864503" cy="572850"/>
            </a:xfrm>
            <a:prstGeom prst="roundRect">
              <a:avLst>
                <a:gd name="adj" fmla="val 2455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>
                <a:buClr>
                  <a:srgbClr val="333333"/>
                </a:buClr>
                <a:buSzPct val="80000"/>
                <a:tabLst>
                  <a:tab pos="914400" algn="l"/>
                  <a:tab pos="7315200" algn="r"/>
                </a:tabLst>
              </a:pPr>
              <a:r>
                <a:rPr lang="ko-KR" altLang="en-US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클라이언트가 </a:t>
              </a:r>
              <a:r>
                <a:rPr lang="en-US" altLang="ko-KR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HTTP Basic Authentication</a:t>
              </a:r>
              <a:r>
                <a:rPr lang="ko-KR" altLang="en-US" sz="1000" b="1" dirty="0" smtClean="0">
                  <a:solidFill>
                    <a:srgbClr val="000000"/>
                  </a:solidFill>
                  <a:latin typeface="맑은 고딕"/>
                  <a:ea typeface="맑은 고딕"/>
                </a:rPr>
                <a:t>를 요구하는 </a:t>
              </a:r>
              <a:r>
                <a:rPr lang="ko-KR" altLang="en-US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서버에 인증할 수 있도록 지원</a:t>
              </a:r>
            </a:p>
          </p:txBody>
        </p:sp>
        <p:sp>
          <p:nvSpPr>
            <p:cNvPr id="48" name="Text Box 21"/>
            <p:cNvSpPr>
              <a:spLocks noChangeArrowheads="1"/>
            </p:cNvSpPr>
            <p:nvPr/>
          </p:nvSpPr>
          <p:spPr bwMode="auto">
            <a:xfrm>
              <a:off x="5327089" y="3963925"/>
              <a:ext cx="3864503" cy="572850"/>
            </a:xfrm>
            <a:prstGeom prst="roundRect">
              <a:avLst>
                <a:gd name="adj" fmla="val 2455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>
                <a:buClr>
                  <a:srgbClr val="333333"/>
                </a:buClr>
                <a:buSzPct val="80000"/>
                <a:tabLst>
                  <a:tab pos="914400" algn="l"/>
                  <a:tab pos="7315200" algn="r"/>
                </a:tabLst>
              </a:pPr>
              <a:r>
                <a:rPr lang="en-US" altLang="ko-KR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Asynchronous Processing </a:t>
              </a:r>
              <a:r>
                <a:rPr lang="ko-KR" altLang="en-US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지원</a:t>
              </a:r>
            </a:p>
          </p:txBody>
        </p:sp>
        <p:sp>
          <p:nvSpPr>
            <p:cNvPr id="49" name="Text Box 21"/>
            <p:cNvSpPr>
              <a:spLocks noChangeArrowheads="1"/>
            </p:cNvSpPr>
            <p:nvPr/>
          </p:nvSpPr>
          <p:spPr bwMode="auto">
            <a:xfrm>
              <a:off x="5327089" y="4741970"/>
              <a:ext cx="3864503" cy="572850"/>
            </a:xfrm>
            <a:prstGeom prst="roundRect">
              <a:avLst>
                <a:gd name="adj" fmla="val 2455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>
                <a:buClr>
                  <a:srgbClr val="333333"/>
                </a:buClr>
                <a:buSzPct val="80000"/>
                <a:tabLst>
                  <a:tab pos="914400" algn="l"/>
                  <a:tab pos="7315200" algn="r"/>
                </a:tabLst>
              </a:pPr>
              <a:r>
                <a:rPr lang="en-US" altLang="ko-KR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JSON Processing </a:t>
              </a:r>
              <a:r>
                <a:rPr lang="ko-KR" altLang="en-US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지원</a:t>
              </a:r>
            </a:p>
          </p:txBody>
        </p:sp>
        <p:sp>
          <p:nvSpPr>
            <p:cNvPr id="50" name="Text Box 21"/>
            <p:cNvSpPr>
              <a:spLocks noChangeArrowheads="1"/>
            </p:cNvSpPr>
            <p:nvPr/>
          </p:nvSpPr>
          <p:spPr bwMode="auto">
            <a:xfrm>
              <a:off x="5327089" y="5520013"/>
              <a:ext cx="3864503" cy="572850"/>
            </a:xfrm>
            <a:prstGeom prst="roundRect">
              <a:avLst>
                <a:gd name="adj" fmla="val 2455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>
                <a:buClr>
                  <a:srgbClr val="333333"/>
                </a:buClr>
                <a:buSzPct val="80000"/>
                <a:tabLst>
                  <a:tab pos="914400" algn="l"/>
                  <a:tab pos="7315200" algn="r"/>
                </a:tabLst>
              </a:pPr>
              <a:r>
                <a:rPr lang="ko-KR" altLang="en-US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특별한 설정 없이 </a:t>
              </a:r>
              <a:r>
                <a:rPr lang="en-US" altLang="ko-KR" sz="1000" b="1" dirty="0" err="1">
                  <a:solidFill>
                    <a:srgbClr val="000000"/>
                  </a:solidFill>
                  <a:latin typeface="맑은 고딕"/>
                  <a:ea typeface="맑은 고딕"/>
                </a:rPr>
                <a:t>WebSocket</a:t>
              </a:r>
              <a:r>
                <a:rPr lang="ko-KR" altLang="en-US" sz="1000" b="1" dirty="0" smtClean="0">
                  <a:solidFill>
                    <a:srgbClr val="000000"/>
                  </a:solidFill>
                  <a:latin typeface="맑은 고딕"/>
                  <a:ea typeface="맑은 고딕"/>
                </a:rPr>
                <a:t>을 사용할 </a:t>
              </a:r>
              <a:r>
                <a:rPr lang="ko-KR" altLang="en-US" sz="10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수 있도록 변경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1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2.6 Transaction </a:t>
            </a:r>
            <a:r>
              <a:rPr lang="ko-KR" altLang="en-US" dirty="0" smtClean="0"/>
              <a:t>보장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JEUS Transaction Manager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Java Transaction API(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JTA)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에서 정의한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XA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Non-XA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기반의 분산 트랜잭션과 로컬 트랜잭션을 지원하며 복수 개의 데이터베이스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인스턴스와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작업을 진행하는 트랜잭션에 대하여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ACID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 보장되도록 분산 트랜잭션 처리합니다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XA/Non-XA 2 Phase Commit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943266" y="2432720"/>
            <a:ext cx="5115931" cy="4184713"/>
            <a:chOff x="502934" y="1850002"/>
            <a:chExt cx="5115931" cy="4603184"/>
          </a:xfrm>
        </p:grpSpPr>
        <p:sp>
          <p:nvSpPr>
            <p:cNvPr id="100" name="양쪽 모서리가 둥근 사각형 99"/>
            <p:cNvSpPr/>
            <p:nvPr/>
          </p:nvSpPr>
          <p:spPr bwMode="auto">
            <a:xfrm flipH="1" flipV="1">
              <a:off x="502934" y="1850002"/>
              <a:ext cx="5115931" cy="460318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01" name="Picture 105" descr="DB"/>
            <p:cNvPicPr>
              <a:picLocks noChangeAspect="1" noChangeArrowheads="1"/>
            </p:cNvPicPr>
            <p:nvPr/>
          </p:nvPicPr>
          <p:blipFill>
            <a:blip r:embed="rId2">
              <a:lum brigh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201" y="2183160"/>
              <a:ext cx="9398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05" descr="DB"/>
            <p:cNvPicPr>
              <a:picLocks noChangeAspect="1" noChangeArrowheads="1"/>
            </p:cNvPicPr>
            <p:nvPr/>
          </p:nvPicPr>
          <p:blipFill>
            <a:blip r:embed="rId2">
              <a:lum brigh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201" y="5512034"/>
              <a:ext cx="9398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AutoShape 129"/>
            <p:cNvSpPr>
              <a:spLocks noChangeArrowheads="1"/>
            </p:cNvSpPr>
            <p:nvPr/>
          </p:nvSpPr>
          <p:spPr bwMode="gray">
            <a:xfrm>
              <a:off x="3271726" y="2818581"/>
              <a:ext cx="680920" cy="293407"/>
            </a:xfrm>
            <a:prstGeom prst="leftArrow">
              <a:avLst>
                <a:gd name="adj1" fmla="val 50000"/>
                <a:gd name="adj2" fmla="val 52744"/>
              </a:avLst>
            </a:prstGeom>
            <a:gradFill rotWithShape="1">
              <a:gsLst>
                <a:gs pos="0">
                  <a:srgbClr val="4D8DC7"/>
                </a:gs>
                <a:gs pos="50000">
                  <a:srgbClr val="A4C5E2"/>
                </a:gs>
                <a:gs pos="100000">
                  <a:srgbClr val="4D8DC7"/>
                </a:gs>
              </a:gsLst>
              <a:lin ang="27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ko-KR" altLang="ko-KR" sz="11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10" name="Rectangle 131"/>
            <p:cNvSpPr>
              <a:spLocks noChangeArrowheads="1"/>
            </p:cNvSpPr>
            <p:nvPr/>
          </p:nvSpPr>
          <p:spPr bwMode="auto">
            <a:xfrm>
              <a:off x="1433273" y="3891160"/>
              <a:ext cx="1733550" cy="5365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3200" tIns="36000" rIns="43200" bIns="36000" anchor="ctr"/>
            <a:lstStyle/>
            <a:p>
              <a:pPr algn="ctr">
                <a:lnSpc>
                  <a:spcPct val="95000"/>
                </a:lnSpc>
                <a:buSzPct val="80000"/>
              </a:pPr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JEUS Transaction </a:t>
              </a:r>
            </a:p>
          </p:txBody>
        </p:sp>
        <p:sp>
          <p:nvSpPr>
            <p:cNvPr id="121" name="AutoShape 132"/>
            <p:cNvSpPr>
              <a:spLocks noChangeArrowheads="1"/>
            </p:cNvSpPr>
            <p:nvPr/>
          </p:nvSpPr>
          <p:spPr bwMode="auto">
            <a:xfrm>
              <a:off x="3271726" y="2264346"/>
              <a:ext cx="680920" cy="292214"/>
            </a:xfrm>
            <a:prstGeom prst="leftArrow">
              <a:avLst>
                <a:gd name="adj1" fmla="val 50000"/>
                <a:gd name="adj2" fmla="val 52959"/>
              </a:avLst>
            </a:prstGeom>
            <a:solidFill>
              <a:srgbClr val="7AB17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18000"/>
            <a:lstStyle/>
            <a:p>
              <a:pPr marL="85725" indent="-85725" algn="ctr">
                <a:lnSpc>
                  <a:spcPct val="110000"/>
                </a:lnSpc>
                <a:buClr>
                  <a:srgbClr val="7685A2"/>
                </a:buClr>
              </a:pPr>
              <a:endParaRPr lang="ko-KR" altLang="ko-KR" sz="11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2" name="AutoShape 134"/>
            <p:cNvSpPr>
              <a:spLocks noChangeArrowheads="1"/>
            </p:cNvSpPr>
            <p:nvPr/>
          </p:nvSpPr>
          <p:spPr bwMode="gray">
            <a:xfrm rot="10800000">
              <a:off x="3060836" y="2524894"/>
              <a:ext cx="679607" cy="293407"/>
            </a:xfrm>
            <a:prstGeom prst="leftArrow">
              <a:avLst>
                <a:gd name="adj1" fmla="val 50000"/>
                <a:gd name="adj2" fmla="val 52642"/>
              </a:avLst>
            </a:prstGeom>
            <a:gradFill rotWithShape="1">
              <a:gsLst>
                <a:gs pos="0">
                  <a:srgbClr val="9FACC1"/>
                </a:gs>
                <a:gs pos="100000">
                  <a:srgbClr val="CBD2DD"/>
                </a:gs>
              </a:gsLst>
              <a:lin ang="27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tIns="28800" bIns="10800"/>
            <a:lstStyle/>
            <a:p>
              <a:pPr algn="ctr">
                <a:buClr>
                  <a:schemeClr val="tx1"/>
                </a:buClr>
              </a:pPr>
              <a:endParaRPr lang="ko-KR" altLang="ko-KR" sz="1200">
                <a:solidFill>
                  <a:srgbClr val="19252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3" name="AutoShape 141"/>
            <p:cNvSpPr>
              <a:spLocks noChangeArrowheads="1"/>
            </p:cNvSpPr>
            <p:nvPr/>
          </p:nvSpPr>
          <p:spPr bwMode="auto">
            <a:xfrm rot="5400000">
              <a:off x="1955622" y="3210436"/>
              <a:ext cx="609476" cy="298177"/>
            </a:xfrm>
            <a:prstGeom prst="leftArrow">
              <a:avLst>
                <a:gd name="adj1" fmla="val 50000"/>
                <a:gd name="adj2" fmla="val 51100"/>
              </a:avLst>
            </a:prstGeom>
            <a:solidFill>
              <a:srgbClr val="7AB17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18000"/>
            <a:lstStyle/>
            <a:p>
              <a:pPr marL="85725" indent="-85725" algn="ctr">
                <a:lnSpc>
                  <a:spcPct val="110000"/>
                </a:lnSpc>
                <a:buClr>
                  <a:srgbClr val="7685A2"/>
                </a:buClr>
              </a:pPr>
              <a:endParaRPr lang="ko-KR" altLang="ko-KR" sz="11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4" name="AutoShape 142"/>
            <p:cNvSpPr>
              <a:spLocks noChangeArrowheads="1"/>
            </p:cNvSpPr>
            <p:nvPr/>
          </p:nvSpPr>
          <p:spPr bwMode="auto">
            <a:xfrm rot="16200000">
              <a:off x="1620661" y="3229091"/>
              <a:ext cx="609475" cy="295793"/>
            </a:xfrm>
            <a:prstGeom prst="leftArrow">
              <a:avLst>
                <a:gd name="adj1" fmla="val 50000"/>
                <a:gd name="adj2" fmla="val 51512"/>
              </a:avLst>
            </a:prstGeom>
            <a:solidFill>
              <a:srgbClr val="C54426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lIns="54000" rIns="54000" anchor="ctr"/>
            <a:lstStyle/>
            <a:p>
              <a:pPr algn="ctr"/>
              <a:endParaRPr lang="ko-KR" altLang="ko-KR" sz="10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5" name="AutoShape 145"/>
            <p:cNvSpPr>
              <a:spLocks noChangeArrowheads="1"/>
            </p:cNvSpPr>
            <p:nvPr/>
          </p:nvSpPr>
          <p:spPr bwMode="auto">
            <a:xfrm rot="5400000">
              <a:off x="1872278" y="4717412"/>
              <a:ext cx="609476" cy="296985"/>
            </a:xfrm>
            <a:prstGeom prst="leftArrow">
              <a:avLst>
                <a:gd name="adj1" fmla="val 50000"/>
                <a:gd name="adj2" fmla="val 51305"/>
              </a:avLst>
            </a:prstGeom>
            <a:solidFill>
              <a:srgbClr val="7AB17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lIns="0" tIns="0" rIns="0" bIns="18000"/>
            <a:lstStyle/>
            <a:p>
              <a:pPr marL="85725" indent="-85725" algn="ctr">
                <a:lnSpc>
                  <a:spcPct val="110000"/>
                </a:lnSpc>
                <a:buClr>
                  <a:srgbClr val="7685A2"/>
                </a:buClr>
              </a:pPr>
              <a:endParaRPr lang="ko-KR" altLang="ko-KR" sz="11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6" name="AutoShape 146"/>
            <p:cNvSpPr>
              <a:spLocks noChangeArrowheads="1"/>
            </p:cNvSpPr>
            <p:nvPr/>
          </p:nvSpPr>
          <p:spPr bwMode="auto">
            <a:xfrm rot="16200000">
              <a:off x="1559540" y="4717412"/>
              <a:ext cx="609476" cy="296986"/>
            </a:xfrm>
            <a:prstGeom prst="leftArrow">
              <a:avLst>
                <a:gd name="adj1" fmla="val 50000"/>
                <a:gd name="adj2" fmla="val 51305"/>
              </a:avLst>
            </a:prstGeom>
            <a:solidFill>
              <a:srgbClr val="C54426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lIns="54000" rIns="54000" anchor="ctr"/>
            <a:lstStyle/>
            <a:p>
              <a:pPr algn="ctr"/>
              <a:endParaRPr lang="ko-KR" altLang="ko-KR" sz="10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7" name="AutoShape 149"/>
            <p:cNvSpPr>
              <a:spLocks noChangeArrowheads="1"/>
            </p:cNvSpPr>
            <p:nvPr/>
          </p:nvSpPr>
          <p:spPr bwMode="auto">
            <a:xfrm>
              <a:off x="3374398" y="5541559"/>
              <a:ext cx="619018" cy="292215"/>
            </a:xfrm>
            <a:prstGeom prst="leftArrow">
              <a:avLst>
                <a:gd name="adj1" fmla="val 50000"/>
                <a:gd name="adj2" fmla="val 52959"/>
              </a:avLst>
            </a:prstGeom>
            <a:solidFill>
              <a:srgbClr val="7AB17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18000"/>
            <a:lstStyle/>
            <a:p>
              <a:pPr marL="85725" indent="-85725" algn="ctr">
                <a:lnSpc>
                  <a:spcPct val="110000"/>
                </a:lnSpc>
                <a:buClr>
                  <a:srgbClr val="7685A2"/>
                </a:buClr>
              </a:pPr>
              <a:endParaRPr lang="ko-KR" altLang="ko-KR" sz="11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28" name="AutoShape 150"/>
            <p:cNvSpPr>
              <a:spLocks noChangeArrowheads="1"/>
            </p:cNvSpPr>
            <p:nvPr/>
          </p:nvSpPr>
          <p:spPr bwMode="auto">
            <a:xfrm rot="10800000">
              <a:off x="3061366" y="5257396"/>
              <a:ext cx="617825" cy="292214"/>
            </a:xfrm>
            <a:prstGeom prst="leftArrow">
              <a:avLst>
                <a:gd name="adj1" fmla="val 50000"/>
                <a:gd name="adj2" fmla="val 52857"/>
              </a:avLst>
            </a:prstGeom>
            <a:solidFill>
              <a:srgbClr val="C54426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lIns="54000" rIns="54000" anchor="ctr"/>
            <a:lstStyle/>
            <a:p>
              <a:pPr algn="ctr"/>
              <a:endParaRPr lang="ko-KR" altLang="ko-KR" sz="10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9" name="AutoShape 155"/>
            <p:cNvSpPr>
              <a:spLocks noChangeArrowheads="1"/>
            </p:cNvSpPr>
            <p:nvPr/>
          </p:nvSpPr>
          <p:spPr bwMode="gray">
            <a:xfrm>
              <a:off x="3374398" y="6105121"/>
              <a:ext cx="619018" cy="292214"/>
            </a:xfrm>
            <a:prstGeom prst="leftArrow">
              <a:avLst>
                <a:gd name="adj1" fmla="val 50000"/>
                <a:gd name="adj2" fmla="val 52959"/>
              </a:avLst>
            </a:prstGeom>
            <a:gradFill rotWithShape="1">
              <a:gsLst>
                <a:gs pos="0">
                  <a:srgbClr val="4D8DC7"/>
                </a:gs>
                <a:gs pos="50000">
                  <a:srgbClr val="A4C5E2"/>
                </a:gs>
                <a:gs pos="100000">
                  <a:srgbClr val="4D8DC7"/>
                </a:gs>
              </a:gsLst>
              <a:lin ang="27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ko-KR" altLang="ko-KR" sz="11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30" name="AutoShape 156"/>
            <p:cNvSpPr>
              <a:spLocks noChangeArrowheads="1"/>
            </p:cNvSpPr>
            <p:nvPr/>
          </p:nvSpPr>
          <p:spPr bwMode="gray">
            <a:xfrm rot="10800000">
              <a:off x="3061366" y="5810044"/>
              <a:ext cx="617825" cy="293407"/>
            </a:xfrm>
            <a:prstGeom prst="leftArrow">
              <a:avLst>
                <a:gd name="adj1" fmla="val 50000"/>
                <a:gd name="adj2" fmla="val 52642"/>
              </a:avLst>
            </a:prstGeom>
            <a:gradFill rotWithShape="1">
              <a:gsLst>
                <a:gs pos="0">
                  <a:srgbClr val="9FACC1"/>
                </a:gs>
                <a:gs pos="100000">
                  <a:srgbClr val="CBD2DD"/>
                </a:gs>
              </a:gsLst>
              <a:lin ang="27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tIns="28800" bIns="10800"/>
            <a:lstStyle/>
            <a:p>
              <a:pPr algn="ctr">
                <a:buClr>
                  <a:schemeClr val="tx1"/>
                </a:buClr>
              </a:pPr>
              <a:endParaRPr lang="ko-KR" altLang="ko-KR" sz="1200">
                <a:solidFill>
                  <a:srgbClr val="19252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31" name="AutoShape 159"/>
            <p:cNvSpPr>
              <a:spLocks noChangeArrowheads="1"/>
            </p:cNvSpPr>
            <p:nvPr/>
          </p:nvSpPr>
          <p:spPr bwMode="gray">
            <a:xfrm rot="16200000">
              <a:off x="2285824" y="3237423"/>
              <a:ext cx="609475" cy="298177"/>
            </a:xfrm>
            <a:prstGeom prst="leftArrow">
              <a:avLst>
                <a:gd name="adj1" fmla="val 50000"/>
                <a:gd name="adj2" fmla="val 51100"/>
              </a:avLst>
            </a:prstGeom>
            <a:gradFill rotWithShape="1">
              <a:gsLst>
                <a:gs pos="0">
                  <a:srgbClr val="9FACC1"/>
                </a:gs>
                <a:gs pos="100000">
                  <a:srgbClr val="CBD2DD"/>
                </a:gs>
              </a:gsLst>
              <a:lin ang="27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tIns="28800" bIns="10800"/>
            <a:lstStyle/>
            <a:p>
              <a:pPr algn="ctr">
                <a:buClr>
                  <a:schemeClr val="tx1"/>
                </a:buClr>
              </a:pPr>
              <a:endParaRPr lang="ko-KR" altLang="ko-KR" sz="1200">
                <a:solidFill>
                  <a:srgbClr val="19252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32" name="Oval 161"/>
            <p:cNvSpPr>
              <a:spLocks noChangeArrowheads="1"/>
            </p:cNvSpPr>
            <p:nvPr/>
          </p:nvSpPr>
          <p:spPr bwMode="auto">
            <a:xfrm flipH="1">
              <a:off x="3162364" y="2576603"/>
              <a:ext cx="215900" cy="212725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</a:p>
          </p:txBody>
        </p:sp>
        <p:sp>
          <p:nvSpPr>
            <p:cNvPr id="133" name="Oval 162"/>
            <p:cNvSpPr>
              <a:spLocks noChangeArrowheads="1"/>
            </p:cNvSpPr>
            <p:nvPr/>
          </p:nvSpPr>
          <p:spPr bwMode="auto">
            <a:xfrm flipH="1">
              <a:off x="2148252" y="3393516"/>
              <a:ext cx="215900" cy="212725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8</a:t>
              </a:r>
            </a:p>
          </p:txBody>
        </p:sp>
        <p:sp>
          <p:nvSpPr>
            <p:cNvPr id="134" name="Oval 163"/>
            <p:cNvSpPr>
              <a:spLocks noChangeArrowheads="1"/>
            </p:cNvSpPr>
            <p:nvPr/>
          </p:nvSpPr>
          <p:spPr bwMode="auto">
            <a:xfrm flipH="1">
              <a:off x="2062527" y="4872397"/>
              <a:ext cx="219075" cy="209550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7</a:t>
              </a:r>
            </a:p>
          </p:txBody>
        </p:sp>
        <p:sp>
          <p:nvSpPr>
            <p:cNvPr id="135" name="Oval 164"/>
            <p:cNvSpPr>
              <a:spLocks noChangeArrowheads="1"/>
            </p:cNvSpPr>
            <p:nvPr/>
          </p:nvSpPr>
          <p:spPr bwMode="auto">
            <a:xfrm flipH="1">
              <a:off x="3702433" y="5585573"/>
              <a:ext cx="219075" cy="209550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6</a:t>
              </a:r>
            </a:p>
          </p:txBody>
        </p:sp>
        <p:sp>
          <p:nvSpPr>
            <p:cNvPr id="136" name="Oval 165"/>
            <p:cNvSpPr>
              <a:spLocks noChangeArrowheads="1"/>
            </p:cNvSpPr>
            <p:nvPr/>
          </p:nvSpPr>
          <p:spPr bwMode="auto">
            <a:xfrm flipH="1">
              <a:off x="3271726" y="5297141"/>
              <a:ext cx="215900" cy="212725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</a:p>
          </p:txBody>
        </p:sp>
        <p:sp>
          <p:nvSpPr>
            <p:cNvPr id="137" name="Oval 166"/>
            <p:cNvSpPr>
              <a:spLocks noChangeArrowheads="1"/>
            </p:cNvSpPr>
            <p:nvPr/>
          </p:nvSpPr>
          <p:spPr bwMode="auto">
            <a:xfrm flipH="1">
              <a:off x="1822178" y="3138043"/>
              <a:ext cx="215900" cy="215900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  <p:sp>
          <p:nvSpPr>
            <p:cNvPr id="138" name="Oval 167"/>
            <p:cNvSpPr>
              <a:spLocks noChangeArrowheads="1"/>
            </p:cNvSpPr>
            <p:nvPr/>
          </p:nvSpPr>
          <p:spPr bwMode="auto">
            <a:xfrm flipH="1">
              <a:off x="3642416" y="2302152"/>
              <a:ext cx="215900" cy="212725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  <p:sp>
          <p:nvSpPr>
            <p:cNvPr id="139" name="Oval 169"/>
            <p:cNvSpPr>
              <a:spLocks noChangeArrowheads="1"/>
            </p:cNvSpPr>
            <p:nvPr/>
          </p:nvSpPr>
          <p:spPr bwMode="auto">
            <a:xfrm flipH="1">
              <a:off x="2481523" y="3139631"/>
              <a:ext cx="215900" cy="212725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11</a:t>
              </a:r>
            </a:p>
          </p:txBody>
        </p:sp>
        <p:sp>
          <p:nvSpPr>
            <p:cNvPr id="140" name="Oval 170"/>
            <p:cNvSpPr>
              <a:spLocks noChangeArrowheads="1"/>
            </p:cNvSpPr>
            <p:nvPr/>
          </p:nvSpPr>
          <p:spPr bwMode="auto">
            <a:xfrm flipH="1">
              <a:off x="3271726" y="5836098"/>
              <a:ext cx="215900" cy="212725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13</a:t>
              </a:r>
            </a:p>
          </p:txBody>
        </p:sp>
        <p:sp>
          <p:nvSpPr>
            <p:cNvPr id="141" name="AutoShape 171"/>
            <p:cNvSpPr>
              <a:spLocks noChangeArrowheads="1"/>
            </p:cNvSpPr>
            <p:nvPr/>
          </p:nvSpPr>
          <p:spPr bwMode="gray">
            <a:xfrm rot="16200000">
              <a:off x="2203074" y="4708681"/>
              <a:ext cx="608284" cy="296985"/>
            </a:xfrm>
            <a:prstGeom prst="leftArrow">
              <a:avLst>
                <a:gd name="adj1" fmla="val 50000"/>
                <a:gd name="adj2" fmla="val 51205"/>
              </a:avLst>
            </a:prstGeom>
            <a:gradFill rotWithShape="1">
              <a:gsLst>
                <a:gs pos="0">
                  <a:srgbClr val="9FACC1"/>
                </a:gs>
                <a:gs pos="100000">
                  <a:srgbClr val="CBD2DD"/>
                </a:gs>
              </a:gsLst>
              <a:lin ang="27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tIns="28800" bIns="10800"/>
            <a:lstStyle/>
            <a:p>
              <a:pPr algn="ctr">
                <a:buClr>
                  <a:schemeClr val="tx1"/>
                </a:buClr>
              </a:pPr>
              <a:endParaRPr lang="ko-KR" altLang="ko-KR" sz="1200">
                <a:solidFill>
                  <a:srgbClr val="19252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42" name="AutoShape 174"/>
            <p:cNvSpPr>
              <a:spLocks noChangeArrowheads="1"/>
            </p:cNvSpPr>
            <p:nvPr/>
          </p:nvSpPr>
          <p:spPr bwMode="gray">
            <a:xfrm rot="5400000">
              <a:off x="2481283" y="4716618"/>
              <a:ext cx="610668" cy="296985"/>
            </a:xfrm>
            <a:prstGeom prst="leftArrow">
              <a:avLst>
                <a:gd name="adj1" fmla="val 50000"/>
                <a:gd name="adj2" fmla="val 51406"/>
              </a:avLst>
            </a:prstGeom>
            <a:gradFill rotWithShape="1">
              <a:gsLst>
                <a:gs pos="0">
                  <a:srgbClr val="4D8DC7"/>
                </a:gs>
                <a:gs pos="50000">
                  <a:srgbClr val="A4C5E2"/>
                </a:gs>
                <a:gs pos="100000">
                  <a:srgbClr val="4D8DC7"/>
                </a:gs>
              </a:gsLst>
              <a:lin ang="27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/>
            <a:lstStyle/>
            <a:p>
              <a:pPr algn="ctr"/>
              <a:endParaRPr lang="ko-KR" altLang="ko-KR" sz="110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43" name="Oval 176"/>
            <p:cNvSpPr>
              <a:spLocks noChangeArrowheads="1"/>
            </p:cNvSpPr>
            <p:nvPr/>
          </p:nvSpPr>
          <p:spPr bwMode="auto">
            <a:xfrm flipH="1">
              <a:off x="2681105" y="4864460"/>
              <a:ext cx="203200" cy="225425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15</a:t>
              </a:r>
            </a:p>
          </p:txBody>
        </p:sp>
        <p:cxnSp>
          <p:nvCxnSpPr>
            <p:cNvPr id="144" name="AutoShape 179"/>
            <p:cNvCxnSpPr>
              <a:cxnSpLocks noChangeShapeType="1"/>
              <a:stCxn id="156" idx="3"/>
              <a:endCxn id="162" idx="1"/>
            </p:cNvCxnSpPr>
            <p:nvPr/>
          </p:nvCxnSpPr>
          <p:spPr bwMode="auto">
            <a:xfrm>
              <a:off x="1286554" y="5864175"/>
              <a:ext cx="571500" cy="0"/>
            </a:xfrm>
            <a:prstGeom prst="straightConnector1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45" name="AutoShape 181"/>
            <p:cNvCxnSpPr>
              <a:cxnSpLocks noChangeShapeType="1"/>
              <a:stCxn id="110" idx="3"/>
              <a:endCxn id="164" idx="1"/>
            </p:cNvCxnSpPr>
            <p:nvPr/>
          </p:nvCxnSpPr>
          <p:spPr bwMode="auto">
            <a:xfrm>
              <a:off x="3177935" y="4159448"/>
              <a:ext cx="211138" cy="1587"/>
            </a:xfrm>
            <a:prstGeom prst="straightConnector1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</p:cxnSp>
        <p:sp>
          <p:nvSpPr>
            <p:cNvPr id="146" name="Oval 192"/>
            <p:cNvSpPr>
              <a:spLocks noChangeArrowheads="1"/>
            </p:cNvSpPr>
            <p:nvPr/>
          </p:nvSpPr>
          <p:spPr bwMode="auto">
            <a:xfrm flipH="1">
              <a:off x="1748392" y="4618931"/>
              <a:ext cx="215900" cy="212725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</a:p>
          </p:txBody>
        </p:sp>
        <p:sp>
          <p:nvSpPr>
            <p:cNvPr id="147" name="Oval 193"/>
            <p:cNvSpPr>
              <a:spLocks noChangeArrowheads="1"/>
            </p:cNvSpPr>
            <p:nvPr/>
          </p:nvSpPr>
          <p:spPr bwMode="auto">
            <a:xfrm flipH="1">
              <a:off x="3702433" y="6161615"/>
              <a:ext cx="219075" cy="209550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14</a:t>
              </a:r>
            </a:p>
          </p:txBody>
        </p:sp>
        <p:sp>
          <p:nvSpPr>
            <p:cNvPr id="148" name="Oval 194"/>
            <p:cNvSpPr>
              <a:spLocks noChangeArrowheads="1"/>
            </p:cNvSpPr>
            <p:nvPr/>
          </p:nvSpPr>
          <p:spPr bwMode="auto">
            <a:xfrm flipH="1">
              <a:off x="3652545" y="2860509"/>
              <a:ext cx="219075" cy="209550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10</a:t>
              </a:r>
            </a:p>
          </p:txBody>
        </p:sp>
        <p:sp>
          <p:nvSpPr>
            <p:cNvPr id="149" name="Oval 195"/>
            <p:cNvSpPr>
              <a:spLocks noChangeArrowheads="1"/>
            </p:cNvSpPr>
            <p:nvPr/>
          </p:nvSpPr>
          <p:spPr bwMode="auto">
            <a:xfrm flipH="1">
              <a:off x="2394501" y="4620518"/>
              <a:ext cx="219075" cy="209550"/>
            </a:xfrm>
            <a:prstGeom prst="ellipse">
              <a:avLst/>
            </a:prstGeom>
            <a:solidFill>
              <a:srgbClr val="4D4D4D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12</a:t>
              </a:r>
            </a:p>
          </p:txBody>
        </p:sp>
        <p:sp>
          <p:nvSpPr>
            <p:cNvPr id="150" name="Rectangle 133"/>
            <p:cNvSpPr>
              <a:spLocks noChangeArrowheads="1"/>
            </p:cNvSpPr>
            <p:nvPr/>
          </p:nvSpPr>
          <p:spPr bwMode="auto">
            <a:xfrm>
              <a:off x="4558432" y="5711369"/>
              <a:ext cx="749338" cy="19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altLang="ko-KR" sz="1000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DBMS 2</a:t>
              </a:r>
            </a:p>
          </p:txBody>
        </p:sp>
        <p:sp>
          <p:nvSpPr>
            <p:cNvPr id="151" name="AutoShape 150"/>
            <p:cNvSpPr>
              <a:spLocks noChangeArrowheads="1"/>
            </p:cNvSpPr>
            <p:nvPr/>
          </p:nvSpPr>
          <p:spPr bwMode="auto">
            <a:xfrm rot="10800000">
              <a:off x="3060836" y="2026221"/>
              <a:ext cx="679607" cy="292214"/>
            </a:xfrm>
            <a:prstGeom prst="leftArrow">
              <a:avLst>
                <a:gd name="adj1" fmla="val 50000"/>
                <a:gd name="adj2" fmla="val 52857"/>
              </a:avLst>
            </a:prstGeom>
            <a:solidFill>
              <a:srgbClr val="C54426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lIns="54000" rIns="54000" anchor="ctr"/>
            <a:lstStyle/>
            <a:p>
              <a:pPr algn="ctr"/>
              <a:endParaRPr lang="ko-KR" altLang="ko-KR" sz="10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2" name="Oval 168"/>
            <p:cNvSpPr>
              <a:spLocks noChangeArrowheads="1"/>
            </p:cNvSpPr>
            <p:nvPr/>
          </p:nvSpPr>
          <p:spPr bwMode="auto">
            <a:xfrm flipH="1">
              <a:off x="3163952" y="2060655"/>
              <a:ext cx="212725" cy="212725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</a:p>
          </p:txBody>
        </p:sp>
        <p:cxnSp>
          <p:nvCxnSpPr>
            <p:cNvPr id="153" name="AutoShape 180"/>
            <p:cNvCxnSpPr>
              <a:cxnSpLocks noChangeShapeType="1"/>
              <a:stCxn id="155" idx="3"/>
              <a:endCxn id="159" idx="1"/>
            </p:cNvCxnSpPr>
            <p:nvPr/>
          </p:nvCxnSpPr>
          <p:spPr bwMode="auto">
            <a:xfrm>
              <a:off x="1283933" y="2462335"/>
              <a:ext cx="639702" cy="9858"/>
            </a:xfrm>
            <a:prstGeom prst="straightConnector1">
              <a:avLst/>
            </a:prstGeom>
            <a:noFill/>
            <a:ln w="19050">
              <a:solidFill>
                <a:srgbClr val="4D4D4D"/>
              </a:solidFill>
              <a:round/>
              <a:headEnd/>
              <a:tailEnd/>
            </a:ln>
          </p:spPr>
        </p:cxnSp>
        <p:sp>
          <p:nvSpPr>
            <p:cNvPr id="154" name="Rectangle 156"/>
            <p:cNvSpPr>
              <a:spLocks noChangeArrowheads="1"/>
            </p:cNvSpPr>
            <p:nvPr/>
          </p:nvSpPr>
          <p:spPr bwMode="auto">
            <a:xfrm>
              <a:off x="4558432" y="2402759"/>
              <a:ext cx="749338" cy="19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altLang="ko-KR" sz="1000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DBMS 1</a:t>
              </a:r>
            </a:p>
          </p:txBody>
        </p:sp>
        <p:pic>
          <p:nvPicPr>
            <p:cNvPr id="155" name="Picture 25" descr="extension, file, format, log icon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6" t="9988" r="20098" b="10112"/>
            <a:stretch/>
          </p:blipFill>
          <p:spPr bwMode="auto">
            <a:xfrm>
              <a:off x="830279" y="2159899"/>
              <a:ext cx="453654" cy="604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5" descr="extension, file, format, log icon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6" t="9988" r="20098" b="10112"/>
            <a:stretch/>
          </p:blipFill>
          <p:spPr bwMode="auto">
            <a:xfrm>
              <a:off x="832900" y="5561739"/>
              <a:ext cx="453654" cy="604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7" name="그룹 156"/>
            <p:cNvGrpSpPr/>
            <p:nvPr/>
          </p:nvGrpSpPr>
          <p:grpSpPr>
            <a:xfrm>
              <a:off x="1923635" y="2162422"/>
              <a:ext cx="824265" cy="666488"/>
              <a:chOff x="2220738" y="2068038"/>
              <a:chExt cx="824265" cy="666488"/>
            </a:xfrm>
          </p:grpSpPr>
          <p:pic>
            <p:nvPicPr>
              <p:cNvPr id="158" name="그림 75" descr="46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3047" y="2068038"/>
                <a:ext cx="479644" cy="666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9" name="직사각형 158"/>
              <p:cNvSpPr/>
              <p:nvPr/>
            </p:nvSpPr>
            <p:spPr bwMode="auto">
              <a:xfrm>
                <a:off x="2220738" y="2247004"/>
                <a:ext cx="82426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125832" algn="ctr" defTabSz="1171643" fontAlgn="auto"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tabLst>
                    <a:tab pos="4974598" algn="l"/>
                  </a:tabLst>
                  <a:defRPr/>
                </a:pPr>
                <a:r>
                  <a:rPr kumimoji="0" lang="ko-KR" altLang="en-US" sz="11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시스템 </a:t>
                </a:r>
                <a:r>
                  <a:rPr kumimoji="0" lang="en-US" altLang="ko-KR" sz="11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#1</a:t>
                </a:r>
                <a:endParaRPr kumimoji="0" lang="ko-KR" altLang="en-US" sz="11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60" name="그룹 159"/>
            <p:cNvGrpSpPr/>
            <p:nvPr/>
          </p:nvGrpSpPr>
          <p:grpSpPr>
            <a:xfrm>
              <a:off x="1858054" y="5530931"/>
              <a:ext cx="824265" cy="666488"/>
              <a:chOff x="2220738" y="2068038"/>
              <a:chExt cx="824265" cy="666488"/>
            </a:xfrm>
          </p:grpSpPr>
          <p:pic>
            <p:nvPicPr>
              <p:cNvPr id="161" name="그림 75" descr="46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3047" y="2068038"/>
                <a:ext cx="479644" cy="666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2" name="직사각형 161"/>
              <p:cNvSpPr/>
              <p:nvPr/>
            </p:nvSpPr>
            <p:spPr bwMode="auto">
              <a:xfrm>
                <a:off x="2220738" y="2270477"/>
                <a:ext cx="82426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125832" algn="ctr" defTabSz="1171643" fontAlgn="auto"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tabLst>
                    <a:tab pos="4974598" algn="l"/>
                  </a:tabLst>
                  <a:defRPr/>
                </a:pPr>
                <a:r>
                  <a:rPr kumimoji="0" lang="ko-KR" altLang="en-US" sz="11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시스템 </a:t>
                </a:r>
                <a:r>
                  <a:rPr kumimoji="0" lang="en-US" altLang="ko-KR" sz="1100" b="1" kern="0" dirty="0" smtClea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#2</a:t>
                </a:r>
                <a:endParaRPr kumimoji="0" lang="ko-KR" altLang="en-US" sz="11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163" name="Picture 2" descr="documents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097" y="3884821"/>
              <a:ext cx="568766" cy="56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Rectangle 127"/>
            <p:cNvSpPr>
              <a:spLocks noChangeArrowheads="1"/>
            </p:cNvSpPr>
            <p:nvPr/>
          </p:nvSpPr>
          <p:spPr bwMode="auto">
            <a:xfrm>
              <a:off x="3355304" y="4092828"/>
              <a:ext cx="560468" cy="195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altLang="ko-KR" sz="1000" b="1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TLOG </a:t>
              </a:r>
            </a:p>
          </p:txBody>
        </p:sp>
        <p:grpSp>
          <p:nvGrpSpPr>
            <p:cNvPr id="165" name="그룹 164"/>
            <p:cNvGrpSpPr/>
            <p:nvPr/>
          </p:nvGrpSpPr>
          <p:grpSpPr>
            <a:xfrm>
              <a:off x="4395256" y="2876075"/>
              <a:ext cx="1075691" cy="2388061"/>
              <a:chOff x="4359328" y="2876075"/>
              <a:chExt cx="977901" cy="2388061"/>
            </a:xfrm>
          </p:grpSpPr>
          <p:sp>
            <p:nvSpPr>
              <p:cNvPr id="166" name="AutoShape 92"/>
              <p:cNvSpPr>
                <a:spLocks noChangeArrowheads="1"/>
              </p:cNvSpPr>
              <p:nvPr/>
            </p:nvSpPr>
            <p:spPr bwMode="auto">
              <a:xfrm rot="5400000">
                <a:off x="3654248" y="3581156"/>
                <a:ext cx="2388061" cy="977900"/>
              </a:xfrm>
              <a:prstGeom prst="leftRightArrow">
                <a:avLst>
                  <a:gd name="adj1" fmla="val 46759"/>
                  <a:gd name="adj2" fmla="val 49185"/>
                </a:avLst>
              </a:prstGeom>
              <a:solidFill>
                <a:srgbClr val="C00000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177800" indent="-177800" algn="ctr">
                  <a:buClr>
                    <a:srgbClr val="213B5D"/>
                  </a:buClr>
                  <a:defRPr/>
                </a:pPr>
                <a:endParaRPr lang="ko-KR" altLang="ko-KR" sz="14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7" name="AutoShape 92"/>
              <p:cNvSpPr>
                <a:spLocks noChangeArrowheads="1"/>
              </p:cNvSpPr>
              <p:nvPr/>
            </p:nvSpPr>
            <p:spPr bwMode="auto">
              <a:xfrm rot="5400000">
                <a:off x="3825928" y="3561026"/>
                <a:ext cx="2044700" cy="977900"/>
              </a:xfrm>
              <a:prstGeom prst="leftRightArrow">
                <a:avLst>
                  <a:gd name="adj1" fmla="val 46759"/>
                  <a:gd name="adj2" fmla="val 4918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marL="177800" indent="-177800" algn="ctr">
                  <a:buClr>
                    <a:srgbClr val="213B5D"/>
                  </a:buClr>
                  <a:defRPr/>
                </a:pPr>
                <a:endParaRPr lang="ko-KR" altLang="ko-KR" sz="140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8" name="Text Box 7"/>
              <p:cNvSpPr txBox="1">
                <a:spLocks noChangeArrowheads="1"/>
              </p:cNvSpPr>
              <p:nvPr/>
            </p:nvSpPr>
            <p:spPr bwMode="auto">
              <a:xfrm>
                <a:off x="4430766" y="3783197"/>
                <a:ext cx="835025" cy="49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300" b="1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ACID</a:t>
                </a:r>
              </a:p>
              <a:p>
                <a:pPr algn="ctr"/>
                <a:r>
                  <a:rPr lang="ko-KR" altLang="en-US" sz="1300" b="1" dirty="0">
                    <a:solidFill>
                      <a:schemeClr val="bg1"/>
                    </a:solidFill>
                    <a:latin typeface="맑은 고딕" pitchFamily="50" charset="-127"/>
                    <a:ea typeface="맑은 고딕" pitchFamily="50" charset="-127"/>
                  </a:rPr>
                  <a:t>보장</a:t>
                </a:r>
              </a:p>
            </p:txBody>
          </p:sp>
        </p:grpSp>
      </p:grpSp>
      <p:sp>
        <p:nvSpPr>
          <p:cNvPr id="169" name="Rectangle 114"/>
          <p:cNvSpPr>
            <a:spLocks noChangeAspect="1" noChangeArrowheads="1"/>
          </p:cNvSpPr>
          <p:nvPr/>
        </p:nvSpPr>
        <p:spPr bwMode="auto">
          <a:xfrm>
            <a:off x="701207" y="7061642"/>
            <a:ext cx="5752129" cy="1959810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marL="114300" indent="-114300" fontAlgn="ctr" latinLnBrk="0">
              <a:spcBef>
                <a:spcPts val="300"/>
              </a:spcBef>
              <a:spcAft>
                <a:spcPts val="300"/>
              </a:spcAft>
              <a:buClr>
                <a:srgbClr val="4C5C74"/>
              </a:buClr>
              <a:buFontTx/>
              <a:buChar char="•"/>
            </a:pP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XA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Non XA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를 지원하는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JDBC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드라이버와 함께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2 Phase Commit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</a:p>
          <a:p>
            <a:pPr marL="114300" indent="-114300" fontAlgn="ctr" latinLnBrk="0">
              <a:spcBef>
                <a:spcPts val="300"/>
              </a:spcBef>
              <a:spcAft>
                <a:spcPts val="300"/>
              </a:spcAft>
              <a:buClr>
                <a:srgbClr val="4C5C74"/>
              </a:buClr>
              <a:buFontTx/>
              <a:buChar char="•"/>
            </a:pPr>
            <a:r>
              <a:rPr lang="ko-KR" altLang="en-US" sz="1050" dirty="0" smtClean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둘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이상의 동종 또는 이기종 시스템 상에 존재하는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DBMS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와 관련된 분산 트랜잭션 처리 시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단계 처리 지원</a:t>
            </a:r>
          </a:p>
          <a:p>
            <a:pPr marL="114300" indent="-114300" fontAlgn="ctr" latinLnBrk="0">
              <a:spcBef>
                <a:spcPts val="300"/>
              </a:spcBef>
              <a:spcAft>
                <a:spcPts val="300"/>
              </a:spcAft>
              <a:buClr>
                <a:srgbClr val="4C5C74"/>
              </a:buClr>
              <a:buFontTx/>
              <a:buChar char="•"/>
            </a:pPr>
            <a:r>
              <a:rPr lang="en-US" altLang="ko-KR" sz="1050" dirty="0" smtClean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ko-KR" altLang="en-US" sz="1050" dirty="0" err="1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트랜젝션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 매니저가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JTA(Java Transaction API)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를 통해 함께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2 Phase Commit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</a:p>
          <a:p>
            <a:pPr marL="114300" indent="-114300" fontAlgn="ctr" latinLnBrk="0">
              <a:spcBef>
                <a:spcPts val="300"/>
              </a:spcBef>
              <a:spcAft>
                <a:spcPts val="300"/>
              </a:spcAft>
              <a:buClr>
                <a:srgbClr val="4C5C74"/>
              </a:buClr>
              <a:buFontTx/>
              <a:buChar char="•"/>
            </a:pPr>
            <a:r>
              <a:rPr lang="ko-KR" altLang="en-US" sz="1050" dirty="0" smtClean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하나의 </a:t>
            </a:r>
            <a:r>
              <a:rPr lang="ko-KR" altLang="en-US" sz="1050" dirty="0" err="1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트랜젝션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 매니저는 하나의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JVM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을 담당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만일 트랜잭션이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JVM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을 넘어 진행하게 되면 복수개의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Transaction Manager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가 협동하여 트랜잭션 처리</a:t>
            </a:r>
          </a:p>
          <a:p>
            <a:pPr marL="114300" indent="-114300" fontAlgn="ctr" latinLnBrk="0">
              <a:spcBef>
                <a:spcPts val="300"/>
              </a:spcBef>
              <a:spcAft>
                <a:spcPts val="300"/>
              </a:spcAft>
              <a:buClr>
                <a:srgbClr val="4C5C74"/>
              </a:buClr>
              <a:buFontTx/>
              <a:buChar char="•"/>
            </a:pPr>
            <a:r>
              <a:rPr lang="ko-KR" altLang="en-US" sz="1050" dirty="0" smtClean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신뢰할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수 있는 복구와 재 시도</a:t>
            </a:r>
          </a:p>
          <a:p>
            <a:pPr marL="114300" indent="-114300" fontAlgn="ctr" latinLnBrk="0">
              <a:spcBef>
                <a:spcPts val="300"/>
              </a:spcBef>
              <a:spcAft>
                <a:spcPts val="300"/>
              </a:spcAft>
              <a:buClr>
                <a:srgbClr val="4C5C74"/>
              </a:buClr>
              <a:buFontTx/>
              <a:buChar char="•"/>
            </a:pPr>
            <a:r>
              <a:rPr lang="ko-KR" altLang="en-US" sz="1050" dirty="0" smtClean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장애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시에도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2-PC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와 관련된 무결성 보장을 위하여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Log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처리 수행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771459" y="8939951"/>
            <a:ext cx="3393371" cy="396000"/>
            <a:chOff x="916284" y="10678478"/>
            <a:chExt cx="3393371" cy="396000"/>
          </a:xfrm>
        </p:grpSpPr>
        <p:sp>
          <p:nvSpPr>
            <p:cNvPr id="170" name="AutoShape 142"/>
            <p:cNvSpPr>
              <a:spLocks noChangeArrowheads="1"/>
            </p:cNvSpPr>
            <p:nvPr/>
          </p:nvSpPr>
          <p:spPr bwMode="auto">
            <a:xfrm rot="10800000">
              <a:off x="916284" y="10678478"/>
              <a:ext cx="792000" cy="396000"/>
            </a:xfrm>
            <a:prstGeom prst="leftArrow">
              <a:avLst>
                <a:gd name="adj1" fmla="val 50000"/>
                <a:gd name="adj2" fmla="val 51512"/>
              </a:avLst>
            </a:prstGeom>
            <a:solidFill>
              <a:srgbClr val="C54426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lIns="54000" rIns="54000" anchor="ctr"/>
            <a:lstStyle/>
            <a:p>
              <a:pPr algn="ctr"/>
              <a:r>
                <a:rPr lang="en-US" altLang="ko-KR" sz="9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Prepare</a:t>
              </a:r>
              <a:endParaRPr lang="en-US" altLang="ko-KR" sz="9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1" name="AutoShape 141"/>
            <p:cNvSpPr>
              <a:spLocks noChangeArrowheads="1"/>
            </p:cNvSpPr>
            <p:nvPr/>
          </p:nvSpPr>
          <p:spPr bwMode="auto">
            <a:xfrm rot="10800000">
              <a:off x="1783408" y="10678478"/>
              <a:ext cx="792000" cy="396000"/>
            </a:xfrm>
            <a:prstGeom prst="leftArrow">
              <a:avLst>
                <a:gd name="adj1" fmla="val 50000"/>
                <a:gd name="adj2" fmla="val 51100"/>
              </a:avLst>
            </a:prstGeom>
            <a:solidFill>
              <a:srgbClr val="7AB17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18000" anchor="ctr"/>
            <a:lstStyle/>
            <a:p>
              <a:pPr marL="85725" indent="-85725" algn="ctr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9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Reply</a:t>
              </a:r>
              <a:endParaRPr lang="en-US" altLang="ko-KR" sz="9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2" name="AutoShape 129"/>
            <p:cNvSpPr>
              <a:spLocks noChangeArrowheads="1"/>
            </p:cNvSpPr>
            <p:nvPr/>
          </p:nvSpPr>
          <p:spPr bwMode="gray">
            <a:xfrm flipH="1">
              <a:off x="3517655" y="10678478"/>
              <a:ext cx="792000" cy="396000"/>
            </a:xfrm>
            <a:prstGeom prst="leftArrow">
              <a:avLst>
                <a:gd name="adj1" fmla="val 50000"/>
                <a:gd name="adj2" fmla="val 52744"/>
              </a:avLst>
            </a:prstGeom>
            <a:gradFill rotWithShape="1">
              <a:gsLst>
                <a:gs pos="0">
                  <a:srgbClr val="4D8DC7"/>
                </a:gs>
                <a:gs pos="50000">
                  <a:srgbClr val="A4C5E2"/>
                </a:gs>
                <a:gs pos="100000">
                  <a:srgbClr val="4D8DC7"/>
                </a:gs>
              </a:gsLst>
              <a:lin ang="2700000" scaled="1"/>
            </a:gra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900" b="1" dirty="0" smtClean="0">
                  <a:latin typeface="맑은 고딕" pitchFamily="50" charset="-127"/>
                  <a:ea typeface="맑은 고딕" pitchFamily="50" charset="-127"/>
                </a:rPr>
                <a:t>Complete</a:t>
              </a:r>
              <a:endParaRPr lang="en-US" altLang="ko-KR" sz="9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3" name="AutoShape 159"/>
            <p:cNvSpPr>
              <a:spLocks noChangeArrowheads="1"/>
            </p:cNvSpPr>
            <p:nvPr/>
          </p:nvSpPr>
          <p:spPr bwMode="gray">
            <a:xfrm flipH="1">
              <a:off x="2650532" y="10678478"/>
              <a:ext cx="792000" cy="396000"/>
            </a:xfrm>
            <a:prstGeom prst="leftArrow">
              <a:avLst>
                <a:gd name="adj1" fmla="val 50000"/>
                <a:gd name="adj2" fmla="val 51100"/>
              </a:avLst>
            </a:prstGeom>
            <a:gradFill rotWithShape="1">
              <a:gsLst>
                <a:gs pos="0">
                  <a:srgbClr val="9FACC1"/>
                </a:gs>
                <a:gs pos="100000">
                  <a:srgbClr val="CBD2DD"/>
                </a:gs>
              </a:gsLst>
              <a:lin ang="27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tIns="28800" bIns="10800" anchor="ctr"/>
            <a:lstStyle/>
            <a:p>
              <a:pPr algn="ctr">
                <a:buClr>
                  <a:schemeClr val="tx1"/>
                </a:buClr>
              </a:pPr>
              <a:r>
                <a:rPr lang="en-US" altLang="ko-KR" sz="900" b="1" dirty="0" smtClean="0">
                  <a:latin typeface="맑은 고딕" pitchFamily="50" charset="-127"/>
                  <a:ea typeface="맑은 고딕" pitchFamily="50" charset="-127"/>
                </a:rPr>
                <a:t>Commit</a:t>
              </a:r>
              <a:endParaRPr lang="en-US" altLang="ko-KR" sz="9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74" name="그룹 173"/>
          <p:cNvGrpSpPr/>
          <p:nvPr/>
        </p:nvGrpSpPr>
        <p:grpSpPr>
          <a:xfrm>
            <a:off x="526529" y="6811942"/>
            <a:ext cx="3665565" cy="188175"/>
            <a:chOff x="341312" y="2178283"/>
            <a:chExt cx="3665565" cy="188175"/>
          </a:xfrm>
        </p:grpSpPr>
        <p:sp>
          <p:nvSpPr>
            <p:cNvPr id="175" name="TextBox 174"/>
            <p:cNvSpPr txBox="1"/>
            <p:nvPr/>
          </p:nvSpPr>
          <p:spPr bwMode="auto">
            <a:xfrm>
              <a:off x="593949" y="2178283"/>
              <a:ext cx="3412928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2PC(Phase Commit)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지원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DB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와의 트랜잭션 연동</a:t>
              </a:r>
            </a:p>
          </p:txBody>
        </p:sp>
        <p:grpSp>
          <p:nvGrpSpPr>
            <p:cNvPr id="176" name="그룹 175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77" name="직사각형 176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8" name="L 도형 177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성능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3.1 JEUS</a:t>
            </a:r>
            <a:r>
              <a:rPr lang="ko-KR" altLang="en-US" dirty="0" smtClean="0"/>
              <a:t>의 고성능 처리 요소 기술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ko-KR" altLang="en-US" dirty="0" smtClean="0"/>
              <a:t>제안 제품은 고성능 처리를 위한 검증 받은 최신의 기술들을 제품에 내재화하여 제공하고 있습니다</a:t>
            </a:r>
            <a:r>
              <a:rPr lang="en-US" altLang="ko-KR" dirty="0" smtClean="0"/>
              <a:t>. 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고성능 처리 요소 기술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양쪽 모서리가 둥근 사각형 36"/>
          <p:cNvSpPr/>
          <p:nvPr/>
        </p:nvSpPr>
        <p:spPr bwMode="auto">
          <a:xfrm rot="10800000" flipH="1" flipV="1">
            <a:off x="404813" y="2769892"/>
            <a:ext cx="3044817" cy="149903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tIns="360000" anchor="ctr"/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Servlet Worker Thread Pooling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기능 제공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Global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및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Local Transaction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의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Transaction Thread Pooling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 Connection </a:t>
            </a:r>
            <a:r>
              <a:rPr lang="en-US" altLang="ko-KR" sz="1200" dirty="0" smtClean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Pooling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양쪽 모서리가 둥근 사각형 37"/>
          <p:cNvSpPr/>
          <p:nvPr/>
        </p:nvSpPr>
        <p:spPr bwMode="auto">
          <a:xfrm>
            <a:off x="404816" y="2432720"/>
            <a:ext cx="3044815" cy="337174"/>
          </a:xfrm>
          <a:prstGeom prst="round2SameRect">
            <a:avLst>
              <a:gd name="adj1" fmla="val 11611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rgbClr val="1C4A75"/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kern="0" spc="-10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rgbClr val="FFFFFF"/>
                </a:solidFill>
                <a:latin typeface="맑은 고딕"/>
                <a:ea typeface="맑은 고딕"/>
              </a:rPr>
              <a:t>Multi-Thread  &amp; Pooling</a:t>
            </a:r>
          </a:p>
        </p:txBody>
      </p:sp>
      <p:sp>
        <p:nvSpPr>
          <p:cNvPr id="40" name="양쪽 모서리가 둥근 사각형 39"/>
          <p:cNvSpPr/>
          <p:nvPr/>
        </p:nvSpPr>
        <p:spPr bwMode="auto">
          <a:xfrm rot="10800000" flipH="1" flipV="1">
            <a:off x="3552832" y="2769891"/>
            <a:ext cx="3044817" cy="149903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tIns="360000" anchor="ctr"/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2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클러스터링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된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WAS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노드의 각종 자원에 대한 부하분산 기능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Sticky Session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처리를 통한 처리 성능 극대화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2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웹서버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연계를 통한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WAS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부하분산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</p:txBody>
      </p:sp>
      <p:sp>
        <p:nvSpPr>
          <p:cNvPr id="41" name="양쪽 모서리가 둥근 사각형 40"/>
          <p:cNvSpPr/>
          <p:nvPr/>
        </p:nvSpPr>
        <p:spPr bwMode="auto">
          <a:xfrm>
            <a:off x="3552835" y="2432720"/>
            <a:ext cx="3044815" cy="337174"/>
          </a:xfrm>
          <a:prstGeom prst="round2SameRect">
            <a:avLst>
              <a:gd name="adj1" fmla="val 11611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rgbClr val="1C4A75"/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ko-KR" altLang="en-US" sz="1400" b="1" kern="0" spc="-10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rgbClr val="FFFFFF"/>
                </a:solidFill>
                <a:latin typeface="맑은 고딕"/>
                <a:ea typeface="맑은 고딕"/>
              </a:rPr>
              <a:t>부하분산</a:t>
            </a:r>
          </a:p>
        </p:txBody>
      </p:sp>
      <p:sp>
        <p:nvSpPr>
          <p:cNvPr id="43" name="양쪽 모서리가 둥근 사각형 42"/>
          <p:cNvSpPr/>
          <p:nvPr/>
        </p:nvSpPr>
        <p:spPr bwMode="auto">
          <a:xfrm rot="10800000" flipH="1" flipV="1">
            <a:off x="404813" y="4732176"/>
            <a:ext cx="3044817" cy="149903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tIns="360000" anchor="ctr"/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WebtoB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</a:t>
            </a:r>
            <a:r>
              <a:rPr lang="ko-KR" altLang="en-US" sz="12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캐싱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알고리즘 개선을 통한 성능 향상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(HTML,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이미지 등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)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Statement Caching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을 설정하여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와의 통신 횟수를 줄임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EJB Transaction Cache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동기화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</p:txBody>
      </p:sp>
      <p:sp>
        <p:nvSpPr>
          <p:cNvPr id="44" name="양쪽 모서리가 둥근 사각형 43"/>
          <p:cNvSpPr/>
          <p:nvPr/>
        </p:nvSpPr>
        <p:spPr bwMode="auto">
          <a:xfrm>
            <a:off x="404816" y="4395004"/>
            <a:ext cx="3044815" cy="337174"/>
          </a:xfrm>
          <a:prstGeom prst="round2SameRect">
            <a:avLst>
              <a:gd name="adj1" fmla="val 11611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rgbClr val="1C4A75"/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kern="0" spc="-10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rgbClr val="FFFFFF"/>
                </a:solidFill>
                <a:latin typeface="맑은 고딕"/>
                <a:ea typeface="맑은 고딕"/>
              </a:rPr>
              <a:t>Memory Caching</a:t>
            </a:r>
          </a:p>
        </p:txBody>
      </p:sp>
      <p:sp>
        <p:nvSpPr>
          <p:cNvPr id="46" name="양쪽 모서리가 둥근 사각형 45"/>
          <p:cNvSpPr/>
          <p:nvPr/>
        </p:nvSpPr>
        <p:spPr bwMode="auto">
          <a:xfrm rot="10800000" flipH="1" flipV="1">
            <a:off x="3552832" y="4732175"/>
            <a:ext cx="3044817" cy="149903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tIns="360000" anchor="ctr"/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WebtoB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, WAS </a:t>
            </a:r>
            <a:r>
              <a:rPr lang="ko-KR" altLang="en-US" sz="12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서버간의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소켓 통신보다 성능이 월등한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Pipe Stream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통신 지원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동일 벤더 제품이기 때문에 최적화할 수 있는 구조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)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단일하드웨어 내에서 </a:t>
            </a:r>
            <a:r>
              <a:rPr lang="en-US" altLang="ko-KR" sz="12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WebtoB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, JEUS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통신 시 활용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</p:txBody>
      </p:sp>
      <p:sp>
        <p:nvSpPr>
          <p:cNvPr id="47" name="양쪽 모서리가 둥근 사각형 46"/>
          <p:cNvSpPr/>
          <p:nvPr/>
        </p:nvSpPr>
        <p:spPr bwMode="auto">
          <a:xfrm>
            <a:off x="3552835" y="4395004"/>
            <a:ext cx="3044815" cy="337174"/>
          </a:xfrm>
          <a:prstGeom prst="round2SameRect">
            <a:avLst>
              <a:gd name="adj1" fmla="val 11611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rgbClr val="1C4A75"/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kern="0" spc="-10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rgbClr val="FFFFFF"/>
                </a:solidFill>
                <a:latin typeface="맑은 고딕"/>
                <a:ea typeface="맑은 고딕"/>
              </a:rPr>
              <a:t>Local IPC </a:t>
            </a:r>
            <a:r>
              <a:rPr kumimoji="0" lang="ko-KR" altLang="en-US" sz="1400" b="1" kern="0" spc="-10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rgbClr val="FFFFFF"/>
                </a:solidFill>
                <a:latin typeface="맑은 고딕"/>
                <a:ea typeface="맑은 고딕"/>
              </a:rPr>
              <a:t>통신</a:t>
            </a:r>
          </a:p>
        </p:txBody>
      </p:sp>
      <p:sp>
        <p:nvSpPr>
          <p:cNvPr id="49" name="양쪽 모서리가 둥근 사각형 48"/>
          <p:cNvSpPr/>
          <p:nvPr/>
        </p:nvSpPr>
        <p:spPr bwMode="auto">
          <a:xfrm rot="10800000" flipH="1" flipV="1">
            <a:off x="404813" y="6736965"/>
            <a:ext cx="3044817" cy="149903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tIns="360000" anchor="ctr"/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EJB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호출 위한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Local Optimization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처리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XA Transaction Local Optimization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처리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</p:txBody>
      </p:sp>
      <p:sp>
        <p:nvSpPr>
          <p:cNvPr id="50" name="양쪽 모서리가 둥근 사각형 49"/>
          <p:cNvSpPr/>
          <p:nvPr/>
        </p:nvSpPr>
        <p:spPr bwMode="auto">
          <a:xfrm>
            <a:off x="404816" y="6399793"/>
            <a:ext cx="3044815" cy="337174"/>
          </a:xfrm>
          <a:prstGeom prst="round2SameRect">
            <a:avLst>
              <a:gd name="adj1" fmla="val 11611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rgbClr val="1C4A75"/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kern="0" spc="-10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rgbClr val="FFFFFF"/>
                </a:solidFill>
                <a:latin typeface="맑은 고딕"/>
                <a:ea typeface="맑은 고딕"/>
              </a:rPr>
              <a:t>Local Optimization</a:t>
            </a:r>
          </a:p>
        </p:txBody>
      </p:sp>
      <p:sp>
        <p:nvSpPr>
          <p:cNvPr id="52" name="양쪽 모서리가 둥근 사각형 51"/>
          <p:cNvSpPr/>
          <p:nvPr/>
        </p:nvSpPr>
        <p:spPr bwMode="auto">
          <a:xfrm rot="10800000" flipH="1" flipV="1">
            <a:off x="3552832" y="6736964"/>
            <a:ext cx="3044817" cy="149903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tIns="360000" anchor="ctr"/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JEUS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의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Listener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의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I/O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동작 구조를 </a:t>
            </a:r>
            <a:r>
              <a:rPr lang="ko-KR" altLang="en-US" sz="12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파라미터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값으로 설정하도록 기능 제공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NIO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는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Blocking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이 발생하지 않는 구조로 </a:t>
            </a:r>
            <a:r>
              <a:rPr lang="en-US" altLang="ko-KR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OLTP </a:t>
            </a:r>
            <a:r>
              <a:rPr lang="ko-KR" altLang="en-US" sz="12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환경에서 성능 향상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</p:txBody>
      </p:sp>
      <p:sp>
        <p:nvSpPr>
          <p:cNvPr id="53" name="양쪽 모서리가 둥근 사각형 52"/>
          <p:cNvSpPr/>
          <p:nvPr/>
        </p:nvSpPr>
        <p:spPr bwMode="auto">
          <a:xfrm>
            <a:off x="3552835" y="6399793"/>
            <a:ext cx="3044815" cy="337174"/>
          </a:xfrm>
          <a:prstGeom prst="round2SameRect">
            <a:avLst>
              <a:gd name="adj1" fmla="val 11611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solidFill>
              <a:srgbClr val="1C4A75"/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kern="0" spc="-10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rgbClr val="FFFFFF"/>
                </a:solidFill>
                <a:latin typeface="맑은 고딕"/>
                <a:ea typeface="맑은 고딕"/>
              </a:rPr>
              <a:t>Non Blocking I/O </a:t>
            </a:r>
            <a:r>
              <a:rPr kumimoji="0" lang="ko-KR" altLang="en-US" sz="1400" b="1" kern="0" spc="-10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rgbClr val="FFFFFF"/>
                </a:solidFill>
                <a:latin typeface="맑은 고딕"/>
                <a:ea typeface="맑은 고딕"/>
              </a:rPr>
              <a:t>설정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3.2 Multi-Thread &amp; </a:t>
            </a:r>
            <a:r>
              <a:rPr lang="ko-KR" altLang="en-US" dirty="0" smtClean="0"/>
              <a:t>부하분산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Multi-Thread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지원환경은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서버내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어플리케이션과 리소스에 대한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쓰레드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할당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동시성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동기화를 제공합니다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클러스터로 구성된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WAS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의 각종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Resource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를 최대로 활용하도록 다양한 부하분산 메커니즘을 제공합니다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Multi-Thread &amp;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부하분산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6" name="그룹 125"/>
          <p:cNvGrpSpPr/>
          <p:nvPr/>
        </p:nvGrpSpPr>
        <p:grpSpPr>
          <a:xfrm>
            <a:off x="404813" y="2432720"/>
            <a:ext cx="2956828" cy="184666"/>
            <a:chOff x="341312" y="2191410"/>
            <a:chExt cx="2956828" cy="184666"/>
          </a:xfrm>
        </p:grpSpPr>
        <p:sp>
          <p:nvSpPr>
            <p:cNvPr id="127" name="TextBox 126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Multi-Thread</a:t>
              </a:r>
            </a:p>
          </p:txBody>
        </p:sp>
        <p:grpSp>
          <p:nvGrpSpPr>
            <p:cNvPr id="128" name="그룹 127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29" name="직사각형 128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0" name="L 도형 129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32" name="그룹 131"/>
          <p:cNvGrpSpPr/>
          <p:nvPr/>
        </p:nvGrpSpPr>
        <p:grpSpPr>
          <a:xfrm>
            <a:off x="404813" y="7173466"/>
            <a:ext cx="2956828" cy="184666"/>
            <a:chOff x="341312" y="2191410"/>
            <a:chExt cx="2956828" cy="184666"/>
          </a:xfrm>
        </p:grpSpPr>
        <p:sp>
          <p:nvSpPr>
            <p:cNvPr id="133" name="TextBox 132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부하분산</a:t>
              </a:r>
            </a:p>
          </p:txBody>
        </p:sp>
        <p:grpSp>
          <p:nvGrpSpPr>
            <p:cNvPr id="134" name="그룹 133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35" name="직사각형 134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6" name="L 도형 135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1" name="그룹 10"/>
          <p:cNvGrpSpPr/>
          <p:nvPr/>
        </p:nvGrpSpPr>
        <p:grpSpPr>
          <a:xfrm>
            <a:off x="446238" y="2765655"/>
            <a:ext cx="5980355" cy="2654851"/>
            <a:chOff x="617295" y="2886330"/>
            <a:chExt cx="5980355" cy="2413501"/>
          </a:xfrm>
        </p:grpSpPr>
        <p:sp>
          <p:nvSpPr>
            <p:cNvPr id="71" name="AutoShape 385"/>
            <p:cNvSpPr>
              <a:spLocks noChangeArrowheads="1"/>
            </p:cNvSpPr>
            <p:nvPr/>
          </p:nvSpPr>
          <p:spPr bwMode="auto">
            <a:xfrm>
              <a:off x="3052578" y="2886330"/>
              <a:ext cx="2334170" cy="2413501"/>
            </a:xfrm>
            <a:prstGeom prst="roundRect">
              <a:avLst>
                <a:gd name="adj" fmla="val 3403"/>
              </a:avLst>
            </a:prstGeom>
            <a:gradFill rotWithShape="1">
              <a:gsLst>
                <a:gs pos="0">
                  <a:srgbClr val="3F78A7"/>
                </a:gs>
                <a:gs pos="100000">
                  <a:srgbClr val="10598A"/>
                </a:gs>
              </a:gsLst>
              <a:lin ang="5400000" scaled="1"/>
            </a:gradFill>
            <a:ln w="19050" algn="ctr">
              <a:solidFill>
                <a:srgbClr val="000000">
                  <a:lumMod val="65000"/>
                  <a:lumOff val="35000"/>
                </a:srgbClr>
              </a:solidFill>
              <a:round/>
              <a:headEnd/>
              <a:tailEnd/>
            </a:ln>
          </p:spPr>
          <p:txBody>
            <a:bodyPr wrap="none" lIns="36000" tIns="36000" rIns="36000" bIns="3600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JEUS </a:t>
              </a:r>
            </a:p>
          </p:txBody>
        </p:sp>
        <p:sp>
          <p:nvSpPr>
            <p:cNvPr id="77" name="AutoShape 386"/>
            <p:cNvSpPr>
              <a:spLocks noChangeArrowheads="1"/>
            </p:cNvSpPr>
            <p:nvPr/>
          </p:nvSpPr>
          <p:spPr bwMode="auto">
            <a:xfrm>
              <a:off x="3147950" y="3215581"/>
              <a:ext cx="2143426" cy="1980643"/>
            </a:xfrm>
            <a:prstGeom prst="roundRect">
              <a:avLst>
                <a:gd name="adj" fmla="val 2185"/>
              </a:avLst>
            </a:prstGeom>
            <a:solidFill>
              <a:srgbClr val="FFFFFF"/>
            </a:solidFill>
            <a:ln w="3175" algn="ctr">
              <a:solidFill>
                <a:srgbClr val="FFFFFF"/>
              </a:solidFill>
              <a:round/>
              <a:headEnd/>
              <a:tailEnd/>
            </a:ln>
          </p:spPr>
          <p:txBody>
            <a:bodyPr tIns="46800"/>
            <a:lstStyle/>
            <a:p>
              <a:pPr marL="88900" marR="0" lvl="0" indent="-88900" defTabSz="914400" eaLnBrk="1" fontAlgn="auto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ko-KR" altLang="ko-KR" sz="1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84" name="Oval 22"/>
            <p:cNvSpPr>
              <a:spLocks noChangeArrowheads="1"/>
            </p:cNvSpPr>
            <p:nvPr/>
          </p:nvSpPr>
          <p:spPr bwMode="auto">
            <a:xfrm>
              <a:off x="4539024" y="4276879"/>
              <a:ext cx="433387" cy="43815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b="1">
                  <a:latin typeface="+mn-ea"/>
                  <a:ea typeface="+mn-ea"/>
                </a:rPr>
                <a:t>Servlet</a:t>
              </a:r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4539024" y="3981604"/>
              <a:ext cx="433387" cy="43656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b="1">
                  <a:latin typeface="+mn-ea"/>
                  <a:ea typeface="+mn-ea"/>
                </a:rPr>
                <a:t>Servlet</a:t>
              </a:r>
            </a:p>
          </p:txBody>
        </p:sp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4539024" y="3684741"/>
              <a:ext cx="433387" cy="43656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b="1">
                  <a:latin typeface="+mn-ea"/>
                  <a:ea typeface="+mn-ea"/>
                </a:rPr>
                <a:t>Servlet</a:t>
              </a:r>
            </a:p>
          </p:txBody>
        </p:sp>
        <p:sp>
          <p:nvSpPr>
            <p:cNvPr id="99" name="Oval 25"/>
            <p:cNvSpPr>
              <a:spLocks noChangeArrowheads="1"/>
            </p:cNvSpPr>
            <p:nvPr/>
          </p:nvSpPr>
          <p:spPr bwMode="auto">
            <a:xfrm>
              <a:off x="4537436" y="3387879"/>
              <a:ext cx="434975" cy="43656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900" b="1" dirty="0">
                  <a:latin typeface="+mn-ea"/>
                  <a:ea typeface="+mn-ea"/>
                </a:rPr>
                <a:t>Servlet</a:t>
              </a:r>
            </a:p>
          </p:txBody>
        </p:sp>
        <p:sp>
          <p:nvSpPr>
            <p:cNvPr id="100" name="Oval 26"/>
            <p:cNvSpPr>
              <a:spLocks noChangeArrowheads="1"/>
            </p:cNvSpPr>
            <p:nvPr/>
          </p:nvSpPr>
          <p:spPr bwMode="auto">
            <a:xfrm>
              <a:off x="3326688" y="3629179"/>
              <a:ext cx="776287" cy="782637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 w="12700" algn="ctr">
              <a:solidFill>
                <a:srgbClr val="76A3CC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/>
            <a:lstStyle/>
            <a:p>
              <a:pPr algn="ctr"/>
              <a:r>
                <a:rPr lang="en-US" altLang="ko-KR" sz="1000" b="1" dirty="0">
                  <a:latin typeface="+mn-ea"/>
                  <a:ea typeface="+mn-ea"/>
                </a:rPr>
                <a:t>Listener</a:t>
              </a:r>
            </a:p>
            <a:p>
              <a:pPr algn="ctr"/>
              <a:r>
                <a:rPr lang="en-US" altLang="ko-KR" sz="1000" b="1" dirty="0">
                  <a:latin typeface="+mn-ea"/>
                  <a:ea typeface="+mn-ea"/>
                </a:rPr>
                <a:t>thread</a:t>
              </a:r>
            </a:p>
          </p:txBody>
        </p:sp>
        <p:grpSp>
          <p:nvGrpSpPr>
            <p:cNvPr id="101" name="Group 41"/>
            <p:cNvGrpSpPr>
              <a:grpSpLocks/>
            </p:cNvGrpSpPr>
            <p:nvPr/>
          </p:nvGrpSpPr>
          <p:grpSpPr bwMode="auto">
            <a:xfrm>
              <a:off x="2666288" y="3930804"/>
              <a:ext cx="693737" cy="219075"/>
              <a:chOff x="1382" y="2826"/>
              <a:chExt cx="496" cy="191"/>
            </a:xfrm>
          </p:grpSpPr>
          <p:sp>
            <p:nvSpPr>
              <p:cNvPr id="102" name="Line 42"/>
              <p:cNvSpPr>
                <a:spLocks noChangeShapeType="1"/>
              </p:cNvSpPr>
              <p:nvPr/>
            </p:nvSpPr>
            <p:spPr bwMode="auto">
              <a:xfrm>
                <a:off x="1382" y="3017"/>
                <a:ext cx="496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03" name="Line 43"/>
              <p:cNvSpPr>
                <a:spLocks noChangeShapeType="1"/>
              </p:cNvSpPr>
              <p:nvPr/>
            </p:nvSpPr>
            <p:spPr bwMode="auto">
              <a:xfrm>
                <a:off x="1382" y="2921"/>
                <a:ext cx="496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04" name="Line 44"/>
              <p:cNvSpPr>
                <a:spLocks noChangeShapeType="1"/>
              </p:cNvSpPr>
              <p:nvPr/>
            </p:nvSpPr>
            <p:spPr bwMode="auto">
              <a:xfrm>
                <a:off x="1382" y="2826"/>
                <a:ext cx="496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105" name="Group 47"/>
            <p:cNvGrpSpPr>
              <a:grpSpLocks/>
            </p:cNvGrpSpPr>
            <p:nvPr/>
          </p:nvGrpSpPr>
          <p:grpSpPr bwMode="auto">
            <a:xfrm>
              <a:off x="1158558" y="3740304"/>
              <a:ext cx="463550" cy="547687"/>
              <a:chOff x="784" y="2160"/>
              <a:chExt cx="573" cy="476"/>
            </a:xfrm>
          </p:grpSpPr>
          <p:sp>
            <p:nvSpPr>
              <p:cNvPr id="106" name="Line 48"/>
              <p:cNvSpPr>
                <a:spLocks noChangeShapeType="1"/>
              </p:cNvSpPr>
              <p:nvPr/>
            </p:nvSpPr>
            <p:spPr bwMode="auto">
              <a:xfrm>
                <a:off x="784" y="2350"/>
                <a:ext cx="573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07" name="Line 49"/>
              <p:cNvSpPr>
                <a:spLocks noChangeShapeType="1"/>
              </p:cNvSpPr>
              <p:nvPr/>
            </p:nvSpPr>
            <p:spPr bwMode="auto">
              <a:xfrm>
                <a:off x="784" y="2255"/>
                <a:ext cx="573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08" name="Line 50"/>
              <p:cNvSpPr>
                <a:spLocks noChangeShapeType="1"/>
              </p:cNvSpPr>
              <p:nvPr/>
            </p:nvSpPr>
            <p:spPr bwMode="auto">
              <a:xfrm>
                <a:off x="784" y="2160"/>
                <a:ext cx="573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09" name="Line 51"/>
              <p:cNvSpPr>
                <a:spLocks noChangeShapeType="1"/>
              </p:cNvSpPr>
              <p:nvPr/>
            </p:nvSpPr>
            <p:spPr bwMode="auto">
              <a:xfrm>
                <a:off x="784" y="2636"/>
                <a:ext cx="573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10" name="Line 52"/>
              <p:cNvSpPr>
                <a:spLocks noChangeShapeType="1"/>
              </p:cNvSpPr>
              <p:nvPr/>
            </p:nvSpPr>
            <p:spPr bwMode="auto">
              <a:xfrm>
                <a:off x="784" y="2539"/>
                <a:ext cx="573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11" name="Line 53"/>
              <p:cNvSpPr>
                <a:spLocks noChangeShapeType="1"/>
              </p:cNvSpPr>
              <p:nvPr/>
            </p:nvSpPr>
            <p:spPr bwMode="auto">
              <a:xfrm>
                <a:off x="784" y="2446"/>
                <a:ext cx="573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112" name="Group 54"/>
            <p:cNvGrpSpPr>
              <a:grpSpLocks/>
            </p:cNvGrpSpPr>
            <p:nvPr/>
          </p:nvGrpSpPr>
          <p:grpSpPr bwMode="auto">
            <a:xfrm>
              <a:off x="5102586" y="3848254"/>
              <a:ext cx="635000" cy="382587"/>
              <a:chOff x="1382" y="2826"/>
              <a:chExt cx="496" cy="191"/>
            </a:xfrm>
          </p:grpSpPr>
          <p:sp>
            <p:nvSpPr>
              <p:cNvPr id="113" name="Line 55"/>
              <p:cNvSpPr>
                <a:spLocks noChangeShapeType="1"/>
              </p:cNvSpPr>
              <p:nvPr/>
            </p:nvSpPr>
            <p:spPr bwMode="auto">
              <a:xfrm>
                <a:off x="1382" y="3017"/>
                <a:ext cx="496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14" name="Line 56"/>
              <p:cNvSpPr>
                <a:spLocks noChangeShapeType="1"/>
              </p:cNvSpPr>
              <p:nvPr/>
            </p:nvSpPr>
            <p:spPr bwMode="auto">
              <a:xfrm>
                <a:off x="1382" y="2921"/>
                <a:ext cx="496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15" name="Line 57"/>
              <p:cNvSpPr>
                <a:spLocks noChangeShapeType="1"/>
              </p:cNvSpPr>
              <p:nvPr/>
            </p:nvSpPr>
            <p:spPr bwMode="auto">
              <a:xfrm>
                <a:off x="1382" y="2826"/>
                <a:ext cx="496" cy="0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</p:grpSp>
        <p:grpSp>
          <p:nvGrpSpPr>
            <p:cNvPr id="116" name="Group 58"/>
            <p:cNvGrpSpPr>
              <a:grpSpLocks/>
            </p:cNvGrpSpPr>
            <p:nvPr/>
          </p:nvGrpSpPr>
          <p:grpSpPr bwMode="auto">
            <a:xfrm>
              <a:off x="4186598" y="3684741"/>
              <a:ext cx="336551" cy="766763"/>
              <a:chOff x="3309" y="2160"/>
              <a:chExt cx="238" cy="667"/>
            </a:xfrm>
          </p:grpSpPr>
          <p:sp>
            <p:nvSpPr>
              <p:cNvPr id="117" name="Line 59"/>
              <p:cNvSpPr>
                <a:spLocks noChangeShapeType="1"/>
              </p:cNvSpPr>
              <p:nvPr/>
            </p:nvSpPr>
            <p:spPr bwMode="auto">
              <a:xfrm>
                <a:off x="3309" y="2565"/>
                <a:ext cx="238" cy="25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18" name="Line 60"/>
              <p:cNvSpPr>
                <a:spLocks noChangeShapeType="1"/>
              </p:cNvSpPr>
              <p:nvPr/>
            </p:nvSpPr>
            <p:spPr bwMode="auto">
              <a:xfrm flipV="1">
                <a:off x="3309" y="2398"/>
                <a:ext cx="238" cy="72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19" name="Line 61"/>
              <p:cNvSpPr>
                <a:spLocks noChangeShapeType="1"/>
              </p:cNvSpPr>
              <p:nvPr/>
            </p:nvSpPr>
            <p:spPr bwMode="auto">
              <a:xfrm flipV="1">
                <a:off x="3309" y="2160"/>
                <a:ext cx="238" cy="214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20" name="Line 62"/>
              <p:cNvSpPr>
                <a:spLocks noChangeShapeType="1"/>
              </p:cNvSpPr>
              <p:nvPr/>
            </p:nvSpPr>
            <p:spPr bwMode="auto">
              <a:xfrm>
                <a:off x="3309" y="2636"/>
                <a:ext cx="238" cy="191"/>
              </a:xfrm>
              <a:prstGeom prst="line">
                <a:avLst/>
              </a:prstGeom>
              <a:noFill/>
              <a:ln w="25400">
                <a:solidFill>
                  <a:srgbClr val="7BA7D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21" name="Text Box 63"/>
            <p:cNvSpPr txBox="1">
              <a:spLocks noChangeArrowheads="1"/>
            </p:cNvSpPr>
            <p:nvPr/>
          </p:nvSpPr>
          <p:spPr bwMode="auto">
            <a:xfrm>
              <a:off x="5821292" y="4321329"/>
              <a:ext cx="612916" cy="19024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 dirty="0">
                  <a:latin typeface="+mn-ea"/>
                  <a:ea typeface="+mn-ea"/>
                </a:rPr>
                <a:t>Database</a:t>
              </a:r>
            </a:p>
          </p:txBody>
        </p:sp>
        <p:sp>
          <p:nvSpPr>
            <p:cNvPr id="122" name="Text Box 64"/>
            <p:cNvSpPr txBox="1">
              <a:spLocks noChangeArrowheads="1"/>
            </p:cNvSpPr>
            <p:nvPr/>
          </p:nvSpPr>
          <p:spPr bwMode="auto">
            <a:xfrm>
              <a:off x="688999" y="5037291"/>
              <a:ext cx="373063" cy="1746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900">
                  <a:latin typeface="+mn-ea"/>
                  <a:ea typeface="+mn-ea"/>
                </a:rPr>
                <a:t>Client</a:t>
              </a:r>
            </a:p>
          </p:txBody>
        </p:sp>
        <p:sp>
          <p:nvSpPr>
            <p:cNvPr id="123" name="Text Box 65"/>
            <p:cNvSpPr txBox="1">
              <a:spLocks noChangeArrowheads="1"/>
            </p:cNvSpPr>
            <p:nvPr/>
          </p:nvSpPr>
          <p:spPr bwMode="auto">
            <a:xfrm>
              <a:off x="688999" y="4268941"/>
              <a:ext cx="373063" cy="1746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900">
                  <a:latin typeface="+mn-ea"/>
                  <a:ea typeface="+mn-ea"/>
                </a:rPr>
                <a:t>Client</a:t>
              </a:r>
            </a:p>
          </p:txBody>
        </p:sp>
        <p:sp>
          <p:nvSpPr>
            <p:cNvPr id="124" name="Text Box 66"/>
            <p:cNvSpPr txBox="1">
              <a:spLocks noChangeArrowheads="1"/>
            </p:cNvSpPr>
            <p:nvPr/>
          </p:nvSpPr>
          <p:spPr bwMode="auto">
            <a:xfrm>
              <a:off x="688999" y="3556154"/>
              <a:ext cx="373063" cy="1746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900">
                  <a:latin typeface="+mn-ea"/>
                  <a:ea typeface="+mn-ea"/>
                </a:rPr>
                <a:t>Client</a:t>
              </a:r>
            </a:p>
          </p:txBody>
        </p:sp>
        <p:sp>
          <p:nvSpPr>
            <p:cNvPr id="125" name="Text Box 67"/>
            <p:cNvSpPr txBox="1">
              <a:spLocks noChangeArrowheads="1"/>
            </p:cNvSpPr>
            <p:nvPr/>
          </p:nvSpPr>
          <p:spPr bwMode="auto">
            <a:xfrm>
              <a:off x="4048486" y="3397404"/>
              <a:ext cx="430213" cy="31273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900" b="1" i="1" dirty="0">
                  <a:solidFill>
                    <a:srgbClr val="FF0000"/>
                  </a:solidFill>
                  <a:latin typeface="+mn-ea"/>
                  <a:ea typeface="+mn-ea"/>
                </a:rPr>
                <a:t>Multi-</a:t>
              </a:r>
            </a:p>
            <a:p>
              <a:pPr algn="ctr">
                <a:defRPr/>
              </a:pPr>
              <a:r>
                <a:rPr lang="en-US" altLang="ko-KR" sz="900" b="1" i="1" dirty="0">
                  <a:solidFill>
                    <a:srgbClr val="FF0000"/>
                  </a:solidFill>
                  <a:latin typeface="+mn-ea"/>
                  <a:ea typeface="+mn-ea"/>
                </a:rPr>
                <a:t>thread</a:t>
              </a:r>
            </a:p>
          </p:txBody>
        </p:sp>
        <p:pic>
          <p:nvPicPr>
            <p:cNvPr id="131" name="Picture 78" descr="8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295" y="3067697"/>
              <a:ext cx="579457" cy="53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78" descr="8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295" y="3787630"/>
              <a:ext cx="579457" cy="53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78" descr="8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295" y="4597554"/>
              <a:ext cx="579457" cy="53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105" descr="DB"/>
            <p:cNvPicPr>
              <a:picLocks noChangeAspect="1" noChangeArrowheads="1"/>
            </p:cNvPicPr>
            <p:nvPr/>
          </p:nvPicPr>
          <p:blipFill>
            <a:blip r:embed="rId3">
              <a:lum brigh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850" y="3741891"/>
              <a:ext cx="9398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AutoShape 51"/>
            <p:cNvSpPr>
              <a:spLocks noChangeArrowheads="1"/>
            </p:cNvSpPr>
            <p:nvPr/>
          </p:nvSpPr>
          <p:spPr bwMode="auto">
            <a:xfrm>
              <a:off x="3259489" y="4785421"/>
              <a:ext cx="1920348" cy="339577"/>
            </a:xfrm>
            <a:prstGeom prst="roundRect">
              <a:avLst>
                <a:gd name="adj" fmla="val 2046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</a:pPr>
              <a:r>
                <a:rPr kumimoji="0" lang="en-US" altLang="ko-KR" sz="11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rPr>
                <a:t>Servlet Engine (JVM)</a:t>
              </a:r>
            </a:p>
          </p:txBody>
        </p:sp>
        <p:sp>
          <p:nvSpPr>
            <p:cNvPr id="141" name="AutoShape 51"/>
            <p:cNvSpPr>
              <a:spLocks noChangeArrowheads="1"/>
            </p:cNvSpPr>
            <p:nvPr/>
          </p:nvSpPr>
          <p:spPr bwMode="auto">
            <a:xfrm>
              <a:off x="1655716" y="3251752"/>
              <a:ext cx="1192385" cy="1404376"/>
            </a:xfrm>
            <a:prstGeom prst="roundRect">
              <a:avLst>
                <a:gd name="adj" fmla="val 2046"/>
              </a:avLst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18000" rIns="18000"/>
            <a:lstStyle/>
            <a:p>
              <a:pPr algn="ctr"/>
              <a:r>
                <a:rPr lang="en-US" altLang="ko-KR" sz="1200" b="1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Web Server</a:t>
              </a:r>
              <a:endParaRPr lang="ko-KR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42" name="AutoShape 440"/>
            <p:cNvSpPr>
              <a:spLocks noChangeArrowheads="1"/>
            </p:cNvSpPr>
            <p:nvPr/>
          </p:nvSpPr>
          <p:spPr bwMode="auto">
            <a:xfrm>
              <a:off x="1709591" y="3543854"/>
              <a:ext cx="1084634" cy="1002527"/>
            </a:xfrm>
            <a:prstGeom prst="roundRect">
              <a:avLst>
                <a:gd name="adj" fmla="val 1018"/>
              </a:avLst>
            </a:prstGeom>
            <a:solidFill>
              <a:srgbClr val="FFFFFF"/>
            </a:solidFill>
            <a:ln w="3175" algn="ctr">
              <a:solidFill>
                <a:srgbClr val="FFFFFF"/>
              </a:solidFill>
              <a:round/>
              <a:headEnd/>
              <a:tailEnd/>
            </a:ln>
          </p:spPr>
          <p:txBody>
            <a:bodyPr tIns="46800"/>
            <a:lstStyle/>
            <a:p>
              <a:pPr marL="88900" marR="0" lvl="0" indent="-88900" defTabSz="914400" eaLnBrk="1" fontAlgn="auto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ko-KR" altLang="ko-KR" sz="1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pic>
          <p:nvPicPr>
            <p:cNvPr id="143" name="Picture 2" descr="gears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237" y="3604870"/>
              <a:ext cx="625643" cy="625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" name="Oval 455"/>
            <p:cNvSpPr>
              <a:spLocks noChangeArrowheads="1"/>
            </p:cNvSpPr>
            <p:nvPr/>
          </p:nvSpPr>
          <p:spPr bwMode="gray">
            <a:xfrm>
              <a:off x="1870446" y="4306622"/>
              <a:ext cx="189332" cy="189332"/>
            </a:xfrm>
            <a:prstGeom prst="ellipse">
              <a:avLst/>
            </a:prstGeom>
            <a:gradFill rotWithShape="1">
              <a:gsLst>
                <a:gs pos="0">
                  <a:srgbClr val="B9C8D4"/>
                </a:gs>
                <a:gs pos="100000">
                  <a:srgbClr val="61839F"/>
                </a:gs>
              </a:gsLst>
              <a:lin ang="5400000" scaled="1"/>
            </a:gradFill>
            <a:ln w="19050" algn="ctr">
              <a:solidFill>
                <a:srgbClr val="6183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100" b="1">
                <a:solidFill>
                  <a:srgbClr val="C54426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5" name="Oval 455"/>
            <p:cNvSpPr>
              <a:spLocks noChangeArrowheads="1"/>
            </p:cNvSpPr>
            <p:nvPr/>
          </p:nvSpPr>
          <p:spPr bwMode="gray">
            <a:xfrm>
              <a:off x="2119327" y="4196217"/>
              <a:ext cx="189332" cy="189332"/>
            </a:xfrm>
            <a:prstGeom prst="ellipse">
              <a:avLst/>
            </a:prstGeom>
            <a:gradFill rotWithShape="1">
              <a:gsLst>
                <a:gs pos="0">
                  <a:srgbClr val="B9C8D4"/>
                </a:gs>
                <a:gs pos="100000">
                  <a:srgbClr val="61839F"/>
                </a:gs>
              </a:gsLst>
              <a:lin ang="5400000" scaled="1"/>
            </a:gradFill>
            <a:ln w="19050" algn="ctr">
              <a:solidFill>
                <a:srgbClr val="6183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100" b="1">
                <a:solidFill>
                  <a:srgbClr val="C54426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6" name="Oval 455"/>
            <p:cNvSpPr>
              <a:spLocks noChangeArrowheads="1"/>
            </p:cNvSpPr>
            <p:nvPr/>
          </p:nvSpPr>
          <p:spPr bwMode="gray">
            <a:xfrm>
              <a:off x="2357201" y="4031757"/>
              <a:ext cx="189332" cy="189332"/>
            </a:xfrm>
            <a:prstGeom prst="ellipse">
              <a:avLst/>
            </a:prstGeom>
            <a:gradFill rotWithShape="1">
              <a:gsLst>
                <a:gs pos="0">
                  <a:srgbClr val="B9C8D4"/>
                </a:gs>
                <a:gs pos="100000">
                  <a:srgbClr val="61839F"/>
                </a:gs>
              </a:gsLst>
              <a:lin ang="5400000" scaled="1"/>
            </a:gradFill>
            <a:ln w="19050" algn="ctr">
              <a:solidFill>
                <a:srgbClr val="6183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100" b="1">
                <a:solidFill>
                  <a:srgbClr val="C54426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7" name="Oval 455"/>
            <p:cNvSpPr>
              <a:spLocks noChangeArrowheads="1"/>
            </p:cNvSpPr>
            <p:nvPr/>
          </p:nvSpPr>
          <p:spPr bwMode="gray">
            <a:xfrm>
              <a:off x="2518736" y="3808356"/>
              <a:ext cx="189332" cy="189332"/>
            </a:xfrm>
            <a:prstGeom prst="ellipse">
              <a:avLst/>
            </a:prstGeom>
            <a:gradFill rotWithShape="1">
              <a:gsLst>
                <a:gs pos="0">
                  <a:srgbClr val="B9C8D4"/>
                </a:gs>
                <a:gs pos="100000">
                  <a:srgbClr val="61839F"/>
                </a:gs>
              </a:gsLst>
              <a:lin ang="5400000" scaled="1"/>
            </a:gradFill>
            <a:ln w="19050" algn="ctr">
              <a:solidFill>
                <a:srgbClr val="6183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100" b="1">
                <a:solidFill>
                  <a:srgbClr val="C54426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8" name="직사각형 147"/>
          <p:cNvSpPr/>
          <p:nvPr/>
        </p:nvSpPr>
        <p:spPr>
          <a:xfrm>
            <a:off x="595972" y="7554368"/>
            <a:ext cx="5821360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JEUS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내부적인 부하 분산은 다양한 클러스터링을 통하여 이루어 짐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(Node Clustering, EJB Clustering, JMS Clustering, JNDI Clustering, Session Clustering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등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)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클러스터된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Multi-Node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들은 각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Node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의 부하 상태를 파악하여 </a:t>
            </a:r>
            <a:r>
              <a:rPr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유휴자원을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최적으로 활용할 수 있도록 처리 함</a:t>
            </a:r>
          </a:p>
        </p:txBody>
      </p:sp>
      <p:sp>
        <p:nvSpPr>
          <p:cNvPr id="149" name="Text Box 21"/>
          <p:cNvSpPr>
            <a:spLocks noChangeArrowheads="1"/>
          </p:cNvSpPr>
          <p:nvPr/>
        </p:nvSpPr>
        <p:spPr bwMode="auto">
          <a:xfrm>
            <a:off x="404813" y="5828880"/>
            <a:ext cx="3031796" cy="850280"/>
          </a:xfrm>
          <a:prstGeom prst="roundRect">
            <a:avLst>
              <a:gd name="adj" fmla="val 8263"/>
            </a:avLst>
          </a:prstGeom>
          <a:solidFill>
            <a:schemeClr val="bg1">
              <a:lumMod val="95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 latinLnBrk="0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적은 서버의 자원으로 대량의 요청 처리</a:t>
            </a:r>
          </a:p>
        </p:txBody>
      </p:sp>
      <p:sp>
        <p:nvSpPr>
          <p:cNvPr id="150" name="Text Box 21"/>
          <p:cNvSpPr>
            <a:spLocks noChangeArrowheads="1"/>
          </p:cNvSpPr>
          <p:nvPr/>
        </p:nvSpPr>
        <p:spPr bwMode="auto">
          <a:xfrm>
            <a:off x="3572821" y="5838227"/>
            <a:ext cx="3031796" cy="850280"/>
          </a:xfrm>
          <a:prstGeom prst="roundRect">
            <a:avLst>
              <a:gd name="adj" fmla="val 12608"/>
            </a:avLst>
          </a:prstGeom>
          <a:solidFill>
            <a:schemeClr val="bg1">
              <a:lumMod val="95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 latinLnBrk="0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Thread 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할당</a:t>
            </a: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동시성 동기화 제공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3.3 </a:t>
            </a:r>
            <a:r>
              <a:rPr lang="ko-KR" altLang="en-US" dirty="0" err="1" smtClean="0"/>
              <a:t>웹서버</a:t>
            </a:r>
            <a:r>
              <a:rPr lang="ko-KR" altLang="en-US" dirty="0" smtClean="0"/>
              <a:t> 연계를 통한 부하분산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웹서버를</a:t>
            </a:r>
            <a:r>
              <a:rPr lang="ko-KR" altLang="en-US" dirty="0" smtClean="0"/>
              <a:t> 통해 </a:t>
            </a:r>
            <a:r>
              <a:rPr lang="en-US" altLang="ko-KR" dirty="0" smtClean="0"/>
              <a:t>Round-Robin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Weight-Based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부하 분산을 제공합니다</a:t>
            </a:r>
            <a:r>
              <a:rPr lang="en-US" altLang="ko-KR" dirty="0" smtClean="0"/>
              <a:t>. WebtoB</a:t>
            </a:r>
            <a:r>
              <a:rPr lang="ko-KR" altLang="en-US" dirty="0" smtClean="0"/>
              <a:t>를 사용하였을 경우에는 시스템 부하를 동적으로 파악하여 처리하는 </a:t>
            </a:r>
            <a:r>
              <a:rPr lang="en-US" altLang="ko-KR" dirty="0" smtClean="0"/>
              <a:t>Dynamic Load Balancing</a:t>
            </a:r>
            <a:r>
              <a:rPr lang="ko-KR" altLang="en-US" dirty="0" smtClean="0"/>
              <a:t>을 지원합니다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WEB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서버 연계 시 효율적인 부하분산 방안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3" name="그룹 232"/>
          <p:cNvGrpSpPr/>
          <p:nvPr/>
        </p:nvGrpSpPr>
        <p:grpSpPr>
          <a:xfrm>
            <a:off x="404812" y="2521036"/>
            <a:ext cx="6192837" cy="2176273"/>
            <a:chOff x="9490075" y="2805075"/>
            <a:chExt cx="2873449" cy="2020288"/>
          </a:xfrm>
        </p:grpSpPr>
        <p:sp>
          <p:nvSpPr>
            <p:cNvPr id="234" name="직사각형 233"/>
            <p:cNvSpPr/>
            <p:nvPr/>
          </p:nvSpPr>
          <p:spPr>
            <a:xfrm>
              <a:off x="9490075" y="3039050"/>
              <a:ext cx="2873449" cy="17863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endPara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endParaRPr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Weight-Based Routing</a:t>
              </a:r>
            </a:p>
          </p:txBody>
        </p:sp>
      </p:grpSp>
      <p:sp>
        <p:nvSpPr>
          <p:cNvPr id="236" name="Line 15"/>
          <p:cNvSpPr>
            <a:spLocks noChangeShapeType="1"/>
          </p:cNvSpPr>
          <p:nvPr/>
        </p:nvSpPr>
        <p:spPr bwMode="auto">
          <a:xfrm>
            <a:off x="1566598" y="3740921"/>
            <a:ext cx="471191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37" name="Line 18"/>
          <p:cNvSpPr>
            <a:spLocks noChangeShapeType="1"/>
          </p:cNvSpPr>
          <p:nvPr/>
        </p:nvSpPr>
        <p:spPr bwMode="auto">
          <a:xfrm flipV="1">
            <a:off x="2859712" y="3164474"/>
            <a:ext cx="663470" cy="34290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38" name="Line 19"/>
          <p:cNvSpPr>
            <a:spLocks noChangeShapeType="1"/>
          </p:cNvSpPr>
          <p:nvPr/>
        </p:nvSpPr>
        <p:spPr bwMode="auto">
          <a:xfrm>
            <a:off x="2709388" y="3972722"/>
            <a:ext cx="737423" cy="325438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39" name="Line 20"/>
          <p:cNvSpPr>
            <a:spLocks noChangeShapeType="1"/>
          </p:cNvSpPr>
          <p:nvPr/>
        </p:nvSpPr>
        <p:spPr bwMode="auto">
          <a:xfrm>
            <a:off x="2821698" y="3864547"/>
            <a:ext cx="657132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40" name="Line 21"/>
          <p:cNvSpPr>
            <a:spLocks noChangeShapeType="1"/>
          </p:cNvSpPr>
          <p:nvPr/>
        </p:nvSpPr>
        <p:spPr bwMode="auto">
          <a:xfrm>
            <a:off x="2821698" y="3780209"/>
            <a:ext cx="657132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41" name="Line 22"/>
          <p:cNvSpPr>
            <a:spLocks noChangeShapeType="1"/>
          </p:cNvSpPr>
          <p:nvPr/>
        </p:nvSpPr>
        <p:spPr bwMode="auto">
          <a:xfrm>
            <a:off x="2821698" y="3948884"/>
            <a:ext cx="657132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42" name="Line 23"/>
          <p:cNvSpPr>
            <a:spLocks noChangeShapeType="1"/>
          </p:cNvSpPr>
          <p:nvPr/>
        </p:nvSpPr>
        <p:spPr bwMode="auto">
          <a:xfrm>
            <a:off x="2663238" y="4025792"/>
            <a:ext cx="798700" cy="395288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43" name="Line 24"/>
          <p:cNvSpPr>
            <a:spLocks noChangeShapeType="1"/>
          </p:cNvSpPr>
          <p:nvPr/>
        </p:nvSpPr>
        <p:spPr bwMode="auto">
          <a:xfrm>
            <a:off x="2821698" y="3695871"/>
            <a:ext cx="657132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44" name="Line 25"/>
          <p:cNvSpPr>
            <a:spLocks noChangeShapeType="1"/>
          </p:cNvSpPr>
          <p:nvPr/>
        </p:nvSpPr>
        <p:spPr bwMode="auto">
          <a:xfrm>
            <a:off x="2821698" y="3611533"/>
            <a:ext cx="657132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45" name="Line 27"/>
          <p:cNvSpPr>
            <a:spLocks noChangeShapeType="1"/>
          </p:cNvSpPr>
          <p:nvPr/>
        </p:nvSpPr>
        <p:spPr bwMode="auto">
          <a:xfrm>
            <a:off x="1602519" y="3331346"/>
            <a:ext cx="450060" cy="204788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46" name="Line 29"/>
          <p:cNvSpPr>
            <a:spLocks noChangeShapeType="1"/>
          </p:cNvSpPr>
          <p:nvPr/>
        </p:nvSpPr>
        <p:spPr bwMode="auto">
          <a:xfrm flipV="1">
            <a:off x="1602519" y="3948884"/>
            <a:ext cx="450060" cy="204787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47" name="Line 31"/>
          <p:cNvSpPr>
            <a:spLocks noChangeShapeType="1"/>
          </p:cNvSpPr>
          <p:nvPr/>
        </p:nvSpPr>
        <p:spPr bwMode="auto">
          <a:xfrm flipV="1">
            <a:off x="1482079" y="3966346"/>
            <a:ext cx="0" cy="76200"/>
          </a:xfrm>
          <a:prstGeom prst="line">
            <a:avLst/>
          </a:prstGeom>
          <a:noFill/>
          <a:ln w="28575" cap="rnd">
            <a:solidFill>
              <a:srgbClr val="455B8B"/>
            </a:solidFill>
            <a:prstDash val="sysDot"/>
            <a:round/>
            <a:headEnd type="none" w="med" len="sm"/>
            <a:tailEnd type="none" w="med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grpSp>
        <p:nvGrpSpPr>
          <p:cNvPr id="248" name="그룹 247"/>
          <p:cNvGrpSpPr/>
          <p:nvPr/>
        </p:nvGrpSpPr>
        <p:grpSpPr>
          <a:xfrm>
            <a:off x="3665799" y="4215563"/>
            <a:ext cx="2502165" cy="407873"/>
            <a:chOff x="5534505" y="3387934"/>
            <a:chExt cx="1879914" cy="370794"/>
          </a:xfrm>
        </p:grpSpPr>
        <p:sp>
          <p:nvSpPr>
            <p:cNvPr id="249" name="AutoShape 36"/>
            <p:cNvSpPr>
              <a:spLocks noChangeArrowheads="1"/>
            </p:cNvSpPr>
            <p:nvPr/>
          </p:nvSpPr>
          <p:spPr bwMode="auto">
            <a:xfrm>
              <a:off x="5534505" y="3390646"/>
              <a:ext cx="1187450" cy="357188"/>
            </a:xfrm>
            <a:prstGeom prst="roundRect">
              <a:avLst>
                <a:gd name="adj" fmla="val 11676"/>
              </a:avLst>
            </a:prstGeom>
            <a:solidFill>
              <a:srgbClr val="4A5D8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43200" tIns="36000" rIns="43200" bIns="36000" anchor="ctr"/>
            <a:lstStyle/>
            <a:p>
              <a:pPr algn="ctr">
                <a:defRPr/>
              </a:pPr>
              <a:r>
                <a:rPr lang="en-US" altLang="ko-KR" sz="1000" b="1">
                  <a:solidFill>
                    <a:schemeClr val="bg1"/>
                  </a:solidFill>
                  <a:latin typeface="+mn-ea"/>
                  <a:ea typeface="+mn-ea"/>
                </a:rPr>
                <a:t>Workstation Server</a:t>
              </a:r>
            </a:p>
            <a:p>
              <a:pPr algn="ctr">
                <a:defRPr/>
              </a:pPr>
              <a:r>
                <a:rPr lang="en-US" altLang="ko-KR" sz="1000" b="1">
                  <a:solidFill>
                    <a:schemeClr val="bg1"/>
                  </a:solidFill>
                  <a:latin typeface="+mn-ea"/>
                  <a:ea typeface="+mn-ea"/>
                </a:rPr>
                <a:t>Load=2</a:t>
              </a:r>
            </a:p>
          </p:txBody>
        </p:sp>
        <p:sp>
          <p:nvSpPr>
            <p:cNvPr id="250" name="Line 37"/>
            <p:cNvSpPr>
              <a:spLocks noChangeShapeType="1"/>
            </p:cNvSpPr>
            <p:nvPr/>
          </p:nvSpPr>
          <p:spPr bwMode="auto">
            <a:xfrm>
              <a:off x="5610705" y="3587496"/>
              <a:ext cx="1068388" cy="15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sm" len="sm"/>
              <a:tailEnd type="oval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800">
                <a:latin typeface="+mn-ea"/>
                <a:ea typeface="+mn-ea"/>
              </a:endParaRPr>
            </a:p>
          </p:txBody>
        </p:sp>
        <p:sp>
          <p:nvSpPr>
            <p:cNvPr id="251" name="Rectangle 38"/>
            <p:cNvSpPr>
              <a:spLocks noChangeArrowheads="1"/>
            </p:cNvSpPr>
            <p:nvPr/>
          </p:nvSpPr>
          <p:spPr bwMode="blackGray">
            <a:xfrm>
              <a:off x="6792599" y="3387934"/>
              <a:ext cx="621820" cy="370794"/>
            </a:xfrm>
            <a:prstGeom prst="rect">
              <a:avLst/>
            </a:prstGeom>
            <a:solidFill>
              <a:srgbClr val="4A5D8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43200" tIns="36000" rIns="43200" bIns="36000" anchor="ctr"/>
            <a:lstStyle/>
            <a:p>
              <a:pPr algn="ctr"/>
              <a:r>
                <a:rPr lang="en-US" altLang="ko-KR" sz="1000" b="1">
                  <a:solidFill>
                    <a:schemeClr val="bg1"/>
                  </a:solidFill>
                  <a:latin typeface="+mn-ea"/>
                  <a:ea typeface="+mn-ea"/>
                </a:rPr>
                <a:t>JEUS</a:t>
              </a:r>
            </a:p>
            <a:p>
              <a:pPr algn="ctr"/>
              <a:r>
                <a:rPr lang="en-US" altLang="ko-KR" sz="1000" b="1">
                  <a:solidFill>
                    <a:schemeClr val="bg1"/>
                  </a:solidFill>
                  <a:latin typeface="+mn-ea"/>
                  <a:ea typeface="+mn-ea"/>
                </a:rPr>
                <a:t> Server 3</a:t>
              </a:r>
            </a:p>
          </p:txBody>
        </p:sp>
      </p:grpSp>
      <p:sp>
        <p:nvSpPr>
          <p:cNvPr id="252" name="Text Box 39"/>
          <p:cNvSpPr txBox="1">
            <a:spLocks noChangeArrowheads="1"/>
          </p:cNvSpPr>
          <p:nvPr/>
        </p:nvSpPr>
        <p:spPr bwMode="auto">
          <a:xfrm>
            <a:off x="328048" y="3540490"/>
            <a:ext cx="862089" cy="2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115" tIns="63558" rIns="127115" bIns="63558" anchor="ctr">
            <a:spAutoFit/>
          </a:bodyPr>
          <a:lstStyle/>
          <a:p>
            <a:pPr algn="ctr" defTabSz="976313" eaLnBrk="0" fontAlgn="ctr" latinLnBrk="0" hangingPunct="0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altLang="ko-KR" sz="1200" b="1" dirty="0">
                <a:latin typeface="+mn-ea"/>
                <a:ea typeface="+mn-ea"/>
              </a:rPr>
              <a:t>Client</a:t>
            </a:r>
          </a:p>
        </p:txBody>
      </p:sp>
      <p:grpSp>
        <p:nvGrpSpPr>
          <p:cNvPr id="253" name="그룹 252"/>
          <p:cNvGrpSpPr/>
          <p:nvPr/>
        </p:nvGrpSpPr>
        <p:grpSpPr>
          <a:xfrm>
            <a:off x="3675330" y="3613472"/>
            <a:ext cx="2508714" cy="387668"/>
            <a:chOff x="5496736" y="2965196"/>
            <a:chExt cx="1884834" cy="352425"/>
          </a:xfrm>
        </p:grpSpPr>
        <p:sp>
          <p:nvSpPr>
            <p:cNvPr id="254" name="AutoShape 34"/>
            <p:cNvSpPr>
              <a:spLocks noChangeArrowheads="1"/>
            </p:cNvSpPr>
            <p:nvPr/>
          </p:nvSpPr>
          <p:spPr bwMode="auto">
            <a:xfrm>
              <a:off x="5496736" y="2965196"/>
              <a:ext cx="1187450" cy="352425"/>
            </a:xfrm>
            <a:prstGeom prst="roundRect">
              <a:avLst>
                <a:gd name="adj" fmla="val 11676"/>
              </a:avLst>
            </a:prstGeom>
            <a:solidFill>
              <a:srgbClr val="4A5D8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43200" tIns="36000" rIns="43200" bIns="36000" anchor="ctr"/>
            <a:lstStyle/>
            <a:p>
              <a:pPr algn="ctr">
                <a:defRPr/>
              </a:pPr>
              <a:r>
                <a:rPr lang="en-US" altLang="ko-KR" sz="1000" b="1">
                  <a:solidFill>
                    <a:schemeClr val="bg1"/>
                  </a:solidFill>
                  <a:latin typeface="+mn-ea"/>
                  <a:ea typeface="+mn-ea"/>
                </a:rPr>
                <a:t>Enterprise Server</a:t>
              </a:r>
            </a:p>
            <a:p>
              <a:pPr algn="ctr">
                <a:defRPr/>
              </a:pPr>
              <a:r>
                <a:rPr lang="en-US" altLang="ko-KR" sz="1000" b="1">
                  <a:solidFill>
                    <a:schemeClr val="bg1"/>
                  </a:solidFill>
                  <a:latin typeface="+mn-ea"/>
                  <a:ea typeface="+mn-ea"/>
                </a:rPr>
                <a:t>Load=5</a:t>
              </a:r>
            </a:p>
          </p:txBody>
        </p:sp>
        <p:sp>
          <p:nvSpPr>
            <p:cNvPr id="255" name="Line 35"/>
            <p:cNvSpPr>
              <a:spLocks noChangeShapeType="1"/>
            </p:cNvSpPr>
            <p:nvPr/>
          </p:nvSpPr>
          <p:spPr bwMode="auto">
            <a:xfrm>
              <a:off x="5572936" y="3160459"/>
              <a:ext cx="1068388" cy="31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sm" len="sm"/>
              <a:tailEnd type="oval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800">
                <a:latin typeface="+mn-ea"/>
                <a:ea typeface="+mn-ea"/>
              </a:endParaRPr>
            </a:p>
          </p:txBody>
        </p:sp>
        <p:sp>
          <p:nvSpPr>
            <p:cNvPr id="256" name="Rectangle 41"/>
            <p:cNvSpPr>
              <a:spLocks noChangeArrowheads="1"/>
            </p:cNvSpPr>
            <p:nvPr/>
          </p:nvSpPr>
          <p:spPr bwMode="blackGray">
            <a:xfrm>
              <a:off x="6759285" y="2974085"/>
              <a:ext cx="622285" cy="338554"/>
            </a:xfrm>
            <a:prstGeom prst="rect">
              <a:avLst/>
            </a:prstGeom>
            <a:solidFill>
              <a:srgbClr val="4A5D8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43200" tIns="36000" rIns="43200" bIns="3600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+mn-ea"/>
                  <a:ea typeface="+mn-ea"/>
                </a:rPr>
                <a:t>JEUS</a:t>
              </a:r>
            </a:p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+mn-ea"/>
                  <a:ea typeface="+mn-ea"/>
                </a:rPr>
                <a:t> Server 2</a:t>
              </a:r>
            </a:p>
          </p:txBody>
        </p:sp>
      </p:grpSp>
      <p:grpSp>
        <p:nvGrpSpPr>
          <p:cNvPr id="257" name="그룹 256"/>
          <p:cNvGrpSpPr/>
          <p:nvPr/>
        </p:nvGrpSpPr>
        <p:grpSpPr>
          <a:xfrm>
            <a:off x="3665799" y="3007131"/>
            <a:ext cx="2502784" cy="391160"/>
            <a:chOff x="5489575" y="2388724"/>
            <a:chExt cx="1880379" cy="355600"/>
          </a:xfrm>
        </p:grpSpPr>
        <p:sp>
          <p:nvSpPr>
            <p:cNvPr id="258" name="AutoShape 32"/>
            <p:cNvSpPr>
              <a:spLocks noChangeArrowheads="1"/>
            </p:cNvSpPr>
            <p:nvPr/>
          </p:nvSpPr>
          <p:spPr bwMode="auto">
            <a:xfrm>
              <a:off x="5489575" y="2388724"/>
              <a:ext cx="1187450" cy="355600"/>
            </a:xfrm>
            <a:prstGeom prst="roundRect">
              <a:avLst>
                <a:gd name="adj" fmla="val 11676"/>
              </a:avLst>
            </a:prstGeom>
            <a:solidFill>
              <a:srgbClr val="4A5D8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43200" tIns="36000" rIns="43200" bIns="36000" anchor="ctr"/>
            <a:lstStyle/>
            <a:p>
              <a:pPr algn="ctr">
                <a:defRPr/>
              </a:pPr>
              <a:r>
                <a:rPr lang="en-US" altLang="ko-KR" sz="1000" b="1" dirty="0">
                  <a:solidFill>
                    <a:schemeClr val="bg1"/>
                  </a:solidFill>
                  <a:latin typeface="+mn-ea"/>
                  <a:ea typeface="+mn-ea"/>
                </a:rPr>
                <a:t>Workstation Server</a:t>
              </a:r>
            </a:p>
            <a:p>
              <a:pPr algn="ctr">
                <a:defRPr/>
              </a:pPr>
              <a:r>
                <a:rPr lang="en-US" altLang="ko-KR" sz="1000" b="1" dirty="0">
                  <a:solidFill>
                    <a:schemeClr val="bg1"/>
                  </a:solidFill>
                  <a:latin typeface="+mn-ea"/>
                  <a:ea typeface="+mn-ea"/>
                </a:rPr>
                <a:t>Load=1</a:t>
              </a:r>
            </a:p>
          </p:txBody>
        </p:sp>
        <p:sp>
          <p:nvSpPr>
            <p:cNvPr id="259" name="Line 33"/>
            <p:cNvSpPr>
              <a:spLocks noChangeShapeType="1"/>
            </p:cNvSpPr>
            <p:nvPr/>
          </p:nvSpPr>
          <p:spPr bwMode="auto">
            <a:xfrm>
              <a:off x="5565775" y="2585574"/>
              <a:ext cx="1068388" cy="15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 type="oval" w="sm" len="sm"/>
              <a:tailEnd type="oval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sz="2800">
                <a:latin typeface="+mn-ea"/>
                <a:ea typeface="+mn-ea"/>
              </a:endParaRPr>
            </a:p>
          </p:txBody>
        </p:sp>
        <p:sp>
          <p:nvSpPr>
            <p:cNvPr id="260" name="Rectangle 42"/>
            <p:cNvSpPr>
              <a:spLocks noChangeArrowheads="1"/>
            </p:cNvSpPr>
            <p:nvPr/>
          </p:nvSpPr>
          <p:spPr bwMode="blackGray">
            <a:xfrm>
              <a:off x="6747669" y="2394025"/>
              <a:ext cx="622285" cy="338554"/>
            </a:xfrm>
            <a:prstGeom prst="rect">
              <a:avLst/>
            </a:prstGeom>
            <a:solidFill>
              <a:srgbClr val="4A5D8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43200" tIns="36000" rIns="43200" bIns="36000" anchor="ctr"/>
            <a:lstStyle/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+mn-ea"/>
                  <a:ea typeface="+mn-ea"/>
                </a:rPr>
                <a:t>JEUS</a:t>
              </a:r>
            </a:p>
            <a:p>
              <a:pPr algn="ctr"/>
              <a:r>
                <a:rPr lang="en-US" altLang="ko-KR" sz="1000" b="1" dirty="0">
                  <a:solidFill>
                    <a:schemeClr val="bg1"/>
                  </a:solidFill>
                  <a:latin typeface="+mn-ea"/>
                  <a:ea typeface="+mn-ea"/>
                </a:rPr>
                <a:t> Server 1</a:t>
              </a:r>
            </a:p>
          </p:txBody>
        </p:sp>
      </p:grpSp>
      <p:pic>
        <p:nvPicPr>
          <p:cNvPr id="336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8" y="3163244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8" y="3606652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8" y="4096622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" name="AutoShape 51"/>
          <p:cNvSpPr>
            <a:spLocks noChangeArrowheads="1"/>
          </p:cNvSpPr>
          <p:nvPr/>
        </p:nvSpPr>
        <p:spPr bwMode="auto">
          <a:xfrm>
            <a:off x="2037789" y="3428216"/>
            <a:ext cx="895856" cy="595592"/>
          </a:xfrm>
          <a:prstGeom prst="roundRect">
            <a:avLst>
              <a:gd name="adj" fmla="val 2046"/>
            </a:avLst>
          </a:prstGeom>
          <a:solidFill>
            <a:schemeClr val="bg1">
              <a:lumMod val="95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Web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Server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grpSp>
        <p:nvGrpSpPr>
          <p:cNvPr id="230" name="그룹 229"/>
          <p:cNvGrpSpPr/>
          <p:nvPr/>
        </p:nvGrpSpPr>
        <p:grpSpPr>
          <a:xfrm>
            <a:off x="404812" y="4844433"/>
            <a:ext cx="6192837" cy="2176273"/>
            <a:chOff x="9490075" y="2805075"/>
            <a:chExt cx="2873449" cy="2020288"/>
          </a:xfrm>
        </p:grpSpPr>
        <p:sp>
          <p:nvSpPr>
            <p:cNvPr id="231" name="직사각형 230"/>
            <p:cNvSpPr/>
            <p:nvPr/>
          </p:nvSpPr>
          <p:spPr>
            <a:xfrm>
              <a:off x="9490075" y="3039050"/>
              <a:ext cx="2873449" cy="17863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endPara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endParaRPr>
            </a:p>
          </p:txBody>
        </p:sp>
        <p:sp>
          <p:nvSpPr>
            <p:cNvPr id="232" name="직사각형 231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Round-Robin Load Balancing </a:t>
              </a:r>
            </a:p>
          </p:txBody>
        </p:sp>
      </p:grpSp>
      <p:sp>
        <p:nvSpPr>
          <p:cNvPr id="261" name="AutoShape 52"/>
          <p:cNvSpPr>
            <a:spLocks noChangeArrowheads="1"/>
          </p:cNvSpPr>
          <p:nvPr/>
        </p:nvSpPr>
        <p:spPr bwMode="auto">
          <a:xfrm>
            <a:off x="4020525" y="5232990"/>
            <a:ext cx="1738546" cy="389413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1050" b="1" dirty="0">
                <a:solidFill>
                  <a:schemeClr val="bg1"/>
                </a:solidFill>
                <a:latin typeface="+mn-ea"/>
                <a:ea typeface="+mn-ea"/>
              </a:rPr>
              <a:t>JEUS Server 1</a:t>
            </a:r>
          </a:p>
        </p:txBody>
      </p:sp>
      <p:sp>
        <p:nvSpPr>
          <p:cNvPr id="262" name="AutoShape 53"/>
          <p:cNvSpPr>
            <a:spLocks noChangeArrowheads="1"/>
          </p:cNvSpPr>
          <p:nvPr/>
        </p:nvSpPr>
        <p:spPr bwMode="auto">
          <a:xfrm>
            <a:off x="4020525" y="5850075"/>
            <a:ext cx="1738546" cy="389413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1050" b="1">
                <a:solidFill>
                  <a:schemeClr val="bg1"/>
                </a:solidFill>
                <a:latin typeface="+mn-ea"/>
                <a:ea typeface="+mn-ea"/>
              </a:rPr>
              <a:t>JEUS Server 2</a:t>
            </a:r>
          </a:p>
        </p:txBody>
      </p:sp>
      <p:sp>
        <p:nvSpPr>
          <p:cNvPr id="263" name="AutoShape 54"/>
          <p:cNvSpPr>
            <a:spLocks noChangeArrowheads="1"/>
          </p:cNvSpPr>
          <p:nvPr/>
        </p:nvSpPr>
        <p:spPr bwMode="auto">
          <a:xfrm>
            <a:off x="4020525" y="6505592"/>
            <a:ext cx="1738546" cy="392906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r>
              <a:rPr lang="en-US" altLang="ko-KR" sz="1050" b="1">
                <a:solidFill>
                  <a:schemeClr val="bg1"/>
                </a:solidFill>
                <a:latin typeface="+mn-ea"/>
                <a:ea typeface="+mn-ea"/>
              </a:rPr>
              <a:t>JEUS Server 3</a:t>
            </a:r>
          </a:p>
        </p:txBody>
      </p:sp>
      <p:sp>
        <p:nvSpPr>
          <p:cNvPr id="264" name="Line 55"/>
          <p:cNvSpPr>
            <a:spLocks noChangeShapeType="1"/>
          </p:cNvSpPr>
          <p:nvPr/>
        </p:nvSpPr>
        <p:spPr bwMode="auto">
          <a:xfrm>
            <a:off x="3093779" y="5975725"/>
            <a:ext cx="878992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65" name="Line 56"/>
          <p:cNvSpPr>
            <a:spLocks noChangeShapeType="1"/>
          </p:cNvSpPr>
          <p:nvPr/>
        </p:nvSpPr>
        <p:spPr bwMode="auto">
          <a:xfrm>
            <a:off x="3093779" y="6067800"/>
            <a:ext cx="878992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66" name="Line 57"/>
          <p:cNvSpPr>
            <a:spLocks noChangeShapeType="1"/>
          </p:cNvSpPr>
          <p:nvPr/>
        </p:nvSpPr>
        <p:spPr bwMode="auto">
          <a:xfrm rot="20478542">
            <a:off x="3260704" y="6113837"/>
            <a:ext cx="619097" cy="460375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67" name="Line 58"/>
          <p:cNvSpPr>
            <a:spLocks noChangeShapeType="1"/>
          </p:cNvSpPr>
          <p:nvPr/>
        </p:nvSpPr>
        <p:spPr bwMode="auto">
          <a:xfrm rot="20478542">
            <a:off x="3140264" y="6137650"/>
            <a:ext cx="690939" cy="50165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68" name="Line 59"/>
          <p:cNvSpPr>
            <a:spLocks noChangeShapeType="1"/>
          </p:cNvSpPr>
          <p:nvPr/>
        </p:nvSpPr>
        <p:spPr bwMode="auto">
          <a:xfrm rot="1121458" flipV="1">
            <a:off x="3271268" y="5518525"/>
            <a:ext cx="619099" cy="45720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69" name="Line 60"/>
          <p:cNvSpPr>
            <a:spLocks noChangeShapeType="1"/>
          </p:cNvSpPr>
          <p:nvPr/>
        </p:nvSpPr>
        <p:spPr bwMode="auto">
          <a:xfrm rot="1121458" flipV="1">
            <a:off x="3150830" y="5453437"/>
            <a:ext cx="690938" cy="500063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40" name="Line 15"/>
          <p:cNvSpPr>
            <a:spLocks noChangeShapeType="1"/>
          </p:cNvSpPr>
          <p:nvPr/>
        </p:nvSpPr>
        <p:spPr bwMode="auto">
          <a:xfrm>
            <a:off x="1883340" y="6093120"/>
            <a:ext cx="471191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41" name="Line 27"/>
          <p:cNvSpPr>
            <a:spLocks noChangeShapeType="1"/>
          </p:cNvSpPr>
          <p:nvPr/>
        </p:nvSpPr>
        <p:spPr bwMode="auto">
          <a:xfrm>
            <a:off x="1919261" y="5683545"/>
            <a:ext cx="450060" cy="204788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42" name="Line 29"/>
          <p:cNvSpPr>
            <a:spLocks noChangeShapeType="1"/>
          </p:cNvSpPr>
          <p:nvPr/>
        </p:nvSpPr>
        <p:spPr bwMode="auto">
          <a:xfrm flipV="1">
            <a:off x="1919261" y="6301083"/>
            <a:ext cx="450060" cy="204787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43" name="Line 31"/>
          <p:cNvSpPr>
            <a:spLocks noChangeShapeType="1"/>
          </p:cNvSpPr>
          <p:nvPr/>
        </p:nvSpPr>
        <p:spPr bwMode="auto">
          <a:xfrm flipV="1">
            <a:off x="1798821" y="6318545"/>
            <a:ext cx="0" cy="76200"/>
          </a:xfrm>
          <a:prstGeom prst="line">
            <a:avLst/>
          </a:prstGeom>
          <a:noFill/>
          <a:ln w="28575" cap="rnd">
            <a:solidFill>
              <a:srgbClr val="455B8B"/>
            </a:solidFill>
            <a:prstDash val="sysDot"/>
            <a:round/>
            <a:headEnd type="none" w="med" len="sm"/>
            <a:tailEnd type="none" w="med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44" name="Text Box 39"/>
          <p:cNvSpPr txBox="1">
            <a:spLocks noChangeArrowheads="1"/>
          </p:cNvSpPr>
          <p:nvPr/>
        </p:nvSpPr>
        <p:spPr bwMode="auto">
          <a:xfrm>
            <a:off x="644790" y="5892689"/>
            <a:ext cx="862089" cy="2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115" tIns="63558" rIns="127115" bIns="63558" anchor="ctr">
            <a:spAutoFit/>
          </a:bodyPr>
          <a:lstStyle/>
          <a:p>
            <a:pPr algn="ctr" defTabSz="976313" eaLnBrk="0" fontAlgn="ctr" latinLnBrk="0" hangingPunct="0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altLang="ko-KR" sz="1200" b="1" dirty="0">
                <a:latin typeface="+mn-ea"/>
                <a:ea typeface="+mn-ea"/>
              </a:rPr>
              <a:t>Client</a:t>
            </a:r>
          </a:p>
        </p:txBody>
      </p:sp>
      <p:pic>
        <p:nvPicPr>
          <p:cNvPr id="345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30" y="5515443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30" y="5958851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30" y="6448821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" name="AutoShape 51"/>
          <p:cNvSpPr>
            <a:spLocks noChangeArrowheads="1"/>
          </p:cNvSpPr>
          <p:nvPr/>
        </p:nvSpPr>
        <p:spPr bwMode="auto">
          <a:xfrm>
            <a:off x="2354531" y="5780415"/>
            <a:ext cx="895856" cy="595592"/>
          </a:xfrm>
          <a:prstGeom prst="roundRect">
            <a:avLst>
              <a:gd name="adj" fmla="val 2046"/>
            </a:avLst>
          </a:prstGeom>
          <a:solidFill>
            <a:schemeClr val="bg1">
              <a:lumMod val="95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Web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Server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grpSp>
        <p:nvGrpSpPr>
          <p:cNvPr id="169" name="그룹 168"/>
          <p:cNvGrpSpPr/>
          <p:nvPr/>
        </p:nvGrpSpPr>
        <p:grpSpPr>
          <a:xfrm>
            <a:off x="404812" y="7167830"/>
            <a:ext cx="6192837" cy="2176273"/>
            <a:chOff x="9490075" y="2805075"/>
            <a:chExt cx="2873449" cy="2020288"/>
          </a:xfrm>
        </p:grpSpPr>
        <p:sp>
          <p:nvSpPr>
            <p:cNvPr id="172" name="직사각형 171"/>
            <p:cNvSpPr/>
            <p:nvPr/>
          </p:nvSpPr>
          <p:spPr>
            <a:xfrm>
              <a:off x="9490075" y="3039050"/>
              <a:ext cx="2873449" cy="17863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endPara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endParaRP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Dynamic Load Balancing</a:t>
              </a:r>
            </a:p>
          </p:txBody>
        </p:sp>
      </p:grpSp>
      <p:sp>
        <p:nvSpPr>
          <p:cNvPr id="199" name="Line 15"/>
          <p:cNvSpPr>
            <a:spLocks noChangeShapeType="1"/>
          </p:cNvSpPr>
          <p:nvPr/>
        </p:nvSpPr>
        <p:spPr bwMode="auto">
          <a:xfrm>
            <a:off x="1761684" y="8416517"/>
            <a:ext cx="471191" cy="0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02" name="Line 27"/>
          <p:cNvSpPr>
            <a:spLocks noChangeShapeType="1"/>
          </p:cNvSpPr>
          <p:nvPr/>
        </p:nvSpPr>
        <p:spPr bwMode="auto">
          <a:xfrm>
            <a:off x="1797605" y="8006942"/>
            <a:ext cx="450060" cy="204788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05" name="Line 29"/>
          <p:cNvSpPr>
            <a:spLocks noChangeShapeType="1"/>
          </p:cNvSpPr>
          <p:nvPr/>
        </p:nvSpPr>
        <p:spPr bwMode="auto">
          <a:xfrm flipV="1">
            <a:off x="1797605" y="8624480"/>
            <a:ext cx="450060" cy="204787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25" name="Line 31"/>
          <p:cNvSpPr>
            <a:spLocks noChangeShapeType="1"/>
          </p:cNvSpPr>
          <p:nvPr/>
        </p:nvSpPr>
        <p:spPr bwMode="auto">
          <a:xfrm flipV="1">
            <a:off x="1677165" y="8641942"/>
            <a:ext cx="0" cy="76200"/>
          </a:xfrm>
          <a:prstGeom prst="line">
            <a:avLst/>
          </a:prstGeom>
          <a:noFill/>
          <a:ln w="28575" cap="rnd">
            <a:solidFill>
              <a:srgbClr val="455B8B"/>
            </a:solidFill>
            <a:prstDash val="sysDot"/>
            <a:round/>
            <a:headEnd type="none" w="med" len="sm"/>
            <a:tailEnd type="none" w="med" len="sm"/>
          </a:ln>
          <a:effectLst/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26" name="Text Box 39"/>
          <p:cNvSpPr txBox="1">
            <a:spLocks noChangeArrowheads="1"/>
          </p:cNvSpPr>
          <p:nvPr/>
        </p:nvSpPr>
        <p:spPr bwMode="auto">
          <a:xfrm>
            <a:off x="523134" y="8216086"/>
            <a:ext cx="862089" cy="2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7115" tIns="63558" rIns="127115" bIns="63558" anchor="ctr">
            <a:spAutoFit/>
          </a:bodyPr>
          <a:lstStyle/>
          <a:p>
            <a:pPr algn="ctr" defTabSz="976313" eaLnBrk="0" fontAlgn="ctr" latinLnBrk="0" hangingPunct="0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altLang="ko-KR" sz="1200" b="1" dirty="0">
                <a:latin typeface="+mn-ea"/>
                <a:ea typeface="+mn-ea"/>
              </a:rPr>
              <a:t>Client</a:t>
            </a:r>
          </a:p>
        </p:txBody>
      </p:sp>
      <p:pic>
        <p:nvPicPr>
          <p:cNvPr id="227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74" y="7838840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74" y="8282248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7" descr="gnome, system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74" y="8772218"/>
            <a:ext cx="388475" cy="2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Line 72"/>
          <p:cNvSpPr>
            <a:spLocks noChangeShapeType="1"/>
          </p:cNvSpPr>
          <p:nvPr/>
        </p:nvSpPr>
        <p:spPr bwMode="auto">
          <a:xfrm rot="20478542">
            <a:off x="3060904" y="8526934"/>
            <a:ext cx="619097" cy="466725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71" name="Line 73"/>
          <p:cNvSpPr>
            <a:spLocks noChangeShapeType="1"/>
          </p:cNvSpPr>
          <p:nvPr/>
        </p:nvSpPr>
        <p:spPr bwMode="auto">
          <a:xfrm rot="20478542">
            <a:off x="2940464" y="8545984"/>
            <a:ext cx="690939" cy="512762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72" name="Line 74"/>
          <p:cNvSpPr>
            <a:spLocks noChangeShapeType="1"/>
          </p:cNvSpPr>
          <p:nvPr/>
        </p:nvSpPr>
        <p:spPr bwMode="auto">
          <a:xfrm rot="1121458" flipV="1">
            <a:off x="3060904" y="7971011"/>
            <a:ext cx="619097" cy="466725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73" name="Line 75"/>
          <p:cNvSpPr>
            <a:spLocks noChangeShapeType="1"/>
          </p:cNvSpPr>
          <p:nvPr/>
        </p:nvSpPr>
        <p:spPr bwMode="auto">
          <a:xfrm rot="1121458" flipV="1">
            <a:off x="2940464" y="7904336"/>
            <a:ext cx="690939" cy="509588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74" name="Line 76"/>
          <p:cNvSpPr>
            <a:spLocks noChangeShapeType="1"/>
          </p:cNvSpPr>
          <p:nvPr/>
        </p:nvSpPr>
        <p:spPr bwMode="auto">
          <a:xfrm rot="1121458" flipV="1">
            <a:off x="2974271" y="7848774"/>
            <a:ext cx="619099" cy="466725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75" name="Line 77"/>
          <p:cNvSpPr>
            <a:spLocks noChangeShapeType="1"/>
          </p:cNvSpPr>
          <p:nvPr/>
        </p:nvSpPr>
        <p:spPr bwMode="auto">
          <a:xfrm rot="1121458" flipV="1">
            <a:off x="2855946" y="7782099"/>
            <a:ext cx="686713" cy="512762"/>
          </a:xfrm>
          <a:prstGeom prst="line">
            <a:avLst/>
          </a:prstGeom>
          <a:noFill/>
          <a:ln w="28575">
            <a:solidFill>
              <a:srgbClr val="96A2B0"/>
            </a:solidFill>
            <a:round/>
            <a:headEnd type="none" w="med" len="sm"/>
            <a:tailEnd type="triangle" w="lg" len="med"/>
          </a:ln>
          <a:effectLst/>
        </p:spPr>
        <p:txBody>
          <a:bodyPr lIns="108000" tIns="0" rIns="108000" bIns="0"/>
          <a:lstStyle/>
          <a:p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76" name="AutoShape 80"/>
          <p:cNvSpPr>
            <a:spLocks noChangeArrowheads="1"/>
          </p:cNvSpPr>
          <p:nvPr/>
        </p:nvSpPr>
        <p:spPr bwMode="auto">
          <a:xfrm>
            <a:off x="3770859" y="7642399"/>
            <a:ext cx="1580496" cy="625475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endParaRPr lang="ko-KR" altLang="ko-KR" sz="9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7" name="AutoShape 81"/>
          <p:cNvSpPr>
            <a:spLocks noChangeArrowheads="1"/>
          </p:cNvSpPr>
          <p:nvPr/>
        </p:nvSpPr>
        <p:spPr bwMode="auto">
          <a:xfrm>
            <a:off x="3770859" y="8596784"/>
            <a:ext cx="1580496" cy="622300"/>
          </a:xfrm>
          <a:prstGeom prst="roundRect">
            <a:avLst>
              <a:gd name="adj" fmla="val 11676"/>
            </a:avLst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>
              <a:defRPr/>
            </a:pPr>
            <a:endParaRPr lang="ko-KR" altLang="ko-KR" sz="9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78" name="Rectangle 82"/>
          <p:cNvSpPr>
            <a:spLocks noChangeArrowheads="1"/>
          </p:cNvSpPr>
          <p:nvPr/>
        </p:nvSpPr>
        <p:spPr bwMode="auto">
          <a:xfrm>
            <a:off x="4225145" y="8633296"/>
            <a:ext cx="952947" cy="315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79" name="Rectangle 83"/>
          <p:cNvSpPr>
            <a:spLocks noChangeArrowheads="1"/>
          </p:cNvSpPr>
          <p:nvPr/>
        </p:nvSpPr>
        <p:spPr bwMode="auto">
          <a:xfrm>
            <a:off x="4225145" y="8633296"/>
            <a:ext cx="952947" cy="315913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grpSp>
        <p:nvGrpSpPr>
          <p:cNvPr id="280" name="Group 84"/>
          <p:cNvGrpSpPr>
            <a:grpSpLocks/>
          </p:cNvGrpSpPr>
          <p:nvPr/>
        </p:nvGrpSpPr>
        <p:grpSpPr bwMode="auto">
          <a:xfrm>
            <a:off x="4117385" y="8696796"/>
            <a:ext cx="946607" cy="312738"/>
            <a:chOff x="3309" y="3928"/>
            <a:chExt cx="343" cy="142"/>
          </a:xfrm>
        </p:grpSpPr>
        <p:sp>
          <p:nvSpPr>
            <p:cNvPr id="281" name="Rectangle 85"/>
            <p:cNvSpPr>
              <a:spLocks noChangeArrowheads="1"/>
            </p:cNvSpPr>
            <p:nvPr/>
          </p:nvSpPr>
          <p:spPr bwMode="auto">
            <a:xfrm>
              <a:off x="3309" y="3928"/>
              <a:ext cx="343" cy="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  <p:sp>
          <p:nvSpPr>
            <p:cNvPr id="282" name="Rectangle 86"/>
            <p:cNvSpPr>
              <a:spLocks noChangeArrowheads="1"/>
            </p:cNvSpPr>
            <p:nvPr/>
          </p:nvSpPr>
          <p:spPr bwMode="auto">
            <a:xfrm>
              <a:off x="3309" y="3928"/>
              <a:ext cx="343" cy="142"/>
            </a:xfrm>
            <a:prstGeom prst="rect">
              <a:avLst/>
            </a:prstGeom>
            <a:noFill/>
            <a:ln w="7938" cap="rnd">
              <a:solidFill>
                <a:srgbClr val="0F87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283" name="Group 87"/>
          <p:cNvGrpSpPr>
            <a:grpSpLocks/>
          </p:cNvGrpSpPr>
          <p:nvPr/>
        </p:nvGrpSpPr>
        <p:grpSpPr bwMode="auto">
          <a:xfrm>
            <a:off x="3967364" y="8779346"/>
            <a:ext cx="948721" cy="314325"/>
            <a:chOff x="3256" y="3966"/>
            <a:chExt cx="343" cy="143"/>
          </a:xfrm>
        </p:grpSpPr>
        <p:sp>
          <p:nvSpPr>
            <p:cNvPr id="284" name="Rectangle 88"/>
            <p:cNvSpPr>
              <a:spLocks noChangeArrowheads="1"/>
            </p:cNvSpPr>
            <p:nvPr/>
          </p:nvSpPr>
          <p:spPr bwMode="auto">
            <a:xfrm>
              <a:off x="3256" y="3966"/>
              <a:ext cx="343" cy="1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  <p:sp>
          <p:nvSpPr>
            <p:cNvPr id="285" name="Rectangle 89"/>
            <p:cNvSpPr>
              <a:spLocks noChangeArrowheads="1"/>
            </p:cNvSpPr>
            <p:nvPr/>
          </p:nvSpPr>
          <p:spPr bwMode="auto">
            <a:xfrm>
              <a:off x="3256" y="3966"/>
              <a:ext cx="343" cy="143"/>
            </a:xfrm>
            <a:prstGeom prst="rect">
              <a:avLst/>
            </a:prstGeom>
            <a:noFill/>
            <a:ln w="7938" cap="rnd">
              <a:solidFill>
                <a:srgbClr val="0F87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286" name="Group 90"/>
          <p:cNvGrpSpPr>
            <a:grpSpLocks/>
          </p:cNvGrpSpPr>
          <p:nvPr/>
        </p:nvGrpSpPr>
        <p:grpSpPr bwMode="auto">
          <a:xfrm>
            <a:off x="3825796" y="8853959"/>
            <a:ext cx="944494" cy="312737"/>
            <a:chOff x="3204" y="3999"/>
            <a:chExt cx="342" cy="143"/>
          </a:xfrm>
        </p:grpSpPr>
        <p:sp>
          <p:nvSpPr>
            <p:cNvPr id="287" name="Rectangle 91"/>
            <p:cNvSpPr>
              <a:spLocks noChangeArrowheads="1"/>
            </p:cNvSpPr>
            <p:nvPr/>
          </p:nvSpPr>
          <p:spPr bwMode="auto">
            <a:xfrm>
              <a:off x="3204" y="3999"/>
              <a:ext cx="342" cy="1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  <p:sp>
          <p:nvSpPr>
            <p:cNvPr id="288" name="Rectangle 92"/>
            <p:cNvSpPr>
              <a:spLocks noChangeArrowheads="1"/>
            </p:cNvSpPr>
            <p:nvPr/>
          </p:nvSpPr>
          <p:spPr bwMode="auto">
            <a:xfrm>
              <a:off x="3204" y="3999"/>
              <a:ext cx="342" cy="143"/>
            </a:xfrm>
            <a:prstGeom prst="rect">
              <a:avLst/>
            </a:prstGeom>
            <a:noFill/>
            <a:ln w="7938" cap="rnd">
              <a:solidFill>
                <a:srgbClr val="0F87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</p:grpSp>
      <p:sp>
        <p:nvSpPr>
          <p:cNvPr id="289" name="Rectangle 93"/>
          <p:cNvSpPr>
            <a:spLocks noChangeArrowheads="1"/>
          </p:cNvSpPr>
          <p:nvPr/>
        </p:nvSpPr>
        <p:spPr bwMode="auto">
          <a:xfrm>
            <a:off x="4160749" y="8941271"/>
            <a:ext cx="4267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latinLnBrk="0">
              <a:defRPr/>
            </a:pPr>
            <a:r>
              <a:rPr lang="en-US" altLang="ko-KR" sz="900" b="1">
                <a:solidFill>
                  <a:srgbClr val="000000"/>
                </a:solidFill>
                <a:latin typeface="+mn-ea"/>
                <a:ea typeface="+mn-ea"/>
              </a:rPr>
              <a:t>Inquiry</a:t>
            </a:r>
            <a:endParaRPr lang="en-US" altLang="ko-KR" sz="900" b="1">
              <a:latin typeface="+mn-ea"/>
              <a:ea typeface="+mn-ea"/>
            </a:endParaRPr>
          </a:p>
        </p:txBody>
      </p:sp>
      <p:sp>
        <p:nvSpPr>
          <p:cNvPr id="290" name="Rectangle 94"/>
          <p:cNvSpPr>
            <a:spLocks noChangeArrowheads="1"/>
          </p:cNvSpPr>
          <p:nvPr/>
        </p:nvSpPr>
        <p:spPr bwMode="auto">
          <a:xfrm>
            <a:off x="4225145" y="8633296"/>
            <a:ext cx="952947" cy="315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1" name="Rectangle 95"/>
          <p:cNvSpPr>
            <a:spLocks noChangeArrowheads="1"/>
          </p:cNvSpPr>
          <p:nvPr/>
        </p:nvSpPr>
        <p:spPr bwMode="auto">
          <a:xfrm>
            <a:off x="4225145" y="8633296"/>
            <a:ext cx="952947" cy="315913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2" name="Rectangle 96"/>
          <p:cNvSpPr>
            <a:spLocks noChangeArrowheads="1"/>
          </p:cNvSpPr>
          <p:nvPr/>
        </p:nvSpPr>
        <p:spPr bwMode="auto">
          <a:xfrm>
            <a:off x="4117385" y="8696796"/>
            <a:ext cx="946607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3" name="Rectangle 97"/>
          <p:cNvSpPr>
            <a:spLocks noChangeArrowheads="1"/>
          </p:cNvSpPr>
          <p:nvPr/>
        </p:nvSpPr>
        <p:spPr bwMode="auto">
          <a:xfrm>
            <a:off x="4117385" y="8696796"/>
            <a:ext cx="946607" cy="314325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4" name="Rectangle 98"/>
          <p:cNvSpPr>
            <a:spLocks noChangeArrowheads="1"/>
          </p:cNvSpPr>
          <p:nvPr/>
        </p:nvSpPr>
        <p:spPr bwMode="auto">
          <a:xfrm>
            <a:off x="3967364" y="8784109"/>
            <a:ext cx="955059" cy="312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5" name="Rectangle 99"/>
          <p:cNvSpPr>
            <a:spLocks noChangeArrowheads="1"/>
          </p:cNvSpPr>
          <p:nvPr/>
        </p:nvSpPr>
        <p:spPr bwMode="auto">
          <a:xfrm>
            <a:off x="3967364" y="8784109"/>
            <a:ext cx="955059" cy="312737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6" name="Rectangle 100"/>
          <p:cNvSpPr>
            <a:spLocks noChangeArrowheads="1"/>
          </p:cNvSpPr>
          <p:nvPr/>
        </p:nvSpPr>
        <p:spPr bwMode="auto">
          <a:xfrm>
            <a:off x="3825796" y="8852371"/>
            <a:ext cx="944494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7" name="Rectangle 101"/>
          <p:cNvSpPr>
            <a:spLocks noChangeArrowheads="1"/>
          </p:cNvSpPr>
          <p:nvPr/>
        </p:nvSpPr>
        <p:spPr bwMode="auto">
          <a:xfrm>
            <a:off x="3825796" y="8852371"/>
            <a:ext cx="944494" cy="314325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8" name="Rectangle 102"/>
          <p:cNvSpPr>
            <a:spLocks noChangeArrowheads="1"/>
          </p:cNvSpPr>
          <p:nvPr/>
        </p:nvSpPr>
        <p:spPr bwMode="auto">
          <a:xfrm>
            <a:off x="4117385" y="8696796"/>
            <a:ext cx="946607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299" name="Rectangle 103"/>
          <p:cNvSpPr>
            <a:spLocks noChangeArrowheads="1"/>
          </p:cNvSpPr>
          <p:nvPr/>
        </p:nvSpPr>
        <p:spPr bwMode="auto">
          <a:xfrm>
            <a:off x="4117385" y="8696796"/>
            <a:ext cx="946607" cy="314325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00" name="Rectangle 104"/>
          <p:cNvSpPr>
            <a:spLocks noChangeArrowheads="1"/>
          </p:cNvSpPr>
          <p:nvPr/>
        </p:nvSpPr>
        <p:spPr bwMode="auto">
          <a:xfrm>
            <a:off x="3967364" y="8784109"/>
            <a:ext cx="955059" cy="312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01" name="Rectangle 105"/>
          <p:cNvSpPr>
            <a:spLocks noChangeArrowheads="1"/>
          </p:cNvSpPr>
          <p:nvPr/>
        </p:nvSpPr>
        <p:spPr bwMode="auto">
          <a:xfrm>
            <a:off x="3967364" y="8784109"/>
            <a:ext cx="955059" cy="312737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02" name="Rectangle 106"/>
          <p:cNvSpPr>
            <a:spLocks noChangeArrowheads="1"/>
          </p:cNvSpPr>
          <p:nvPr/>
        </p:nvSpPr>
        <p:spPr bwMode="auto">
          <a:xfrm>
            <a:off x="3825796" y="8852371"/>
            <a:ext cx="944494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03" name="Rectangle 107"/>
          <p:cNvSpPr>
            <a:spLocks noChangeArrowheads="1"/>
          </p:cNvSpPr>
          <p:nvPr/>
        </p:nvSpPr>
        <p:spPr bwMode="auto">
          <a:xfrm>
            <a:off x="3825796" y="8852371"/>
            <a:ext cx="944494" cy="314325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04" name="Rectangle 108"/>
          <p:cNvSpPr>
            <a:spLocks noChangeArrowheads="1"/>
          </p:cNvSpPr>
          <p:nvPr/>
        </p:nvSpPr>
        <p:spPr bwMode="auto">
          <a:xfrm>
            <a:off x="4103700" y="8911109"/>
            <a:ext cx="4267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latinLnBrk="0">
              <a:defRPr/>
            </a:pPr>
            <a:r>
              <a:rPr lang="en-US" altLang="ko-KR" sz="900" b="1">
                <a:solidFill>
                  <a:srgbClr val="000000"/>
                </a:solidFill>
                <a:latin typeface="+mn-ea"/>
                <a:ea typeface="+mn-ea"/>
              </a:rPr>
              <a:t>Inquiry</a:t>
            </a:r>
            <a:endParaRPr lang="en-US" altLang="ko-KR" sz="900" b="1">
              <a:latin typeface="+mn-ea"/>
              <a:ea typeface="+mn-ea"/>
            </a:endParaRPr>
          </a:p>
        </p:txBody>
      </p:sp>
      <p:sp>
        <p:nvSpPr>
          <p:cNvPr id="305" name="Rectangle 109"/>
          <p:cNvSpPr>
            <a:spLocks noChangeArrowheads="1"/>
          </p:cNvSpPr>
          <p:nvPr/>
        </p:nvSpPr>
        <p:spPr bwMode="auto">
          <a:xfrm>
            <a:off x="3978277" y="9030171"/>
            <a:ext cx="7494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latinLnBrk="0">
              <a:defRPr/>
            </a:pPr>
            <a:r>
              <a:rPr lang="en-US" altLang="ko-KR" sz="900" b="1">
                <a:solidFill>
                  <a:srgbClr val="000000"/>
                </a:solidFill>
                <a:latin typeface="+mn-ea"/>
                <a:ea typeface="+mn-ea"/>
              </a:rPr>
              <a:t>Applications</a:t>
            </a:r>
            <a:endParaRPr lang="en-US" altLang="ko-KR" sz="900" b="1">
              <a:latin typeface="+mn-ea"/>
              <a:ea typeface="+mn-ea"/>
            </a:endParaRPr>
          </a:p>
        </p:txBody>
      </p:sp>
      <p:sp>
        <p:nvSpPr>
          <p:cNvPr id="306" name="Rectangle 110"/>
          <p:cNvSpPr>
            <a:spLocks noChangeArrowheads="1"/>
          </p:cNvSpPr>
          <p:nvPr/>
        </p:nvSpPr>
        <p:spPr bwMode="blackGray">
          <a:xfrm>
            <a:off x="5473907" y="8594829"/>
            <a:ext cx="717969" cy="624255"/>
          </a:xfrm>
          <a:prstGeom prst="rect">
            <a:avLst/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+mn-ea"/>
                <a:ea typeface="+mn-ea"/>
              </a:rPr>
              <a:t>JEUS</a:t>
            </a:r>
          </a:p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+mn-ea"/>
                <a:ea typeface="+mn-ea"/>
              </a:rPr>
              <a:t> Server 2</a:t>
            </a:r>
          </a:p>
        </p:txBody>
      </p:sp>
      <p:sp>
        <p:nvSpPr>
          <p:cNvPr id="307" name="Rectangle 111"/>
          <p:cNvSpPr>
            <a:spLocks noChangeArrowheads="1"/>
          </p:cNvSpPr>
          <p:nvPr/>
        </p:nvSpPr>
        <p:spPr bwMode="blackGray">
          <a:xfrm>
            <a:off x="5445631" y="7640443"/>
            <a:ext cx="746245" cy="605205"/>
          </a:xfrm>
          <a:prstGeom prst="rect">
            <a:avLst/>
          </a:prstGeom>
          <a:solidFill>
            <a:srgbClr val="4A5D82"/>
          </a:solidFill>
          <a:ln w="9525" algn="ctr">
            <a:noFill/>
            <a:round/>
            <a:headEnd/>
            <a:tailEnd/>
          </a:ln>
          <a:effectLst/>
        </p:spPr>
        <p:txBody>
          <a:bodyPr lIns="43200" tIns="36000" rIns="43200" bIns="3600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+mn-ea"/>
                <a:ea typeface="+mn-ea"/>
              </a:rPr>
              <a:t>JEUS</a:t>
            </a:r>
          </a:p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+mn-ea"/>
                <a:ea typeface="+mn-ea"/>
              </a:rPr>
              <a:t> Server 1</a:t>
            </a:r>
          </a:p>
        </p:txBody>
      </p:sp>
      <p:sp>
        <p:nvSpPr>
          <p:cNvPr id="308" name="Rectangle 112"/>
          <p:cNvSpPr>
            <a:spLocks noChangeArrowheads="1"/>
          </p:cNvSpPr>
          <p:nvPr/>
        </p:nvSpPr>
        <p:spPr bwMode="auto">
          <a:xfrm>
            <a:off x="4225145" y="7712249"/>
            <a:ext cx="952947" cy="315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09" name="Rectangle 113"/>
          <p:cNvSpPr>
            <a:spLocks noChangeArrowheads="1"/>
          </p:cNvSpPr>
          <p:nvPr/>
        </p:nvSpPr>
        <p:spPr bwMode="auto">
          <a:xfrm>
            <a:off x="4225145" y="7712249"/>
            <a:ext cx="952947" cy="315912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grpSp>
        <p:nvGrpSpPr>
          <p:cNvPr id="310" name="Group 114"/>
          <p:cNvGrpSpPr>
            <a:grpSpLocks/>
          </p:cNvGrpSpPr>
          <p:nvPr/>
        </p:nvGrpSpPr>
        <p:grpSpPr bwMode="auto">
          <a:xfrm>
            <a:off x="4117385" y="7777336"/>
            <a:ext cx="946607" cy="309563"/>
            <a:chOff x="3309" y="3928"/>
            <a:chExt cx="343" cy="142"/>
          </a:xfrm>
        </p:grpSpPr>
        <p:sp>
          <p:nvSpPr>
            <p:cNvPr id="311" name="Rectangle 115"/>
            <p:cNvSpPr>
              <a:spLocks noChangeArrowheads="1"/>
            </p:cNvSpPr>
            <p:nvPr/>
          </p:nvSpPr>
          <p:spPr bwMode="auto">
            <a:xfrm>
              <a:off x="3309" y="3928"/>
              <a:ext cx="343" cy="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  <p:sp>
          <p:nvSpPr>
            <p:cNvPr id="312" name="Rectangle 116"/>
            <p:cNvSpPr>
              <a:spLocks noChangeArrowheads="1"/>
            </p:cNvSpPr>
            <p:nvPr/>
          </p:nvSpPr>
          <p:spPr bwMode="auto">
            <a:xfrm>
              <a:off x="3309" y="3928"/>
              <a:ext cx="343" cy="142"/>
            </a:xfrm>
            <a:prstGeom prst="rect">
              <a:avLst/>
            </a:prstGeom>
            <a:noFill/>
            <a:ln w="7938" cap="rnd">
              <a:solidFill>
                <a:srgbClr val="0F87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313" name="Group 117"/>
          <p:cNvGrpSpPr>
            <a:grpSpLocks/>
          </p:cNvGrpSpPr>
          <p:nvPr/>
        </p:nvGrpSpPr>
        <p:grpSpPr bwMode="auto">
          <a:xfrm>
            <a:off x="3967364" y="7859886"/>
            <a:ext cx="948721" cy="314325"/>
            <a:chOff x="3256" y="3966"/>
            <a:chExt cx="343" cy="143"/>
          </a:xfrm>
        </p:grpSpPr>
        <p:sp>
          <p:nvSpPr>
            <p:cNvPr id="314" name="Rectangle 118"/>
            <p:cNvSpPr>
              <a:spLocks noChangeArrowheads="1"/>
            </p:cNvSpPr>
            <p:nvPr/>
          </p:nvSpPr>
          <p:spPr bwMode="auto">
            <a:xfrm>
              <a:off x="3256" y="3966"/>
              <a:ext cx="343" cy="1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  <p:sp>
          <p:nvSpPr>
            <p:cNvPr id="315" name="Rectangle 119"/>
            <p:cNvSpPr>
              <a:spLocks noChangeArrowheads="1"/>
            </p:cNvSpPr>
            <p:nvPr/>
          </p:nvSpPr>
          <p:spPr bwMode="auto">
            <a:xfrm>
              <a:off x="3256" y="3966"/>
              <a:ext cx="343" cy="143"/>
            </a:xfrm>
            <a:prstGeom prst="rect">
              <a:avLst/>
            </a:prstGeom>
            <a:noFill/>
            <a:ln w="7938" cap="rnd">
              <a:solidFill>
                <a:srgbClr val="0F87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316" name="Group 120"/>
          <p:cNvGrpSpPr>
            <a:grpSpLocks/>
          </p:cNvGrpSpPr>
          <p:nvPr/>
        </p:nvGrpSpPr>
        <p:grpSpPr bwMode="auto">
          <a:xfrm>
            <a:off x="3825796" y="7931324"/>
            <a:ext cx="944494" cy="314325"/>
            <a:chOff x="3204" y="3999"/>
            <a:chExt cx="342" cy="143"/>
          </a:xfrm>
        </p:grpSpPr>
        <p:sp>
          <p:nvSpPr>
            <p:cNvPr id="317" name="Rectangle 121"/>
            <p:cNvSpPr>
              <a:spLocks noChangeArrowheads="1"/>
            </p:cNvSpPr>
            <p:nvPr/>
          </p:nvSpPr>
          <p:spPr bwMode="auto">
            <a:xfrm>
              <a:off x="3204" y="3999"/>
              <a:ext cx="342" cy="1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  <p:sp>
          <p:nvSpPr>
            <p:cNvPr id="318" name="Rectangle 122"/>
            <p:cNvSpPr>
              <a:spLocks noChangeArrowheads="1"/>
            </p:cNvSpPr>
            <p:nvPr/>
          </p:nvSpPr>
          <p:spPr bwMode="auto">
            <a:xfrm>
              <a:off x="3204" y="3999"/>
              <a:ext cx="342" cy="143"/>
            </a:xfrm>
            <a:prstGeom prst="rect">
              <a:avLst/>
            </a:prstGeom>
            <a:noFill/>
            <a:ln w="7938" cap="rnd">
              <a:solidFill>
                <a:srgbClr val="0F87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2400">
                <a:latin typeface="+mn-ea"/>
                <a:ea typeface="+mn-ea"/>
              </a:endParaRPr>
            </a:p>
          </p:txBody>
        </p:sp>
      </p:grpSp>
      <p:sp>
        <p:nvSpPr>
          <p:cNvPr id="319" name="Rectangle 123"/>
          <p:cNvSpPr>
            <a:spLocks noChangeArrowheads="1"/>
          </p:cNvSpPr>
          <p:nvPr/>
        </p:nvSpPr>
        <p:spPr bwMode="auto">
          <a:xfrm>
            <a:off x="4160749" y="8021811"/>
            <a:ext cx="4267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latinLnBrk="0">
              <a:defRPr/>
            </a:pPr>
            <a:r>
              <a:rPr lang="en-US" altLang="ko-KR" sz="900" b="1">
                <a:solidFill>
                  <a:srgbClr val="000000"/>
                </a:solidFill>
                <a:latin typeface="+mn-ea"/>
                <a:ea typeface="+mn-ea"/>
              </a:rPr>
              <a:t>Inquiry</a:t>
            </a:r>
            <a:endParaRPr lang="en-US" altLang="ko-KR" sz="900" b="1">
              <a:latin typeface="+mn-ea"/>
              <a:ea typeface="+mn-ea"/>
            </a:endParaRPr>
          </a:p>
        </p:txBody>
      </p:sp>
      <p:sp>
        <p:nvSpPr>
          <p:cNvPr id="320" name="Rectangle 124"/>
          <p:cNvSpPr>
            <a:spLocks noChangeArrowheads="1"/>
          </p:cNvSpPr>
          <p:nvPr/>
        </p:nvSpPr>
        <p:spPr bwMode="auto">
          <a:xfrm>
            <a:off x="4225145" y="7712249"/>
            <a:ext cx="952947" cy="315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1" name="Rectangle 125"/>
          <p:cNvSpPr>
            <a:spLocks noChangeArrowheads="1"/>
          </p:cNvSpPr>
          <p:nvPr/>
        </p:nvSpPr>
        <p:spPr bwMode="auto">
          <a:xfrm>
            <a:off x="4225145" y="7712249"/>
            <a:ext cx="952947" cy="315912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2" name="Rectangle 126"/>
          <p:cNvSpPr>
            <a:spLocks noChangeArrowheads="1"/>
          </p:cNvSpPr>
          <p:nvPr/>
        </p:nvSpPr>
        <p:spPr bwMode="auto">
          <a:xfrm>
            <a:off x="4117385" y="7777336"/>
            <a:ext cx="946607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3" name="Rectangle 127"/>
          <p:cNvSpPr>
            <a:spLocks noChangeArrowheads="1"/>
          </p:cNvSpPr>
          <p:nvPr/>
        </p:nvSpPr>
        <p:spPr bwMode="auto">
          <a:xfrm>
            <a:off x="4117385" y="7777336"/>
            <a:ext cx="946607" cy="314325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4" name="Rectangle 128"/>
          <p:cNvSpPr>
            <a:spLocks noChangeArrowheads="1"/>
          </p:cNvSpPr>
          <p:nvPr/>
        </p:nvSpPr>
        <p:spPr bwMode="auto">
          <a:xfrm>
            <a:off x="3967364" y="7861474"/>
            <a:ext cx="955059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5" name="Rectangle 129"/>
          <p:cNvSpPr>
            <a:spLocks noChangeArrowheads="1"/>
          </p:cNvSpPr>
          <p:nvPr/>
        </p:nvSpPr>
        <p:spPr bwMode="auto">
          <a:xfrm>
            <a:off x="3967364" y="7861474"/>
            <a:ext cx="955059" cy="314325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6" name="Rectangle 130"/>
          <p:cNvSpPr>
            <a:spLocks noChangeArrowheads="1"/>
          </p:cNvSpPr>
          <p:nvPr/>
        </p:nvSpPr>
        <p:spPr bwMode="auto">
          <a:xfrm>
            <a:off x="3825796" y="7929736"/>
            <a:ext cx="944494" cy="315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7" name="Rectangle 131"/>
          <p:cNvSpPr>
            <a:spLocks noChangeArrowheads="1"/>
          </p:cNvSpPr>
          <p:nvPr/>
        </p:nvSpPr>
        <p:spPr bwMode="auto">
          <a:xfrm>
            <a:off x="3825796" y="7929736"/>
            <a:ext cx="944494" cy="315913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8" name="Rectangle 132"/>
          <p:cNvSpPr>
            <a:spLocks noChangeArrowheads="1"/>
          </p:cNvSpPr>
          <p:nvPr/>
        </p:nvSpPr>
        <p:spPr bwMode="auto">
          <a:xfrm>
            <a:off x="4117385" y="7777336"/>
            <a:ext cx="946607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29" name="Rectangle 133"/>
          <p:cNvSpPr>
            <a:spLocks noChangeArrowheads="1"/>
          </p:cNvSpPr>
          <p:nvPr/>
        </p:nvSpPr>
        <p:spPr bwMode="auto">
          <a:xfrm>
            <a:off x="4117385" y="7777336"/>
            <a:ext cx="946607" cy="314325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30" name="Rectangle 134"/>
          <p:cNvSpPr>
            <a:spLocks noChangeArrowheads="1"/>
          </p:cNvSpPr>
          <p:nvPr/>
        </p:nvSpPr>
        <p:spPr bwMode="auto">
          <a:xfrm>
            <a:off x="3967364" y="7861474"/>
            <a:ext cx="955059" cy="314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31" name="Rectangle 135"/>
          <p:cNvSpPr>
            <a:spLocks noChangeArrowheads="1"/>
          </p:cNvSpPr>
          <p:nvPr/>
        </p:nvSpPr>
        <p:spPr bwMode="auto">
          <a:xfrm>
            <a:off x="3967364" y="7861474"/>
            <a:ext cx="955059" cy="314325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32" name="Rectangle 136"/>
          <p:cNvSpPr>
            <a:spLocks noChangeArrowheads="1"/>
          </p:cNvSpPr>
          <p:nvPr/>
        </p:nvSpPr>
        <p:spPr bwMode="auto">
          <a:xfrm>
            <a:off x="3825796" y="7929736"/>
            <a:ext cx="944494" cy="315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33" name="Rectangle 137"/>
          <p:cNvSpPr>
            <a:spLocks noChangeArrowheads="1"/>
          </p:cNvSpPr>
          <p:nvPr/>
        </p:nvSpPr>
        <p:spPr bwMode="auto">
          <a:xfrm>
            <a:off x="3825796" y="7929736"/>
            <a:ext cx="944494" cy="315913"/>
          </a:xfrm>
          <a:prstGeom prst="rect">
            <a:avLst/>
          </a:prstGeom>
          <a:noFill/>
          <a:ln w="7938" cap="rnd">
            <a:solidFill>
              <a:srgbClr val="0F87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 sz="2400">
              <a:latin typeface="+mn-ea"/>
              <a:ea typeface="+mn-ea"/>
            </a:endParaRPr>
          </a:p>
        </p:txBody>
      </p:sp>
      <p:sp>
        <p:nvSpPr>
          <p:cNvPr id="334" name="Rectangle 138"/>
          <p:cNvSpPr>
            <a:spLocks noChangeArrowheads="1"/>
          </p:cNvSpPr>
          <p:nvPr/>
        </p:nvSpPr>
        <p:spPr bwMode="auto">
          <a:xfrm>
            <a:off x="4103700" y="7990061"/>
            <a:ext cx="4267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latinLnBrk="0">
              <a:defRPr/>
            </a:pPr>
            <a:r>
              <a:rPr lang="en-US" altLang="ko-KR" sz="900" b="1">
                <a:solidFill>
                  <a:srgbClr val="000000"/>
                </a:solidFill>
                <a:latin typeface="+mn-ea"/>
                <a:ea typeface="+mn-ea"/>
              </a:rPr>
              <a:t>Inquiry</a:t>
            </a:r>
            <a:endParaRPr lang="en-US" altLang="ko-KR" sz="900" b="1">
              <a:latin typeface="+mn-ea"/>
              <a:ea typeface="+mn-ea"/>
            </a:endParaRPr>
          </a:p>
        </p:txBody>
      </p:sp>
      <p:sp>
        <p:nvSpPr>
          <p:cNvPr id="335" name="Rectangle 139"/>
          <p:cNvSpPr>
            <a:spLocks noChangeArrowheads="1"/>
          </p:cNvSpPr>
          <p:nvPr/>
        </p:nvSpPr>
        <p:spPr bwMode="auto">
          <a:xfrm>
            <a:off x="3978277" y="8107536"/>
            <a:ext cx="74940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latinLnBrk="0">
              <a:defRPr/>
            </a:pPr>
            <a:r>
              <a:rPr lang="en-US" altLang="ko-KR" sz="900" b="1">
                <a:solidFill>
                  <a:srgbClr val="000000"/>
                </a:solidFill>
                <a:latin typeface="+mn-ea"/>
                <a:ea typeface="+mn-ea"/>
              </a:rPr>
              <a:t>Applications</a:t>
            </a:r>
            <a:endParaRPr lang="en-US" altLang="ko-KR" sz="900" b="1">
              <a:latin typeface="+mn-ea"/>
              <a:ea typeface="+mn-ea"/>
            </a:endParaRPr>
          </a:p>
        </p:txBody>
      </p:sp>
      <p:sp>
        <p:nvSpPr>
          <p:cNvPr id="349" name="AutoShape 51"/>
          <p:cNvSpPr>
            <a:spLocks noChangeArrowheads="1"/>
          </p:cNvSpPr>
          <p:nvPr/>
        </p:nvSpPr>
        <p:spPr bwMode="auto">
          <a:xfrm>
            <a:off x="2232875" y="8103812"/>
            <a:ext cx="895856" cy="595592"/>
          </a:xfrm>
          <a:prstGeom prst="roundRect">
            <a:avLst>
              <a:gd name="adj" fmla="val 2046"/>
            </a:avLst>
          </a:prstGeom>
          <a:solidFill>
            <a:schemeClr val="bg1">
              <a:lumMod val="95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Web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Server</a:t>
            </a:r>
            <a:endParaRPr lang="ko-KR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3.4 Caching (1/2)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JEUS</a:t>
            </a:r>
            <a:r>
              <a:rPr lang="ko-KR" altLang="en-US" dirty="0" smtClean="0"/>
              <a:t>에서는 애플리케이션의 성능 향상을 위해 </a:t>
            </a:r>
            <a:r>
              <a:rPr lang="en-US" altLang="ko-KR" dirty="0" smtClean="0"/>
              <a:t>JEUS </a:t>
            </a:r>
            <a:r>
              <a:rPr lang="en-US" altLang="ko-KR" dirty="0" err="1" smtClean="0"/>
              <a:t>WebCache</a:t>
            </a:r>
            <a:r>
              <a:rPr lang="ko-KR" altLang="en-US" dirty="0" smtClean="0"/>
              <a:t>를 제공합니다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WebCache</a:t>
            </a:r>
            <a:r>
              <a:rPr lang="ko-KR" altLang="en-US" dirty="0" smtClean="0"/>
              <a:t>는 기본적으로 </a:t>
            </a:r>
            <a:r>
              <a:rPr lang="en-US" altLang="ko-KR" dirty="0" smtClean="0"/>
              <a:t>JSP Caching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HTTP </a:t>
            </a:r>
            <a:r>
              <a:rPr lang="ko-KR" altLang="en-US" dirty="0" smtClean="0"/>
              <a:t>응답 전체에 대한 </a:t>
            </a:r>
            <a:r>
              <a:rPr lang="en-US" altLang="ko-KR" dirty="0" smtClean="0"/>
              <a:t>Caching </a:t>
            </a:r>
            <a:r>
              <a:rPr lang="ko-KR" altLang="en-US" dirty="0" smtClean="0"/>
              <a:t>을 제공하며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세션 및 </a:t>
            </a:r>
            <a:r>
              <a:rPr lang="en-US" altLang="ko-KR" dirty="0" smtClean="0"/>
              <a:t>EJB Caching, DB Caching </a:t>
            </a:r>
            <a:r>
              <a:rPr lang="ko-KR" altLang="en-US" dirty="0" smtClean="0"/>
              <a:t>기능 등과 연계되어 고성능 시스템을 지원하게 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 Memory Caching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404813" y="2432720"/>
            <a:ext cx="2956828" cy="184666"/>
            <a:chOff x="341312" y="2191410"/>
            <a:chExt cx="2956828" cy="184666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캐싱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기능</a:t>
              </a: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7" name="L 도형 46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aphicFrame>
        <p:nvGraphicFramePr>
          <p:cNvPr id="48" name="Group 5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05705"/>
              </p:ext>
            </p:extLst>
          </p:nvPr>
        </p:nvGraphicFramePr>
        <p:xfrm>
          <a:off x="553593" y="2758665"/>
          <a:ext cx="5899743" cy="3597058"/>
        </p:xfrm>
        <a:graphic>
          <a:graphicData uri="http://schemas.openxmlformats.org/drawingml/2006/table">
            <a:tbl>
              <a:tblPr/>
              <a:tblGrid>
                <a:gridCol w="1282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JSP Caching</a:t>
                      </a:r>
                    </a:p>
                  </a:txBody>
                  <a:tcPr marL="46800" marR="46800" marT="90000" marB="9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태그 라이브러리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(Tag Library)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를 사용하여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JSP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내의 일부분을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Caching</a:t>
                      </a:r>
                    </a:p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전체 페이지 중에서 부분변경이 발생하는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JSP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페이지를 요청하는 경우에 적합</a:t>
                      </a:r>
                    </a:p>
                  </a:txBody>
                  <a:tcPr marL="46800" marR="46800" marT="90000" marB="90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HTTP Response Caching</a:t>
                      </a:r>
                    </a:p>
                  </a:txBody>
                  <a:tcPr marL="46800" marR="46800" marT="90000" marB="9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HTTP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응답 전체를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Caching</a:t>
                      </a:r>
                    </a:p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정적 </a:t>
                      </a:r>
                      <a:r>
                        <a:rPr kumimoji="1" lang="ko-KR" altLang="en-US" sz="1100" b="0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콘텐츠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(Static Content)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에 대한 요청에 적합</a:t>
                      </a:r>
                    </a:p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Container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응답 속도 향상을 위해 런타임 메모리에 정적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Content(HTML, GIF, JPEG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캐싱 설정</a:t>
                      </a:r>
                    </a:p>
                  </a:txBody>
                  <a:tcPr marL="46800" marR="46800" marT="90000" marB="90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세션 및 </a:t>
                      </a: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EJB Caching</a:t>
                      </a:r>
                    </a:p>
                  </a:txBody>
                  <a:tcPr marL="46800" marR="46800" marT="90000" marB="9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Stateful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Session Bean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은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EJB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캐시에 보관 하여 효율적으로 사용하도록 관리</a:t>
                      </a:r>
                    </a:p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데이터 조회나 변경이 자주 발생하지 않는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Entity Bean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경우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Read-Only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나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Read-Mostly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로 설정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-DB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통신 줄임</a:t>
                      </a:r>
                    </a:p>
                  </a:txBody>
                  <a:tcPr marL="46800" marR="46800" marT="90000" marB="90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Database Statement Caching</a:t>
                      </a:r>
                    </a:p>
                  </a:txBody>
                  <a:tcPr marL="46800" marR="46800" marT="90000" marB="90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Servlet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등에서 활용하는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Database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연결 </a:t>
                      </a: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Object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에 대한 캐시 처리 기능</a:t>
                      </a:r>
                    </a:p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Prepared Statement </a:t>
                      </a: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객체 캐시 처리 지원</a:t>
                      </a:r>
                    </a:p>
                    <a:p>
                      <a:pPr marL="114300" marR="0" lvl="0" indent="-114300" algn="l" defTabSz="914400" rtl="0" eaLnBrk="0" fontAlgn="ctr" latinLnBrk="0" hangingPunct="0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rgbClr val="4C5C74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1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시스템 리소스의 낭비를 줄임으로써 성능 향상</a:t>
                      </a:r>
                    </a:p>
                  </a:txBody>
                  <a:tcPr marL="46800" marR="46800" marT="90000" marB="90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9" name="그룹 48"/>
          <p:cNvGrpSpPr/>
          <p:nvPr/>
        </p:nvGrpSpPr>
        <p:grpSpPr>
          <a:xfrm>
            <a:off x="404813" y="6501172"/>
            <a:ext cx="2956828" cy="184666"/>
            <a:chOff x="341312" y="2191410"/>
            <a:chExt cx="2956828" cy="184666"/>
          </a:xfrm>
        </p:grpSpPr>
        <p:sp>
          <p:nvSpPr>
            <p:cNvPr id="50" name="TextBox 49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트랜잭션에 대한 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EJB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캐쉬 동기화</a:t>
              </a: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3" name="L 도형 52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1376772" y="6748059"/>
            <a:ext cx="4467597" cy="2741789"/>
            <a:chOff x="5058967" y="2849747"/>
            <a:chExt cx="4467597" cy="2741789"/>
          </a:xfrm>
        </p:grpSpPr>
        <p:sp>
          <p:nvSpPr>
            <p:cNvPr id="54" name="AutoShape 68"/>
            <p:cNvSpPr>
              <a:spLocks noChangeArrowheads="1"/>
            </p:cNvSpPr>
            <p:nvPr/>
          </p:nvSpPr>
          <p:spPr bwMode="auto">
            <a:xfrm>
              <a:off x="5880542" y="2849748"/>
              <a:ext cx="2757598" cy="2741788"/>
            </a:xfrm>
            <a:prstGeom prst="roundRect">
              <a:avLst>
                <a:gd name="adj" fmla="val 5481"/>
              </a:avLst>
            </a:prstGeom>
            <a:noFill/>
            <a:ln w="25400" algn="ctr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0" tIns="36000" rIns="0" bIns="0"/>
            <a:lstStyle/>
            <a:p>
              <a:pPr algn="ctr" fontAlgn="ctr" latinLnBrk="0">
                <a:buClr>
                  <a:srgbClr val="8EACC4"/>
                </a:buClr>
                <a:defRPr/>
              </a:pPr>
              <a:r>
                <a:rPr lang="en-US" altLang="ko-KR" sz="1400" b="1" dirty="0" smtClean="0">
                  <a:solidFill>
                    <a:srgbClr val="2B404B"/>
                  </a:solidFill>
                  <a:latin typeface="+mn-ea"/>
                  <a:ea typeface="+mn-ea"/>
                </a:rPr>
                <a:t>JEUS</a:t>
              </a:r>
              <a:endParaRPr lang="ko-KR" altLang="ko-KR" sz="1400" b="1" dirty="0">
                <a:solidFill>
                  <a:srgbClr val="2B404B"/>
                </a:solidFill>
                <a:latin typeface="+mn-ea"/>
                <a:ea typeface="+mn-ea"/>
              </a:endParaRPr>
            </a:p>
          </p:txBody>
        </p:sp>
        <p:sp>
          <p:nvSpPr>
            <p:cNvPr id="55" name="AutoShape 181"/>
            <p:cNvSpPr>
              <a:spLocks noChangeArrowheads="1"/>
            </p:cNvSpPr>
            <p:nvPr/>
          </p:nvSpPr>
          <p:spPr bwMode="auto">
            <a:xfrm>
              <a:off x="6258478" y="3202175"/>
              <a:ext cx="752256" cy="2309021"/>
            </a:xfrm>
            <a:prstGeom prst="roundRect">
              <a:avLst>
                <a:gd name="adj" fmla="val 6296"/>
              </a:avLst>
            </a:prstGeom>
            <a:solidFill>
              <a:srgbClr val="DBDBDB">
                <a:alpha val="39999"/>
              </a:srgbClr>
            </a:solidFill>
            <a:ln w="12700" algn="ctr">
              <a:solidFill>
                <a:srgbClr val="76A3CC"/>
              </a:solidFill>
              <a:round/>
              <a:headEnd/>
              <a:tailEnd/>
            </a:ln>
            <a:effectLst/>
          </p:spPr>
          <p:txBody>
            <a:bodyPr tIns="36000" rIns="36000"/>
            <a:lstStyle/>
            <a:p>
              <a:pPr>
                <a:defRPr/>
              </a:pPr>
              <a:endParaRPr lang="ko-KR" altLang="ko-KR" sz="1000">
                <a:latin typeface="+mn-ea"/>
                <a:ea typeface="+mn-ea"/>
              </a:endParaRPr>
            </a:p>
          </p:txBody>
        </p:sp>
        <p:sp>
          <p:nvSpPr>
            <p:cNvPr id="56" name="AutoShape 181"/>
            <p:cNvSpPr>
              <a:spLocks noChangeArrowheads="1"/>
            </p:cNvSpPr>
            <p:nvPr/>
          </p:nvSpPr>
          <p:spPr bwMode="auto">
            <a:xfrm>
              <a:off x="7137315" y="3202175"/>
              <a:ext cx="1411464" cy="2309021"/>
            </a:xfrm>
            <a:prstGeom prst="roundRect">
              <a:avLst>
                <a:gd name="adj" fmla="val 6296"/>
              </a:avLst>
            </a:prstGeom>
            <a:solidFill>
              <a:srgbClr val="DBDBDB">
                <a:alpha val="39999"/>
              </a:srgbClr>
            </a:solidFill>
            <a:ln w="12700" algn="ctr">
              <a:solidFill>
                <a:srgbClr val="76A3CC"/>
              </a:solidFill>
              <a:round/>
              <a:headEnd/>
              <a:tailEnd/>
            </a:ln>
            <a:effectLst/>
          </p:spPr>
          <p:txBody>
            <a:bodyPr tIns="36000" rIns="36000"/>
            <a:lstStyle/>
            <a:p>
              <a:pPr>
                <a:defRPr/>
              </a:pPr>
              <a:endParaRPr lang="ko-KR" altLang="ko-KR" sz="1000">
                <a:latin typeface="+mn-ea"/>
                <a:ea typeface="+mn-ea"/>
              </a:endParaRP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6333523" y="3305901"/>
              <a:ext cx="602167" cy="43583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Session</a:t>
              </a:r>
            </a:p>
            <a:p>
              <a:pPr algn="ctr"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Beans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7417191" y="3305901"/>
              <a:ext cx="851712" cy="43181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Entity Beans</a:t>
              </a:r>
            </a:p>
          </p:txBody>
        </p:sp>
        <p:sp>
          <p:nvSpPr>
            <p:cNvPr id="59" name="AutoShape 27"/>
            <p:cNvSpPr>
              <a:spLocks noChangeArrowheads="1"/>
            </p:cNvSpPr>
            <p:nvPr/>
          </p:nvSpPr>
          <p:spPr bwMode="auto">
            <a:xfrm>
              <a:off x="7196989" y="3852203"/>
              <a:ext cx="376128" cy="399684"/>
            </a:xfrm>
            <a:prstGeom prst="hexagon">
              <a:avLst>
                <a:gd name="adj" fmla="val 26131"/>
                <a:gd name="vf" fmla="val 115470"/>
              </a:avLst>
            </a:prstGeom>
            <a:solidFill>
              <a:schemeClr val="bg1"/>
            </a:solidFill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60" name="AutoShape 28"/>
            <p:cNvSpPr>
              <a:spLocks noChangeArrowheads="1"/>
            </p:cNvSpPr>
            <p:nvPr/>
          </p:nvSpPr>
          <p:spPr bwMode="auto">
            <a:xfrm>
              <a:off x="7573117" y="3852203"/>
              <a:ext cx="377936" cy="399684"/>
            </a:xfrm>
            <a:prstGeom prst="hexagon">
              <a:avLst>
                <a:gd name="adj" fmla="val 26256"/>
                <a:gd name="vf" fmla="val 115470"/>
              </a:avLst>
            </a:prstGeom>
            <a:solidFill>
              <a:schemeClr val="bg1"/>
            </a:solidFill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61" name="AutoShape 29"/>
            <p:cNvSpPr>
              <a:spLocks noChangeArrowheads="1"/>
            </p:cNvSpPr>
            <p:nvPr/>
          </p:nvSpPr>
          <p:spPr bwMode="auto">
            <a:xfrm>
              <a:off x="7196989" y="4332226"/>
              <a:ext cx="376128" cy="399685"/>
            </a:xfrm>
            <a:prstGeom prst="hexagon">
              <a:avLst>
                <a:gd name="adj" fmla="val 26131"/>
                <a:gd name="vf" fmla="val 115470"/>
              </a:avLst>
            </a:prstGeom>
            <a:gradFill rotWithShape="1">
              <a:gsLst>
                <a:gs pos="0">
                  <a:srgbClr val="8EAECC"/>
                </a:gs>
                <a:gs pos="100000">
                  <a:srgbClr val="7199BD"/>
                </a:gs>
              </a:gsLst>
              <a:lin ang="540000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ko-KR" sz="900" b="1">
                  <a:latin typeface="+mn-ea"/>
                  <a:ea typeface="+mn-ea"/>
                </a:rPr>
                <a:t>EJB</a:t>
              </a:r>
              <a:br>
                <a:rPr lang="en-US" altLang="ko-KR" sz="900" b="1">
                  <a:latin typeface="+mn-ea"/>
                  <a:ea typeface="+mn-ea"/>
                </a:rPr>
              </a:br>
              <a:r>
                <a:rPr lang="en-US" altLang="ko-KR" sz="900" b="1">
                  <a:latin typeface="+mn-ea"/>
                  <a:ea typeface="+mn-ea"/>
                </a:rPr>
                <a:t>Bean</a:t>
              </a:r>
            </a:p>
          </p:txBody>
        </p:sp>
        <p:sp>
          <p:nvSpPr>
            <p:cNvPr id="62" name="AutoShape 30"/>
            <p:cNvSpPr>
              <a:spLocks noChangeArrowheads="1"/>
            </p:cNvSpPr>
            <p:nvPr/>
          </p:nvSpPr>
          <p:spPr bwMode="auto">
            <a:xfrm>
              <a:off x="7573117" y="4332226"/>
              <a:ext cx="377936" cy="399685"/>
            </a:xfrm>
            <a:prstGeom prst="hexagon">
              <a:avLst>
                <a:gd name="adj" fmla="val 26256"/>
                <a:gd name="vf" fmla="val 115470"/>
              </a:avLst>
            </a:prstGeom>
            <a:solidFill>
              <a:schemeClr val="bg1"/>
            </a:solidFill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63" name="AutoShape 31"/>
            <p:cNvSpPr>
              <a:spLocks noChangeArrowheads="1"/>
            </p:cNvSpPr>
            <p:nvPr/>
          </p:nvSpPr>
          <p:spPr bwMode="auto">
            <a:xfrm>
              <a:off x="7509826" y="5033181"/>
              <a:ext cx="377937" cy="397676"/>
            </a:xfrm>
            <a:prstGeom prst="hexagon">
              <a:avLst>
                <a:gd name="adj" fmla="val 26389"/>
                <a:gd name="vf" fmla="val 115470"/>
              </a:avLst>
            </a:prstGeom>
            <a:solidFill>
              <a:srgbClr val="FF9900"/>
            </a:solidFill>
            <a:ln w="28575" algn="ctr">
              <a:pattFill prst="pct50">
                <a:fgClr>
                  <a:srgbClr val="C5442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894996" y="4119329"/>
              <a:ext cx="643757" cy="39566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900" b="1" dirty="0">
                  <a:latin typeface="+mn-ea"/>
                  <a:ea typeface="+mn-ea"/>
                </a:rPr>
                <a:t>O-R </a:t>
              </a:r>
            </a:p>
            <a:p>
              <a:pPr algn="ctr">
                <a:defRPr/>
              </a:pPr>
              <a:r>
                <a:rPr lang="en-US" altLang="ko-KR" sz="900" b="1" dirty="0">
                  <a:latin typeface="+mn-ea"/>
                  <a:ea typeface="+mn-ea"/>
                </a:rPr>
                <a:t>Mapping</a:t>
              </a:r>
            </a:p>
          </p:txBody>
        </p:sp>
        <p:cxnSp>
          <p:nvCxnSpPr>
            <p:cNvPr id="65" name="AutoShape 36"/>
            <p:cNvCxnSpPr>
              <a:cxnSpLocks noChangeShapeType="1"/>
              <a:stCxn id="61" idx="2"/>
              <a:endCxn id="63" idx="2"/>
            </p:cNvCxnSpPr>
            <p:nvPr/>
          </p:nvCxnSpPr>
          <p:spPr bwMode="auto">
            <a:xfrm rot="16200000" flipH="1">
              <a:off x="7191961" y="4925004"/>
              <a:ext cx="500107" cy="113923"/>
            </a:xfrm>
            <a:prstGeom prst="curvedConnector2">
              <a:avLst/>
            </a:prstGeom>
            <a:noFill/>
            <a:ln w="25400">
              <a:solidFill>
                <a:srgbClr val="7BA7D3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66" name="AutoShape 40"/>
            <p:cNvSpPr>
              <a:spLocks noChangeArrowheads="1"/>
            </p:cNvSpPr>
            <p:nvPr/>
          </p:nvSpPr>
          <p:spPr bwMode="auto">
            <a:xfrm>
              <a:off x="6508024" y="5053266"/>
              <a:ext cx="376128" cy="397676"/>
            </a:xfrm>
            <a:prstGeom prst="hexagon">
              <a:avLst>
                <a:gd name="adj" fmla="val 26263"/>
                <a:gd name="vf" fmla="val 115470"/>
              </a:avLst>
            </a:prstGeom>
            <a:solidFill>
              <a:schemeClr val="bg1"/>
            </a:solidFill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67" name="Text Box 41"/>
            <p:cNvSpPr txBox="1">
              <a:spLocks noChangeArrowheads="1"/>
            </p:cNvSpPr>
            <p:nvPr/>
          </p:nvSpPr>
          <p:spPr bwMode="auto">
            <a:xfrm>
              <a:off x="6531254" y="4026517"/>
              <a:ext cx="548102" cy="34412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square" lIns="72000" tIns="36000" rIns="0" bIns="0">
              <a:spAutoFit/>
            </a:bodyPr>
            <a:lstStyle/>
            <a:p>
              <a:pPr algn="ctr">
                <a:defRPr/>
              </a:pPr>
              <a:r>
                <a:rPr lang="ko-KR" altLang="en-US" sz="1000" b="1" i="1" dirty="0">
                  <a:solidFill>
                    <a:srgbClr val="FF0000"/>
                  </a:solidFill>
                  <a:latin typeface="+mn-ea"/>
                  <a:ea typeface="+mn-ea"/>
                </a:rPr>
                <a:t>경합</a:t>
              </a:r>
            </a:p>
            <a:p>
              <a:pPr algn="ctr">
                <a:defRPr/>
              </a:pPr>
              <a:r>
                <a:rPr lang="ko-KR" altLang="en-US" sz="1000" b="1" i="1" dirty="0">
                  <a:solidFill>
                    <a:srgbClr val="FF0000"/>
                  </a:solidFill>
                  <a:latin typeface="+mn-ea"/>
                  <a:ea typeface="+mn-ea"/>
                </a:rPr>
                <a:t>발생</a:t>
              </a:r>
            </a:p>
          </p:txBody>
        </p:sp>
        <p:cxnSp>
          <p:nvCxnSpPr>
            <p:cNvPr id="68" name="AutoShape 42"/>
            <p:cNvCxnSpPr>
              <a:cxnSpLocks noChangeShapeType="1"/>
              <a:stCxn id="64" idx="2"/>
              <a:endCxn id="63" idx="2"/>
            </p:cNvCxnSpPr>
            <p:nvPr/>
          </p:nvCxnSpPr>
          <p:spPr bwMode="auto">
            <a:xfrm rot="5400000">
              <a:off x="7504839" y="4519984"/>
              <a:ext cx="717022" cy="707049"/>
            </a:xfrm>
            <a:prstGeom prst="curvedConnector4">
              <a:avLst>
                <a:gd name="adj1" fmla="val 36120"/>
                <a:gd name="adj2" fmla="val 136829"/>
              </a:avLst>
            </a:prstGeom>
            <a:noFill/>
            <a:ln w="25400">
              <a:solidFill>
                <a:srgbClr val="7BA7D3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69" name="Text Box 43"/>
            <p:cNvSpPr txBox="1">
              <a:spLocks noChangeArrowheads="1"/>
            </p:cNvSpPr>
            <p:nvPr/>
          </p:nvSpPr>
          <p:spPr bwMode="auto">
            <a:xfrm>
              <a:off x="7540568" y="4766055"/>
              <a:ext cx="916811" cy="39566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900" b="1" u="sng">
                  <a:latin typeface="+mn-ea"/>
                  <a:ea typeface="+mn-ea"/>
                </a:rPr>
                <a:t>Transactional</a:t>
              </a:r>
            </a:p>
            <a:p>
              <a:pPr algn="ctr">
                <a:defRPr/>
              </a:pPr>
              <a:r>
                <a:rPr lang="en-US" altLang="ko-KR" sz="900" b="1" u="sng">
                  <a:latin typeface="+mn-ea"/>
                  <a:ea typeface="+mn-ea"/>
                </a:rPr>
                <a:t>cache</a:t>
              </a:r>
            </a:p>
          </p:txBody>
        </p:sp>
        <p:sp>
          <p:nvSpPr>
            <p:cNvPr id="70" name="AutoShape 92"/>
            <p:cNvSpPr>
              <a:spLocks noChangeArrowheads="1"/>
            </p:cNvSpPr>
            <p:nvPr/>
          </p:nvSpPr>
          <p:spPr bwMode="auto">
            <a:xfrm rot="10800000">
              <a:off x="8694479" y="4205692"/>
              <a:ext cx="247668" cy="425795"/>
            </a:xfrm>
            <a:prstGeom prst="leftRightArrow">
              <a:avLst>
                <a:gd name="adj1" fmla="val 39019"/>
                <a:gd name="adj2" fmla="val 35074"/>
              </a:avLst>
            </a:prstGeom>
            <a:pattFill prst="dkUpDiag">
              <a:fgClr>
                <a:srgbClr val="809DA4"/>
              </a:fgClr>
              <a:bgClr>
                <a:srgbClr val="688A92"/>
              </a:bgClr>
            </a:pattFill>
            <a:ln w="19050" cap="rnd" algn="ctr">
              <a:noFill/>
              <a:prstDash val="sysDot"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ko-KR" altLang="ko-KR" sz="1000">
                <a:latin typeface="+mn-ea"/>
                <a:ea typeface="+mn-ea"/>
              </a:endParaRPr>
            </a:p>
          </p:txBody>
        </p:sp>
        <p:sp>
          <p:nvSpPr>
            <p:cNvPr id="71" name="Text Box 49"/>
            <p:cNvSpPr txBox="1">
              <a:spLocks noChangeArrowheads="1"/>
            </p:cNvSpPr>
            <p:nvPr/>
          </p:nvSpPr>
          <p:spPr bwMode="auto">
            <a:xfrm>
              <a:off x="7538908" y="5097452"/>
              <a:ext cx="537327" cy="4001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000" dirty="0">
                  <a:latin typeface="+mn-ea"/>
                  <a:ea typeface="+mn-ea"/>
                </a:rPr>
                <a:t>EJB </a:t>
              </a:r>
              <a:endParaRPr lang="en-US" altLang="ko-KR" sz="1000" dirty="0" smtClean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en-US" altLang="ko-KR" sz="1000" dirty="0" smtClean="0">
                  <a:latin typeface="+mn-ea"/>
                  <a:ea typeface="+mn-ea"/>
                </a:rPr>
                <a:t>Cache</a:t>
              </a:r>
              <a:endParaRPr lang="en-US" altLang="ko-KR" sz="1000" dirty="0">
                <a:latin typeface="+mn-ea"/>
                <a:ea typeface="+mn-ea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5058967" y="2849747"/>
              <a:ext cx="579457" cy="663308"/>
              <a:chOff x="5225740" y="2849747"/>
              <a:chExt cx="579457" cy="663308"/>
            </a:xfrm>
          </p:grpSpPr>
          <p:sp>
            <p:nvSpPr>
              <p:cNvPr id="73" name="Text Box 66"/>
              <p:cNvSpPr txBox="1">
                <a:spLocks noChangeArrowheads="1"/>
              </p:cNvSpPr>
              <p:nvPr/>
            </p:nvSpPr>
            <p:spPr bwMode="auto">
              <a:xfrm>
                <a:off x="5270727" y="3338204"/>
                <a:ext cx="489484" cy="17485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3600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900" dirty="0" smtClean="0">
                    <a:latin typeface="+mn-ea"/>
                    <a:ea typeface="+mn-ea"/>
                  </a:rPr>
                  <a:t>Client A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pic>
            <p:nvPicPr>
              <p:cNvPr id="74" name="Picture 78" descr="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25740" y="2849747"/>
                <a:ext cx="579457" cy="537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5" name="그룹 74"/>
            <p:cNvGrpSpPr/>
            <p:nvPr/>
          </p:nvGrpSpPr>
          <p:grpSpPr>
            <a:xfrm>
              <a:off x="5058967" y="3985157"/>
              <a:ext cx="579457" cy="656162"/>
              <a:chOff x="5225740" y="3569680"/>
              <a:chExt cx="579457" cy="656162"/>
            </a:xfrm>
          </p:grpSpPr>
          <p:sp>
            <p:nvSpPr>
              <p:cNvPr id="76" name="Text Box 65"/>
              <p:cNvSpPr txBox="1">
                <a:spLocks noChangeArrowheads="1"/>
              </p:cNvSpPr>
              <p:nvPr/>
            </p:nvSpPr>
            <p:spPr bwMode="auto">
              <a:xfrm>
                <a:off x="5274734" y="4050991"/>
                <a:ext cx="481469" cy="17485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3600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900" dirty="0" smtClean="0">
                    <a:latin typeface="+mn-ea"/>
                    <a:ea typeface="+mn-ea"/>
                  </a:rPr>
                  <a:t>Client B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pic>
            <p:nvPicPr>
              <p:cNvPr id="77" name="Picture 78" descr="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25740" y="3569680"/>
                <a:ext cx="579457" cy="537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8" name="그룹 77"/>
            <p:cNvGrpSpPr/>
            <p:nvPr/>
          </p:nvGrpSpPr>
          <p:grpSpPr>
            <a:xfrm>
              <a:off x="5058967" y="4948383"/>
              <a:ext cx="579457" cy="614588"/>
              <a:chOff x="5225740" y="4379604"/>
              <a:chExt cx="579457" cy="614588"/>
            </a:xfrm>
          </p:grpSpPr>
          <p:sp>
            <p:nvSpPr>
              <p:cNvPr id="79" name="Text Box 64"/>
              <p:cNvSpPr txBox="1">
                <a:spLocks noChangeArrowheads="1"/>
              </p:cNvSpPr>
              <p:nvPr/>
            </p:nvSpPr>
            <p:spPr bwMode="auto">
              <a:xfrm>
                <a:off x="5304390" y="4819341"/>
                <a:ext cx="422158" cy="17485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3600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900" dirty="0" smtClean="0">
                    <a:latin typeface="+mn-ea"/>
                    <a:ea typeface="+mn-ea"/>
                  </a:rPr>
                  <a:t>Others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pic>
            <p:nvPicPr>
              <p:cNvPr id="80" name="Picture 78" descr="8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25740" y="4379604"/>
                <a:ext cx="579457" cy="537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81" name="구부러진 연결선 80"/>
            <p:cNvCxnSpPr>
              <a:stCxn id="74" idx="3"/>
              <a:endCxn id="61" idx="3"/>
            </p:cNvCxnSpPr>
            <p:nvPr/>
          </p:nvCxnSpPr>
          <p:spPr bwMode="auto">
            <a:xfrm>
              <a:off x="5638424" y="3118334"/>
              <a:ext cx="1558565" cy="1413735"/>
            </a:xfrm>
            <a:prstGeom prst="curvedConnector3">
              <a:avLst/>
            </a:prstGeom>
            <a:noFill/>
            <a:ln w="25400">
              <a:solidFill>
                <a:srgbClr val="7BA7D3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2" name="구부러진 연결선 81"/>
            <p:cNvCxnSpPr>
              <a:stCxn id="77" idx="3"/>
              <a:endCxn id="61" idx="3"/>
            </p:cNvCxnSpPr>
            <p:nvPr/>
          </p:nvCxnSpPr>
          <p:spPr bwMode="auto">
            <a:xfrm>
              <a:off x="5638424" y="4253744"/>
              <a:ext cx="1558565" cy="278325"/>
            </a:xfrm>
            <a:prstGeom prst="curvedConnector3">
              <a:avLst/>
            </a:prstGeom>
            <a:noFill/>
            <a:ln w="25400">
              <a:solidFill>
                <a:srgbClr val="7BA7D3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3" name="구부러진 연결선 82"/>
            <p:cNvCxnSpPr>
              <a:stCxn id="80" idx="3"/>
              <a:endCxn id="66" idx="3"/>
            </p:cNvCxnSpPr>
            <p:nvPr/>
          </p:nvCxnSpPr>
          <p:spPr bwMode="auto">
            <a:xfrm>
              <a:off x="5638424" y="5216970"/>
              <a:ext cx="869600" cy="35134"/>
            </a:xfrm>
            <a:prstGeom prst="curvedConnector3">
              <a:avLst/>
            </a:prstGeom>
            <a:noFill/>
            <a:ln w="25400">
              <a:solidFill>
                <a:srgbClr val="7BA7D3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 rot="5400000">
              <a:off x="4933286" y="4261547"/>
              <a:ext cx="2309022" cy="190280"/>
            </a:xfrm>
            <a:prstGeom prst="rect">
              <a:avLst/>
            </a:prstGeom>
            <a:solidFill>
              <a:srgbClr val="B1C6D9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ko-KR" sz="1000">
                  <a:solidFill>
                    <a:srgbClr val="292929"/>
                  </a:solidFill>
                  <a:latin typeface="+mn-ea"/>
                  <a:ea typeface="+mn-ea"/>
                </a:rPr>
                <a:t>RMI/IIOP</a:t>
              </a:r>
            </a:p>
          </p:txBody>
        </p:sp>
        <p:sp>
          <p:nvSpPr>
            <p:cNvPr id="85" name="AutoShape 38"/>
            <p:cNvSpPr>
              <a:spLocks noChangeArrowheads="1"/>
            </p:cNvSpPr>
            <p:nvPr/>
          </p:nvSpPr>
          <p:spPr bwMode="auto">
            <a:xfrm>
              <a:off x="6318152" y="3852203"/>
              <a:ext cx="377936" cy="399684"/>
            </a:xfrm>
            <a:prstGeom prst="hexagon">
              <a:avLst>
                <a:gd name="adj" fmla="val 26256"/>
                <a:gd name="vf" fmla="val 115470"/>
              </a:avLst>
            </a:prstGeom>
            <a:solidFill>
              <a:schemeClr val="bg1"/>
            </a:solidFill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86" name="AutoShape 39"/>
            <p:cNvSpPr>
              <a:spLocks noChangeArrowheads="1"/>
            </p:cNvSpPr>
            <p:nvPr/>
          </p:nvSpPr>
          <p:spPr bwMode="auto">
            <a:xfrm>
              <a:off x="6508024" y="4412565"/>
              <a:ext cx="376128" cy="399685"/>
            </a:xfrm>
            <a:prstGeom prst="hexagon">
              <a:avLst>
                <a:gd name="adj" fmla="val 26131"/>
                <a:gd name="vf" fmla="val 115470"/>
              </a:avLst>
            </a:prstGeom>
            <a:solidFill>
              <a:schemeClr val="bg1"/>
            </a:solidFill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pic>
          <p:nvPicPr>
            <p:cNvPr id="87" name="Picture 105" descr="DB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668" y="4250401"/>
              <a:ext cx="641896" cy="41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3.4 Caching (2/2)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JEUS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WebtoB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웹서버와</a:t>
            </a:r>
            <a:r>
              <a:rPr lang="ko-KR" altLang="en-US" dirty="0" smtClean="0"/>
              <a:t> 연계를 통하여 대용량 요청</a:t>
            </a:r>
            <a:r>
              <a:rPr lang="en-US" altLang="ko-KR" dirty="0" smtClean="0"/>
              <a:t> </a:t>
            </a:r>
            <a:r>
              <a:rPr lang="ko-KR" altLang="en-US" dirty="0" smtClean="0"/>
              <a:t>처리 시 향상된 </a:t>
            </a:r>
            <a:r>
              <a:rPr lang="ko-KR" altLang="en-US" dirty="0" err="1" smtClean="0"/>
              <a:t>캐싱</a:t>
            </a:r>
            <a:r>
              <a:rPr lang="ko-KR" altLang="en-US" dirty="0" smtClean="0"/>
              <a:t> 기능을 기반으로 우수한 성능을 제공합니다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강화된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WebtoB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캐싱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8" name="그룹 97"/>
          <p:cNvGrpSpPr/>
          <p:nvPr/>
        </p:nvGrpSpPr>
        <p:grpSpPr>
          <a:xfrm>
            <a:off x="404813" y="7295053"/>
            <a:ext cx="2956828" cy="184666"/>
            <a:chOff x="341312" y="2191410"/>
            <a:chExt cx="2956828" cy="184666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속도 및 효율성 향상</a:t>
              </a:r>
            </a:p>
          </p:txBody>
        </p:sp>
        <p:grpSp>
          <p:nvGrpSpPr>
            <p:cNvPr id="100" name="그룹 99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01" name="직사각형 100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2" name="L 도형 101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3" name="Text Box 21"/>
          <p:cNvSpPr>
            <a:spLocks noChangeArrowheads="1"/>
          </p:cNvSpPr>
          <p:nvPr/>
        </p:nvSpPr>
        <p:spPr bwMode="auto">
          <a:xfrm>
            <a:off x="609135" y="7704262"/>
            <a:ext cx="1808769" cy="441305"/>
          </a:xfrm>
          <a:prstGeom prst="roundRect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 err="1">
                <a:solidFill>
                  <a:srgbClr val="000000"/>
                </a:solidFill>
                <a:latin typeface="맑은 고딕"/>
                <a:ea typeface="맑은 고딕"/>
              </a:rPr>
              <a:t>캐싱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 알고리즘 개선</a:t>
            </a:r>
            <a:endParaRPr lang="en-US" altLang="ko-KR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gray">
          <a:xfrm>
            <a:off x="611667" y="8164771"/>
            <a:ext cx="1771171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URL </a:t>
            </a:r>
            <a:r>
              <a:rPr lang="ko-KR" alt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기반 효율적 </a:t>
            </a:r>
            <a:r>
              <a:rPr lang="en-US" altLang="ko-KR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Hash Function </a:t>
            </a:r>
            <a:r>
              <a:rPr lang="ko-KR" alt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적용</a:t>
            </a:r>
          </a:p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1.5</a:t>
            </a:r>
            <a:r>
              <a:rPr lang="ko-KR" alt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배 이상 성능 향상</a:t>
            </a:r>
          </a:p>
        </p:txBody>
      </p:sp>
      <p:sp>
        <p:nvSpPr>
          <p:cNvPr id="105" name="Text Box 21"/>
          <p:cNvSpPr>
            <a:spLocks noChangeArrowheads="1"/>
          </p:cNvSpPr>
          <p:nvPr/>
        </p:nvSpPr>
        <p:spPr bwMode="auto">
          <a:xfrm>
            <a:off x="2700351" y="7704262"/>
            <a:ext cx="1808769" cy="441305"/>
          </a:xfrm>
          <a:prstGeom prst="roundRect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 err="1">
                <a:solidFill>
                  <a:srgbClr val="000000"/>
                </a:solidFill>
                <a:latin typeface="맑은 고딕"/>
                <a:ea typeface="맑은 고딕"/>
              </a:rPr>
              <a:t>캐싱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 대상 확대</a:t>
            </a:r>
          </a:p>
        </p:txBody>
      </p:sp>
      <p:sp>
        <p:nvSpPr>
          <p:cNvPr id="106" name="Rectangle 7"/>
          <p:cNvSpPr>
            <a:spLocks noChangeArrowheads="1"/>
          </p:cNvSpPr>
          <p:nvPr/>
        </p:nvSpPr>
        <p:spPr bwMode="gray">
          <a:xfrm>
            <a:off x="2702883" y="8164771"/>
            <a:ext cx="1771171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타 서버</a:t>
            </a:r>
            <a:r>
              <a:rPr lang="en-US" altLang="ko-KR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(JEUS, Reverse Proxy)</a:t>
            </a:r>
            <a:r>
              <a:rPr lang="ko-KR" alt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의 요청 응답 캐시</a:t>
            </a:r>
          </a:p>
        </p:txBody>
      </p:sp>
      <p:sp>
        <p:nvSpPr>
          <p:cNvPr id="107" name="Text Box 21"/>
          <p:cNvSpPr>
            <a:spLocks noChangeArrowheads="1"/>
          </p:cNvSpPr>
          <p:nvPr/>
        </p:nvSpPr>
        <p:spPr bwMode="auto">
          <a:xfrm>
            <a:off x="4725144" y="7687526"/>
            <a:ext cx="1808769" cy="441305"/>
          </a:xfrm>
          <a:prstGeom prst="roundRect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효율적인 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메모리 관리</a:t>
            </a:r>
            <a:endParaRPr lang="en-US" altLang="ko-KR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gray">
          <a:xfrm>
            <a:off x="4727676" y="8148035"/>
            <a:ext cx="1771171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최적화된 </a:t>
            </a:r>
            <a:r>
              <a:rPr lang="en-US" altLang="ko-KR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LRU </a:t>
            </a:r>
            <a:r>
              <a:rPr lang="ko-KR" alt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처리 알고리즘 적용</a:t>
            </a:r>
          </a:p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Cache Hit </a:t>
            </a:r>
            <a:r>
              <a:rPr lang="ko-KR" altLang="en-US" sz="11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율 향상</a:t>
            </a:r>
          </a:p>
        </p:txBody>
      </p:sp>
      <p:sp>
        <p:nvSpPr>
          <p:cNvPr id="109" name="Oval 89"/>
          <p:cNvSpPr>
            <a:spLocks noChangeArrowheads="1"/>
          </p:cNvSpPr>
          <p:nvPr/>
        </p:nvSpPr>
        <p:spPr bwMode="auto">
          <a:xfrm>
            <a:off x="466619" y="7795053"/>
            <a:ext cx="230400" cy="230400"/>
          </a:xfrm>
          <a:prstGeom prst="ellipse">
            <a:avLst/>
          </a:prstGeom>
          <a:solidFill>
            <a:srgbClr val="082C44"/>
          </a:solidFill>
          <a:ln w="6350" algn="ctr">
            <a:solidFill>
              <a:srgbClr val="082C44"/>
            </a:solidFill>
            <a:round/>
            <a:headEnd/>
            <a:tailEnd/>
          </a:ln>
        </p:spPr>
        <p:txBody>
          <a:bodyPr wrap="none" lIns="0" tIns="46800" rIns="0" anchor="ctr"/>
          <a:lstStyle/>
          <a:p>
            <a:pPr algn="ctr"/>
            <a:r>
              <a:rPr lang="en-US" altLang="ko-KR" sz="1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10" name="Oval 89"/>
          <p:cNvSpPr>
            <a:spLocks noChangeArrowheads="1"/>
          </p:cNvSpPr>
          <p:nvPr/>
        </p:nvSpPr>
        <p:spPr bwMode="auto">
          <a:xfrm>
            <a:off x="2557835" y="7837013"/>
            <a:ext cx="230400" cy="230400"/>
          </a:xfrm>
          <a:prstGeom prst="ellipse">
            <a:avLst/>
          </a:prstGeom>
          <a:solidFill>
            <a:srgbClr val="082C44"/>
          </a:solidFill>
          <a:ln w="6350" algn="ctr">
            <a:solidFill>
              <a:srgbClr val="082C44"/>
            </a:solidFill>
            <a:round/>
            <a:headEnd/>
            <a:tailEnd/>
          </a:ln>
        </p:spPr>
        <p:txBody>
          <a:bodyPr wrap="none" lIns="0" tIns="46800" rIns="0" anchor="ctr"/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Oval 89"/>
          <p:cNvSpPr>
            <a:spLocks noChangeArrowheads="1"/>
          </p:cNvSpPr>
          <p:nvPr/>
        </p:nvSpPr>
        <p:spPr bwMode="auto">
          <a:xfrm>
            <a:off x="4582628" y="7770200"/>
            <a:ext cx="230400" cy="230400"/>
          </a:xfrm>
          <a:prstGeom prst="ellipse">
            <a:avLst/>
          </a:prstGeom>
          <a:solidFill>
            <a:srgbClr val="082C44"/>
          </a:solidFill>
          <a:ln w="6350" algn="ctr">
            <a:solidFill>
              <a:srgbClr val="082C44"/>
            </a:solidFill>
            <a:round/>
            <a:headEnd/>
            <a:tailEnd/>
          </a:ln>
        </p:spPr>
        <p:txBody>
          <a:bodyPr wrap="none" lIns="0" tIns="46800" rIns="0" anchor="ctr"/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" name="AutoShape 385"/>
          <p:cNvSpPr>
            <a:spLocks noChangeArrowheads="1"/>
          </p:cNvSpPr>
          <p:nvPr/>
        </p:nvSpPr>
        <p:spPr bwMode="auto">
          <a:xfrm>
            <a:off x="4299934" y="2680007"/>
            <a:ext cx="1514772" cy="4158495"/>
          </a:xfrm>
          <a:prstGeom prst="roundRect">
            <a:avLst>
              <a:gd name="adj" fmla="val 3403"/>
            </a:avLst>
          </a:prstGeom>
          <a:gradFill rotWithShape="1">
            <a:gsLst>
              <a:gs pos="0">
                <a:srgbClr val="3F78A7"/>
              </a:gs>
              <a:gs pos="100000">
                <a:srgbClr val="10598A"/>
              </a:gs>
            </a:gsLst>
            <a:lin ang="5400000" scaled="1"/>
          </a:gradFill>
          <a:ln w="19050" algn="ctr">
            <a:solidFill>
              <a:srgbClr val="000000">
                <a:lumMod val="65000"/>
                <a:lumOff val="35000"/>
              </a:srgbClr>
            </a:solidFill>
            <a:round/>
            <a:headEnd/>
            <a:tailEnd/>
          </a:ln>
        </p:spPr>
        <p:txBody>
          <a:bodyPr wrap="none" lIns="36000" tIns="36000" rIns="36000" bIns="36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JEUS </a:t>
            </a:r>
          </a:p>
        </p:txBody>
      </p:sp>
      <p:sp>
        <p:nvSpPr>
          <p:cNvPr id="113" name="AutoShape 386"/>
          <p:cNvSpPr>
            <a:spLocks noChangeArrowheads="1"/>
          </p:cNvSpPr>
          <p:nvPr/>
        </p:nvSpPr>
        <p:spPr bwMode="auto">
          <a:xfrm>
            <a:off x="4406364" y="3058053"/>
            <a:ext cx="1272587" cy="3629232"/>
          </a:xfrm>
          <a:prstGeom prst="roundRect">
            <a:avLst>
              <a:gd name="adj" fmla="val 2185"/>
            </a:avLst>
          </a:prstGeom>
          <a:solidFill>
            <a:srgbClr val="FFFFFF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tIns="46800"/>
          <a:lstStyle/>
          <a:p>
            <a:pPr marL="88900" marR="0" lvl="0" indent="-88900" defTabSz="914400" eaLnBrk="1" fontAlgn="auto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ko-KR" altLang="ko-KR" sz="11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14" name="Oval 455"/>
          <p:cNvSpPr>
            <a:spLocks noChangeArrowheads="1"/>
          </p:cNvSpPr>
          <p:nvPr/>
        </p:nvSpPr>
        <p:spPr bwMode="gray">
          <a:xfrm>
            <a:off x="4946573" y="6284066"/>
            <a:ext cx="252000" cy="252000"/>
          </a:xfrm>
          <a:prstGeom prst="ellipse">
            <a:avLst/>
          </a:prstGeom>
          <a:gradFill rotWithShape="1">
            <a:gsLst>
              <a:gs pos="0">
                <a:srgbClr val="C9E4ED"/>
              </a:gs>
              <a:gs pos="100000">
                <a:srgbClr val="86C1D6"/>
              </a:gs>
            </a:gsLst>
            <a:lin ang="5400000" scaled="1"/>
          </a:gradFill>
          <a:ln w="19050" algn="ctr">
            <a:solidFill>
              <a:srgbClr val="3895B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5" name="AutoShape 439"/>
          <p:cNvSpPr>
            <a:spLocks noChangeArrowheads="1"/>
          </p:cNvSpPr>
          <p:nvPr/>
        </p:nvSpPr>
        <p:spPr bwMode="auto">
          <a:xfrm>
            <a:off x="1580602" y="2680006"/>
            <a:ext cx="2646315" cy="4158496"/>
          </a:xfrm>
          <a:prstGeom prst="roundRect">
            <a:avLst>
              <a:gd name="adj" fmla="val 3403"/>
            </a:avLst>
          </a:prstGeom>
          <a:gradFill rotWithShape="1">
            <a:gsLst>
              <a:gs pos="0">
                <a:srgbClr val="8F8F8F"/>
              </a:gs>
              <a:gs pos="100000">
                <a:srgbClr val="777777"/>
              </a:gs>
            </a:gsLst>
            <a:lin ang="5400000" scaled="1"/>
          </a:gradFill>
          <a:ln w="19050" algn="ctr">
            <a:solidFill>
              <a:srgbClr val="5F5F5F"/>
            </a:solidFill>
            <a:round/>
            <a:headEnd/>
            <a:tailEnd/>
          </a:ln>
        </p:spPr>
        <p:txBody>
          <a:bodyPr wrap="none" lIns="18000" rIns="18000"/>
          <a:lstStyle/>
          <a:p>
            <a:pPr algn="ctr"/>
            <a:r>
              <a:rPr lang="en-US" altLang="ko-KR" sz="1400" b="1" dirty="0" err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WebtoB</a:t>
            </a:r>
            <a:endParaRPr lang="en-US" altLang="ko-KR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16" name="AutoShape 440"/>
          <p:cNvSpPr>
            <a:spLocks noChangeArrowheads="1"/>
          </p:cNvSpPr>
          <p:nvPr/>
        </p:nvSpPr>
        <p:spPr bwMode="auto">
          <a:xfrm>
            <a:off x="1645820" y="3058052"/>
            <a:ext cx="2495098" cy="3626456"/>
          </a:xfrm>
          <a:prstGeom prst="roundRect">
            <a:avLst>
              <a:gd name="adj" fmla="val 1018"/>
            </a:avLst>
          </a:prstGeom>
          <a:solidFill>
            <a:srgbClr val="FFFFFF"/>
          </a:soli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tIns="46800"/>
          <a:lstStyle/>
          <a:p>
            <a:pPr marL="88900" marR="0" lvl="0" indent="-88900" defTabSz="914400" eaLnBrk="1" fontAlgn="auto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ko-KR" altLang="ko-KR" sz="11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1881929" y="6355599"/>
            <a:ext cx="2123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en-US" altLang="ko-KR" sz="1600" b="1" dirty="0" smtClean="0">
                <a:solidFill>
                  <a:srgbClr val="C54426"/>
                </a:solidFill>
                <a:latin typeface="맑은 고딕" pitchFamily="50" charset="-127"/>
                <a:ea typeface="맑은 고딕" pitchFamily="50" charset="-127"/>
              </a:rPr>
              <a:t>Enhanced Caching</a:t>
            </a:r>
            <a:endParaRPr lang="ko-KR" altLang="en-US" sz="1600" b="1" dirty="0">
              <a:solidFill>
                <a:srgbClr val="C5442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8" name="AutoShape 113"/>
          <p:cNvSpPr>
            <a:spLocks noChangeArrowheads="1"/>
          </p:cNvSpPr>
          <p:nvPr/>
        </p:nvSpPr>
        <p:spPr bwMode="auto">
          <a:xfrm rot="16200000">
            <a:off x="541584" y="4389932"/>
            <a:ext cx="3117454" cy="721163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E6EBEE"/>
              </a:gs>
              <a:gs pos="100000">
                <a:srgbClr val="F1F4F6"/>
              </a:gs>
            </a:gsLst>
            <a:lin ang="5400000" scaled="1"/>
          </a:gradFill>
          <a:ln w="28575" algn="ctr">
            <a:pattFill prst="wdUpDiag">
              <a:fgClr>
                <a:srgbClr val="336699"/>
              </a:fgClr>
              <a:bgClr>
                <a:srgbClr val="004568"/>
              </a:bgClr>
            </a:pattFill>
            <a:round/>
            <a:headEnd/>
            <a:tailEnd type="none" w="med" len="sm"/>
          </a:ln>
        </p:spPr>
        <p:txBody>
          <a:bodyPr vert="eaVert" wrap="none" lIns="0" tIns="0" rIns="72000" bIns="0" anchor="t"/>
          <a:lstStyle/>
          <a:p>
            <a:pPr algn="ctr"/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캐시</a:t>
            </a: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Manager</a:t>
            </a:r>
          </a:p>
          <a:p>
            <a:endParaRPr lang="en-US" altLang="ko-KR" sz="1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endParaRPr lang="en-US" altLang="ko-KR" sz="1400" b="1" dirty="0">
              <a:solidFill>
                <a:srgbClr val="C54426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grpSp>
        <p:nvGrpSpPr>
          <p:cNvPr id="119" name="그룹 160"/>
          <p:cNvGrpSpPr/>
          <p:nvPr/>
        </p:nvGrpSpPr>
        <p:grpSpPr>
          <a:xfrm>
            <a:off x="2487910" y="5553149"/>
            <a:ext cx="2192660" cy="457952"/>
            <a:chOff x="4345173" y="2591996"/>
            <a:chExt cx="359307" cy="108497"/>
          </a:xfrm>
        </p:grpSpPr>
        <p:sp>
          <p:nvSpPr>
            <p:cNvPr id="120" name="Line 47"/>
            <p:cNvSpPr>
              <a:spLocks noChangeShapeType="1"/>
            </p:cNvSpPr>
            <p:nvPr/>
          </p:nvSpPr>
          <p:spPr bwMode="auto">
            <a:xfrm flipV="1">
              <a:off x="4345173" y="2591996"/>
              <a:ext cx="359307" cy="1018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none" w="med" len="med"/>
              <a:tailEnd type="triangle" w="lg" len="lg"/>
            </a:ln>
          </p:spPr>
          <p:txBody>
            <a:bodyPr wrap="none" lIns="72000" tIns="36000" rIns="0" bIns="0" anchor="ctr"/>
            <a:lstStyle/>
            <a:p>
              <a:pPr algn="ctr">
                <a:defRPr/>
              </a:pPr>
              <a:endParaRPr lang="ko-KR" altLang="en-US" sz="1400" b="1">
                <a:solidFill>
                  <a:srgbClr val="000000"/>
                </a:solidFill>
                <a:latin typeface="맑은 고딕"/>
                <a:ea typeface="맑은 고딕" pitchFamily="50" charset="-127"/>
              </a:endParaRPr>
            </a:p>
          </p:txBody>
        </p:sp>
        <p:sp>
          <p:nvSpPr>
            <p:cNvPr id="121" name="Line 50"/>
            <p:cNvSpPr>
              <a:spLocks noChangeShapeType="1"/>
            </p:cNvSpPr>
            <p:nvPr/>
          </p:nvSpPr>
          <p:spPr bwMode="auto">
            <a:xfrm flipV="1">
              <a:off x="4345173" y="2700493"/>
              <a:ext cx="359307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lg" len="lg"/>
              <a:tailEnd type="none" w="lg" len="lg"/>
            </a:ln>
          </p:spPr>
          <p:txBody>
            <a:bodyPr wrap="none" lIns="72000" tIns="36000" rIns="0" bIns="0" anchor="ctr"/>
            <a:lstStyle/>
            <a:p>
              <a:pPr algn="ctr">
                <a:defRPr/>
              </a:pPr>
              <a:endParaRPr lang="ko-KR" altLang="en-US" sz="1400" b="1">
                <a:solidFill>
                  <a:srgbClr val="000000"/>
                </a:solidFill>
                <a:latin typeface="맑은 고딕"/>
                <a:ea typeface="맑은 고딕" pitchFamily="50" charset="-127"/>
              </a:endParaRPr>
            </a:p>
          </p:txBody>
        </p:sp>
      </p:grpSp>
      <p:sp>
        <p:nvSpPr>
          <p:cNvPr id="122" name="AutoShape 9"/>
          <p:cNvSpPr>
            <a:spLocks noChangeArrowheads="1"/>
          </p:cNvSpPr>
          <p:nvPr/>
        </p:nvSpPr>
        <p:spPr bwMode="auto">
          <a:xfrm rot="16200000">
            <a:off x="757041" y="5237887"/>
            <a:ext cx="1001830" cy="1098951"/>
          </a:xfrm>
          <a:prstGeom prst="upArrow">
            <a:avLst>
              <a:gd name="adj1" fmla="val 54650"/>
              <a:gd name="adj2" fmla="val 57194"/>
            </a:avLst>
          </a:prstGeom>
          <a:solidFill>
            <a:srgbClr val="10598A"/>
          </a:solidFill>
          <a:ln w="9525" algn="ctr">
            <a:noFill/>
            <a:prstDash val="sysDot"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3" name="Line 50"/>
          <p:cNvSpPr>
            <a:spLocks noChangeShapeType="1"/>
          </p:cNvSpPr>
          <p:nvPr/>
        </p:nvSpPr>
        <p:spPr bwMode="auto">
          <a:xfrm flipH="1">
            <a:off x="1807428" y="4192186"/>
            <a:ext cx="461019" cy="1285354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ash"/>
            <a:round/>
            <a:headEnd type="none" w="med" len="med"/>
            <a:tailEnd type="triangle" w="lg" len="lg"/>
          </a:ln>
        </p:spPr>
        <p:txBody>
          <a:bodyPr wrap="none" lIns="72000" tIns="36000" rIns="0" bIns="0" anchor="ctr"/>
          <a:lstStyle/>
          <a:p>
            <a:pPr algn="ctr">
              <a:defRPr/>
            </a:pPr>
            <a:endParaRPr lang="ko-KR" altLang="en-US" sz="1400" b="1">
              <a:solidFill>
                <a:srgbClr val="000000"/>
              </a:solidFill>
              <a:latin typeface="맑은 고딕"/>
              <a:ea typeface="맑은 고딕" pitchFamily="50" charset="-127"/>
            </a:endParaRPr>
          </a:p>
        </p:txBody>
      </p:sp>
      <p:sp>
        <p:nvSpPr>
          <p:cNvPr id="124" name="Rectangle 457"/>
          <p:cNvSpPr>
            <a:spLocks noChangeArrowheads="1"/>
          </p:cNvSpPr>
          <p:nvPr/>
        </p:nvSpPr>
        <p:spPr bwMode="auto">
          <a:xfrm>
            <a:off x="943691" y="5532367"/>
            <a:ext cx="695162" cy="498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ko-KR" altLang="en-US" sz="16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요청</a:t>
            </a:r>
            <a:endParaRPr lang="en-US" altLang="ko-KR" sz="16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ko-KR" altLang="en-US" sz="16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완료</a:t>
            </a:r>
            <a:endParaRPr lang="en-US" altLang="ko-KR" sz="16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5" name="Oval 455"/>
          <p:cNvSpPr>
            <a:spLocks noChangeArrowheads="1"/>
          </p:cNvSpPr>
          <p:nvPr/>
        </p:nvSpPr>
        <p:spPr bwMode="gray">
          <a:xfrm>
            <a:off x="3395218" y="5430506"/>
            <a:ext cx="216968" cy="216968"/>
          </a:xfrm>
          <a:prstGeom prst="ellipse">
            <a:avLst/>
          </a:prstGeom>
          <a:gradFill rotWithShape="1">
            <a:gsLst>
              <a:gs pos="0">
                <a:srgbClr val="C9E4ED"/>
              </a:gs>
              <a:gs pos="100000">
                <a:srgbClr val="86C1D6"/>
              </a:gs>
            </a:gsLst>
            <a:lin ang="5400000" scaled="1"/>
          </a:gradFill>
          <a:ln w="19050" algn="ctr">
            <a:solidFill>
              <a:srgbClr val="3895B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6" name="Line 50"/>
          <p:cNvSpPr>
            <a:spLocks noChangeShapeType="1"/>
          </p:cNvSpPr>
          <p:nvPr/>
        </p:nvSpPr>
        <p:spPr bwMode="auto">
          <a:xfrm flipH="1" flipV="1">
            <a:off x="1807429" y="6011101"/>
            <a:ext cx="604872" cy="0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ash"/>
            <a:round/>
            <a:headEnd type="none" w="med" len="med"/>
            <a:tailEnd type="triangle" w="lg" len="lg"/>
          </a:ln>
        </p:spPr>
        <p:txBody>
          <a:bodyPr wrap="none" lIns="72000" tIns="36000" rIns="0" bIns="0" anchor="ctr"/>
          <a:lstStyle/>
          <a:p>
            <a:pPr algn="ctr">
              <a:defRPr/>
            </a:pPr>
            <a:endParaRPr lang="ko-KR" altLang="en-US" sz="1400" b="1">
              <a:solidFill>
                <a:srgbClr val="000000"/>
              </a:solidFill>
              <a:latin typeface="맑은 고딕"/>
              <a:ea typeface="맑은 고딕" pitchFamily="50" charset="-127"/>
            </a:endParaRPr>
          </a:p>
        </p:txBody>
      </p:sp>
      <p:sp>
        <p:nvSpPr>
          <p:cNvPr id="127" name="Oval 455"/>
          <p:cNvSpPr>
            <a:spLocks noChangeArrowheads="1"/>
          </p:cNvSpPr>
          <p:nvPr/>
        </p:nvSpPr>
        <p:spPr bwMode="gray">
          <a:xfrm>
            <a:off x="2875814" y="5895760"/>
            <a:ext cx="216968" cy="216968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100" b="1">
              <a:solidFill>
                <a:srgbClr val="C5442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28" name="Group 5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09342"/>
              </p:ext>
            </p:extLst>
          </p:nvPr>
        </p:nvGraphicFramePr>
        <p:xfrm>
          <a:off x="2725522" y="3227578"/>
          <a:ext cx="1292281" cy="1311857"/>
        </p:xfrm>
        <a:graphic>
          <a:graphicData uri="http://schemas.openxmlformats.org/drawingml/2006/table">
            <a:tbl>
              <a:tblPr/>
              <a:tblGrid>
                <a:gridCol w="327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09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9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9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09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6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4A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9" name="Oval 455"/>
          <p:cNvSpPr>
            <a:spLocks noChangeArrowheads="1"/>
          </p:cNvSpPr>
          <p:nvPr/>
        </p:nvSpPr>
        <p:spPr bwMode="gray">
          <a:xfrm>
            <a:off x="2783085" y="3520867"/>
            <a:ext cx="216968" cy="21696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61839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0" name="Oval 455"/>
          <p:cNvSpPr>
            <a:spLocks noChangeArrowheads="1"/>
          </p:cNvSpPr>
          <p:nvPr/>
        </p:nvSpPr>
        <p:spPr bwMode="gray">
          <a:xfrm>
            <a:off x="3743205" y="3254167"/>
            <a:ext cx="216968" cy="21696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61839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1" name="Oval 455"/>
          <p:cNvSpPr>
            <a:spLocks noChangeArrowheads="1"/>
          </p:cNvSpPr>
          <p:nvPr/>
        </p:nvSpPr>
        <p:spPr bwMode="gray">
          <a:xfrm>
            <a:off x="3423165" y="3254167"/>
            <a:ext cx="216968" cy="21696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61839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2" name="Oval 455"/>
          <p:cNvSpPr>
            <a:spLocks noChangeArrowheads="1"/>
          </p:cNvSpPr>
          <p:nvPr/>
        </p:nvSpPr>
        <p:spPr bwMode="gray">
          <a:xfrm>
            <a:off x="3118365" y="3779947"/>
            <a:ext cx="216968" cy="21696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61839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3" name="Oval 455"/>
          <p:cNvSpPr>
            <a:spLocks noChangeArrowheads="1"/>
          </p:cNvSpPr>
          <p:nvPr/>
        </p:nvSpPr>
        <p:spPr bwMode="gray">
          <a:xfrm>
            <a:off x="3743205" y="4290487"/>
            <a:ext cx="216968" cy="21696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61839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4" name="Oval 455"/>
          <p:cNvSpPr>
            <a:spLocks noChangeArrowheads="1"/>
          </p:cNvSpPr>
          <p:nvPr/>
        </p:nvSpPr>
        <p:spPr bwMode="gray">
          <a:xfrm>
            <a:off x="3423165" y="4290487"/>
            <a:ext cx="216968" cy="21696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61839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5" name="Oval 455"/>
          <p:cNvSpPr>
            <a:spLocks noChangeArrowheads="1"/>
          </p:cNvSpPr>
          <p:nvPr/>
        </p:nvSpPr>
        <p:spPr bwMode="gray">
          <a:xfrm>
            <a:off x="2783085" y="4290487"/>
            <a:ext cx="216968" cy="21696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61839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6" name="Oval 455"/>
          <p:cNvSpPr>
            <a:spLocks noChangeArrowheads="1"/>
          </p:cNvSpPr>
          <p:nvPr/>
        </p:nvSpPr>
        <p:spPr bwMode="gray">
          <a:xfrm>
            <a:off x="3118365" y="4031407"/>
            <a:ext cx="216968" cy="216968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61839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7" name="Oval 455"/>
          <p:cNvSpPr>
            <a:spLocks noChangeArrowheads="1"/>
          </p:cNvSpPr>
          <p:nvPr/>
        </p:nvSpPr>
        <p:spPr bwMode="gray">
          <a:xfrm>
            <a:off x="3742356" y="3779947"/>
            <a:ext cx="216968" cy="216968"/>
          </a:xfrm>
          <a:prstGeom prst="ellipse">
            <a:avLst/>
          </a:prstGeom>
          <a:gradFill rotWithShape="1">
            <a:gsLst>
              <a:gs pos="0">
                <a:srgbClr val="C9E4ED"/>
              </a:gs>
              <a:gs pos="100000">
                <a:srgbClr val="86C1D6"/>
              </a:gs>
            </a:gsLst>
            <a:lin ang="5400000" scaled="1"/>
          </a:gradFill>
          <a:ln w="19050" algn="ctr">
            <a:solidFill>
              <a:srgbClr val="3895BE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8" name="Rectangle 285"/>
          <p:cNvSpPr>
            <a:spLocks noChangeArrowheads="1"/>
          </p:cNvSpPr>
          <p:nvPr/>
        </p:nvSpPr>
        <p:spPr bwMode="auto">
          <a:xfrm>
            <a:off x="3039022" y="3597033"/>
            <a:ext cx="918601" cy="676366"/>
          </a:xfrm>
          <a:prstGeom prst="rect">
            <a:avLst/>
          </a:prstGeom>
          <a:solidFill>
            <a:srgbClr val="C00000"/>
          </a:solidFill>
          <a:ln w="12700" algn="ctr">
            <a:noFill/>
            <a:miter lim="800000"/>
            <a:headEnd/>
            <a:tailEnd/>
          </a:ln>
        </p:spPr>
        <p:txBody>
          <a:bodyPr wrap="none" tIns="18000" anchor="ctr"/>
          <a:lstStyle/>
          <a:p>
            <a:pPr algn="ctr"/>
            <a:r>
              <a:rPr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Cached </a:t>
            </a:r>
          </a:p>
          <a:p>
            <a:pPr algn="ctr"/>
            <a:r>
              <a:rPr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Request</a:t>
            </a:r>
            <a:endParaRPr lang="en-US" altLang="ko-KR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grpSp>
        <p:nvGrpSpPr>
          <p:cNvPr id="139" name="그룹 190"/>
          <p:cNvGrpSpPr/>
          <p:nvPr/>
        </p:nvGrpSpPr>
        <p:grpSpPr>
          <a:xfrm>
            <a:off x="2231696" y="3738533"/>
            <a:ext cx="831699" cy="453654"/>
            <a:chOff x="4345173" y="2588423"/>
            <a:chExt cx="368520" cy="453654"/>
          </a:xfrm>
        </p:grpSpPr>
        <p:sp>
          <p:nvSpPr>
            <p:cNvPr id="140" name="Line 47"/>
            <p:cNvSpPr>
              <a:spLocks noChangeShapeType="1"/>
            </p:cNvSpPr>
            <p:nvPr/>
          </p:nvSpPr>
          <p:spPr bwMode="auto">
            <a:xfrm>
              <a:off x="4345173" y="2588423"/>
              <a:ext cx="36852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triangle" w="lg" len="lg"/>
            </a:ln>
          </p:spPr>
          <p:txBody>
            <a:bodyPr wrap="none" lIns="72000" tIns="36000" rIns="0" bIns="0" anchor="ctr"/>
            <a:lstStyle/>
            <a:p>
              <a:pPr algn="ctr">
                <a:defRPr/>
              </a:pPr>
              <a:endParaRPr lang="ko-KR" altLang="en-US" sz="1400" b="1">
                <a:solidFill>
                  <a:srgbClr val="000000"/>
                </a:solidFill>
                <a:latin typeface="맑은 고딕"/>
                <a:ea typeface="맑은 고딕" pitchFamily="50" charset="-127"/>
              </a:endParaRPr>
            </a:p>
          </p:txBody>
        </p:sp>
        <p:sp>
          <p:nvSpPr>
            <p:cNvPr id="141" name="Line 50"/>
            <p:cNvSpPr>
              <a:spLocks noChangeShapeType="1"/>
            </p:cNvSpPr>
            <p:nvPr/>
          </p:nvSpPr>
          <p:spPr bwMode="auto">
            <a:xfrm>
              <a:off x="4345173" y="3042077"/>
              <a:ext cx="36852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 type="triangle" w="lg" len="lg"/>
              <a:tailEnd type="none" w="lg" len="lg"/>
            </a:ln>
          </p:spPr>
          <p:txBody>
            <a:bodyPr wrap="none" lIns="72000" tIns="36000" rIns="0" bIns="0" anchor="ctr"/>
            <a:lstStyle/>
            <a:p>
              <a:pPr algn="ctr">
                <a:defRPr/>
              </a:pPr>
              <a:endParaRPr lang="ko-KR" altLang="en-US" sz="1400" b="1">
                <a:solidFill>
                  <a:srgbClr val="000000"/>
                </a:solidFill>
                <a:latin typeface="맑은 고딕"/>
                <a:ea typeface="맑은 고딕" pitchFamily="50" charset="-127"/>
              </a:endParaRPr>
            </a:p>
          </p:txBody>
        </p:sp>
      </p:grpSp>
      <p:sp>
        <p:nvSpPr>
          <p:cNvPr id="142" name="Oval 455"/>
          <p:cNvSpPr>
            <a:spLocks noChangeArrowheads="1"/>
          </p:cNvSpPr>
          <p:nvPr/>
        </p:nvSpPr>
        <p:spPr bwMode="gray">
          <a:xfrm>
            <a:off x="2373019" y="3616224"/>
            <a:ext cx="216968" cy="216968"/>
          </a:xfrm>
          <a:prstGeom prst="ellipse">
            <a:avLst/>
          </a:prstGeom>
          <a:gradFill rotWithShape="1">
            <a:gsLst>
              <a:gs pos="0">
                <a:srgbClr val="C9E4ED"/>
              </a:gs>
              <a:gs pos="100000">
                <a:srgbClr val="86C1D6"/>
              </a:gs>
            </a:gsLst>
            <a:lin ang="5400000" scaled="1"/>
          </a:gradFill>
          <a:ln w="19050" algn="ctr">
            <a:solidFill>
              <a:srgbClr val="3895B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" name="Oval 89"/>
          <p:cNvSpPr>
            <a:spLocks noChangeArrowheads="1"/>
          </p:cNvSpPr>
          <p:nvPr/>
        </p:nvSpPr>
        <p:spPr bwMode="auto">
          <a:xfrm>
            <a:off x="1931343" y="3642321"/>
            <a:ext cx="230400" cy="230400"/>
          </a:xfrm>
          <a:prstGeom prst="ellipse">
            <a:avLst/>
          </a:prstGeom>
          <a:solidFill>
            <a:srgbClr val="082C44"/>
          </a:solidFill>
          <a:ln w="6350" algn="ctr">
            <a:solidFill>
              <a:srgbClr val="082C44"/>
            </a:solidFill>
            <a:round/>
            <a:headEnd/>
            <a:tailEnd/>
          </a:ln>
        </p:spPr>
        <p:txBody>
          <a:bodyPr wrap="none" lIns="0" tIns="46800" rIns="0" anchor="ctr"/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4" name="Oval 89"/>
          <p:cNvSpPr>
            <a:spLocks noChangeArrowheads="1"/>
          </p:cNvSpPr>
          <p:nvPr/>
        </p:nvSpPr>
        <p:spPr bwMode="auto">
          <a:xfrm>
            <a:off x="2579056" y="3151089"/>
            <a:ext cx="230400" cy="230400"/>
          </a:xfrm>
          <a:prstGeom prst="ellipse">
            <a:avLst/>
          </a:prstGeom>
          <a:solidFill>
            <a:srgbClr val="082C44"/>
          </a:solidFill>
          <a:ln w="6350" algn="ctr">
            <a:solidFill>
              <a:srgbClr val="082C44"/>
            </a:solidFill>
            <a:round/>
            <a:headEnd/>
            <a:tailEnd/>
          </a:ln>
        </p:spPr>
        <p:txBody>
          <a:bodyPr wrap="none" lIns="0" tIns="46800" rIns="0" anchor="ctr"/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5" name="Oval 89"/>
          <p:cNvSpPr>
            <a:spLocks noChangeArrowheads="1"/>
          </p:cNvSpPr>
          <p:nvPr/>
        </p:nvSpPr>
        <p:spPr bwMode="auto">
          <a:xfrm>
            <a:off x="4456616" y="5666749"/>
            <a:ext cx="230400" cy="230400"/>
          </a:xfrm>
          <a:prstGeom prst="ellipse">
            <a:avLst/>
          </a:prstGeom>
          <a:solidFill>
            <a:srgbClr val="082C44"/>
          </a:solidFill>
          <a:ln w="6350" algn="ctr">
            <a:solidFill>
              <a:srgbClr val="082C44"/>
            </a:solidFill>
            <a:round/>
            <a:headEnd/>
            <a:tailEnd/>
          </a:ln>
        </p:spPr>
        <p:txBody>
          <a:bodyPr wrap="none" lIns="0" tIns="46800" rIns="0" anchor="ctr"/>
          <a:lstStyle/>
          <a:p>
            <a:pPr algn="ctr"/>
            <a:r>
              <a:rPr lang="en-US" altLang="ko-KR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6" name="AutoShape 9"/>
          <p:cNvSpPr>
            <a:spLocks noChangeArrowheads="1"/>
          </p:cNvSpPr>
          <p:nvPr/>
        </p:nvSpPr>
        <p:spPr bwMode="auto">
          <a:xfrm rot="5400000">
            <a:off x="757042" y="3236318"/>
            <a:ext cx="1001830" cy="1098951"/>
          </a:xfrm>
          <a:prstGeom prst="upArrow">
            <a:avLst>
              <a:gd name="adj1" fmla="val 54650"/>
              <a:gd name="adj2" fmla="val 57194"/>
            </a:avLst>
          </a:prstGeom>
          <a:solidFill>
            <a:srgbClr val="10598A"/>
          </a:solidFill>
          <a:ln w="9525" algn="ctr">
            <a:noFill/>
            <a:prstDash val="sysDot"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7" name="Rectangle 457"/>
          <p:cNvSpPr>
            <a:spLocks noChangeArrowheads="1"/>
          </p:cNvSpPr>
          <p:nvPr/>
        </p:nvSpPr>
        <p:spPr bwMode="auto">
          <a:xfrm>
            <a:off x="415665" y="3530756"/>
            <a:ext cx="1504882" cy="498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ko-KR" altLang="en-US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대용량 </a:t>
            </a:r>
            <a:endParaRPr lang="en-US" altLang="ko-KR" sz="14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defRPr/>
            </a:pPr>
            <a:r>
              <a:rPr lang="en-US" altLang="ko-KR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Request</a:t>
            </a:r>
            <a:endParaRPr lang="en-US" altLang="ko-KR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8" name="Oval 455"/>
          <p:cNvSpPr>
            <a:spLocks noChangeArrowheads="1"/>
          </p:cNvSpPr>
          <p:nvPr/>
        </p:nvSpPr>
        <p:spPr bwMode="gray">
          <a:xfrm>
            <a:off x="5277983" y="6177038"/>
            <a:ext cx="252000" cy="252000"/>
          </a:xfrm>
          <a:prstGeom prst="ellipse">
            <a:avLst/>
          </a:prstGeom>
          <a:gradFill rotWithShape="1">
            <a:gsLst>
              <a:gs pos="0">
                <a:srgbClr val="C9E4ED"/>
              </a:gs>
              <a:gs pos="100000">
                <a:srgbClr val="86C1D6"/>
              </a:gs>
            </a:gsLst>
            <a:lin ang="5400000" scaled="1"/>
          </a:gradFill>
          <a:ln w="19050" algn="ctr">
            <a:solidFill>
              <a:srgbClr val="3895B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9" name="Oval 455"/>
          <p:cNvSpPr>
            <a:spLocks noChangeArrowheads="1"/>
          </p:cNvSpPr>
          <p:nvPr/>
        </p:nvSpPr>
        <p:spPr bwMode="gray">
          <a:xfrm>
            <a:off x="4615837" y="6133768"/>
            <a:ext cx="252000" cy="252000"/>
          </a:xfrm>
          <a:prstGeom prst="ellipse">
            <a:avLst/>
          </a:prstGeom>
          <a:gradFill rotWithShape="1">
            <a:gsLst>
              <a:gs pos="0">
                <a:srgbClr val="C9E4ED"/>
              </a:gs>
              <a:gs pos="100000">
                <a:srgbClr val="86C1D6"/>
              </a:gs>
            </a:gsLst>
            <a:lin ang="5400000" scaled="1"/>
          </a:gradFill>
          <a:ln w="19050" algn="ctr">
            <a:solidFill>
              <a:srgbClr val="3895B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0" name="Oval 455"/>
          <p:cNvSpPr>
            <a:spLocks noChangeArrowheads="1"/>
          </p:cNvSpPr>
          <p:nvPr/>
        </p:nvSpPr>
        <p:spPr bwMode="gray">
          <a:xfrm>
            <a:off x="4946573" y="5193020"/>
            <a:ext cx="252000" cy="252000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100" b="1">
              <a:solidFill>
                <a:srgbClr val="C5442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1" name="Oval 455"/>
          <p:cNvSpPr>
            <a:spLocks noChangeArrowheads="1"/>
          </p:cNvSpPr>
          <p:nvPr/>
        </p:nvSpPr>
        <p:spPr bwMode="gray">
          <a:xfrm>
            <a:off x="5277983" y="5085992"/>
            <a:ext cx="252000" cy="252000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100" b="1">
              <a:solidFill>
                <a:srgbClr val="C5442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" name="Oval 455"/>
          <p:cNvSpPr>
            <a:spLocks noChangeArrowheads="1"/>
          </p:cNvSpPr>
          <p:nvPr/>
        </p:nvSpPr>
        <p:spPr bwMode="gray">
          <a:xfrm>
            <a:off x="4615837" y="5042722"/>
            <a:ext cx="252000" cy="252000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100" b="1">
              <a:solidFill>
                <a:srgbClr val="C5442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3" name="Oval 455"/>
          <p:cNvSpPr>
            <a:spLocks noChangeArrowheads="1"/>
          </p:cNvSpPr>
          <p:nvPr/>
        </p:nvSpPr>
        <p:spPr bwMode="gray">
          <a:xfrm>
            <a:off x="4946573" y="4091584"/>
            <a:ext cx="252000" cy="252000"/>
          </a:xfrm>
          <a:prstGeom prst="ellipse">
            <a:avLst/>
          </a:prstGeom>
          <a:solidFill>
            <a:srgbClr val="E5DBED"/>
          </a:solidFill>
          <a:ln w="19050" algn="ctr">
            <a:solidFill>
              <a:srgbClr val="7E52A1">
                <a:alpha val="6588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4" name="Oval 455"/>
          <p:cNvSpPr>
            <a:spLocks noChangeArrowheads="1"/>
          </p:cNvSpPr>
          <p:nvPr/>
        </p:nvSpPr>
        <p:spPr bwMode="gray">
          <a:xfrm>
            <a:off x="5277983" y="3984556"/>
            <a:ext cx="252000" cy="252000"/>
          </a:xfrm>
          <a:prstGeom prst="ellipse">
            <a:avLst/>
          </a:prstGeom>
          <a:solidFill>
            <a:srgbClr val="E5DBED"/>
          </a:solidFill>
          <a:ln w="19050" algn="ctr">
            <a:solidFill>
              <a:srgbClr val="7E52A1">
                <a:alpha val="6588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5" name="Oval 455"/>
          <p:cNvSpPr>
            <a:spLocks noChangeArrowheads="1"/>
          </p:cNvSpPr>
          <p:nvPr/>
        </p:nvSpPr>
        <p:spPr bwMode="gray">
          <a:xfrm>
            <a:off x="4615837" y="3941286"/>
            <a:ext cx="252000" cy="252000"/>
          </a:xfrm>
          <a:prstGeom prst="ellipse">
            <a:avLst/>
          </a:prstGeom>
          <a:solidFill>
            <a:srgbClr val="E5DBED"/>
          </a:solidFill>
          <a:ln w="19050" algn="ctr">
            <a:solidFill>
              <a:srgbClr val="7E52A1">
                <a:alpha val="6588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4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6" name="그림 155"/>
          <p:cNvPicPr>
            <a:picLocks noChangeAspect="1"/>
          </p:cNvPicPr>
          <p:nvPr/>
        </p:nvPicPr>
        <p:blipFill>
          <a:blip r:embed="rId3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56" y="3235454"/>
            <a:ext cx="695046" cy="695046"/>
          </a:xfrm>
          <a:prstGeom prst="rect">
            <a:avLst/>
          </a:prstGeom>
        </p:spPr>
      </p:pic>
      <p:pic>
        <p:nvPicPr>
          <p:cNvPr id="157" name="그림 156"/>
          <p:cNvPicPr>
            <a:picLocks noChangeAspect="1"/>
          </p:cNvPicPr>
          <p:nvPr/>
        </p:nvPicPr>
        <p:blipFill>
          <a:blip r:embed="rId3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56" y="4405135"/>
            <a:ext cx="695046" cy="695046"/>
          </a:xfrm>
          <a:prstGeom prst="rect">
            <a:avLst/>
          </a:prstGeom>
        </p:spPr>
      </p:pic>
      <p:pic>
        <p:nvPicPr>
          <p:cNvPr id="158" name="그림 157"/>
          <p:cNvPicPr>
            <a:picLocks noChangeAspect="1"/>
          </p:cNvPicPr>
          <p:nvPr/>
        </p:nvPicPr>
        <p:blipFill>
          <a:blip r:embed="rId3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56" y="5502631"/>
            <a:ext cx="695046" cy="695046"/>
          </a:xfrm>
          <a:prstGeom prst="rect">
            <a:avLst/>
          </a:prstGeom>
        </p:spPr>
      </p:pic>
      <p:sp>
        <p:nvSpPr>
          <p:cNvPr id="159" name="직사각형 158"/>
          <p:cNvSpPr/>
          <p:nvPr/>
        </p:nvSpPr>
        <p:spPr>
          <a:xfrm>
            <a:off x="4863463" y="3444478"/>
            <a:ext cx="4356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rgbClr val="333333"/>
              </a:buClr>
              <a:buSzPct val="80000"/>
            </a:pPr>
            <a:r>
              <a:rPr lang="en-US" altLang="ko-KR" sz="12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EJB</a:t>
            </a:r>
            <a:endParaRPr lang="ko-KR" altLang="en-US" sz="1200" b="1" dirty="0">
              <a:solidFill>
                <a:srgbClr val="000000">
                  <a:lumMod val="50000"/>
                  <a:lumOff val="50000"/>
                </a:srgb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4734774" y="4614159"/>
            <a:ext cx="693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rgbClr val="333333"/>
              </a:buClr>
              <a:buSzPct val="80000"/>
            </a:pPr>
            <a:r>
              <a:rPr lang="en-US" altLang="ko-KR" sz="12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Servlet</a:t>
            </a:r>
            <a:endParaRPr lang="ko-KR" altLang="en-US" sz="1200" b="1" dirty="0">
              <a:solidFill>
                <a:srgbClr val="000000">
                  <a:lumMod val="50000"/>
                  <a:lumOff val="50000"/>
                </a:srgb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61" name="직사각형 160"/>
          <p:cNvSpPr/>
          <p:nvPr/>
        </p:nvSpPr>
        <p:spPr>
          <a:xfrm>
            <a:off x="4838264" y="5693327"/>
            <a:ext cx="486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Clr>
                <a:srgbClr val="333333"/>
              </a:buClr>
              <a:buSzPct val="80000"/>
            </a:pPr>
            <a:r>
              <a:rPr lang="en-US" altLang="ko-KR" sz="12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JMS</a:t>
            </a:r>
            <a:endParaRPr lang="ko-KR" altLang="en-US" sz="1200" b="1" dirty="0">
              <a:solidFill>
                <a:srgbClr val="000000">
                  <a:lumMod val="50000"/>
                  <a:lumOff val="50000"/>
                </a:srgb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3.5 Local IPC </a:t>
            </a:r>
            <a:r>
              <a:rPr lang="ko-KR" altLang="en-US" dirty="0" smtClean="0"/>
              <a:t>통신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단일 하드웨어에 </a:t>
            </a:r>
            <a:r>
              <a:rPr lang="ko-KR" altLang="en-US" dirty="0" err="1" smtClean="0"/>
              <a:t>포팅된</a:t>
            </a:r>
            <a:r>
              <a:rPr lang="ko-KR" altLang="en-US" dirty="0" smtClean="0"/>
              <a:t> </a:t>
            </a:r>
            <a:r>
              <a:rPr lang="en-US" altLang="ko-KR" dirty="0" smtClean="0"/>
              <a:t>JEUS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WebtoB</a:t>
            </a:r>
            <a:r>
              <a:rPr lang="ko-KR" altLang="en-US" dirty="0" smtClean="0"/>
              <a:t>의 연계는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일반적인 소켓 연결보다 향상된 성능을 발휘하는 </a:t>
            </a:r>
            <a:r>
              <a:rPr lang="en-US" altLang="ko-KR" dirty="0" smtClean="0"/>
              <a:t>Local IPC(Inter Process Communication) </a:t>
            </a:r>
            <a:r>
              <a:rPr lang="ko-KR" altLang="en-US" dirty="0" smtClean="0"/>
              <a:t>통신방식이 사용됩니다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Local IPC(Inter Process Communication)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통신을 통한 고성능 처리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" name="Rectangle 170"/>
          <p:cNvSpPr>
            <a:spLocks noChangeArrowheads="1"/>
          </p:cNvSpPr>
          <p:nvPr/>
        </p:nvSpPr>
        <p:spPr bwMode="auto">
          <a:xfrm>
            <a:off x="567678" y="2684748"/>
            <a:ext cx="5885658" cy="26282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algn="ctr">
            <a:solidFill>
              <a:srgbClr val="336699"/>
            </a:solidFill>
            <a:prstDash val="dash"/>
            <a:round/>
            <a:headEnd/>
            <a:tailEnd/>
          </a:ln>
        </p:spPr>
        <p:txBody>
          <a:bodyPr lIns="0" tIns="90000" rIns="0" bIns="10800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sz="1100" kern="0" dirty="0">
                <a:solidFill>
                  <a:sysClr val="windowText" lastClr="000000"/>
                </a:solidFill>
                <a:latin typeface="+mn-ea"/>
                <a:ea typeface="+mn-ea"/>
              </a:rPr>
              <a:t>단일 </a:t>
            </a:r>
            <a:r>
              <a:rPr kumimoji="0" lang="en-US" altLang="ko-KR" sz="1100" kern="0" dirty="0">
                <a:solidFill>
                  <a:sysClr val="windowText" lastClr="000000"/>
                </a:solidFill>
                <a:latin typeface="+mn-ea"/>
                <a:ea typeface="+mn-ea"/>
              </a:rPr>
              <a:t>H/W:  </a:t>
            </a:r>
            <a:r>
              <a:rPr kumimoji="0" lang="en-US" altLang="ko-KR" sz="1100" kern="0" dirty="0" err="1">
                <a:solidFill>
                  <a:sysClr val="windowText" lastClr="000000"/>
                </a:solidFill>
                <a:latin typeface="+mn-ea"/>
                <a:ea typeface="+mn-ea"/>
              </a:rPr>
              <a:t>WebtoB</a:t>
            </a:r>
            <a:r>
              <a:rPr kumimoji="0" lang="en-US" altLang="ko-KR" sz="1100" kern="0" dirty="0">
                <a:solidFill>
                  <a:sysClr val="windowText" lastClr="000000"/>
                </a:solidFill>
                <a:latin typeface="+mn-ea"/>
                <a:ea typeface="+mn-ea"/>
              </a:rPr>
              <a:t> + JEUS</a:t>
            </a:r>
            <a:endParaRPr kumimoji="0" lang="ko-KR" altLang="ko-KR" sz="1100" kern="0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99" name="AutoShape 473"/>
          <p:cNvSpPr>
            <a:spLocks noChangeArrowheads="1"/>
          </p:cNvSpPr>
          <p:nvPr/>
        </p:nvSpPr>
        <p:spPr bwMode="auto">
          <a:xfrm>
            <a:off x="4355182" y="3206673"/>
            <a:ext cx="1162050" cy="1360488"/>
          </a:xfrm>
          <a:prstGeom prst="roundRect">
            <a:avLst>
              <a:gd name="adj" fmla="val 3403"/>
            </a:avLst>
          </a:prstGeom>
          <a:gradFill rotWithShape="1">
            <a:gsLst>
              <a:gs pos="0">
                <a:srgbClr val="3F78A7"/>
              </a:gs>
              <a:gs pos="100000">
                <a:srgbClr val="10598A"/>
              </a:gs>
            </a:gsLst>
            <a:lin ang="5400000" scaled="1"/>
          </a:gradFill>
          <a:ln w="19050" algn="ctr">
            <a:solidFill>
              <a:srgbClr val="97C6E9"/>
            </a:solidFill>
            <a:round/>
            <a:headEnd/>
            <a:tailEnd/>
          </a:ln>
        </p:spPr>
        <p:txBody>
          <a:bodyPr wrap="none" lIns="36000" tIns="36000" rIns="36000" bIns="360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>
                <a:solidFill>
                  <a:srgbClr val="FFFFFF"/>
                </a:solidFill>
                <a:latin typeface="+mn-ea"/>
                <a:ea typeface="+mn-ea"/>
              </a:rPr>
              <a:t>JEUS</a:t>
            </a:r>
          </a:p>
        </p:txBody>
      </p:sp>
      <p:sp>
        <p:nvSpPr>
          <p:cNvPr id="100" name="AutoShape 474"/>
          <p:cNvSpPr>
            <a:spLocks noChangeArrowheads="1"/>
          </p:cNvSpPr>
          <p:nvPr/>
        </p:nvSpPr>
        <p:spPr bwMode="auto">
          <a:xfrm>
            <a:off x="4417094" y="3517823"/>
            <a:ext cx="1038225" cy="973138"/>
          </a:xfrm>
          <a:prstGeom prst="roundRect">
            <a:avLst>
              <a:gd name="adj" fmla="val 2185"/>
            </a:avLst>
          </a:prstGeom>
          <a:gradFill rotWithShape="1">
            <a:gsLst>
              <a:gs pos="0">
                <a:srgbClr val="F0F0F0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tIns="46800"/>
          <a:lstStyle/>
          <a:p>
            <a:pPr marL="88900" indent="-88900" algn="ctr" fontAlgn="auto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defRPr/>
            </a:pPr>
            <a:endParaRPr kumimoji="0" lang="ko-KR" altLang="ko-KR" sz="1100" kern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101" name="Picture 475" descr="Untitled-1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819" y="3700386"/>
            <a:ext cx="5302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val 476"/>
          <p:cNvSpPr>
            <a:spLocks noChangeArrowheads="1"/>
          </p:cNvSpPr>
          <p:nvPr/>
        </p:nvSpPr>
        <p:spPr bwMode="gray">
          <a:xfrm>
            <a:off x="4650457" y="4270298"/>
            <a:ext cx="123825" cy="122238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03" name="Oval 477"/>
          <p:cNvSpPr>
            <a:spLocks noChangeArrowheads="1"/>
          </p:cNvSpPr>
          <p:nvPr/>
        </p:nvSpPr>
        <p:spPr bwMode="gray">
          <a:xfrm>
            <a:off x="4836194" y="4270298"/>
            <a:ext cx="120650" cy="122238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04" name="Oval 478"/>
          <p:cNvSpPr>
            <a:spLocks noChangeArrowheads="1"/>
          </p:cNvSpPr>
          <p:nvPr/>
        </p:nvSpPr>
        <p:spPr bwMode="gray">
          <a:xfrm>
            <a:off x="5017169" y="4208386"/>
            <a:ext cx="120650" cy="120650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05" name="Oval 479"/>
          <p:cNvSpPr>
            <a:spLocks noChangeArrowheads="1"/>
          </p:cNvSpPr>
          <p:nvPr/>
        </p:nvSpPr>
        <p:spPr bwMode="gray">
          <a:xfrm>
            <a:off x="5139407" y="4086148"/>
            <a:ext cx="123825" cy="122238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06" name="Oval 480"/>
          <p:cNvSpPr>
            <a:spLocks noChangeArrowheads="1"/>
          </p:cNvSpPr>
          <p:nvPr/>
        </p:nvSpPr>
        <p:spPr bwMode="gray">
          <a:xfrm>
            <a:off x="5201319" y="3903586"/>
            <a:ext cx="122238" cy="120650"/>
          </a:xfrm>
          <a:prstGeom prst="ellipse">
            <a:avLst/>
          </a:prstGeom>
          <a:gradFill rotWithShape="1">
            <a:gsLst>
              <a:gs pos="0">
                <a:srgbClr val="B9C8D4"/>
              </a:gs>
              <a:gs pos="100000">
                <a:srgbClr val="61839F"/>
              </a:gs>
            </a:gsLst>
            <a:lin ang="5400000" scaled="1"/>
          </a:gradFill>
          <a:ln w="19050" algn="ctr">
            <a:solidFill>
              <a:srgbClr val="61839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07" name="AutoShape 481"/>
          <p:cNvSpPr>
            <a:spLocks noChangeArrowheads="1"/>
          </p:cNvSpPr>
          <p:nvPr/>
        </p:nvSpPr>
        <p:spPr bwMode="auto">
          <a:xfrm>
            <a:off x="2313657" y="3206673"/>
            <a:ext cx="1162050" cy="1360488"/>
          </a:xfrm>
          <a:prstGeom prst="roundRect">
            <a:avLst>
              <a:gd name="adj" fmla="val 3403"/>
            </a:avLst>
          </a:prstGeom>
          <a:gradFill rotWithShape="1">
            <a:gsLst>
              <a:gs pos="0">
                <a:srgbClr val="8F8F8F"/>
              </a:gs>
              <a:gs pos="100000">
                <a:srgbClr val="777777"/>
              </a:gs>
            </a:gsLst>
            <a:lin ang="5400000" scaled="1"/>
          </a:gradFill>
          <a:ln w="19050" algn="ctr">
            <a:solidFill>
              <a:srgbClr val="5F5F5F"/>
            </a:solidFill>
            <a:round/>
            <a:headEnd/>
            <a:tailEnd/>
          </a:ln>
        </p:spPr>
        <p:txBody>
          <a:bodyPr wrap="none" lIns="18000" rIns="18000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>
                <a:solidFill>
                  <a:srgbClr val="FFFFFF"/>
                </a:solidFill>
                <a:latin typeface="+mn-ea"/>
                <a:ea typeface="+mn-ea"/>
                <a:cs typeface="Times New Roman" pitchFamily="18" charset="0"/>
              </a:rPr>
              <a:t>WebtoB</a:t>
            </a:r>
          </a:p>
        </p:txBody>
      </p:sp>
      <p:sp>
        <p:nvSpPr>
          <p:cNvPr id="108" name="AutoShape 482"/>
          <p:cNvSpPr>
            <a:spLocks noChangeArrowheads="1"/>
          </p:cNvSpPr>
          <p:nvPr/>
        </p:nvSpPr>
        <p:spPr bwMode="auto">
          <a:xfrm>
            <a:off x="2375569" y="3517823"/>
            <a:ext cx="1038225" cy="973138"/>
          </a:xfrm>
          <a:prstGeom prst="roundRect">
            <a:avLst>
              <a:gd name="adj" fmla="val 2185"/>
            </a:avLst>
          </a:prstGeom>
          <a:gradFill rotWithShape="1">
            <a:gsLst>
              <a:gs pos="0">
                <a:srgbClr val="F0F0F0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tIns="46800"/>
          <a:lstStyle/>
          <a:p>
            <a:pPr marL="88900" indent="-88900" algn="ctr" fontAlgn="auto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defRPr/>
            </a:pPr>
            <a:endParaRPr kumimoji="0" lang="ko-KR" altLang="ko-KR" sz="1100" kern="0">
              <a:solidFill>
                <a:sysClr val="windowText" lastClr="00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109" name="Picture 483" descr="Untitled-1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294" y="3748011"/>
            <a:ext cx="5302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4"/>
          <p:cNvGrpSpPr>
            <a:grpSpLocks/>
          </p:cNvGrpSpPr>
          <p:nvPr/>
        </p:nvGrpSpPr>
        <p:grpSpPr bwMode="auto">
          <a:xfrm>
            <a:off x="2416844" y="3817861"/>
            <a:ext cx="676275" cy="384175"/>
            <a:chOff x="1741" y="2025"/>
            <a:chExt cx="426" cy="242"/>
          </a:xfrm>
        </p:grpSpPr>
        <p:sp>
          <p:nvSpPr>
            <p:cNvPr id="111" name="AutoShape 465"/>
            <p:cNvSpPr>
              <a:spLocks noChangeArrowheads="1"/>
            </p:cNvSpPr>
            <p:nvPr/>
          </p:nvSpPr>
          <p:spPr bwMode="auto">
            <a:xfrm rot="5400000">
              <a:off x="1833" y="1933"/>
              <a:ext cx="242" cy="426"/>
            </a:xfrm>
            <a:prstGeom prst="can">
              <a:avLst>
                <a:gd name="adj" fmla="val 25451"/>
              </a:avLst>
            </a:prstGeom>
            <a:solidFill>
              <a:srgbClr val="FFFFFF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14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12" name="Oval 468"/>
            <p:cNvSpPr>
              <a:spLocks noChangeArrowheads="1"/>
            </p:cNvSpPr>
            <p:nvPr/>
          </p:nvSpPr>
          <p:spPr bwMode="auto">
            <a:xfrm flipH="1">
              <a:off x="1786" y="2044"/>
              <a:ext cx="122" cy="194"/>
            </a:xfrm>
            <a:prstGeom prst="ellipse">
              <a:avLst/>
            </a:prstGeom>
            <a:solidFill>
              <a:srgbClr val="C1D2D9"/>
            </a:solidFill>
            <a:ln w="19050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1600" ker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13" name="Oval 469"/>
            <p:cNvSpPr>
              <a:spLocks noChangeArrowheads="1"/>
            </p:cNvSpPr>
            <p:nvPr/>
          </p:nvSpPr>
          <p:spPr bwMode="auto">
            <a:xfrm flipH="1">
              <a:off x="1838" y="2044"/>
              <a:ext cx="122" cy="194"/>
            </a:xfrm>
            <a:prstGeom prst="ellipse">
              <a:avLst/>
            </a:prstGeom>
            <a:gradFill rotWithShape="1">
              <a:gsLst>
                <a:gs pos="0">
                  <a:srgbClr val="769DC0"/>
                </a:gs>
                <a:gs pos="100000">
                  <a:srgbClr val="5081AE"/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1600" ker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14" name="Oval 470"/>
            <p:cNvSpPr>
              <a:spLocks noChangeArrowheads="1"/>
            </p:cNvSpPr>
            <p:nvPr/>
          </p:nvSpPr>
          <p:spPr bwMode="auto">
            <a:xfrm flipH="1">
              <a:off x="1892" y="2044"/>
              <a:ext cx="122" cy="194"/>
            </a:xfrm>
            <a:prstGeom prst="ellipse">
              <a:avLst/>
            </a:prstGeom>
            <a:solidFill>
              <a:srgbClr val="10598A"/>
            </a:solidFill>
            <a:ln w="38100" cap="rnd" algn="ctr">
              <a:noFill/>
              <a:prstDash val="sysDot"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defRPr/>
              </a:pPr>
              <a:endParaRPr kumimoji="0" lang="ko-KR" altLang="ko-KR" sz="1600" ker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15" name="Oval 472"/>
            <p:cNvSpPr>
              <a:spLocks noChangeArrowheads="1"/>
            </p:cNvSpPr>
            <p:nvPr/>
          </p:nvSpPr>
          <p:spPr bwMode="auto">
            <a:xfrm flipH="1">
              <a:off x="1936" y="2044"/>
              <a:ext cx="122" cy="194"/>
            </a:xfrm>
            <a:prstGeom prst="ellipse">
              <a:avLst/>
            </a:prstGeom>
            <a:pattFill prst="wdDnDiag">
              <a:fgClr>
                <a:srgbClr val="08376B"/>
              </a:fgClr>
              <a:bgClr>
                <a:srgbClr val="204F83"/>
              </a:bgClr>
            </a:pattFill>
            <a:ln w="31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1600" ker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16" name="Oval 490"/>
          <p:cNvSpPr>
            <a:spLocks noChangeArrowheads="1"/>
          </p:cNvSpPr>
          <p:nvPr/>
        </p:nvSpPr>
        <p:spPr bwMode="gray">
          <a:xfrm>
            <a:off x="3021682" y="3957561"/>
            <a:ext cx="122237" cy="120650"/>
          </a:xfrm>
          <a:prstGeom prst="ellipse">
            <a:avLst/>
          </a:prstGeom>
          <a:gradFill rotWithShape="1">
            <a:gsLst>
              <a:gs pos="0">
                <a:srgbClr val="C9E4ED"/>
              </a:gs>
              <a:gs pos="100000">
                <a:srgbClr val="86C1D6"/>
              </a:gs>
            </a:gsLst>
            <a:lin ang="5400000" scaled="1"/>
          </a:gradFill>
          <a:ln w="19050" algn="ctr">
            <a:solidFill>
              <a:srgbClr val="3895BE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17" name="Oval 491"/>
          <p:cNvSpPr>
            <a:spLocks noChangeArrowheads="1"/>
          </p:cNvSpPr>
          <p:nvPr/>
        </p:nvSpPr>
        <p:spPr bwMode="gray">
          <a:xfrm>
            <a:off x="3551907" y="3957561"/>
            <a:ext cx="122237" cy="120650"/>
          </a:xfrm>
          <a:prstGeom prst="ellipse">
            <a:avLst/>
          </a:prstGeom>
          <a:gradFill rotWithShape="1">
            <a:gsLst>
              <a:gs pos="0">
                <a:srgbClr val="C9E4ED"/>
              </a:gs>
              <a:gs pos="100000">
                <a:srgbClr val="86C1D6"/>
              </a:gs>
            </a:gsLst>
            <a:lin ang="5400000" scaled="1"/>
          </a:gradFill>
          <a:ln w="19050" algn="ctr">
            <a:solidFill>
              <a:srgbClr val="3895BE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grpSp>
        <p:nvGrpSpPr>
          <p:cNvPr id="3" name="Group 492"/>
          <p:cNvGrpSpPr>
            <a:grpSpLocks/>
          </p:cNvGrpSpPr>
          <p:nvPr/>
        </p:nvGrpSpPr>
        <p:grpSpPr bwMode="auto">
          <a:xfrm>
            <a:off x="1935832" y="3638473"/>
            <a:ext cx="301625" cy="673100"/>
            <a:chOff x="0" y="1350"/>
            <a:chExt cx="952" cy="424"/>
          </a:xfrm>
        </p:grpSpPr>
        <p:sp>
          <p:nvSpPr>
            <p:cNvPr id="119" name="Line 45"/>
            <p:cNvSpPr>
              <a:spLocks noChangeShapeType="1"/>
            </p:cNvSpPr>
            <p:nvPr/>
          </p:nvSpPr>
          <p:spPr bwMode="auto">
            <a:xfrm>
              <a:off x="0" y="1350"/>
              <a:ext cx="95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 wrap="none" lIns="72000" tIns="3600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20" name="Line 46"/>
            <p:cNvSpPr>
              <a:spLocks noChangeShapeType="1"/>
            </p:cNvSpPr>
            <p:nvPr/>
          </p:nvSpPr>
          <p:spPr bwMode="auto">
            <a:xfrm>
              <a:off x="0" y="1420"/>
              <a:ext cx="95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 wrap="none" lIns="72000" tIns="3600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21" name="Line 47"/>
            <p:cNvSpPr>
              <a:spLocks noChangeShapeType="1"/>
            </p:cNvSpPr>
            <p:nvPr/>
          </p:nvSpPr>
          <p:spPr bwMode="auto">
            <a:xfrm>
              <a:off x="0" y="1491"/>
              <a:ext cx="95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 wrap="none" lIns="72000" tIns="3600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22" name="Line 48"/>
            <p:cNvSpPr>
              <a:spLocks noChangeShapeType="1"/>
            </p:cNvSpPr>
            <p:nvPr/>
          </p:nvSpPr>
          <p:spPr bwMode="auto">
            <a:xfrm>
              <a:off x="0" y="1562"/>
              <a:ext cx="95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 wrap="none" lIns="72000" tIns="3600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23" name="Line 49"/>
            <p:cNvSpPr>
              <a:spLocks noChangeShapeType="1"/>
            </p:cNvSpPr>
            <p:nvPr/>
          </p:nvSpPr>
          <p:spPr bwMode="auto">
            <a:xfrm>
              <a:off x="0" y="1633"/>
              <a:ext cx="95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 wrap="none" lIns="72000" tIns="3600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24" name="Line 50"/>
            <p:cNvSpPr>
              <a:spLocks noChangeShapeType="1"/>
            </p:cNvSpPr>
            <p:nvPr/>
          </p:nvSpPr>
          <p:spPr bwMode="auto">
            <a:xfrm>
              <a:off x="0" y="1703"/>
              <a:ext cx="95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 wrap="none" lIns="72000" tIns="3600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25" name="Line 51"/>
            <p:cNvSpPr>
              <a:spLocks noChangeShapeType="1"/>
            </p:cNvSpPr>
            <p:nvPr/>
          </p:nvSpPr>
          <p:spPr bwMode="auto">
            <a:xfrm>
              <a:off x="0" y="1774"/>
              <a:ext cx="952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med"/>
            </a:ln>
          </p:spPr>
          <p:txBody>
            <a:bodyPr wrap="none" lIns="72000" tIns="36000" rIns="0" bIns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126" name="AutoShape 501"/>
          <p:cNvCxnSpPr>
            <a:cxnSpLocks noChangeShapeType="1"/>
            <a:stCxn id="117" idx="6"/>
            <a:endCxn id="100" idx="1"/>
          </p:cNvCxnSpPr>
          <p:nvPr/>
        </p:nvCxnSpPr>
        <p:spPr bwMode="auto">
          <a:xfrm flipV="1">
            <a:off x="3683669" y="4005186"/>
            <a:ext cx="733425" cy="12700"/>
          </a:xfrm>
          <a:prstGeom prst="straightConnector1">
            <a:avLst/>
          </a:prstGeom>
          <a:noFill/>
          <a:ln w="28575">
            <a:solidFill>
              <a:srgbClr val="333333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127" name="Oval 502"/>
          <p:cNvSpPr>
            <a:spLocks noChangeArrowheads="1"/>
          </p:cNvSpPr>
          <p:nvPr/>
        </p:nvSpPr>
        <p:spPr bwMode="auto">
          <a:xfrm>
            <a:off x="2110457" y="3524173"/>
            <a:ext cx="385762" cy="908050"/>
          </a:xfrm>
          <a:prstGeom prst="ellipse">
            <a:avLst/>
          </a:prstGeom>
          <a:pattFill prst="ltUpDiag">
            <a:fgClr>
              <a:srgbClr val="FF0000">
                <a:alpha val="14902"/>
              </a:srgbClr>
            </a:fgClr>
            <a:bgClr>
              <a:srgbClr val="FFFFFF">
                <a:alpha val="14902"/>
              </a:srgbClr>
            </a:bgClr>
          </a:pattFill>
          <a:ln w="12700" algn="ctr">
            <a:solidFill>
              <a:srgbClr val="C5442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213B5D"/>
              </a:buClr>
              <a:defRPr/>
            </a:pPr>
            <a:endParaRPr kumimoji="0" lang="ko-KR" altLang="ko-KR" sz="1000" kern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128" name="Text Box 280"/>
          <p:cNvSpPr txBox="1">
            <a:spLocks noChangeArrowheads="1"/>
          </p:cNvSpPr>
          <p:nvPr/>
        </p:nvSpPr>
        <p:spPr bwMode="auto">
          <a:xfrm>
            <a:off x="3370932" y="4643361"/>
            <a:ext cx="1057275" cy="528637"/>
          </a:xfrm>
          <a:prstGeom prst="rect">
            <a:avLst/>
          </a:prstGeom>
          <a:solidFill>
            <a:srgbClr val="C54426"/>
          </a:solidFill>
          <a:ln w="12700" algn="ctr">
            <a:noFill/>
            <a:miter lim="800000"/>
            <a:headEnd/>
            <a:tailEnd/>
          </a:ln>
        </p:spPr>
        <p:txBody>
          <a:bodyPr lIns="54000" tIns="10800" rIns="54000" bIns="10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kern="0">
                <a:solidFill>
                  <a:srgbClr val="FFFFFF"/>
                </a:solidFill>
                <a:latin typeface="+mn-ea"/>
                <a:ea typeface="+mn-ea"/>
              </a:rPr>
              <a:t>Stream Pipe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kern="0">
                <a:solidFill>
                  <a:srgbClr val="FFFFFF"/>
                </a:solidFill>
                <a:latin typeface="+mn-ea"/>
                <a:ea typeface="+mn-ea"/>
              </a:rPr>
              <a:t>통신</a:t>
            </a:r>
          </a:p>
        </p:txBody>
      </p:sp>
      <p:pic>
        <p:nvPicPr>
          <p:cNvPr id="129" name="Picture 65" descr="Icon 2007_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697" y="2468724"/>
            <a:ext cx="7000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그룹 42"/>
          <p:cNvGrpSpPr/>
          <p:nvPr/>
        </p:nvGrpSpPr>
        <p:grpSpPr>
          <a:xfrm>
            <a:off x="404813" y="5529064"/>
            <a:ext cx="2956828" cy="184666"/>
            <a:chOff x="341312" y="2191410"/>
            <a:chExt cx="2956828" cy="184666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활용 방안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7" name="L 도형 46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48" name="그룹 47"/>
          <p:cNvGrpSpPr/>
          <p:nvPr/>
        </p:nvGrpSpPr>
        <p:grpSpPr>
          <a:xfrm>
            <a:off x="468062" y="5887600"/>
            <a:ext cx="5985273" cy="1331836"/>
            <a:chOff x="9490075" y="2805075"/>
            <a:chExt cx="2873449" cy="1236376"/>
          </a:xfrm>
        </p:grpSpPr>
        <p:sp>
          <p:nvSpPr>
            <p:cNvPr id="49" name="직사각형 48"/>
            <p:cNvSpPr/>
            <p:nvPr/>
          </p:nvSpPr>
          <p:spPr>
            <a:xfrm>
              <a:off x="9490075" y="3037236"/>
              <a:ext cx="2873449" cy="10042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JEUS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내에 기본적으로 </a:t>
              </a:r>
              <a:r>
                <a:rPr lang="en-US" altLang="ko-KR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WebtoB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Light Version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을 내장하고 있음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내장 </a:t>
              </a:r>
              <a:r>
                <a:rPr lang="en-US" altLang="ko-KR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WebtoB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와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JEUS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간의 연계는 기본적으로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Local IPC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통신으로 고성능 처리 수행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내장 </a:t>
              </a:r>
              <a:r>
                <a:rPr lang="en-US" altLang="ko-KR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WebtoB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의 특성상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MCA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나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EAI,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대외계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등 비교적 트랜잭션이 적은 시스템에서 비용 대비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효과성이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우수한 내장 </a:t>
              </a:r>
              <a:r>
                <a:rPr lang="en-US" altLang="ko-KR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WebtoB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의 사용을 고려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–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다수 사례 보유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1. JEUS</a:t>
              </a: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내의 내장 </a:t>
              </a:r>
              <a:r>
                <a:rPr lang="en-US" altLang="ko-KR" sz="1200" b="1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WebtoB</a:t>
              </a: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</a:t>
              </a: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사용</a:t>
              </a: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468062" y="7272930"/>
            <a:ext cx="5985273" cy="2151684"/>
            <a:chOff x="9490075" y="2805075"/>
            <a:chExt cx="2873449" cy="1997462"/>
          </a:xfrm>
        </p:grpSpPr>
        <p:sp>
          <p:nvSpPr>
            <p:cNvPr id="52" name="직사각형 51"/>
            <p:cNvSpPr/>
            <p:nvPr/>
          </p:nvSpPr>
          <p:spPr>
            <a:xfrm>
              <a:off x="9490075" y="3037235"/>
              <a:ext cx="2873449" cy="17653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시스템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규모산정에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기반한 </a:t>
              </a:r>
              <a:r>
                <a:rPr lang="en-US" altLang="ko-KR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WebtoB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와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JEUS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를 단일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H/W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에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포팅하여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서비스하는 모델이 고려될 수 있음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단일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H/W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통신시 통신 최적화는 이루어 지나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,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다음의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Trade-off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관계를 파악하여 기타 시스템에 적용 여부 판단</a:t>
              </a:r>
            </a:p>
            <a:p>
              <a:pPr marL="628650" lvl="1" indent="-171450" latinLnBrk="0"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CPU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경쟁</a:t>
              </a:r>
            </a:p>
            <a:p>
              <a:pPr marL="628650" lvl="1" indent="-171450" latinLnBrk="0"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시스템 확장성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(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수평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,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수직 확장 용이성 등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)</a:t>
              </a:r>
            </a:p>
            <a:p>
              <a:pPr marL="628650" lvl="1" indent="-171450" latinLnBrk="0"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미들웨어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제품간 장애 영향도</a:t>
              </a:r>
            </a:p>
            <a:p>
              <a:pPr marL="628650" lvl="1" indent="-171450" latinLnBrk="0"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관리 효율성</a:t>
              </a: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2. </a:t>
              </a: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외장 </a:t>
              </a:r>
              <a:r>
                <a:rPr lang="en-US" altLang="ko-KR" sz="1200" b="1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WebtoB</a:t>
              </a: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와 </a:t>
              </a: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JEUS</a:t>
              </a: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의 단일 </a:t>
              </a: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H/W </a:t>
              </a:r>
              <a:r>
                <a:rPr lang="ko-KR" altLang="en-US" sz="1200" b="1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포팅</a:t>
              </a:r>
              <a:endParaRPr lang="ko-KR" altLang="en-US" sz="12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8CAEBA"/>
                </a:solidFill>
              </a:rPr>
              <a:t>Ⅰ</a:t>
            </a:r>
            <a:r>
              <a:rPr lang="en-US" altLang="ko-KR" dirty="0"/>
              <a:t> </a:t>
            </a:r>
            <a:r>
              <a:rPr lang="ko-KR" altLang="en-US" dirty="0" smtClean="0"/>
              <a:t>제품 개요</a:t>
            </a:r>
            <a:endParaRPr lang="ko-KR" altLang="en-US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en-US" altLang="ko-KR" dirty="0" smtClean="0"/>
              <a:t>JEUS </a:t>
            </a:r>
            <a:r>
              <a:rPr lang="ko-KR" altLang="en-US" dirty="0" smtClean="0"/>
              <a:t>개요</a:t>
            </a:r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아키텍처</a:t>
            </a:r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특장점</a:t>
            </a:r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주요 제공기능</a:t>
            </a:r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err="1" smtClean="0"/>
              <a:t>로드맵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3.6 Request Queuing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JEUS</a:t>
            </a:r>
            <a:r>
              <a:rPr lang="ko-KR" altLang="en-US" dirty="0" smtClean="0"/>
              <a:t>는 검증된 메시지 큐잉을 사용하여 대량의 클라이언트의 요청에 대해 안정적으로 대처합니다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Request Queuing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73144" y="2504728"/>
            <a:ext cx="6256174" cy="4046538"/>
            <a:chOff x="434756" y="2129290"/>
            <a:chExt cx="6256174" cy="4046538"/>
          </a:xfrm>
        </p:grpSpPr>
        <p:sp>
          <p:nvSpPr>
            <p:cNvPr id="131" name="Line 6"/>
            <p:cNvSpPr>
              <a:spLocks noChangeShapeType="1"/>
            </p:cNvSpPr>
            <p:nvPr/>
          </p:nvSpPr>
          <p:spPr bwMode="auto">
            <a:xfrm>
              <a:off x="1211116" y="3111159"/>
              <a:ext cx="490697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784668" y="2619309"/>
              <a:ext cx="958850" cy="336550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800" dirty="0">
                  <a:solidFill>
                    <a:srgbClr val="454439"/>
                  </a:solidFill>
                  <a:latin typeface="+mn-ea"/>
                  <a:ea typeface="+mn-ea"/>
                </a:rPr>
                <a:t>HTTP/HTTPS protocol</a:t>
              </a:r>
            </a:p>
          </p:txBody>
        </p:sp>
        <p:sp>
          <p:nvSpPr>
            <p:cNvPr id="133" name="Text Box 8"/>
            <p:cNvSpPr txBox="1">
              <a:spLocks noChangeArrowheads="1"/>
            </p:cNvSpPr>
            <p:nvPr/>
          </p:nvSpPr>
          <p:spPr bwMode="auto">
            <a:xfrm>
              <a:off x="2518455" y="2610246"/>
              <a:ext cx="769937" cy="336550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800" dirty="0" err="1">
                  <a:solidFill>
                    <a:srgbClr val="454439"/>
                  </a:solidFill>
                  <a:latin typeface="+mn-ea"/>
                  <a:ea typeface="+mn-ea"/>
                </a:rPr>
                <a:t>WebtoB</a:t>
              </a:r>
              <a:r>
                <a:rPr lang="en-US" altLang="ko-KR" sz="800" dirty="0">
                  <a:solidFill>
                    <a:srgbClr val="454439"/>
                  </a:solidFill>
                  <a:latin typeface="+mn-ea"/>
                  <a:ea typeface="+mn-ea"/>
                </a:rPr>
                <a:t> </a:t>
              </a:r>
              <a:br>
                <a:rPr lang="en-US" altLang="ko-KR" sz="800" dirty="0">
                  <a:solidFill>
                    <a:srgbClr val="454439"/>
                  </a:solidFill>
                  <a:latin typeface="+mn-ea"/>
                  <a:ea typeface="+mn-ea"/>
                </a:rPr>
              </a:br>
              <a:r>
                <a:rPr lang="en-US" altLang="ko-KR" sz="800" dirty="0">
                  <a:solidFill>
                    <a:srgbClr val="454439"/>
                  </a:solidFill>
                  <a:latin typeface="+mn-ea"/>
                  <a:ea typeface="+mn-ea"/>
                </a:rPr>
                <a:t>protocol</a:t>
              </a:r>
            </a:p>
          </p:txBody>
        </p:sp>
        <p:sp>
          <p:nvSpPr>
            <p:cNvPr id="134" name="AutoShape 9"/>
            <p:cNvSpPr>
              <a:spLocks noChangeArrowheads="1"/>
            </p:cNvSpPr>
            <p:nvPr/>
          </p:nvSpPr>
          <p:spPr bwMode="auto">
            <a:xfrm>
              <a:off x="5043105" y="2129290"/>
              <a:ext cx="1647825" cy="4046538"/>
            </a:xfrm>
            <a:prstGeom prst="roundRect">
              <a:avLst>
                <a:gd name="adj" fmla="val 5963"/>
              </a:avLst>
            </a:prstGeom>
            <a:gradFill rotWithShape="1">
              <a:gsLst>
                <a:gs pos="0">
                  <a:srgbClr val="61839F">
                    <a:gamma/>
                    <a:tint val="69804"/>
                    <a:invGamma/>
                  </a:srgbClr>
                </a:gs>
                <a:gs pos="100000">
                  <a:srgbClr val="61839F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dist="53882" dir="2700000" algn="ctr" rotWithShape="0">
                <a:schemeClr val="bg1"/>
              </a:outerShdw>
            </a:effectLst>
          </p:spPr>
          <p:txBody>
            <a:bodyPr wrap="none" lIns="144000"/>
            <a:lstStyle/>
            <a:p>
              <a:pPr algn="ctr">
                <a:defRPr/>
              </a:pPr>
              <a:r>
                <a:rPr lang="en-US" altLang="ko-KR" sz="11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JEUS</a:t>
              </a:r>
              <a:endParaRPr lang="ko-KR" altLang="en-US" sz="11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7" name="AutoShape 10"/>
            <p:cNvSpPr>
              <a:spLocks noChangeArrowheads="1"/>
            </p:cNvSpPr>
            <p:nvPr/>
          </p:nvSpPr>
          <p:spPr bwMode="gray">
            <a:xfrm>
              <a:off x="5211380" y="2461078"/>
              <a:ext cx="1311275" cy="3556000"/>
            </a:xfrm>
            <a:prstGeom prst="roundRect">
              <a:avLst>
                <a:gd name="adj" fmla="val 5963"/>
              </a:avLst>
            </a:prstGeom>
            <a:solidFill>
              <a:schemeClr val="bg1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tIns="46800"/>
            <a:lstStyle/>
            <a:p>
              <a:pPr marL="88900" indent="-88900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defRPr/>
              </a:pPr>
              <a:endParaRPr lang="ko-KR" altLang="en-US" sz="1000" dirty="0">
                <a:solidFill>
                  <a:srgbClr val="4A5D82"/>
                </a:solidFill>
                <a:latin typeface="+mn-ea"/>
                <a:ea typeface="+mn-ea"/>
                <a:cs typeface="Times New Roman" pitchFamily="18" charset="0"/>
              </a:endParaRPr>
            </a:p>
          </p:txBody>
        </p:sp>
        <p:sp>
          <p:nvSpPr>
            <p:cNvPr id="139" name="AutoShape 11"/>
            <p:cNvSpPr>
              <a:spLocks noChangeArrowheads="1"/>
            </p:cNvSpPr>
            <p:nvPr/>
          </p:nvSpPr>
          <p:spPr bwMode="auto">
            <a:xfrm>
              <a:off x="5315361" y="2635155"/>
              <a:ext cx="1103313" cy="74722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lIns="36000" tIns="46800" rIns="36000" anchor="t"/>
            <a:lstStyle/>
            <a:p>
              <a:pPr algn="ctr">
                <a:defRPr/>
              </a:pPr>
              <a:r>
                <a:rPr lang="en-US" altLang="ko-KR" sz="1100" b="1" dirty="0">
                  <a:solidFill>
                    <a:schemeClr val="bg1"/>
                  </a:solidFill>
                  <a:latin typeface="+mn-ea"/>
                </a:rPr>
                <a:t>Web </a:t>
              </a:r>
              <a:r>
                <a:rPr lang="en-US" altLang="ko-KR" sz="1100" b="1" dirty="0" smtClean="0">
                  <a:solidFill>
                    <a:schemeClr val="bg1"/>
                  </a:solidFill>
                  <a:latin typeface="+mn-ea"/>
                </a:rPr>
                <a:t>Container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8" name="Rectangle 12"/>
            <p:cNvSpPr>
              <a:spLocks noChangeArrowheads="1"/>
            </p:cNvSpPr>
            <p:nvPr/>
          </p:nvSpPr>
          <p:spPr bwMode="auto">
            <a:xfrm>
              <a:off x="2983864" y="2924595"/>
              <a:ext cx="3295404" cy="385828"/>
            </a:xfrm>
            <a:prstGeom prst="rect">
              <a:avLst/>
            </a:prstGeom>
            <a:solidFill>
              <a:srgbClr val="E0E6EC"/>
            </a:solidFill>
            <a:ln w="19050" algn="ctr">
              <a:solidFill>
                <a:srgbClr val="96A2B0"/>
              </a:solidFill>
              <a:miter lim="800000"/>
              <a:headEnd/>
              <a:tailEnd/>
            </a:ln>
            <a:effectLst/>
          </p:spPr>
          <p:txBody>
            <a:bodyPr lIns="108000" tIns="0" rIns="108000" bIns="0" anchor="ctr"/>
            <a:lstStyle/>
            <a:p>
              <a:pPr algn="r" fontAlgn="ctr">
                <a:spcBef>
                  <a:spcPct val="40000"/>
                </a:spcBef>
                <a:buClr>
                  <a:srgbClr val="8EACC4"/>
                </a:buClr>
                <a:defRPr/>
              </a:pPr>
              <a:r>
                <a:rPr lang="en-US" altLang="ko-KR" sz="1000" b="1" dirty="0">
                  <a:solidFill>
                    <a:srgbClr val="00264C"/>
                  </a:solidFill>
                  <a:latin typeface="+mn-ea"/>
                  <a:ea typeface="+mn-ea"/>
                  <a:cs typeface="Arial" pitchFamily="34" charset="0"/>
                </a:rPr>
                <a:t>Web Server Listener</a:t>
              </a:r>
            </a:p>
          </p:txBody>
        </p:sp>
        <p:sp>
          <p:nvSpPr>
            <p:cNvPr id="150" name="Oval 13"/>
            <p:cNvSpPr>
              <a:spLocks noChangeArrowheads="1"/>
            </p:cNvSpPr>
            <p:nvPr/>
          </p:nvSpPr>
          <p:spPr bwMode="auto">
            <a:xfrm>
              <a:off x="3249207" y="3066709"/>
              <a:ext cx="103187" cy="1016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ko-KR" altLang="ko-KR" sz="800">
                <a:latin typeface="+mn-ea"/>
                <a:ea typeface="+mn-ea"/>
              </a:endParaRPr>
            </a:p>
          </p:txBody>
        </p:sp>
        <p:sp>
          <p:nvSpPr>
            <p:cNvPr id="151" name="AutoShape 15"/>
            <p:cNvSpPr>
              <a:spLocks noChangeArrowheads="1"/>
            </p:cNvSpPr>
            <p:nvPr/>
          </p:nvSpPr>
          <p:spPr bwMode="auto">
            <a:xfrm>
              <a:off x="5315361" y="3880128"/>
              <a:ext cx="1103313" cy="73377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lIns="36000" tIns="46800" rIns="36000" anchor="t"/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latin typeface="+mn-ea"/>
                </a:rPr>
                <a:t>Web Container</a:t>
              </a:r>
            </a:p>
            <a:p>
              <a:pPr algn="ctr"/>
              <a:endParaRPr lang="ko-KR" altLang="en-US" sz="11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2" name="Rectangle 16"/>
            <p:cNvSpPr>
              <a:spLocks noChangeArrowheads="1"/>
            </p:cNvSpPr>
            <p:nvPr/>
          </p:nvSpPr>
          <p:spPr bwMode="auto">
            <a:xfrm>
              <a:off x="2983864" y="4155334"/>
              <a:ext cx="3295404" cy="388150"/>
            </a:xfrm>
            <a:prstGeom prst="rect">
              <a:avLst/>
            </a:prstGeom>
            <a:solidFill>
              <a:srgbClr val="E0E6EC"/>
            </a:solidFill>
            <a:ln w="19050" algn="ctr">
              <a:solidFill>
                <a:srgbClr val="96A2B0"/>
              </a:solidFill>
              <a:miter lim="800000"/>
              <a:headEnd/>
              <a:tailEnd/>
            </a:ln>
            <a:effectLst/>
          </p:spPr>
          <p:txBody>
            <a:bodyPr lIns="108000" tIns="0" rIns="108000" bIns="0" anchor="ctr"/>
            <a:lstStyle/>
            <a:p>
              <a:pPr algn="r" fontAlgn="ctr">
                <a:spcBef>
                  <a:spcPct val="40000"/>
                </a:spcBef>
                <a:buClr>
                  <a:srgbClr val="8EACC4"/>
                </a:buClr>
                <a:defRPr/>
              </a:pPr>
              <a:r>
                <a:rPr lang="en-US" altLang="ko-KR" sz="1000" b="1">
                  <a:solidFill>
                    <a:srgbClr val="00264C"/>
                  </a:solidFill>
                  <a:latin typeface="+mn-ea"/>
                  <a:ea typeface="+mn-ea"/>
                  <a:cs typeface="Arial" pitchFamily="34" charset="0"/>
                </a:rPr>
                <a:t>HTTP/HTTPS Listener</a:t>
              </a:r>
            </a:p>
          </p:txBody>
        </p:sp>
        <p:grpSp>
          <p:nvGrpSpPr>
            <p:cNvPr id="159" name="Group 17"/>
            <p:cNvGrpSpPr>
              <a:grpSpLocks/>
            </p:cNvGrpSpPr>
            <p:nvPr/>
          </p:nvGrpSpPr>
          <p:grpSpPr bwMode="auto">
            <a:xfrm>
              <a:off x="3093632" y="4286703"/>
              <a:ext cx="404812" cy="125412"/>
              <a:chOff x="2933" y="1748"/>
              <a:chExt cx="1068" cy="344"/>
            </a:xfrm>
          </p:grpSpPr>
          <p:sp>
            <p:nvSpPr>
              <p:cNvPr id="161" name="AutoShape 18"/>
              <p:cNvSpPr>
                <a:spLocks/>
              </p:cNvSpPr>
              <p:nvPr/>
            </p:nvSpPr>
            <p:spPr bwMode="auto">
              <a:xfrm rot="16200000">
                <a:off x="3434" y="1247"/>
                <a:ext cx="65" cy="1068"/>
              </a:xfrm>
              <a:prstGeom prst="leftBracket">
                <a:avLst>
                  <a:gd name="adj" fmla="val 44271"/>
                </a:avLst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sp>
            <p:nvSpPr>
              <p:cNvPr id="172" name="AutoShape 19"/>
              <p:cNvSpPr>
                <a:spLocks/>
              </p:cNvSpPr>
              <p:nvPr/>
            </p:nvSpPr>
            <p:spPr bwMode="auto">
              <a:xfrm rot="5400000" flipV="1">
                <a:off x="3434" y="1525"/>
                <a:ext cx="65" cy="1068"/>
              </a:xfrm>
              <a:prstGeom prst="leftBracket">
                <a:avLst>
                  <a:gd name="adj" fmla="val 44271"/>
                </a:avLst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174" name="AutoShape 21"/>
            <p:cNvSpPr>
              <a:spLocks noChangeArrowheads="1"/>
            </p:cNvSpPr>
            <p:nvPr/>
          </p:nvSpPr>
          <p:spPr bwMode="auto">
            <a:xfrm>
              <a:off x="5315361" y="5160082"/>
              <a:ext cx="1103313" cy="78371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lIns="36000" tIns="46800" rIns="36000" anchor="t"/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latin typeface="+mn-ea"/>
                </a:rPr>
                <a:t>Web Container</a:t>
              </a:r>
            </a:p>
            <a:p>
              <a:pPr algn="ctr"/>
              <a:endParaRPr lang="ko-KR" altLang="en-US" sz="11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5" name="Rectangle 22"/>
            <p:cNvSpPr>
              <a:spLocks noChangeArrowheads="1"/>
            </p:cNvSpPr>
            <p:nvPr/>
          </p:nvSpPr>
          <p:spPr bwMode="auto">
            <a:xfrm>
              <a:off x="2983864" y="5480895"/>
              <a:ext cx="3295404" cy="388152"/>
            </a:xfrm>
            <a:prstGeom prst="rect">
              <a:avLst/>
            </a:prstGeom>
            <a:solidFill>
              <a:srgbClr val="E0E6EC"/>
            </a:solidFill>
            <a:ln w="19050" algn="ctr">
              <a:solidFill>
                <a:srgbClr val="96A2B0"/>
              </a:solidFill>
              <a:miter lim="800000"/>
              <a:headEnd/>
              <a:tailEnd/>
            </a:ln>
            <a:effectLst/>
          </p:spPr>
          <p:txBody>
            <a:bodyPr lIns="108000" tIns="0" rIns="108000" bIns="0" anchor="ctr"/>
            <a:lstStyle/>
            <a:p>
              <a:pPr algn="r" fontAlgn="ctr">
                <a:spcBef>
                  <a:spcPct val="40000"/>
                </a:spcBef>
                <a:buClr>
                  <a:srgbClr val="8EACC4"/>
                </a:buClr>
                <a:defRPr/>
              </a:pPr>
              <a:r>
                <a:rPr lang="en-US" altLang="ko-KR" sz="1000" b="1" dirty="0">
                  <a:solidFill>
                    <a:srgbClr val="00264C"/>
                  </a:solidFill>
                  <a:latin typeface="+mn-ea"/>
                  <a:ea typeface="+mn-ea"/>
                  <a:cs typeface="Arial" pitchFamily="34" charset="0"/>
                </a:rPr>
                <a:t>TCP/UDP Listener</a:t>
              </a:r>
            </a:p>
          </p:txBody>
        </p:sp>
        <p:sp>
          <p:nvSpPr>
            <p:cNvPr id="176" name="Oval 23"/>
            <p:cNvSpPr>
              <a:spLocks noChangeArrowheads="1"/>
            </p:cNvSpPr>
            <p:nvPr/>
          </p:nvSpPr>
          <p:spPr bwMode="auto">
            <a:xfrm>
              <a:off x="3249207" y="5624965"/>
              <a:ext cx="103187" cy="100013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ko-KR" altLang="ko-KR" sz="800">
                <a:latin typeface="+mn-ea"/>
                <a:ea typeface="+mn-ea"/>
              </a:endParaRPr>
            </a:p>
          </p:txBody>
        </p:sp>
        <p:sp>
          <p:nvSpPr>
            <p:cNvPr id="187" name="Text Box 26"/>
            <p:cNvSpPr txBox="1">
              <a:spLocks noChangeArrowheads="1"/>
            </p:cNvSpPr>
            <p:nvPr/>
          </p:nvSpPr>
          <p:spPr bwMode="auto">
            <a:xfrm>
              <a:off x="1355518" y="4078740"/>
              <a:ext cx="1416050" cy="21431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800" dirty="0">
                  <a:solidFill>
                    <a:srgbClr val="454439"/>
                  </a:solidFill>
                  <a:latin typeface="+mn-ea"/>
                  <a:ea typeface="+mn-ea"/>
                </a:rPr>
                <a:t>HTTP/HTTPS protocol</a:t>
              </a:r>
            </a:p>
          </p:txBody>
        </p:sp>
        <p:sp>
          <p:nvSpPr>
            <p:cNvPr id="203" name="Text Box 27"/>
            <p:cNvSpPr txBox="1">
              <a:spLocks noChangeArrowheads="1"/>
            </p:cNvSpPr>
            <p:nvPr/>
          </p:nvSpPr>
          <p:spPr bwMode="auto">
            <a:xfrm>
              <a:off x="1432512" y="5455103"/>
              <a:ext cx="1262063" cy="21431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800">
                  <a:solidFill>
                    <a:srgbClr val="454439"/>
                  </a:solidFill>
                  <a:latin typeface="+mn-ea"/>
                  <a:ea typeface="+mn-ea"/>
                </a:rPr>
                <a:t>Custom protocol</a:t>
              </a:r>
            </a:p>
          </p:txBody>
        </p:sp>
        <p:sp>
          <p:nvSpPr>
            <p:cNvPr id="204" name="Line 28"/>
            <p:cNvSpPr>
              <a:spLocks noChangeShapeType="1"/>
            </p:cNvSpPr>
            <p:nvPr/>
          </p:nvSpPr>
          <p:spPr bwMode="auto">
            <a:xfrm>
              <a:off x="2471332" y="3111159"/>
              <a:ext cx="515937" cy="317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grpSp>
          <p:nvGrpSpPr>
            <p:cNvPr id="205" name="Group 31"/>
            <p:cNvGrpSpPr>
              <a:grpSpLocks/>
            </p:cNvGrpSpPr>
            <p:nvPr/>
          </p:nvGrpSpPr>
          <p:grpSpPr bwMode="auto">
            <a:xfrm>
              <a:off x="3081032" y="3011528"/>
              <a:ext cx="534987" cy="215138"/>
              <a:chOff x="3789" y="2356"/>
              <a:chExt cx="691" cy="241"/>
            </a:xfrm>
          </p:grpSpPr>
          <p:sp>
            <p:nvSpPr>
              <p:cNvPr id="206" name="AutoShape 32"/>
              <p:cNvSpPr>
                <a:spLocks noChangeArrowheads="1"/>
              </p:cNvSpPr>
              <p:nvPr/>
            </p:nvSpPr>
            <p:spPr bwMode="auto">
              <a:xfrm rot="5400000">
                <a:off x="4014" y="2131"/>
                <a:ext cx="241" cy="691"/>
              </a:xfrm>
              <a:prstGeom prst="can">
                <a:avLst>
                  <a:gd name="adj" fmla="val 41455"/>
                </a:avLst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grpSp>
            <p:nvGrpSpPr>
              <p:cNvPr id="207" name="Group 33"/>
              <p:cNvGrpSpPr>
                <a:grpSpLocks/>
              </p:cNvGrpSpPr>
              <p:nvPr/>
            </p:nvGrpSpPr>
            <p:grpSpPr bwMode="auto">
              <a:xfrm>
                <a:off x="3991" y="2378"/>
                <a:ext cx="379" cy="194"/>
                <a:chOff x="4331" y="1429"/>
                <a:chExt cx="408" cy="226"/>
              </a:xfrm>
            </p:grpSpPr>
            <p:grpSp>
              <p:nvGrpSpPr>
                <p:cNvPr id="208" name="Group 34"/>
                <p:cNvGrpSpPr>
                  <a:grpSpLocks/>
                </p:cNvGrpSpPr>
                <p:nvPr/>
              </p:nvGrpSpPr>
              <p:grpSpPr bwMode="auto">
                <a:xfrm flipH="1">
                  <a:off x="4331" y="1429"/>
                  <a:ext cx="246" cy="226"/>
                  <a:chOff x="1829" y="1445"/>
                  <a:chExt cx="270" cy="208"/>
                </a:xfrm>
              </p:grpSpPr>
              <p:sp>
                <p:nvSpPr>
                  <p:cNvPr id="21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952" y="1444"/>
                    <a:ext cx="141" cy="208"/>
                  </a:xfrm>
                  <a:prstGeom prst="ellipse">
                    <a:avLst/>
                  </a:prstGeom>
                  <a:solidFill>
                    <a:srgbClr val="7494B4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1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892" y="1444"/>
                    <a:ext cx="145" cy="208"/>
                  </a:xfrm>
                  <a:prstGeom prst="ellipse">
                    <a:avLst/>
                  </a:prstGeom>
                  <a:solidFill>
                    <a:srgbClr val="9BB2C9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15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829" y="1444"/>
                    <a:ext cx="145" cy="208"/>
                  </a:xfrm>
                  <a:prstGeom prst="ellipse">
                    <a:avLst/>
                  </a:prstGeom>
                  <a:solidFill>
                    <a:srgbClr val="BECDDC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209" name="Group 38"/>
                <p:cNvGrpSpPr>
                  <a:grpSpLocks/>
                </p:cNvGrpSpPr>
                <p:nvPr/>
              </p:nvGrpSpPr>
              <p:grpSpPr bwMode="auto">
                <a:xfrm flipH="1">
                  <a:off x="4493" y="1429"/>
                  <a:ext cx="246" cy="226"/>
                  <a:chOff x="1829" y="1445"/>
                  <a:chExt cx="270" cy="208"/>
                </a:xfrm>
              </p:grpSpPr>
              <p:sp>
                <p:nvSpPr>
                  <p:cNvPr id="21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953" y="1444"/>
                    <a:ext cx="145" cy="208"/>
                  </a:xfrm>
                  <a:prstGeom prst="ellipse">
                    <a:avLst/>
                  </a:prstGeom>
                  <a:solidFill>
                    <a:srgbClr val="7494B4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1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893" y="1444"/>
                    <a:ext cx="145" cy="208"/>
                  </a:xfrm>
                  <a:prstGeom prst="ellipse">
                    <a:avLst/>
                  </a:prstGeom>
                  <a:solidFill>
                    <a:srgbClr val="9BB2C9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1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830" y="1444"/>
                    <a:ext cx="145" cy="208"/>
                  </a:xfrm>
                  <a:prstGeom prst="ellipse">
                    <a:avLst/>
                  </a:prstGeom>
                  <a:solidFill>
                    <a:srgbClr val="BECDDC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216" name="Text Box 49"/>
            <p:cNvSpPr txBox="1">
              <a:spLocks noChangeArrowheads="1"/>
            </p:cNvSpPr>
            <p:nvPr/>
          </p:nvSpPr>
          <p:spPr bwMode="auto">
            <a:xfrm>
              <a:off x="3062775" y="3309347"/>
              <a:ext cx="571500" cy="1905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Queuing</a:t>
              </a:r>
            </a:p>
          </p:txBody>
        </p:sp>
        <p:sp>
          <p:nvSpPr>
            <p:cNvPr id="217" name="Text Box 50"/>
            <p:cNvSpPr txBox="1">
              <a:spLocks noChangeArrowheads="1"/>
            </p:cNvSpPr>
            <p:nvPr/>
          </p:nvSpPr>
          <p:spPr bwMode="auto">
            <a:xfrm>
              <a:off x="3790403" y="3314109"/>
              <a:ext cx="1211262" cy="1905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 dirty="0">
                  <a:latin typeface="+mn-ea"/>
                  <a:ea typeface="+mn-ea"/>
                </a:rPr>
                <a:t>Thread pool Queue</a:t>
              </a:r>
            </a:p>
          </p:txBody>
        </p:sp>
        <p:sp>
          <p:nvSpPr>
            <p:cNvPr id="218" name="Line 51"/>
            <p:cNvSpPr>
              <a:spLocks noChangeShapeType="1"/>
            </p:cNvSpPr>
            <p:nvPr/>
          </p:nvSpPr>
          <p:spPr bwMode="auto">
            <a:xfrm>
              <a:off x="3582582" y="3120684"/>
              <a:ext cx="296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219" name="AutoShape 52"/>
            <p:cNvSpPr>
              <a:spLocks noChangeArrowheads="1"/>
            </p:cNvSpPr>
            <p:nvPr/>
          </p:nvSpPr>
          <p:spPr bwMode="auto">
            <a:xfrm>
              <a:off x="3714481" y="2309538"/>
              <a:ext cx="1211145" cy="407199"/>
            </a:xfrm>
            <a:prstGeom prst="wedgeRoundRectCallout">
              <a:avLst>
                <a:gd name="adj1" fmla="val -908"/>
                <a:gd name="adj2" fmla="val 89516"/>
                <a:gd name="adj3" fmla="val 16667"/>
              </a:avLst>
            </a:prstGeom>
            <a:noFill/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18000" rIns="18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900" b="1" dirty="0">
                  <a:latin typeface="+mn-ea"/>
                  <a:ea typeface="+mn-ea"/>
                </a:rPr>
                <a:t>Resized by </a:t>
              </a:r>
              <a:endParaRPr lang="en-US" altLang="ko-KR" sz="900" b="1" dirty="0" smtClean="0">
                <a:latin typeface="+mn-ea"/>
                <a:ea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ko-KR" sz="900" b="1" dirty="0" err="1" smtClean="0">
                  <a:latin typeface="+mn-ea"/>
                  <a:ea typeface="+mn-ea"/>
                </a:rPr>
                <a:t>WebtoB</a:t>
              </a:r>
              <a:endParaRPr lang="en-US" altLang="ko-KR" sz="900" b="1" dirty="0">
                <a:latin typeface="+mn-ea"/>
                <a:ea typeface="+mn-ea"/>
              </a:endParaRPr>
            </a:p>
          </p:txBody>
        </p:sp>
        <p:sp>
          <p:nvSpPr>
            <p:cNvPr id="220" name="Line 53"/>
            <p:cNvSpPr>
              <a:spLocks noChangeShapeType="1"/>
            </p:cNvSpPr>
            <p:nvPr/>
          </p:nvSpPr>
          <p:spPr bwMode="auto">
            <a:xfrm>
              <a:off x="1288644" y="4315278"/>
              <a:ext cx="1685925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221" name="Oval 54"/>
            <p:cNvSpPr>
              <a:spLocks noChangeArrowheads="1"/>
            </p:cNvSpPr>
            <p:nvPr/>
          </p:nvSpPr>
          <p:spPr bwMode="auto">
            <a:xfrm>
              <a:off x="3249207" y="4291465"/>
              <a:ext cx="103187" cy="1016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ko-KR" altLang="ko-KR" sz="800">
                <a:latin typeface="+mn-ea"/>
                <a:ea typeface="+mn-ea"/>
              </a:endParaRPr>
            </a:p>
          </p:txBody>
        </p:sp>
        <p:grpSp>
          <p:nvGrpSpPr>
            <p:cNvPr id="222" name="Group 55"/>
            <p:cNvGrpSpPr>
              <a:grpSpLocks/>
            </p:cNvGrpSpPr>
            <p:nvPr/>
          </p:nvGrpSpPr>
          <p:grpSpPr bwMode="auto">
            <a:xfrm>
              <a:off x="3081032" y="4236284"/>
              <a:ext cx="534987" cy="215138"/>
              <a:chOff x="3789" y="2356"/>
              <a:chExt cx="691" cy="241"/>
            </a:xfrm>
          </p:grpSpPr>
          <p:sp>
            <p:nvSpPr>
              <p:cNvPr id="223" name="AutoShape 56"/>
              <p:cNvSpPr>
                <a:spLocks noChangeArrowheads="1"/>
              </p:cNvSpPr>
              <p:nvPr/>
            </p:nvSpPr>
            <p:spPr bwMode="auto">
              <a:xfrm rot="5400000">
                <a:off x="4014" y="2131"/>
                <a:ext cx="241" cy="691"/>
              </a:xfrm>
              <a:prstGeom prst="can">
                <a:avLst>
                  <a:gd name="adj" fmla="val 41455"/>
                </a:avLst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grpSp>
            <p:nvGrpSpPr>
              <p:cNvPr id="224" name="Group 57"/>
              <p:cNvGrpSpPr>
                <a:grpSpLocks/>
              </p:cNvGrpSpPr>
              <p:nvPr/>
            </p:nvGrpSpPr>
            <p:grpSpPr bwMode="auto">
              <a:xfrm>
                <a:off x="3991" y="2378"/>
                <a:ext cx="379" cy="194"/>
                <a:chOff x="4331" y="1429"/>
                <a:chExt cx="408" cy="226"/>
              </a:xfrm>
            </p:grpSpPr>
            <p:grpSp>
              <p:nvGrpSpPr>
                <p:cNvPr id="225" name="Group 58"/>
                <p:cNvGrpSpPr>
                  <a:grpSpLocks/>
                </p:cNvGrpSpPr>
                <p:nvPr/>
              </p:nvGrpSpPr>
              <p:grpSpPr bwMode="auto">
                <a:xfrm flipH="1">
                  <a:off x="4331" y="1429"/>
                  <a:ext cx="246" cy="226"/>
                  <a:chOff x="1829" y="1445"/>
                  <a:chExt cx="270" cy="208"/>
                </a:xfrm>
              </p:grpSpPr>
              <p:sp>
                <p:nvSpPr>
                  <p:cNvPr id="230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952" y="1444"/>
                    <a:ext cx="141" cy="208"/>
                  </a:xfrm>
                  <a:prstGeom prst="ellipse">
                    <a:avLst/>
                  </a:prstGeom>
                  <a:solidFill>
                    <a:srgbClr val="7494B4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31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892" y="1444"/>
                    <a:ext cx="145" cy="208"/>
                  </a:xfrm>
                  <a:prstGeom prst="ellipse">
                    <a:avLst/>
                  </a:prstGeom>
                  <a:solidFill>
                    <a:srgbClr val="9BB2C9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32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829" y="1444"/>
                    <a:ext cx="145" cy="208"/>
                  </a:xfrm>
                  <a:prstGeom prst="ellipse">
                    <a:avLst/>
                  </a:prstGeom>
                  <a:solidFill>
                    <a:srgbClr val="BECDDC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226" name="Group 62"/>
                <p:cNvGrpSpPr>
                  <a:grpSpLocks/>
                </p:cNvGrpSpPr>
                <p:nvPr/>
              </p:nvGrpSpPr>
              <p:grpSpPr bwMode="auto">
                <a:xfrm flipH="1">
                  <a:off x="4493" y="1429"/>
                  <a:ext cx="246" cy="226"/>
                  <a:chOff x="1829" y="1445"/>
                  <a:chExt cx="270" cy="208"/>
                </a:xfrm>
              </p:grpSpPr>
              <p:sp>
                <p:nvSpPr>
                  <p:cNvPr id="227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953" y="1444"/>
                    <a:ext cx="145" cy="208"/>
                  </a:xfrm>
                  <a:prstGeom prst="ellipse">
                    <a:avLst/>
                  </a:prstGeom>
                  <a:solidFill>
                    <a:srgbClr val="7494B4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28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893" y="1444"/>
                    <a:ext cx="145" cy="208"/>
                  </a:xfrm>
                  <a:prstGeom prst="ellipse">
                    <a:avLst/>
                  </a:prstGeom>
                  <a:solidFill>
                    <a:srgbClr val="9BB2C9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2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830" y="1444"/>
                    <a:ext cx="145" cy="208"/>
                  </a:xfrm>
                  <a:prstGeom prst="ellipse">
                    <a:avLst/>
                  </a:prstGeom>
                  <a:solidFill>
                    <a:srgbClr val="BECDDC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233" name="Text Box 73"/>
            <p:cNvSpPr txBox="1">
              <a:spLocks noChangeArrowheads="1"/>
            </p:cNvSpPr>
            <p:nvPr/>
          </p:nvSpPr>
          <p:spPr bwMode="auto">
            <a:xfrm>
              <a:off x="3062775" y="4551315"/>
              <a:ext cx="571500" cy="1905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Queuing</a:t>
              </a:r>
            </a:p>
          </p:txBody>
        </p:sp>
        <p:sp>
          <p:nvSpPr>
            <p:cNvPr id="234" name="Text Box 74"/>
            <p:cNvSpPr txBox="1">
              <a:spLocks noChangeArrowheads="1"/>
            </p:cNvSpPr>
            <p:nvPr/>
          </p:nvSpPr>
          <p:spPr bwMode="auto">
            <a:xfrm>
              <a:off x="3790403" y="4554490"/>
              <a:ext cx="1211262" cy="1905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Thread pool Queue</a:t>
              </a:r>
            </a:p>
          </p:txBody>
        </p:sp>
        <p:sp>
          <p:nvSpPr>
            <p:cNvPr id="235" name="Line 75"/>
            <p:cNvSpPr>
              <a:spLocks noChangeShapeType="1"/>
            </p:cNvSpPr>
            <p:nvPr/>
          </p:nvSpPr>
          <p:spPr bwMode="auto">
            <a:xfrm>
              <a:off x="3582582" y="4345440"/>
              <a:ext cx="296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236" name="Oval 76"/>
            <p:cNvSpPr>
              <a:spLocks noChangeArrowheads="1"/>
            </p:cNvSpPr>
            <p:nvPr/>
          </p:nvSpPr>
          <p:spPr bwMode="auto">
            <a:xfrm>
              <a:off x="3249207" y="5623378"/>
              <a:ext cx="103187" cy="101600"/>
            </a:xfrm>
            <a:prstGeom prst="ellipse">
              <a:avLst/>
            </a:prstGeom>
            <a:solidFill>
              <a:schemeClr val="bg1"/>
            </a:solidFill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ko-KR" altLang="ko-KR" sz="800">
                <a:latin typeface="+mn-ea"/>
                <a:ea typeface="+mn-ea"/>
              </a:endParaRPr>
            </a:p>
          </p:txBody>
        </p:sp>
        <p:grpSp>
          <p:nvGrpSpPr>
            <p:cNvPr id="237" name="Group 77"/>
            <p:cNvGrpSpPr>
              <a:grpSpLocks/>
            </p:cNvGrpSpPr>
            <p:nvPr/>
          </p:nvGrpSpPr>
          <p:grpSpPr bwMode="auto">
            <a:xfrm>
              <a:off x="3081032" y="5568196"/>
              <a:ext cx="534987" cy="215138"/>
              <a:chOff x="3789" y="2356"/>
              <a:chExt cx="691" cy="241"/>
            </a:xfrm>
          </p:grpSpPr>
          <p:sp>
            <p:nvSpPr>
              <p:cNvPr id="238" name="AutoShape 78"/>
              <p:cNvSpPr>
                <a:spLocks noChangeArrowheads="1"/>
              </p:cNvSpPr>
              <p:nvPr/>
            </p:nvSpPr>
            <p:spPr bwMode="auto">
              <a:xfrm rot="5400000">
                <a:off x="4014" y="2131"/>
                <a:ext cx="241" cy="691"/>
              </a:xfrm>
              <a:prstGeom prst="can">
                <a:avLst>
                  <a:gd name="adj" fmla="val 41455"/>
                </a:avLst>
              </a:prstGeom>
              <a:solidFill>
                <a:srgbClr val="FFFFFF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+mn-ea"/>
                  <a:ea typeface="+mn-ea"/>
                </a:endParaRPr>
              </a:p>
            </p:txBody>
          </p:sp>
          <p:grpSp>
            <p:nvGrpSpPr>
              <p:cNvPr id="239" name="Group 79"/>
              <p:cNvGrpSpPr>
                <a:grpSpLocks/>
              </p:cNvGrpSpPr>
              <p:nvPr/>
            </p:nvGrpSpPr>
            <p:grpSpPr bwMode="auto">
              <a:xfrm>
                <a:off x="3991" y="2378"/>
                <a:ext cx="379" cy="194"/>
                <a:chOff x="4331" y="1429"/>
                <a:chExt cx="408" cy="226"/>
              </a:xfrm>
            </p:grpSpPr>
            <p:grpSp>
              <p:nvGrpSpPr>
                <p:cNvPr id="240" name="Group 80"/>
                <p:cNvGrpSpPr>
                  <a:grpSpLocks/>
                </p:cNvGrpSpPr>
                <p:nvPr/>
              </p:nvGrpSpPr>
              <p:grpSpPr bwMode="auto">
                <a:xfrm flipH="1">
                  <a:off x="4331" y="1429"/>
                  <a:ext cx="246" cy="226"/>
                  <a:chOff x="1829" y="1445"/>
                  <a:chExt cx="270" cy="208"/>
                </a:xfrm>
              </p:grpSpPr>
              <p:sp>
                <p:nvSpPr>
                  <p:cNvPr id="24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952" y="1444"/>
                    <a:ext cx="141" cy="208"/>
                  </a:xfrm>
                  <a:prstGeom prst="ellipse">
                    <a:avLst/>
                  </a:prstGeom>
                  <a:solidFill>
                    <a:srgbClr val="7494B4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46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892" y="1444"/>
                    <a:ext cx="145" cy="208"/>
                  </a:xfrm>
                  <a:prstGeom prst="ellipse">
                    <a:avLst/>
                  </a:prstGeom>
                  <a:solidFill>
                    <a:srgbClr val="9BB2C9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47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829" y="1444"/>
                    <a:ext cx="145" cy="208"/>
                  </a:xfrm>
                  <a:prstGeom prst="ellipse">
                    <a:avLst/>
                  </a:prstGeom>
                  <a:solidFill>
                    <a:srgbClr val="BECDDC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241" name="Group 84"/>
                <p:cNvGrpSpPr>
                  <a:grpSpLocks/>
                </p:cNvGrpSpPr>
                <p:nvPr/>
              </p:nvGrpSpPr>
              <p:grpSpPr bwMode="auto">
                <a:xfrm flipH="1">
                  <a:off x="4493" y="1429"/>
                  <a:ext cx="246" cy="226"/>
                  <a:chOff x="1829" y="1445"/>
                  <a:chExt cx="270" cy="208"/>
                </a:xfrm>
              </p:grpSpPr>
              <p:sp>
                <p:nvSpPr>
                  <p:cNvPr id="242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953" y="1444"/>
                    <a:ext cx="145" cy="208"/>
                  </a:xfrm>
                  <a:prstGeom prst="ellipse">
                    <a:avLst/>
                  </a:prstGeom>
                  <a:solidFill>
                    <a:srgbClr val="7494B4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43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1893" y="1444"/>
                    <a:ext cx="145" cy="208"/>
                  </a:xfrm>
                  <a:prstGeom prst="ellipse">
                    <a:avLst/>
                  </a:prstGeom>
                  <a:solidFill>
                    <a:srgbClr val="9BB2C9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4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1830" y="1444"/>
                    <a:ext cx="145" cy="208"/>
                  </a:xfrm>
                  <a:prstGeom prst="ellipse">
                    <a:avLst/>
                  </a:prstGeom>
                  <a:solidFill>
                    <a:srgbClr val="BECDDC"/>
                  </a:soli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800">
                      <a:solidFill>
                        <a:srgbClr val="5F5F5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248" name="Text Box 95"/>
            <p:cNvSpPr txBox="1">
              <a:spLocks noChangeArrowheads="1"/>
            </p:cNvSpPr>
            <p:nvPr/>
          </p:nvSpPr>
          <p:spPr bwMode="auto">
            <a:xfrm>
              <a:off x="3062775" y="5881640"/>
              <a:ext cx="571500" cy="1905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Queuing</a:t>
              </a:r>
            </a:p>
          </p:txBody>
        </p:sp>
        <p:sp>
          <p:nvSpPr>
            <p:cNvPr id="249" name="Text Box 96"/>
            <p:cNvSpPr txBox="1">
              <a:spLocks noChangeArrowheads="1"/>
            </p:cNvSpPr>
            <p:nvPr/>
          </p:nvSpPr>
          <p:spPr bwMode="auto">
            <a:xfrm>
              <a:off x="3790403" y="5884815"/>
              <a:ext cx="1211262" cy="1905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Thread pool Queue</a:t>
              </a:r>
            </a:p>
          </p:txBody>
        </p:sp>
        <p:sp>
          <p:nvSpPr>
            <p:cNvPr id="250" name="Line 97"/>
            <p:cNvSpPr>
              <a:spLocks noChangeShapeType="1"/>
            </p:cNvSpPr>
            <p:nvPr/>
          </p:nvSpPr>
          <p:spPr bwMode="auto">
            <a:xfrm>
              <a:off x="3582582" y="5677353"/>
              <a:ext cx="29686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lIns="72000" tIns="36000" rIns="0" bIns="0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251" name="AutoShape 98"/>
            <p:cNvSpPr>
              <a:spLocks noChangeArrowheads="1"/>
            </p:cNvSpPr>
            <p:nvPr/>
          </p:nvSpPr>
          <p:spPr bwMode="auto">
            <a:xfrm>
              <a:off x="2813263" y="4732048"/>
              <a:ext cx="1235348" cy="662786"/>
            </a:xfrm>
            <a:custGeom>
              <a:avLst/>
              <a:gdLst>
                <a:gd name="connsiteX0" fmla="*/ 0 w 1211145"/>
                <a:gd name="connsiteY0" fmla="*/ 62297 h 373776"/>
                <a:gd name="connsiteX1" fmla="*/ 62297 w 1211145"/>
                <a:gd name="connsiteY1" fmla="*/ 0 h 373776"/>
                <a:gd name="connsiteX2" fmla="*/ 706501 w 1211145"/>
                <a:gd name="connsiteY2" fmla="*/ 0 h 373776"/>
                <a:gd name="connsiteX3" fmla="*/ 1184076 w 1211145"/>
                <a:gd name="connsiteY3" fmla="*/ -134070 h 373776"/>
                <a:gd name="connsiteX4" fmla="*/ 1009288 w 1211145"/>
                <a:gd name="connsiteY4" fmla="*/ 0 h 373776"/>
                <a:gd name="connsiteX5" fmla="*/ 1148848 w 1211145"/>
                <a:gd name="connsiteY5" fmla="*/ 0 h 373776"/>
                <a:gd name="connsiteX6" fmla="*/ 1211145 w 1211145"/>
                <a:gd name="connsiteY6" fmla="*/ 62297 h 373776"/>
                <a:gd name="connsiteX7" fmla="*/ 1211145 w 1211145"/>
                <a:gd name="connsiteY7" fmla="*/ 62296 h 373776"/>
                <a:gd name="connsiteX8" fmla="*/ 1211145 w 1211145"/>
                <a:gd name="connsiteY8" fmla="*/ 62296 h 373776"/>
                <a:gd name="connsiteX9" fmla="*/ 1211145 w 1211145"/>
                <a:gd name="connsiteY9" fmla="*/ 155740 h 373776"/>
                <a:gd name="connsiteX10" fmla="*/ 1211145 w 1211145"/>
                <a:gd name="connsiteY10" fmla="*/ 311479 h 373776"/>
                <a:gd name="connsiteX11" fmla="*/ 1148848 w 1211145"/>
                <a:gd name="connsiteY11" fmla="*/ 373776 h 373776"/>
                <a:gd name="connsiteX12" fmla="*/ 1009288 w 1211145"/>
                <a:gd name="connsiteY12" fmla="*/ 373776 h 373776"/>
                <a:gd name="connsiteX13" fmla="*/ 706501 w 1211145"/>
                <a:gd name="connsiteY13" fmla="*/ 373776 h 373776"/>
                <a:gd name="connsiteX14" fmla="*/ 706501 w 1211145"/>
                <a:gd name="connsiteY14" fmla="*/ 373776 h 373776"/>
                <a:gd name="connsiteX15" fmla="*/ 62297 w 1211145"/>
                <a:gd name="connsiteY15" fmla="*/ 373776 h 373776"/>
                <a:gd name="connsiteX16" fmla="*/ 0 w 1211145"/>
                <a:gd name="connsiteY16" fmla="*/ 311479 h 373776"/>
                <a:gd name="connsiteX17" fmla="*/ 0 w 1211145"/>
                <a:gd name="connsiteY17" fmla="*/ 155740 h 373776"/>
                <a:gd name="connsiteX18" fmla="*/ 0 w 1211145"/>
                <a:gd name="connsiteY18" fmla="*/ 62296 h 373776"/>
                <a:gd name="connsiteX19" fmla="*/ 0 w 1211145"/>
                <a:gd name="connsiteY19" fmla="*/ 62296 h 373776"/>
                <a:gd name="connsiteX20" fmla="*/ 0 w 1211145"/>
                <a:gd name="connsiteY20" fmla="*/ 62297 h 373776"/>
                <a:gd name="connsiteX0" fmla="*/ 0 w 1235348"/>
                <a:gd name="connsiteY0" fmla="*/ 196367 h 662786"/>
                <a:gd name="connsiteX1" fmla="*/ 62297 w 1235348"/>
                <a:gd name="connsiteY1" fmla="*/ 134070 h 662786"/>
                <a:gd name="connsiteX2" fmla="*/ 706501 w 1235348"/>
                <a:gd name="connsiteY2" fmla="*/ 134070 h 662786"/>
                <a:gd name="connsiteX3" fmla="*/ 1184076 w 1235348"/>
                <a:gd name="connsiteY3" fmla="*/ 0 h 662786"/>
                <a:gd name="connsiteX4" fmla="*/ 1009288 w 1235348"/>
                <a:gd name="connsiteY4" fmla="*/ 134070 h 662786"/>
                <a:gd name="connsiteX5" fmla="*/ 1148848 w 1235348"/>
                <a:gd name="connsiteY5" fmla="*/ 134070 h 662786"/>
                <a:gd name="connsiteX6" fmla="*/ 1211145 w 1235348"/>
                <a:gd name="connsiteY6" fmla="*/ 196367 h 662786"/>
                <a:gd name="connsiteX7" fmla="*/ 1211145 w 1235348"/>
                <a:gd name="connsiteY7" fmla="*/ 196366 h 662786"/>
                <a:gd name="connsiteX8" fmla="*/ 1211145 w 1235348"/>
                <a:gd name="connsiteY8" fmla="*/ 196366 h 662786"/>
                <a:gd name="connsiteX9" fmla="*/ 1211145 w 1235348"/>
                <a:gd name="connsiteY9" fmla="*/ 289810 h 662786"/>
                <a:gd name="connsiteX10" fmla="*/ 1211145 w 1235348"/>
                <a:gd name="connsiteY10" fmla="*/ 445549 h 662786"/>
                <a:gd name="connsiteX11" fmla="*/ 1148848 w 1235348"/>
                <a:gd name="connsiteY11" fmla="*/ 507846 h 662786"/>
                <a:gd name="connsiteX12" fmla="*/ 1235348 w 1235348"/>
                <a:gd name="connsiteY12" fmla="*/ 662786 h 662786"/>
                <a:gd name="connsiteX13" fmla="*/ 706501 w 1235348"/>
                <a:gd name="connsiteY13" fmla="*/ 507846 h 662786"/>
                <a:gd name="connsiteX14" fmla="*/ 706501 w 1235348"/>
                <a:gd name="connsiteY14" fmla="*/ 507846 h 662786"/>
                <a:gd name="connsiteX15" fmla="*/ 62297 w 1235348"/>
                <a:gd name="connsiteY15" fmla="*/ 507846 h 662786"/>
                <a:gd name="connsiteX16" fmla="*/ 0 w 1235348"/>
                <a:gd name="connsiteY16" fmla="*/ 445549 h 662786"/>
                <a:gd name="connsiteX17" fmla="*/ 0 w 1235348"/>
                <a:gd name="connsiteY17" fmla="*/ 289810 h 662786"/>
                <a:gd name="connsiteX18" fmla="*/ 0 w 1235348"/>
                <a:gd name="connsiteY18" fmla="*/ 196366 h 662786"/>
                <a:gd name="connsiteX19" fmla="*/ 0 w 1235348"/>
                <a:gd name="connsiteY19" fmla="*/ 196366 h 662786"/>
                <a:gd name="connsiteX20" fmla="*/ 0 w 1235348"/>
                <a:gd name="connsiteY20" fmla="*/ 196367 h 662786"/>
                <a:gd name="connsiteX0" fmla="*/ 0 w 1235348"/>
                <a:gd name="connsiteY0" fmla="*/ 196367 h 662786"/>
                <a:gd name="connsiteX1" fmla="*/ 62297 w 1235348"/>
                <a:gd name="connsiteY1" fmla="*/ 134070 h 662786"/>
                <a:gd name="connsiteX2" fmla="*/ 706501 w 1235348"/>
                <a:gd name="connsiteY2" fmla="*/ 134070 h 662786"/>
                <a:gd name="connsiteX3" fmla="*/ 1184076 w 1235348"/>
                <a:gd name="connsiteY3" fmla="*/ 0 h 662786"/>
                <a:gd name="connsiteX4" fmla="*/ 1009288 w 1235348"/>
                <a:gd name="connsiteY4" fmla="*/ 134070 h 662786"/>
                <a:gd name="connsiteX5" fmla="*/ 1148848 w 1235348"/>
                <a:gd name="connsiteY5" fmla="*/ 134070 h 662786"/>
                <a:gd name="connsiteX6" fmla="*/ 1211145 w 1235348"/>
                <a:gd name="connsiteY6" fmla="*/ 196367 h 662786"/>
                <a:gd name="connsiteX7" fmla="*/ 1211145 w 1235348"/>
                <a:gd name="connsiteY7" fmla="*/ 196366 h 662786"/>
                <a:gd name="connsiteX8" fmla="*/ 1211145 w 1235348"/>
                <a:gd name="connsiteY8" fmla="*/ 196366 h 662786"/>
                <a:gd name="connsiteX9" fmla="*/ 1211145 w 1235348"/>
                <a:gd name="connsiteY9" fmla="*/ 289810 h 662786"/>
                <a:gd name="connsiteX10" fmla="*/ 1211145 w 1235348"/>
                <a:gd name="connsiteY10" fmla="*/ 445549 h 662786"/>
                <a:gd name="connsiteX11" fmla="*/ 1059948 w 1235348"/>
                <a:gd name="connsiteY11" fmla="*/ 502766 h 662786"/>
                <a:gd name="connsiteX12" fmla="*/ 1235348 w 1235348"/>
                <a:gd name="connsiteY12" fmla="*/ 662786 h 662786"/>
                <a:gd name="connsiteX13" fmla="*/ 706501 w 1235348"/>
                <a:gd name="connsiteY13" fmla="*/ 507846 h 662786"/>
                <a:gd name="connsiteX14" fmla="*/ 706501 w 1235348"/>
                <a:gd name="connsiteY14" fmla="*/ 507846 h 662786"/>
                <a:gd name="connsiteX15" fmla="*/ 62297 w 1235348"/>
                <a:gd name="connsiteY15" fmla="*/ 507846 h 662786"/>
                <a:gd name="connsiteX16" fmla="*/ 0 w 1235348"/>
                <a:gd name="connsiteY16" fmla="*/ 445549 h 662786"/>
                <a:gd name="connsiteX17" fmla="*/ 0 w 1235348"/>
                <a:gd name="connsiteY17" fmla="*/ 289810 h 662786"/>
                <a:gd name="connsiteX18" fmla="*/ 0 w 1235348"/>
                <a:gd name="connsiteY18" fmla="*/ 196366 h 662786"/>
                <a:gd name="connsiteX19" fmla="*/ 0 w 1235348"/>
                <a:gd name="connsiteY19" fmla="*/ 196366 h 662786"/>
                <a:gd name="connsiteX20" fmla="*/ 0 w 1235348"/>
                <a:gd name="connsiteY20" fmla="*/ 196367 h 662786"/>
                <a:gd name="connsiteX0" fmla="*/ 0 w 1235348"/>
                <a:gd name="connsiteY0" fmla="*/ 196367 h 662786"/>
                <a:gd name="connsiteX1" fmla="*/ 62297 w 1235348"/>
                <a:gd name="connsiteY1" fmla="*/ 134070 h 662786"/>
                <a:gd name="connsiteX2" fmla="*/ 706501 w 1235348"/>
                <a:gd name="connsiteY2" fmla="*/ 134070 h 662786"/>
                <a:gd name="connsiteX3" fmla="*/ 1184076 w 1235348"/>
                <a:gd name="connsiteY3" fmla="*/ 0 h 662786"/>
                <a:gd name="connsiteX4" fmla="*/ 1009288 w 1235348"/>
                <a:gd name="connsiteY4" fmla="*/ 134070 h 662786"/>
                <a:gd name="connsiteX5" fmla="*/ 1148848 w 1235348"/>
                <a:gd name="connsiteY5" fmla="*/ 134070 h 662786"/>
                <a:gd name="connsiteX6" fmla="*/ 1211145 w 1235348"/>
                <a:gd name="connsiteY6" fmla="*/ 196367 h 662786"/>
                <a:gd name="connsiteX7" fmla="*/ 1211145 w 1235348"/>
                <a:gd name="connsiteY7" fmla="*/ 196366 h 662786"/>
                <a:gd name="connsiteX8" fmla="*/ 1211145 w 1235348"/>
                <a:gd name="connsiteY8" fmla="*/ 196366 h 662786"/>
                <a:gd name="connsiteX9" fmla="*/ 1211145 w 1235348"/>
                <a:gd name="connsiteY9" fmla="*/ 289810 h 662786"/>
                <a:gd name="connsiteX10" fmla="*/ 1211145 w 1235348"/>
                <a:gd name="connsiteY10" fmla="*/ 445549 h 662786"/>
                <a:gd name="connsiteX11" fmla="*/ 1059948 w 1235348"/>
                <a:gd name="connsiteY11" fmla="*/ 502766 h 662786"/>
                <a:gd name="connsiteX12" fmla="*/ 1235348 w 1235348"/>
                <a:gd name="connsiteY12" fmla="*/ 662786 h 662786"/>
                <a:gd name="connsiteX13" fmla="*/ 706501 w 1235348"/>
                <a:gd name="connsiteY13" fmla="*/ 507846 h 662786"/>
                <a:gd name="connsiteX14" fmla="*/ 706501 w 1235348"/>
                <a:gd name="connsiteY14" fmla="*/ 507846 h 662786"/>
                <a:gd name="connsiteX15" fmla="*/ 62297 w 1235348"/>
                <a:gd name="connsiteY15" fmla="*/ 507846 h 662786"/>
                <a:gd name="connsiteX16" fmla="*/ 0 w 1235348"/>
                <a:gd name="connsiteY16" fmla="*/ 445549 h 662786"/>
                <a:gd name="connsiteX17" fmla="*/ 0 w 1235348"/>
                <a:gd name="connsiteY17" fmla="*/ 289810 h 662786"/>
                <a:gd name="connsiteX18" fmla="*/ 0 w 1235348"/>
                <a:gd name="connsiteY18" fmla="*/ 196366 h 662786"/>
                <a:gd name="connsiteX19" fmla="*/ 0 w 1235348"/>
                <a:gd name="connsiteY19" fmla="*/ 196366 h 662786"/>
                <a:gd name="connsiteX20" fmla="*/ 0 w 1235348"/>
                <a:gd name="connsiteY20" fmla="*/ 196367 h 6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5348" h="662786">
                  <a:moveTo>
                    <a:pt x="0" y="196367"/>
                  </a:moveTo>
                  <a:cubicBezTo>
                    <a:pt x="0" y="161961"/>
                    <a:pt x="27891" y="134070"/>
                    <a:pt x="62297" y="134070"/>
                  </a:cubicBezTo>
                  <a:lnTo>
                    <a:pt x="706501" y="134070"/>
                  </a:lnTo>
                  <a:lnTo>
                    <a:pt x="1184076" y="0"/>
                  </a:lnTo>
                  <a:lnTo>
                    <a:pt x="1009288" y="134070"/>
                  </a:lnTo>
                  <a:lnTo>
                    <a:pt x="1148848" y="134070"/>
                  </a:lnTo>
                  <a:cubicBezTo>
                    <a:pt x="1183254" y="134070"/>
                    <a:pt x="1211145" y="161961"/>
                    <a:pt x="1211145" y="196367"/>
                  </a:cubicBezTo>
                  <a:lnTo>
                    <a:pt x="1211145" y="196366"/>
                  </a:lnTo>
                  <a:lnTo>
                    <a:pt x="1211145" y="196366"/>
                  </a:lnTo>
                  <a:lnTo>
                    <a:pt x="1211145" y="289810"/>
                  </a:lnTo>
                  <a:lnTo>
                    <a:pt x="1211145" y="445549"/>
                  </a:lnTo>
                  <a:cubicBezTo>
                    <a:pt x="1211145" y="479955"/>
                    <a:pt x="1165474" y="507846"/>
                    <a:pt x="1059948" y="502766"/>
                  </a:cubicBezTo>
                  <a:lnTo>
                    <a:pt x="1235348" y="662786"/>
                  </a:lnTo>
                  <a:lnTo>
                    <a:pt x="706501" y="507846"/>
                  </a:lnTo>
                  <a:lnTo>
                    <a:pt x="706501" y="507846"/>
                  </a:lnTo>
                  <a:lnTo>
                    <a:pt x="62297" y="507846"/>
                  </a:lnTo>
                  <a:cubicBezTo>
                    <a:pt x="27891" y="507846"/>
                    <a:pt x="0" y="479955"/>
                    <a:pt x="0" y="445549"/>
                  </a:cubicBezTo>
                  <a:lnTo>
                    <a:pt x="0" y="289810"/>
                  </a:lnTo>
                  <a:lnTo>
                    <a:pt x="0" y="196366"/>
                  </a:lnTo>
                  <a:lnTo>
                    <a:pt x="0" y="196366"/>
                  </a:lnTo>
                  <a:lnTo>
                    <a:pt x="0" y="196367"/>
                  </a:lnTo>
                  <a:close/>
                </a:path>
              </a:pathLst>
            </a:custGeom>
            <a:noFill/>
            <a:ln w="635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18000" rIns="18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900" b="1" dirty="0">
                  <a:latin typeface="+mn-ea"/>
                  <a:ea typeface="+mn-ea"/>
                </a:rPr>
                <a:t>Resized by </a:t>
              </a:r>
              <a:endParaRPr lang="en-US" altLang="ko-KR" sz="900" b="1" dirty="0" smtClean="0">
                <a:latin typeface="+mn-ea"/>
                <a:ea typeface="+mn-e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ko-KR" sz="900" b="1" dirty="0" smtClean="0">
                  <a:latin typeface="+mn-ea"/>
                  <a:ea typeface="+mn-ea"/>
                </a:rPr>
                <a:t>max </a:t>
              </a:r>
              <a:r>
                <a:rPr lang="en-US" altLang="ko-KR" sz="900" b="1" dirty="0">
                  <a:latin typeface="+mn-ea"/>
                  <a:ea typeface="+mn-ea"/>
                </a:rPr>
                <a:t>wait queue</a:t>
              </a:r>
            </a:p>
          </p:txBody>
        </p:sp>
        <p:sp>
          <p:nvSpPr>
            <p:cNvPr id="252" name="Line 126"/>
            <p:cNvSpPr>
              <a:spLocks noChangeShapeType="1"/>
            </p:cNvSpPr>
            <p:nvPr/>
          </p:nvSpPr>
          <p:spPr bwMode="auto">
            <a:xfrm>
              <a:off x="1288644" y="5702753"/>
              <a:ext cx="1685925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253" name="Text Box 131"/>
            <p:cNvSpPr txBox="1">
              <a:spLocks noChangeArrowheads="1"/>
            </p:cNvSpPr>
            <p:nvPr/>
          </p:nvSpPr>
          <p:spPr bwMode="auto">
            <a:xfrm>
              <a:off x="1210857" y="3630242"/>
              <a:ext cx="1255712" cy="2524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400" b="1" i="1" dirty="0">
                  <a:solidFill>
                    <a:srgbClr val="C00000"/>
                  </a:solidFill>
                  <a:latin typeface="+mn-ea"/>
                  <a:ea typeface="+mn-ea"/>
                </a:rPr>
                <a:t>1</a:t>
              </a:r>
              <a:r>
                <a:rPr lang="ko-KR" altLang="en-US" sz="1400" b="1" i="1" dirty="0">
                  <a:solidFill>
                    <a:srgbClr val="C00000"/>
                  </a:solidFill>
                  <a:latin typeface="+mn-ea"/>
                  <a:ea typeface="+mn-ea"/>
                </a:rPr>
                <a:t>차 </a:t>
              </a:r>
              <a:r>
                <a:rPr lang="en-US" altLang="ko-KR" sz="1400" b="1" i="1" dirty="0">
                  <a:solidFill>
                    <a:srgbClr val="C00000"/>
                  </a:solidFill>
                  <a:latin typeface="+mn-ea"/>
                  <a:ea typeface="+mn-ea"/>
                </a:rPr>
                <a:t>: Queuing</a:t>
              </a:r>
            </a:p>
          </p:txBody>
        </p:sp>
        <p:sp>
          <p:nvSpPr>
            <p:cNvPr id="254" name="Text Box 132"/>
            <p:cNvSpPr txBox="1">
              <a:spLocks noChangeArrowheads="1"/>
            </p:cNvSpPr>
            <p:nvPr/>
          </p:nvSpPr>
          <p:spPr bwMode="auto">
            <a:xfrm>
              <a:off x="3272288" y="3630242"/>
              <a:ext cx="1255712" cy="2524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400" b="1" i="1">
                  <a:solidFill>
                    <a:srgbClr val="C00000"/>
                  </a:solidFill>
                  <a:latin typeface="+mn-ea"/>
                  <a:ea typeface="+mn-ea"/>
                </a:rPr>
                <a:t>2</a:t>
              </a:r>
              <a:r>
                <a:rPr lang="ko-KR" altLang="en-US" sz="1400" b="1" i="1">
                  <a:solidFill>
                    <a:srgbClr val="C00000"/>
                  </a:solidFill>
                  <a:latin typeface="+mn-ea"/>
                  <a:ea typeface="+mn-ea"/>
                </a:rPr>
                <a:t>차 </a:t>
              </a:r>
              <a:r>
                <a:rPr lang="en-US" altLang="ko-KR" sz="1400" b="1" i="1">
                  <a:solidFill>
                    <a:srgbClr val="C00000"/>
                  </a:solidFill>
                  <a:latin typeface="+mn-ea"/>
                  <a:ea typeface="+mn-ea"/>
                </a:rPr>
                <a:t>: Queuing</a:t>
              </a:r>
            </a:p>
          </p:txBody>
        </p:sp>
        <p:grpSp>
          <p:nvGrpSpPr>
            <p:cNvPr id="255" name="그룹 254"/>
            <p:cNvGrpSpPr/>
            <p:nvPr/>
          </p:nvGrpSpPr>
          <p:grpSpPr>
            <a:xfrm>
              <a:off x="434756" y="5557271"/>
              <a:ext cx="787190" cy="588507"/>
              <a:chOff x="-418200" y="5319225"/>
              <a:chExt cx="787190" cy="588507"/>
            </a:xfrm>
          </p:grpSpPr>
          <p:sp>
            <p:nvSpPr>
              <p:cNvPr id="256" name="Text Box 122"/>
              <p:cNvSpPr txBox="1">
                <a:spLocks noChangeArrowheads="1"/>
              </p:cNvSpPr>
              <p:nvPr/>
            </p:nvSpPr>
            <p:spPr bwMode="auto">
              <a:xfrm>
                <a:off x="-418200" y="5676900"/>
                <a:ext cx="787190" cy="230832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900" dirty="0" smtClean="0">
                    <a:latin typeface="+mn-ea"/>
                    <a:ea typeface="+mn-ea"/>
                  </a:rPr>
                  <a:t>Application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pic>
            <p:nvPicPr>
              <p:cNvPr id="257" name="Picture 2" descr="application, code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266" y="5319225"/>
                <a:ext cx="427323" cy="427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8" name="그룹 257"/>
            <p:cNvGrpSpPr/>
            <p:nvPr/>
          </p:nvGrpSpPr>
          <p:grpSpPr>
            <a:xfrm>
              <a:off x="538623" y="2891619"/>
              <a:ext cx="579457" cy="663308"/>
              <a:chOff x="5225740" y="2849747"/>
              <a:chExt cx="579457" cy="663308"/>
            </a:xfrm>
          </p:grpSpPr>
          <p:sp>
            <p:nvSpPr>
              <p:cNvPr id="259" name="Text Box 66"/>
              <p:cNvSpPr txBox="1">
                <a:spLocks noChangeArrowheads="1"/>
              </p:cNvSpPr>
              <p:nvPr/>
            </p:nvSpPr>
            <p:spPr bwMode="auto">
              <a:xfrm>
                <a:off x="5270727" y="3338204"/>
                <a:ext cx="489484" cy="17485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3600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900" dirty="0" smtClean="0">
                    <a:latin typeface="+mn-ea"/>
                    <a:ea typeface="+mn-ea"/>
                  </a:rPr>
                  <a:t>Client A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pic>
            <p:nvPicPr>
              <p:cNvPr id="260" name="Picture 78" descr="8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25740" y="2849747"/>
                <a:ext cx="579457" cy="537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1" name="그룹 260"/>
            <p:cNvGrpSpPr/>
            <p:nvPr/>
          </p:nvGrpSpPr>
          <p:grpSpPr>
            <a:xfrm>
              <a:off x="538623" y="4152559"/>
              <a:ext cx="579457" cy="656162"/>
              <a:chOff x="5225740" y="3569680"/>
              <a:chExt cx="579457" cy="656162"/>
            </a:xfrm>
          </p:grpSpPr>
          <p:sp>
            <p:nvSpPr>
              <p:cNvPr id="262" name="Text Box 65"/>
              <p:cNvSpPr txBox="1">
                <a:spLocks noChangeArrowheads="1"/>
              </p:cNvSpPr>
              <p:nvPr/>
            </p:nvSpPr>
            <p:spPr bwMode="auto">
              <a:xfrm>
                <a:off x="5274734" y="4050991"/>
                <a:ext cx="481469" cy="174851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36000" rIns="0" bIns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900" dirty="0" smtClean="0">
                    <a:latin typeface="+mn-ea"/>
                    <a:ea typeface="+mn-ea"/>
                  </a:rPr>
                  <a:t>Client B</a:t>
                </a:r>
                <a:endParaRPr lang="en-US" altLang="ko-KR" sz="900" dirty="0">
                  <a:latin typeface="+mn-ea"/>
                  <a:ea typeface="+mn-ea"/>
                </a:endParaRPr>
              </a:p>
            </p:txBody>
          </p:sp>
          <p:pic>
            <p:nvPicPr>
              <p:cNvPr id="263" name="Picture 78" descr="8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25740" y="3569680"/>
                <a:ext cx="579457" cy="537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4" name="그룹 263"/>
            <p:cNvGrpSpPr/>
            <p:nvPr/>
          </p:nvGrpSpPr>
          <p:grpSpPr>
            <a:xfrm>
              <a:off x="1695868" y="2623412"/>
              <a:ext cx="873065" cy="844756"/>
              <a:chOff x="-2051410" y="2490361"/>
              <a:chExt cx="1162050" cy="1124370"/>
            </a:xfrm>
          </p:grpSpPr>
          <p:sp>
            <p:nvSpPr>
              <p:cNvPr id="265" name="AutoShape 481"/>
              <p:cNvSpPr>
                <a:spLocks noChangeArrowheads="1"/>
              </p:cNvSpPr>
              <p:nvPr/>
            </p:nvSpPr>
            <p:spPr bwMode="auto">
              <a:xfrm>
                <a:off x="-2051410" y="2490361"/>
                <a:ext cx="1162050" cy="1124370"/>
              </a:xfrm>
              <a:prstGeom prst="roundRect">
                <a:avLst>
                  <a:gd name="adj" fmla="val 3403"/>
                </a:avLst>
              </a:prstGeom>
              <a:gradFill rotWithShape="1">
                <a:gsLst>
                  <a:gs pos="0">
                    <a:srgbClr val="8F8F8F"/>
                  </a:gs>
                  <a:gs pos="100000">
                    <a:srgbClr val="777777"/>
                  </a:gs>
                </a:gsLst>
                <a:lin ang="5400000" scaled="1"/>
              </a:gradFill>
              <a:ln w="19050" algn="ctr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lIns="18000" rIns="180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000" b="1" kern="0" dirty="0" err="1">
                    <a:solidFill>
                      <a:srgbClr val="FFFFFF"/>
                    </a:solidFill>
                    <a:latin typeface="+mn-ea"/>
                    <a:ea typeface="+mn-ea"/>
                    <a:cs typeface="Times New Roman" pitchFamily="18" charset="0"/>
                  </a:rPr>
                  <a:t>WebtoB</a:t>
                </a:r>
                <a:endParaRPr kumimoji="0" lang="en-US" altLang="ko-KR" sz="1000" b="1" kern="0" dirty="0">
                  <a:solidFill>
                    <a:srgbClr val="FFFFFF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66" name="AutoShape 482"/>
              <p:cNvSpPr>
                <a:spLocks noChangeArrowheads="1"/>
              </p:cNvSpPr>
              <p:nvPr/>
            </p:nvSpPr>
            <p:spPr bwMode="auto">
              <a:xfrm>
                <a:off x="-1989498" y="2767898"/>
                <a:ext cx="1038225" cy="804246"/>
              </a:xfrm>
              <a:prstGeom prst="roundRect">
                <a:avLst>
                  <a:gd name="adj" fmla="val 2185"/>
                </a:avLst>
              </a:prstGeom>
              <a:gradFill rotWithShape="1">
                <a:gsLst>
                  <a:gs pos="0">
                    <a:srgbClr val="F0F0F0"/>
                  </a:gs>
                  <a:gs pos="100000">
                    <a:srgbClr val="DDDDDD"/>
                  </a:gs>
                </a:gsLst>
                <a:lin ang="5400000" scaled="1"/>
              </a:gradFill>
              <a:ln w="317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tIns="46800"/>
              <a:lstStyle/>
              <a:p>
                <a:pPr marL="88900" indent="-88900" algn="ctr" fontAlgn="auto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rgbClr val="808080"/>
                  </a:buClr>
                  <a:defRPr/>
                </a:pPr>
                <a:endParaRPr kumimoji="0" lang="ko-KR" altLang="ko-KR" sz="900" kern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grpSp>
            <p:nvGrpSpPr>
              <p:cNvPr id="267" name="Group 484"/>
              <p:cNvGrpSpPr>
                <a:grpSpLocks/>
              </p:cNvGrpSpPr>
              <p:nvPr/>
            </p:nvGrpSpPr>
            <p:grpSpPr bwMode="auto">
              <a:xfrm>
                <a:off x="-1948223" y="2983490"/>
                <a:ext cx="676275" cy="384175"/>
                <a:chOff x="1741" y="2025"/>
                <a:chExt cx="426" cy="242"/>
              </a:xfrm>
            </p:grpSpPr>
            <p:sp>
              <p:nvSpPr>
                <p:cNvPr id="277" name="AutoShape 465"/>
                <p:cNvSpPr>
                  <a:spLocks noChangeArrowheads="1"/>
                </p:cNvSpPr>
                <p:nvPr/>
              </p:nvSpPr>
              <p:spPr bwMode="auto">
                <a:xfrm rot="5400000">
                  <a:off x="1833" y="1933"/>
                  <a:ext cx="242" cy="426"/>
                </a:xfrm>
                <a:prstGeom prst="can">
                  <a:avLst>
                    <a:gd name="adj" fmla="val 25451"/>
                  </a:avLst>
                </a:pr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ko-KR" sz="105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78" name="Oval 468"/>
                <p:cNvSpPr>
                  <a:spLocks noChangeArrowheads="1"/>
                </p:cNvSpPr>
                <p:nvPr/>
              </p:nvSpPr>
              <p:spPr bwMode="auto">
                <a:xfrm flipH="1">
                  <a:off x="1786" y="2044"/>
                  <a:ext cx="122" cy="194"/>
                </a:xfrm>
                <a:prstGeom prst="ellipse">
                  <a:avLst/>
                </a:prstGeom>
                <a:solidFill>
                  <a:srgbClr val="C1D2D9"/>
                </a:solidFill>
                <a:ln w="19050" algn="ctr">
                  <a:noFill/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pPr algn="ctr" eaLnBrk="0" fontAlgn="auto" latinLnBrk="0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ko-KR" sz="1100" kern="0">
                    <a:solidFill>
                      <a:srgbClr val="FFFFFF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79" name="Oval 469"/>
                <p:cNvSpPr>
                  <a:spLocks noChangeArrowheads="1"/>
                </p:cNvSpPr>
                <p:nvPr/>
              </p:nvSpPr>
              <p:spPr bwMode="auto">
                <a:xfrm flipH="1">
                  <a:off x="1838" y="2044"/>
                  <a:ext cx="122" cy="1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9DC0"/>
                    </a:gs>
                    <a:gs pos="100000">
                      <a:srgbClr val="5081AE"/>
                    </a:gs>
                  </a:gsLst>
                  <a:lin ang="5400000" scaled="1"/>
                </a:gradFill>
                <a:ln w="3175" algn="ctr">
                  <a:noFill/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ko-KR" sz="1100" kern="0">
                    <a:solidFill>
                      <a:srgbClr val="FFFFFF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80" name="Oval 470"/>
                <p:cNvSpPr>
                  <a:spLocks noChangeArrowheads="1"/>
                </p:cNvSpPr>
                <p:nvPr/>
              </p:nvSpPr>
              <p:spPr bwMode="auto">
                <a:xfrm flipH="1">
                  <a:off x="1892" y="2044"/>
                  <a:ext cx="122" cy="194"/>
                </a:xfrm>
                <a:prstGeom prst="ellipse">
                  <a:avLst/>
                </a:prstGeom>
                <a:solidFill>
                  <a:srgbClr val="10598A"/>
                </a:solidFill>
                <a:ln w="38100" cap="rnd" algn="ctr">
                  <a:noFill/>
                  <a:prstDash val="sysDot"/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808080"/>
                    </a:buClr>
                    <a:defRPr/>
                  </a:pPr>
                  <a:endParaRPr kumimoji="0" lang="ko-KR" altLang="ko-KR" sz="1100" kern="0">
                    <a:solidFill>
                      <a:srgbClr val="FFFFFF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81" name="Oval 472"/>
                <p:cNvSpPr>
                  <a:spLocks noChangeArrowheads="1"/>
                </p:cNvSpPr>
                <p:nvPr/>
              </p:nvSpPr>
              <p:spPr bwMode="auto">
                <a:xfrm flipH="1">
                  <a:off x="1936" y="2044"/>
                  <a:ext cx="122" cy="194"/>
                </a:xfrm>
                <a:prstGeom prst="ellipse">
                  <a:avLst/>
                </a:prstGeom>
                <a:pattFill prst="wdDnDiag">
                  <a:fgClr>
                    <a:srgbClr val="08376B"/>
                  </a:fgClr>
                  <a:bgClr>
                    <a:srgbClr val="204F83"/>
                  </a:bgClr>
                </a:pattFill>
                <a:ln w="3175" algn="ctr">
                  <a:noFill/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ko-KR" sz="1100" kern="0">
                    <a:solidFill>
                      <a:srgbClr val="FFFFFF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268" name="Oval 490"/>
              <p:cNvSpPr>
                <a:spLocks noChangeArrowheads="1"/>
              </p:cNvSpPr>
              <p:nvPr/>
            </p:nvSpPr>
            <p:spPr bwMode="gray">
              <a:xfrm>
                <a:off x="-1171329" y="2875281"/>
                <a:ext cx="134461" cy="132715"/>
              </a:xfrm>
              <a:prstGeom prst="ellipse">
                <a:avLst/>
              </a:prstGeom>
              <a:gradFill rotWithShape="1">
                <a:gsLst>
                  <a:gs pos="0">
                    <a:srgbClr val="C9E4ED"/>
                  </a:gs>
                  <a:gs pos="100000">
                    <a:srgbClr val="86C1D6"/>
                  </a:gs>
                </a:gsLst>
                <a:lin ang="5400000" scaled="1"/>
              </a:gradFill>
              <a:ln w="19050" algn="ctr">
                <a:solidFill>
                  <a:srgbClr val="3895B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69" name="Oval 491"/>
              <p:cNvSpPr>
                <a:spLocks noChangeArrowheads="1"/>
              </p:cNvSpPr>
              <p:nvPr/>
            </p:nvSpPr>
            <p:spPr bwMode="gray">
              <a:xfrm>
                <a:off x="-1166569" y="3042815"/>
                <a:ext cx="134461" cy="132715"/>
              </a:xfrm>
              <a:prstGeom prst="ellipse">
                <a:avLst/>
              </a:prstGeom>
              <a:gradFill rotWithShape="1">
                <a:gsLst>
                  <a:gs pos="0">
                    <a:srgbClr val="C9E4ED"/>
                  </a:gs>
                  <a:gs pos="100000">
                    <a:srgbClr val="86C1D6"/>
                  </a:gs>
                </a:gsLst>
                <a:lin ang="5400000" scaled="1"/>
              </a:gradFill>
              <a:ln w="19050" algn="ctr">
                <a:solidFill>
                  <a:srgbClr val="3895B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70" name="Oval 491"/>
              <p:cNvSpPr>
                <a:spLocks noChangeArrowheads="1"/>
              </p:cNvSpPr>
              <p:nvPr/>
            </p:nvSpPr>
            <p:spPr bwMode="gray">
              <a:xfrm>
                <a:off x="-1166569" y="3210349"/>
                <a:ext cx="134461" cy="132715"/>
              </a:xfrm>
              <a:prstGeom prst="ellipse">
                <a:avLst/>
              </a:prstGeom>
              <a:gradFill rotWithShape="1">
                <a:gsLst>
                  <a:gs pos="0">
                    <a:srgbClr val="C9E4ED"/>
                  </a:gs>
                  <a:gs pos="100000">
                    <a:srgbClr val="86C1D6"/>
                  </a:gs>
                </a:gsLst>
                <a:lin ang="5400000" scaled="1"/>
              </a:gradFill>
              <a:ln w="19050" algn="ctr">
                <a:solidFill>
                  <a:srgbClr val="3895B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71" name="Oval 491"/>
              <p:cNvSpPr>
                <a:spLocks noChangeArrowheads="1"/>
              </p:cNvSpPr>
              <p:nvPr/>
            </p:nvSpPr>
            <p:spPr bwMode="gray">
              <a:xfrm>
                <a:off x="-1166569" y="3377883"/>
                <a:ext cx="134461" cy="132715"/>
              </a:xfrm>
              <a:prstGeom prst="ellipse">
                <a:avLst/>
              </a:prstGeom>
              <a:gradFill rotWithShape="1">
                <a:gsLst>
                  <a:gs pos="0">
                    <a:srgbClr val="C9E4ED"/>
                  </a:gs>
                  <a:gs pos="100000">
                    <a:srgbClr val="86C1D6"/>
                  </a:gs>
                </a:gsLst>
                <a:lin ang="5400000" scaled="1"/>
              </a:gradFill>
              <a:ln w="19050" algn="ctr">
                <a:solidFill>
                  <a:srgbClr val="3895B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200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272" name="Group 116"/>
              <p:cNvGrpSpPr>
                <a:grpSpLocks/>
              </p:cNvGrpSpPr>
              <p:nvPr/>
            </p:nvGrpSpPr>
            <p:grpSpPr bwMode="auto">
              <a:xfrm>
                <a:off x="-1417436" y="3068225"/>
                <a:ext cx="222176" cy="251171"/>
                <a:chOff x="2118" y="2130"/>
                <a:chExt cx="143" cy="96"/>
              </a:xfrm>
            </p:grpSpPr>
            <p:sp>
              <p:nvSpPr>
                <p:cNvPr id="273" name="Line 117"/>
                <p:cNvSpPr>
                  <a:spLocks noChangeShapeType="1"/>
                </p:cNvSpPr>
                <p:nvPr/>
              </p:nvSpPr>
              <p:spPr bwMode="auto">
                <a:xfrm>
                  <a:off x="2118" y="2179"/>
                  <a:ext cx="14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72000" tIns="36000" rIns="0" bIns="0" anchor="ctr"/>
                <a:lstStyle/>
                <a:p>
                  <a:pPr>
                    <a:defRPr/>
                  </a:pPr>
                  <a:endParaRPr lang="ko-KR" altLang="en-US" sz="1400">
                    <a:latin typeface="+mn-ea"/>
                    <a:ea typeface="+mn-ea"/>
                  </a:endParaRPr>
                </a:p>
              </p:txBody>
            </p:sp>
            <p:sp>
              <p:nvSpPr>
                <p:cNvPr id="274" name="Line 118"/>
                <p:cNvSpPr>
                  <a:spLocks noChangeShapeType="1"/>
                </p:cNvSpPr>
                <p:nvPr/>
              </p:nvSpPr>
              <p:spPr bwMode="auto">
                <a:xfrm>
                  <a:off x="2118" y="2226"/>
                  <a:ext cx="14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72000" tIns="36000" rIns="0" bIns="0" anchor="ctr"/>
                <a:lstStyle/>
                <a:p>
                  <a:pPr>
                    <a:defRPr/>
                  </a:pPr>
                  <a:endParaRPr lang="ko-KR" altLang="en-US" sz="1400">
                    <a:latin typeface="+mn-ea"/>
                    <a:ea typeface="+mn-ea"/>
                  </a:endParaRPr>
                </a:p>
              </p:txBody>
            </p:sp>
            <p:sp>
              <p:nvSpPr>
                <p:cNvPr id="275" name="Line 119"/>
                <p:cNvSpPr>
                  <a:spLocks noChangeShapeType="1"/>
                </p:cNvSpPr>
                <p:nvPr/>
              </p:nvSpPr>
              <p:spPr bwMode="auto">
                <a:xfrm>
                  <a:off x="2118" y="2130"/>
                  <a:ext cx="14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72000" tIns="36000" rIns="0" bIns="0" anchor="ctr"/>
                <a:lstStyle/>
                <a:p>
                  <a:pPr>
                    <a:defRPr/>
                  </a:pPr>
                  <a:endParaRPr lang="ko-KR" altLang="en-US" sz="1400">
                    <a:latin typeface="+mn-ea"/>
                    <a:ea typeface="+mn-ea"/>
                  </a:endParaRPr>
                </a:p>
              </p:txBody>
            </p:sp>
            <p:sp>
              <p:nvSpPr>
                <p:cNvPr id="276" name="Line 120"/>
                <p:cNvSpPr>
                  <a:spLocks noChangeShapeType="1"/>
                </p:cNvSpPr>
                <p:nvPr/>
              </p:nvSpPr>
              <p:spPr bwMode="auto">
                <a:xfrm>
                  <a:off x="2118" y="2179"/>
                  <a:ext cx="14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72000" tIns="36000" rIns="0" bIns="0" anchor="ctr"/>
                <a:lstStyle/>
                <a:p>
                  <a:pPr>
                    <a:defRPr/>
                  </a:pPr>
                  <a:endParaRPr lang="ko-KR" altLang="en-US" sz="1400"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282" name="그룹 281"/>
            <p:cNvGrpSpPr/>
            <p:nvPr/>
          </p:nvGrpSpPr>
          <p:grpSpPr>
            <a:xfrm>
              <a:off x="3999532" y="3029642"/>
              <a:ext cx="738909" cy="186849"/>
              <a:chOff x="3739560" y="1939804"/>
              <a:chExt cx="738909" cy="169863"/>
            </a:xfrm>
          </p:grpSpPr>
          <p:sp>
            <p:nvSpPr>
              <p:cNvPr id="283" name="Rectangle 190"/>
              <p:cNvSpPr>
                <a:spLocks noChangeArrowheads="1"/>
              </p:cNvSpPr>
              <p:nvPr/>
            </p:nvSpPr>
            <p:spPr bwMode="auto">
              <a:xfrm>
                <a:off x="3739560" y="1939804"/>
                <a:ext cx="738909" cy="169863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tx2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ko-KR" sz="800">
                  <a:latin typeface="+mn-ea"/>
                  <a:ea typeface="+mn-ea"/>
                </a:endParaRPr>
              </a:p>
            </p:txBody>
          </p:sp>
          <p:grpSp>
            <p:nvGrpSpPr>
              <p:cNvPr id="284" name="그룹 283"/>
              <p:cNvGrpSpPr/>
              <p:nvPr/>
            </p:nvGrpSpPr>
            <p:grpSpPr>
              <a:xfrm>
                <a:off x="3819485" y="1974880"/>
                <a:ext cx="579059" cy="99711"/>
                <a:chOff x="2873547" y="2218543"/>
                <a:chExt cx="579059" cy="99711"/>
              </a:xfrm>
              <a:solidFill>
                <a:srgbClr val="FF6600"/>
              </a:solidFill>
            </p:grpSpPr>
            <p:sp>
              <p:nvSpPr>
                <p:cNvPr id="285" name="Oval 490"/>
                <p:cNvSpPr>
                  <a:spLocks noChangeArrowheads="1"/>
                </p:cNvSpPr>
                <p:nvPr/>
              </p:nvSpPr>
              <p:spPr bwMode="gray">
                <a:xfrm>
                  <a:off x="2873547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86" name="Oval 491"/>
                <p:cNvSpPr>
                  <a:spLocks noChangeArrowheads="1"/>
                </p:cNvSpPr>
                <p:nvPr/>
              </p:nvSpPr>
              <p:spPr bwMode="gray">
                <a:xfrm>
                  <a:off x="3032893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87" name="Oval 491"/>
                <p:cNvSpPr>
                  <a:spLocks noChangeArrowheads="1"/>
                </p:cNvSpPr>
                <p:nvPr/>
              </p:nvSpPr>
              <p:spPr bwMode="gray">
                <a:xfrm>
                  <a:off x="3192239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88" name="Oval 491"/>
                <p:cNvSpPr>
                  <a:spLocks noChangeArrowheads="1"/>
                </p:cNvSpPr>
                <p:nvPr/>
              </p:nvSpPr>
              <p:spPr bwMode="gray">
                <a:xfrm>
                  <a:off x="3351584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289" name="그룹 288"/>
            <p:cNvGrpSpPr/>
            <p:nvPr/>
          </p:nvGrpSpPr>
          <p:grpSpPr>
            <a:xfrm>
              <a:off x="3999532" y="4248053"/>
              <a:ext cx="738909" cy="186849"/>
              <a:chOff x="3739560" y="1939804"/>
              <a:chExt cx="738909" cy="169863"/>
            </a:xfrm>
          </p:grpSpPr>
          <p:sp>
            <p:nvSpPr>
              <p:cNvPr id="290" name="Rectangle 190"/>
              <p:cNvSpPr>
                <a:spLocks noChangeArrowheads="1"/>
              </p:cNvSpPr>
              <p:nvPr/>
            </p:nvSpPr>
            <p:spPr bwMode="auto">
              <a:xfrm>
                <a:off x="3739560" y="1939804"/>
                <a:ext cx="738909" cy="169863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tx2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ko-KR" sz="800">
                  <a:latin typeface="+mn-ea"/>
                  <a:ea typeface="+mn-ea"/>
                </a:endParaRPr>
              </a:p>
            </p:txBody>
          </p:sp>
          <p:grpSp>
            <p:nvGrpSpPr>
              <p:cNvPr id="291" name="그룹 290"/>
              <p:cNvGrpSpPr/>
              <p:nvPr/>
            </p:nvGrpSpPr>
            <p:grpSpPr>
              <a:xfrm>
                <a:off x="3819485" y="1974880"/>
                <a:ext cx="579059" cy="99711"/>
                <a:chOff x="2873547" y="2218543"/>
                <a:chExt cx="579059" cy="99711"/>
              </a:xfrm>
              <a:solidFill>
                <a:srgbClr val="FF6600"/>
              </a:solidFill>
            </p:grpSpPr>
            <p:sp>
              <p:nvSpPr>
                <p:cNvPr id="292" name="Oval 490"/>
                <p:cNvSpPr>
                  <a:spLocks noChangeArrowheads="1"/>
                </p:cNvSpPr>
                <p:nvPr/>
              </p:nvSpPr>
              <p:spPr bwMode="gray">
                <a:xfrm>
                  <a:off x="2873547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93" name="Oval 491"/>
                <p:cNvSpPr>
                  <a:spLocks noChangeArrowheads="1"/>
                </p:cNvSpPr>
                <p:nvPr/>
              </p:nvSpPr>
              <p:spPr bwMode="gray">
                <a:xfrm>
                  <a:off x="3032893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94" name="Oval 491"/>
                <p:cNvSpPr>
                  <a:spLocks noChangeArrowheads="1"/>
                </p:cNvSpPr>
                <p:nvPr/>
              </p:nvSpPr>
              <p:spPr bwMode="gray">
                <a:xfrm>
                  <a:off x="3192239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95" name="Oval 491"/>
                <p:cNvSpPr>
                  <a:spLocks noChangeArrowheads="1"/>
                </p:cNvSpPr>
                <p:nvPr/>
              </p:nvSpPr>
              <p:spPr bwMode="gray">
                <a:xfrm>
                  <a:off x="3351584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296" name="그룹 295"/>
            <p:cNvGrpSpPr/>
            <p:nvPr/>
          </p:nvGrpSpPr>
          <p:grpSpPr>
            <a:xfrm>
              <a:off x="3999532" y="5575532"/>
              <a:ext cx="738909" cy="186849"/>
              <a:chOff x="3739560" y="1939804"/>
              <a:chExt cx="738909" cy="169863"/>
            </a:xfrm>
          </p:grpSpPr>
          <p:sp>
            <p:nvSpPr>
              <p:cNvPr id="297" name="Rectangle 190"/>
              <p:cNvSpPr>
                <a:spLocks noChangeArrowheads="1"/>
              </p:cNvSpPr>
              <p:nvPr/>
            </p:nvSpPr>
            <p:spPr bwMode="auto">
              <a:xfrm>
                <a:off x="3739560" y="1939804"/>
                <a:ext cx="738909" cy="169863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tx2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ko-KR" altLang="ko-KR" sz="800">
                  <a:latin typeface="+mn-ea"/>
                  <a:ea typeface="+mn-ea"/>
                </a:endParaRPr>
              </a:p>
            </p:txBody>
          </p:sp>
          <p:grpSp>
            <p:nvGrpSpPr>
              <p:cNvPr id="298" name="그룹 297"/>
              <p:cNvGrpSpPr/>
              <p:nvPr/>
            </p:nvGrpSpPr>
            <p:grpSpPr>
              <a:xfrm>
                <a:off x="3819485" y="1974880"/>
                <a:ext cx="579059" cy="99711"/>
                <a:chOff x="2873547" y="2218543"/>
                <a:chExt cx="579059" cy="99711"/>
              </a:xfrm>
              <a:solidFill>
                <a:srgbClr val="FF6600"/>
              </a:solidFill>
            </p:grpSpPr>
            <p:sp>
              <p:nvSpPr>
                <p:cNvPr id="299" name="Oval 490"/>
                <p:cNvSpPr>
                  <a:spLocks noChangeArrowheads="1"/>
                </p:cNvSpPr>
                <p:nvPr/>
              </p:nvSpPr>
              <p:spPr bwMode="gray">
                <a:xfrm>
                  <a:off x="2873547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300" name="Oval 491"/>
                <p:cNvSpPr>
                  <a:spLocks noChangeArrowheads="1"/>
                </p:cNvSpPr>
                <p:nvPr/>
              </p:nvSpPr>
              <p:spPr bwMode="gray">
                <a:xfrm>
                  <a:off x="3032893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301" name="Oval 491"/>
                <p:cNvSpPr>
                  <a:spLocks noChangeArrowheads="1"/>
                </p:cNvSpPr>
                <p:nvPr/>
              </p:nvSpPr>
              <p:spPr bwMode="gray">
                <a:xfrm>
                  <a:off x="3192239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302" name="Oval 491"/>
                <p:cNvSpPr>
                  <a:spLocks noChangeArrowheads="1"/>
                </p:cNvSpPr>
                <p:nvPr/>
              </p:nvSpPr>
              <p:spPr bwMode="gray">
                <a:xfrm>
                  <a:off x="3351584" y="2218543"/>
                  <a:ext cx="101022" cy="9971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E4ED"/>
                    </a:gs>
                    <a:gs pos="100000">
                      <a:srgbClr val="86C1D6"/>
                    </a:gs>
                  </a:gsLst>
                  <a:lin ang="5400000" scaled="1"/>
                </a:gradFill>
                <a:ln w="19050" algn="ctr">
                  <a:solidFill>
                    <a:schemeClr val="tx2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ko-KR" altLang="en-US" sz="1200" kern="0">
                    <a:solidFill>
                      <a:sysClr val="windowText" lastClr="000000"/>
                    </a:solidFill>
                    <a:latin typeface="+mn-ea"/>
                    <a:ea typeface="+mn-ea"/>
                  </a:endParaRPr>
                </a:p>
              </p:txBody>
            </p:sp>
          </p:grpSp>
        </p:grpSp>
      </p:grpSp>
      <p:grpSp>
        <p:nvGrpSpPr>
          <p:cNvPr id="303" name="그룹 302"/>
          <p:cNvGrpSpPr/>
          <p:nvPr/>
        </p:nvGrpSpPr>
        <p:grpSpPr>
          <a:xfrm>
            <a:off x="404813" y="6808369"/>
            <a:ext cx="2956828" cy="184666"/>
            <a:chOff x="341312" y="2191410"/>
            <a:chExt cx="2956828" cy="184666"/>
          </a:xfrm>
        </p:grpSpPr>
        <p:sp>
          <p:nvSpPr>
            <p:cNvPr id="304" name="TextBox 303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안정적 처리 속도 방안</a:t>
              </a:r>
            </a:p>
          </p:txBody>
        </p:sp>
        <p:grpSp>
          <p:nvGrpSpPr>
            <p:cNvPr id="305" name="그룹 30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306" name="직사각형 30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07" name="L 도형 306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308" name="Rectangle 114"/>
          <p:cNvSpPr>
            <a:spLocks noChangeAspect="1" noChangeArrowheads="1"/>
          </p:cNvSpPr>
          <p:nvPr/>
        </p:nvSpPr>
        <p:spPr bwMode="auto">
          <a:xfrm>
            <a:off x="484849" y="6974662"/>
            <a:ext cx="5976193" cy="2009583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marL="114300" indent="-114300" fontAlgn="ctr" latinLnBrk="0">
              <a:spcAft>
                <a:spcPct val="20000"/>
              </a:spcAft>
              <a:buClr>
                <a:srgbClr val="4C5C74"/>
              </a:buClr>
              <a:buFontTx/>
              <a:buChar char="•"/>
            </a:pPr>
            <a:endParaRPr lang="ko-KR" altLang="en-US" sz="1050" dirty="0">
              <a:solidFill>
                <a:srgbClr val="4D4D4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Aft>
                <a:spcPct val="20000"/>
              </a:spcAft>
              <a:buClr>
                <a:srgbClr val="4C5C74"/>
              </a:buClr>
              <a:buFontTx/>
              <a:buChar char="•"/>
            </a:pPr>
            <a:r>
              <a:rPr lang="en-US" altLang="ko-KR" sz="1050" dirty="0" err="1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WebtoB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Queuing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이루어 짐으로서 안정적 트랜잭션 처리 능력 향상</a:t>
            </a:r>
          </a:p>
          <a:p>
            <a:pPr marL="114300" indent="-114300" fontAlgn="ctr" latinLnBrk="0">
              <a:spcAft>
                <a:spcPct val="20000"/>
              </a:spcAft>
              <a:buClr>
                <a:srgbClr val="4C5C74"/>
              </a:buClr>
              <a:buFontTx/>
              <a:buChar char="•"/>
            </a:pPr>
            <a:endParaRPr lang="ko-KR" altLang="en-US" sz="1050" dirty="0">
              <a:solidFill>
                <a:srgbClr val="4D4D4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Aft>
                <a:spcPct val="20000"/>
              </a:spcAft>
              <a:buClr>
                <a:srgbClr val="4C5C74"/>
              </a:buClr>
              <a:buFontTx/>
              <a:buChar char="•"/>
            </a:pP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Queuing : JEUS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Thread Pool Queuing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기능을 통한 </a:t>
            </a:r>
            <a:r>
              <a:rPr lang="ko-KR" altLang="en-US" sz="1050" dirty="0" err="1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쓰레드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 할당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관리 </a:t>
            </a:r>
          </a:p>
          <a:p>
            <a:pPr marL="114300" indent="-114300" fontAlgn="ctr" latinLnBrk="0">
              <a:spcAft>
                <a:spcPct val="20000"/>
              </a:spcAft>
              <a:buClr>
                <a:srgbClr val="4C5C74"/>
              </a:buClr>
              <a:buFontTx/>
              <a:buChar char="•"/>
            </a:pPr>
            <a:endParaRPr lang="ko-KR" altLang="en-US" sz="1050" dirty="0">
              <a:solidFill>
                <a:srgbClr val="4D4D4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Aft>
                <a:spcPct val="20000"/>
              </a:spcAft>
              <a:buClr>
                <a:srgbClr val="4C5C74"/>
              </a:buClr>
              <a:buFontTx/>
              <a:buChar char="•"/>
            </a:pP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Concurrency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Synchronization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관리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050" dirty="0" err="1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WebtoB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sz="1050" dirty="0" err="1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큐잉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 모니터링을 통해 최적화된 튜닝 제공</a:t>
            </a:r>
          </a:p>
          <a:p>
            <a:pPr marL="114300" indent="-114300" fontAlgn="ctr" latinLnBrk="0">
              <a:spcAft>
                <a:spcPct val="20000"/>
              </a:spcAft>
              <a:buClr>
                <a:srgbClr val="4C5C74"/>
              </a:buClr>
              <a:buFontTx/>
              <a:buChar char="•"/>
            </a:pPr>
            <a:endParaRPr lang="ko-KR" altLang="en-US" sz="1050" dirty="0">
              <a:solidFill>
                <a:srgbClr val="4D4D4D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Aft>
                <a:spcPct val="20000"/>
              </a:spcAft>
              <a:buClr>
                <a:srgbClr val="4C5C74"/>
              </a:buClr>
              <a:buFontTx/>
              <a:buChar char="•"/>
            </a:pP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그 외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의 다양한 </a:t>
            </a:r>
            <a:r>
              <a:rPr lang="en-US" altLang="ko-KR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Clustering </a:t>
            </a:r>
            <a:r>
              <a:rPr lang="ko-KR" altLang="en-US" sz="105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rPr>
              <a:t>기술은 성능과 안정성을 획기적으로 향상 시킴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3.7 DB Connection Pooling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Connection Pooling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커넥션의 </a:t>
            </a:r>
            <a:r>
              <a:rPr lang="ko-KR" altLang="en-US" dirty="0" err="1" smtClean="0"/>
              <a:t>캐쉬를</a:t>
            </a:r>
            <a:r>
              <a:rPr lang="ko-KR" altLang="en-US" dirty="0" smtClean="0"/>
              <a:t> 위한 하나의 프레임워크</a:t>
            </a:r>
            <a:r>
              <a:rPr lang="en-US" altLang="ko-KR" dirty="0" smtClean="0"/>
              <a:t>(Framework)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 JEUS</a:t>
            </a:r>
            <a:r>
              <a:rPr lang="ko-KR" altLang="en-US" dirty="0" smtClean="0"/>
              <a:t>는 커넥션 풀이 시작될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특정한 수의 물리적 커넥션을 만들어 어플리케이션 실행 중에 커넥션 생성을 위한 오버헤드</a:t>
            </a:r>
            <a:r>
              <a:rPr lang="en-US" altLang="ko-KR" dirty="0" smtClean="0"/>
              <a:t>(Overhead)</a:t>
            </a:r>
            <a:r>
              <a:rPr lang="ko-KR" altLang="en-US" dirty="0" smtClean="0"/>
              <a:t>를 줄이도록 </a:t>
            </a:r>
            <a:r>
              <a:rPr lang="en-US" altLang="ko-KR" dirty="0" smtClean="0"/>
              <a:t>Connection Pool</a:t>
            </a:r>
            <a:r>
              <a:rPr lang="ko-KR" altLang="en-US" dirty="0" smtClean="0"/>
              <a:t>을 관리합니다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DB Connection Pooling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37751" y="2407847"/>
            <a:ext cx="3860529" cy="3597442"/>
            <a:chOff x="558216" y="2390275"/>
            <a:chExt cx="4246582" cy="3957186"/>
          </a:xfrm>
        </p:grpSpPr>
        <p:grpSp>
          <p:nvGrpSpPr>
            <p:cNvPr id="40" name="그룹 39"/>
            <p:cNvGrpSpPr/>
            <p:nvPr/>
          </p:nvGrpSpPr>
          <p:grpSpPr>
            <a:xfrm>
              <a:off x="1525340" y="2390275"/>
              <a:ext cx="3279458" cy="3029450"/>
              <a:chOff x="3504394" y="2352977"/>
              <a:chExt cx="2334170" cy="2413501"/>
            </a:xfrm>
          </p:grpSpPr>
          <p:sp>
            <p:nvSpPr>
              <p:cNvPr id="41" name="AutoShape 385"/>
              <p:cNvSpPr>
                <a:spLocks noChangeArrowheads="1"/>
              </p:cNvSpPr>
              <p:nvPr/>
            </p:nvSpPr>
            <p:spPr bwMode="auto">
              <a:xfrm>
                <a:off x="3504394" y="2352977"/>
                <a:ext cx="2334170" cy="2413501"/>
              </a:xfrm>
              <a:prstGeom prst="roundRect">
                <a:avLst>
                  <a:gd name="adj" fmla="val 3403"/>
                </a:avLst>
              </a:prstGeom>
              <a:gradFill rotWithShape="1">
                <a:gsLst>
                  <a:gs pos="0">
                    <a:srgbClr val="3F78A7"/>
                  </a:gs>
                  <a:gs pos="100000">
                    <a:srgbClr val="10598A"/>
                  </a:gs>
                </a:gsLst>
                <a:lin ang="5400000" scaled="1"/>
              </a:gradFill>
              <a:ln w="19050" algn="ctr">
                <a:solidFill>
                  <a:srgbClr val="000000">
                    <a:lumMod val="65000"/>
                    <a:lumOff val="35000"/>
                  </a:srgbClr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JEUS </a:t>
                </a:r>
              </a:p>
            </p:txBody>
          </p:sp>
          <p:sp>
            <p:nvSpPr>
              <p:cNvPr id="42" name="AutoShape 386"/>
              <p:cNvSpPr>
                <a:spLocks noChangeArrowheads="1"/>
              </p:cNvSpPr>
              <p:nvPr/>
            </p:nvSpPr>
            <p:spPr bwMode="auto">
              <a:xfrm>
                <a:off x="3599766" y="2682228"/>
                <a:ext cx="2143426" cy="1980643"/>
              </a:xfrm>
              <a:prstGeom prst="roundRect">
                <a:avLst>
                  <a:gd name="adj" fmla="val 2185"/>
                </a:avLst>
              </a:prstGeom>
              <a:solidFill>
                <a:srgbClr val="FFFFFF"/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tIns="46800"/>
              <a:lstStyle/>
              <a:p>
                <a:pPr marL="88900" marR="0" lvl="0" indent="-88900" defTabSz="914400" eaLnBrk="1" fontAlgn="auto" latinLnBrk="0" hangingPunct="1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rgbClr val="808080"/>
                  </a:buClr>
                  <a:buSzTx/>
                  <a:buFontTx/>
                  <a:buNone/>
                  <a:tabLst/>
                  <a:defRPr/>
                </a:pPr>
                <a:endParaRPr kumimoji="0" lang="ko-KR" altLang="ko-KR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Times New Roman" pitchFamily="18" charset="0"/>
                </a:endParaRPr>
              </a:p>
            </p:txBody>
          </p:sp>
        </p:grp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1915724" y="4478338"/>
              <a:ext cx="1147763" cy="647700"/>
            </a:xfrm>
            <a:prstGeom prst="roundRect">
              <a:avLst>
                <a:gd name="adj" fmla="val 6514"/>
              </a:avLst>
            </a:prstGeom>
            <a:solidFill>
              <a:schemeClr val="bg1"/>
            </a:solidFill>
            <a:ln w="9525" algn="ctr">
              <a:solidFill>
                <a:srgbClr val="9AAFC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latinLnBrk="0" hangingPunct="0">
                <a:defRPr/>
              </a:pPr>
              <a:r>
                <a:rPr kumimoji="0" lang="en-US" altLang="ko-KR" sz="1000">
                  <a:latin typeface="+mn-ea"/>
                  <a:ea typeface="+mn-ea"/>
                </a:rPr>
                <a:t>Server</a:t>
              </a:r>
            </a:p>
            <a:p>
              <a:pPr algn="ctr" eaLnBrk="0" latinLnBrk="0" hangingPunct="0">
                <a:defRPr/>
              </a:pPr>
              <a:r>
                <a:rPr kumimoji="0" lang="en-US" altLang="ko-KR" sz="1000">
                  <a:latin typeface="+mn-ea"/>
                  <a:ea typeface="+mn-ea"/>
                </a:rPr>
                <a:t>Application</a:t>
              </a:r>
            </a:p>
            <a:p>
              <a:pPr algn="ctr" eaLnBrk="0" latinLnBrk="0" hangingPunct="0">
                <a:defRPr/>
              </a:pPr>
              <a:r>
                <a:rPr kumimoji="0" lang="en-US" altLang="ko-KR" sz="1000">
                  <a:latin typeface="+mn-ea"/>
                  <a:ea typeface="+mn-ea"/>
                </a:rPr>
                <a:t>(e.g.EJB,Servlet)</a:t>
              </a:r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>
              <a:off x="3121025" y="3276600"/>
              <a:ext cx="1457325" cy="414338"/>
            </a:xfrm>
            <a:prstGeom prst="roundRect">
              <a:avLst>
                <a:gd name="adj" fmla="val 16667"/>
              </a:avLst>
            </a:prstGeom>
            <a:solidFill>
              <a:srgbClr val="738FA9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lIns="54000" tIns="25200" rIns="54000" bIns="25200" anchor="ctr"/>
            <a:lstStyle/>
            <a:p>
              <a:pPr algn="ctr" latinLnBrk="0">
                <a:defRPr/>
              </a:pPr>
              <a:r>
                <a:rPr lang="en-US" altLang="ko-KR" sz="1200" b="1">
                  <a:solidFill>
                    <a:schemeClr val="bg1"/>
                  </a:solidFill>
                  <a:latin typeface="+mn-ea"/>
                  <a:ea typeface="+mn-ea"/>
                </a:rPr>
                <a:t>  DataSource</a:t>
              </a: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246188" y="3446463"/>
              <a:ext cx="1774825" cy="0"/>
            </a:xfrm>
            <a:prstGeom prst="line">
              <a:avLst/>
            </a:prstGeom>
            <a:noFill/>
            <a:ln w="38100">
              <a:solidFill>
                <a:srgbClr val="96A2B0"/>
              </a:solidFill>
              <a:round/>
              <a:headEnd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463412" y="3446463"/>
              <a:ext cx="0" cy="1042987"/>
            </a:xfrm>
            <a:prstGeom prst="line">
              <a:avLst/>
            </a:prstGeom>
            <a:noFill/>
            <a:ln w="38100">
              <a:solidFill>
                <a:srgbClr val="96A2B0"/>
              </a:solidFill>
              <a:round/>
              <a:headEnd/>
              <a:tailEnd/>
            </a:ln>
            <a:effectLst/>
          </p:spPr>
          <p:txBody>
            <a:bodyPr lIns="108000" tIns="0" rIns="108000" bIns="0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1809446" y="3170238"/>
              <a:ext cx="1015021" cy="2539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50" dirty="0">
                  <a:solidFill>
                    <a:srgbClr val="5F5F5F"/>
                  </a:solidFill>
                  <a:latin typeface="+mn-ea"/>
                  <a:ea typeface="+mn-ea"/>
                </a:rPr>
                <a:t>JNDI Look up</a:t>
              </a:r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3752851" y="3700463"/>
              <a:ext cx="0" cy="255587"/>
            </a:xfrm>
            <a:prstGeom prst="line">
              <a:avLst/>
            </a:prstGeom>
            <a:noFill/>
            <a:ln w="38100">
              <a:solidFill>
                <a:srgbClr val="666699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3767138" y="3690938"/>
              <a:ext cx="41275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RMI</a:t>
              </a:r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>
              <a:off x="3744912" y="4865688"/>
              <a:ext cx="7937" cy="967316"/>
            </a:xfrm>
            <a:prstGeom prst="line">
              <a:avLst/>
            </a:prstGeom>
            <a:noFill/>
            <a:ln w="38100">
              <a:solidFill>
                <a:srgbClr val="96A2B0"/>
              </a:solidFill>
              <a:round/>
              <a:headEnd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3819525" y="4941888"/>
              <a:ext cx="658813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JDBC</a:t>
              </a:r>
            </a:p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Driver</a:t>
              </a:r>
            </a:p>
          </p:txBody>
        </p:sp>
        <p:sp>
          <p:nvSpPr>
            <p:cNvPr id="52" name="AutoShape 19"/>
            <p:cNvSpPr>
              <a:spLocks noChangeArrowheads="1"/>
            </p:cNvSpPr>
            <p:nvPr/>
          </p:nvSpPr>
          <p:spPr bwMode="auto">
            <a:xfrm>
              <a:off x="3121026" y="3956050"/>
              <a:ext cx="1419324" cy="928688"/>
            </a:xfrm>
            <a:prstGeom prst="roundRect">
              <a:avLst>
                <a:gd name="adj" fmla="val 5292"/>
              </a:avLst>
            </a:prstGeom>
            <a:solidFill>
              <a:schemeClr val="bg1"/>
            </a:solidFill>
            <a:ln w="9525" algn="ctr">
              <a:solidFill>
                <a:srgbClr val="9AAFC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latinLnBrk="0" hangingPunct="0">
                <a:defRPr/>
              </a:pPr>
              <a:r>
                <a:rPr kumimoji="0" lang="en-US" altLang="ko-KR" sz="1000" b="1" dirty="0">
                  <a:latin typeface="+mn-ea"/>
                  <a:ea typeface="+mn-ea"/>
                </a:rPr>
                <a:t>Connection Pool</a:t>
              </a: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558216" y="3120265"/>
              <a:ext cx="787190" cy="727007"/>
              <a:chOff x="-418200" y="5319225"/>
              <a:chExt cx="787190" cy="727007"/>
            </a:xfrm>
          </p:grpSpPr>
          <p:sp>
            <p:nvSpPr>
              <p:cNvPr id="54" name="Text Box 122"/>
              <p:cNvSpPr txBox="1">
                <a:spLocks noChangeArrowheads="1"/>
              </p:cNvSpPr>
              <p:nvPr/>
            </p:nvSpPr>
            <p:spPr bwMode="auto">
              <a:xfrm>
                <a:off x="-418200" y="5676900"/>
                <a:ext cx="787190" cy="369332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900" dirty="0">
                    <a:latin typeface="+mn-ea"/>
                  </a:rPr>
                  <a:t>Client</a:t>
                </a:r>
                <a:br>
                  <a:rPr lang="en-US" altLang="ko-KR" sz="900" dirty="0">
                    <a:latin typeface="+mn-ea"/>
                  </a:rPr>
                </a:br>
                <a:r>
                  <a:rPr lang="en-US" altLang="ko-KR" sz="900" dirty="0">
                    <a:latin typeface="+mn-ea"/>
                  </a:rPr>
                  <a:t>Application</a:t>
                </a:r>
              </a:p>
            </p:txBody>
          </p:sp>
          <p:pic>
            <p:nvPicPr>
              <p:cNvPr id="55" name="Picture 2" descr="application, code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266" y="5319225"/>
                <a:ext cx="427323" cy="427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6" name="Picture 105" descr="DB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013" y="5734686"/>
              <a:ext cx="9398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Oval 490"/>
            <p:cNvSpPr>
              <a:spLocks noChangeArrowheads="1"/>
            </p:cNvSpPr>
            <p:nvPr/>
          </p:nvSpPr>
          <p:spPr bwMode="gray">
            <a:xfrm>
              <a:off x="3271676" y="4261040"/>
              <a:ext cx="216000" cy="216000"/>
            </a:xfrm>
            <a:prstGeom prst="ellipse">
              <a:avLst/>
            </a:prstGeom>
            <a:solidFill>
              <a:srgbClr val="E18585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Oval 490"/>
            <p:cNvSpPr>
              <a:spLocks noChangeArrowheads="1"/>
            </p:cNvSpPr>
            <p:nvPr/>
          </p:nvSpPr>
          <p:spPr bwMode="gray">
            <a:xfrm>
              <a:off x="3559610" y="4261040"/>
              <a:ext cx="216000" cy="216000"/>
            </a:xfrm>
            <a:prstGeom prst="ellipse">
              <a:avLst/>
            </a:prstGeom>
            <a:solidFill>
              <a:srgbClr val="E18585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Oval 490"/>
            <p:cNvSpPr>
              <a:spLocks noChangeArrowheads="1"/>
            </p:cNvSpPr>
            <p:nvPr/>
          </p:nvSpPr>
          <p:spPr bwMode="gray">
            <a:xfrm>
              <a:off x="3846710" y="4261040"/>
              <a:ext cx="216000" cy="216000"/>
            </a:xfrm>
            <a:prstGeom prst="ellipse">
              <a:avLst/>
            </a:prstGeom>
            <a:solidFill>
              <a:srgbClr val="E18585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0" name="Oval 490"/>
            <p:cNvSpPr>
              <a:spLocks noChangeArrowheads="1"/>
            </p:cNvSpPr>
            <p:nvPr/>
          </p:nvSpPr>
          <p:spPr bwMode="gray">
            <a:xfrm>
              <a:off x="4134644" y="4261040"/>
              <a:ext cx="216000" cy="216000"/>
            </a:xfrm>
            <a:prstGeom prst="ellipse">
              <a:avLst/>
            </a:prstGeom>
            <a:solidFill>
              <a:srgbClr val="E18585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1" name="Oval 490"/>
            <p:cNvSpPr>
              <a:spLocks noChangeArrowheads="1"/>
            </p:cNvSpPr>
            <p:nvPr/>
          </p:nvSpPr>
          <p:spPr bwMode="gray">
            <a:xfrm>
              <a:off x="3271676" y="4575571"/>
              <a:ext cx="216000" cy="216000"/>
            </a:xfrm>
            <a:prstGeom prst="ellipse">
              <a:avLst/>
            </a:prstGeom>
            <a:solidFill>
              <a:srgbClr val="E18585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2" name="Oval 490"/>
            <p:cNvSpPr>
              <a:spLocks noChangeArrowheads="1"/>
            </p:cNvSpPr>
            <p:nvPr/>
          </p:nvSpPr>
          <p:spPr bwMode="gray">
            <a:xfrm>
              <a:off x="3559610" y="4575571"/>
              <a:ext cx="216000" cy="216000"/>
            </a:xfrm>
            <a:prstGeom prst="ellipse">
              <a:avLst/>
            </a:prstGeom>
            <a:solidFill>
              <a:srgbClr val="E18585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Oval 490"/>
            <p:cNvSpPr>
              <a:spLocks noChangeArrowheads="1"/>
            </p:cNvSpPr>
            <p:nvPr/>
          </p:nvSpPr>
          <p:spPr bwMode="gray">
            <a:xfrm>
              <a:off x="3846710" y="4575571"/>
              <a:ext cx="216000" cy="216000"/>
            </a:xfrm>
            <a:prstGeom prst="ellipse">
              <a:avLst/>
            </a:prstGeom>
            <a:solidFill>
              <a:srgbClr val="E18585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Oval 490"/>
            <p:cNvSpPr>
              <a:spLocks noChangeArrowheads="1"/>
            </p:cNvSpPr>
            <p:nvPr/>
          </p:nvSpPr>
          <p:spPr bwMode="gray">
            <a:xfrm>
              <a:off x="4134644" y="4575571"/>
              <a:ext cx="216000" cy="216000"/>
            </a:xfrm>
            <a:prstGeom prst="ellipse">
              <a:avLst/>
            </a:prstGeom>
            <a:solidFill>
              <a:srgbClr val="E18585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404812" y="6081982"/>
            <a:ext cx="6192837" cy="1572453"/>
            <a:chOff x="9490075" y="2805075"/>
            <a:chExt cx="2873449" cy="1459747"/>
          </a:xfrm>
        </p:grpSpPr>
        <p:sp>
          <p:nvSpPr>
            <p:cNvPr id="67" name="직사각형 66"/>
            <p:cNvSpPr/>
            <p:nvPr/>
          </p:nvSpPr>
          <p:spPr>
            <a:xfrm>
              <a:off x="9490075" y="3037236"/>
              <a:ext cx="2873449" cy="12275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JEUS Manager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를 사용하여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JNDI Naming Server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와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Security Server,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그리고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DB Connection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같은 외부 리소스를 등록하고 관리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DB Connection Pool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은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Naming &amp; Directory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서버에 등록되어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JEUS Cluster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내에서는 어디에서든 접근이 용이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JEUS Transaction Manager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와 연동하여 분산 트랜잭션 및 로컬 트랜잭션에 관련된 정보를 관리하는 기능을 제공</a:t>
              </a: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DB Connection Pool </a:t>
              </a: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관리</a:t>
              </a: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404812" y="7731245"/>
            <a:ext cx="6192837" cy="1794263"/>
            <a:chOff x="9490075" y="2805075"/>
            <a:chExt cx="2873449" cy="1665659"/>
          </a:xfrm>
        </p:grpSpPr>
        <p:sp>
          <p:nvSpPr>
            <p:cNvPr id="70" name="직사각형 69"/>
            <p:cNvSpPr/>
            <p:nvPr/>
          </p:nvSpPr>
          <p:spPr>
            <a:xfrm>
              <a:off x="9490075" y="3037235"/>
              <a:ext cx="2873449" cy="14334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</a:pP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</a:t>
              </a:r>
              <a:r>
                <a:rPr lang="en-US" altLang="ko-KR" sz="105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XA</a:t>
              </a:r>
              <a:r>
                <a:rPr lang="ko-KR" altLang="en-US" sz="105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를 통한 이기종 </a:t>
              </a:r>
              <a:r>
                <a:rPr lang="en-US" altLang="ko-KR" sz="105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Connection Pooling </a:t>
              </a:r>
              <a:r>
                <a:rPr lang="ko-KR" altLang="en-US" sz="105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관리 제공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 smtClean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Data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Source : Naming Server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로부터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Connection Pool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을 찾아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Connection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을 얻는 기본 기능을 제공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ConnectionPool-DataSource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: Data Source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내부에서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Database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에 대한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Connection Pooling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기능을 제공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XADataSource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: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분산 트랜잭션에 사용되는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Connection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에 대한 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Pooling 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기능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en-US" altLang="ko-KR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LocalXADataSource</a:t>
              </a:r>
              <a:r>
                <a:rPr lang="en-US" altLang="ko-KR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: Local Transaction Optimization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을 사용하려 할 때 사용됨</a:t>
              </a: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관리되는 </a:t>
              </a:r>
              <a:r>
                <a:rPr lang="en-US" altLang="ko-KR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DB Source Types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안정성 및 </a:t>
            </a:r>
            <a:r>
              <a:rPr lang="ko-KR" altLang="en-US" dirty="0" err="1" smtClean="0"/>
              <a:t>고가용성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4.1 </a:t>
            </a:r>
            <a:r>
              <a:rPr lang="ko-KR" altLang="en-US" dirty="0" smtClean="0"/>
              <a:t>동적 </a:t>
            </a:r>
            <a:r>
              <a:rPr lang="ko-KR" altLang="en-US" dirty="0" err="1" smtClean="0"/>
              <a:t>클러스터링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 eaLnBrk="1" hangingPunct="1"/>
            <a:r>
              <a:rPr lang="ko-KR" altLang="en-US" dirty="0" smtClean="0"/>
              <a:t>동적 </a:t>
            </a:r>
            <a:r>
              <a:rPr lang="ko-KR" altLang="en-US" dirty="0" err="1" smtClean="0"/>
              <a:t>클러스터링은</a:t>
            </a:r>
            <a:r>
              <a:rPr lang="ko-KR" altLang="en-US" dirty="0" smtClean="0"/>
              <a:t> 신속한 자원의 탄력적 운영</a:t>
            </a:r>
            <a:r>
              <a:rPr lang="en-US" altLang="ko-KR" dirty="0" smtClean="0"/>
              <a:t>(Rapid Elasticity)</a:t>
            </a:r>
            <a:r>
              <a:rPr lang="ko-KR" altLang="en-US" dirty="0" smtClean="0"/>
              <a:t>을 뒷받침하는 핵심 기능으로써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필요에 따라서 유휴자원을 관리자가 쉽게 추가 및 삭제하도록 지원합니다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Dynamic Clustering</a:t>
            </a:r>
            <a:endParaRPr lang="ko-KR" altLang="en-US" sz="1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6" name="AutoShape 78"/>
          <p:cNvSpPr>
            <a:spLocks noChangeArrowheads="1"/>
          </p:cNvSpPr>
          <p:nvPr/>
        </p:nvSpPr>
        <p:spPr bwMode="auto">
          <a:xfrm>
            <a:off x="521101" y="3856554"/>
            <a:ext cx="6041580" cy="43943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808080"/>
            </a:solidFill>
            <a:round/>
            <a:headEnd/>
            <a:tailEnd type="none" w="med" len="sm"/>
          </a:ln>
        </p:spPr>
        <p:txBody>
          <a:bodyPr lIns="180000" tIns="72000" rIns="36000"/>
          <a:lstStyle/>
          <a:p>
            <a:pPr marL="0" marR="0" lvl="0" indent="0" algn="ctr" defTabSz="914400" eaLnBrk="1" fontAlgn="ctr" latinLnBrk="0" hangingPunct="1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Tx/>
              <a:buFontTx/>
              <a:buNone/>
              <a:tabLst/>
              <a:defRPr/>
            </a:pPr>
            <a:endParaRPr kumimoji="0" lang="ko-KR" altLang="en-US" sz="1400" b="1" i="1" u="none" strike="noStrike" kern="0" cap="none" spc="0" normalizeH="0" baseline="0" noProof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2" name="AutoShape 194"/>
          <p:cNvSpPr>
            <a:spLocks noChangeArrowheads="1"/>
          </p:cNvSpPr>
          <p:nvPr/>
        </p:nvSpPr>
        <p:spPr bwMode="auto">
          <a:xfrm>
            <a:off x="521097" y="7976043"/>
            <a:ext cx="6041587" cy="409969"/>
          </a:xfrm>
          <a:prstGeom prst="roundRect">
            <a:avLst>
              <a:gd name="adj" fmla="val 0"/>
            </a:avLst>
          </a:prstGeom>
          <a:solidFill>
            <a:srgbClr val="1C4A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88900" indent="-88900" algn="ctr" eaLnBrk="0" hangingPunct="0">
              <a:lnSpc>
                <a:spcPct val="105000"/>
              </a:lnSpc>
              <a:buClr>
                <a:srgbClr val="808080"/>
              </a:buClr>
            </a:pPr>
            <a:r>
              <a:rPr lang="en-US" altLang="ko-KR" sz="1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Cloud</a:t>
            </a:r>
            <a:endParaRPr lang="ko-KR" altLang="en-US" sz="1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4" name="Picture 6" descr="communication, computer, device, electronic, entertainment, iphone, mobi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65" y="2746764"/>
            <a:ext cx="646222" cy="6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" descr="communication, computer, device, electronic, entertainment, mobile, technolog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86" y="2683131"/>
            <a:ext cx="781929" cy="7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그림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37" y="2645810"/>
            <a:ext cx="861522" cy="807938"/>
          </a:xfrm>
          <a:prstGeom prst="rect">
            <a:avLst/>
          </a:prstGeom>
        </p:spPr>
      </p:pic>
      <p:sp>
        <p:nvSpPr>
          <p:cNvPr id="148" name="직사각형 147"/>
          <p:cNvSpPr/>
          <p:nvPr/>
        </p:nvSpPr>
        <p:spPr>
          <a:xfrm>
            <a:off x="633830" y="2911658"/>
            <a:ext cx="1391146" cy="268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333333"/>
              </a:buClr>
              <a:buSzPct val="80000"/>
              <a:buFont typeface="Wingdings" pitchFamily="2" charset="2"/>
              <a:buNone/>
              <a:defRPr/>
            </a:pPr>
            <a:r>
              <a:rPr lang="en-US" altLang="ko-KR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1. </a:t>
            </a:r>
            <a:r>
              <a:rPr lang="ko-KR" alt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비즈니스 증가</a:t>
            </a:r>
          </a:p>
        </p:txBody>
      </p:sp>
      <p:grpSp>
        <p:nvGrpSpPr>
          <p:cNvPr id="150" name="그룹 149"/>
          <p:cNvGrpSpPr/>
          <p:nvPr/>
        </p:nvGrpSpPr>
        <p:grpSpPr>
          <a:xfrm>
            <a:off x="2261798" y="4065067"/>
            <a:ext cx="2768859" cy="1797235"/>
            <a:chOff x="1673527" y="2144829"/>
            <a:chExt cx="6135522" cy="4241665"/>
          </a:xfrm>
        </p:grpSpPr>
        <p:sp>
          <p:nvSpPr>
            <p:cNvPr id="242" name="AutoShape 78"/>
            <p:cNvSpPr>
              <a:spLocks noChangeArrowheads="1"/>
            </p:cNvSpPr>
            <p:nvPr/>
          </p:nvSpPr>
          <p:spPr bwMode="auto">
            <a:xfrm>
              <a:off x="1673531" y="2144829"/>
              <a:ext cx="6135515" cy="424166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algn="ctr">
              <a:solidFill>
                <a:srgbClr val="808080"/>
              </a:solidFill>
              <a:round/>
              <a:headEnd/>
              <a:tailEnd type="none" w="med" len="sm"/>
            </a:ln>
          </p:spPr>
          <p:txBody>
            <a:bodyPr lIns="180000" tIns="72000" rIns="36000"/>
            <a:lstStyle/>
            <a:p>
              <a:pPr marL="0" marR="0" lvl="0" indent="0" algn="ctr" defTabSz="914400" eaLnBrk="1" fontAlgn="ctr" latinLnBrk="0" hangingPunct="1">
                <a:lnSpc>
                  <a:spcPct val="12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ko-KR" altLang="en-US" sz="1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3" name="AutoShape 194"/>
            <p:cNvSpPr>
              <a:spLocks noChangeArrowheads="1"/>
            </p:cNvSpPr>
            <p:nvPr/>
          </p:nvSpPr>
          <p:spPr bwMode="auto">
            <a:xfrm>
              <a:off x="1673527" y="2146114"/>
              <a:ext cx="6135522" cy="730688"/>
            </a:xfrm>
            <a:prstGeom prst="roundRect">
              <a:avLst>
                <a:gd name="adj" fmla="val 0"/>
              </a:avLst>
            </a:prstGeom>
            <a:blipFill>
              <a:blip r:embed="rId5">
                <a:grayscl/>
                <a:extLst/>
              </a:blip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88900" marR="0" lvl="0" indent="-88900" algn="ctr" defTabSz="914400" eaLnBrk="0" fontAlgn="auto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kumimoji="0" lang="ko-KR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부하발생</a:t>
              </a:r>
              <a:endPara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51" name="그룹 150"/>
          <p:cNvGrpSpPr/>
          <p:nvPr/>
        </p:nvGrpSpPr>
        <p:grpSpPr>
          <a:xfrm>
            <a:off x="649026" y="5966442"/>
            <a:ext cx="2768859" cy="1797235"/>
            <a:chOff x="1673527" y="2144829"/>
            <a:chExt cx="6135522" cy="4241665"/>
          </a:xfrm>
        </p:grpSpPr>
        <p:sp>
          <p:nvSpPr>
            <p:cNvPr id="240" name="AutoShape 78"/>
            <p:cNvSpPr>
              <a:spLocks noChangeArrowheads="1"/>
            </p:cNvSpPr>
            <p:nvPr/>
          </p:nvSpPr>
          <p:spPr bwMode="auto">
            <a:xfrm>
              <a:off x="1673531" y="2144829"/>
              <a:ext cx="6135515" cy="424166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algn="ctr">
              <a:solidFill>
                <a:srgbClr val="808080"/>
              </a:solidFill>
              <a:round/>
              <a:headEnd/>
              <a:tailEnd type="none" w="med" len="sm"/>
            </a:ln>
          </p:spPr>
          <p:txBody>
            <a:bodyPr lIns="180000" tIns="72000" rIns="36000"/>
            <a:lstStyle/>
            <a:p>
              <a:pPr marL="0" marR="0" lvl="0" indent="0" algn="ctr" defTabSz="914400" eaLnBrk="1" fontAlgn="ctr" latinLnBrk="0" hangingPunct="1">
                <a:lnSpc>
                  <a:spcPct val="12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ko-KR" altLang="en-US" sz="1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1" name="AutoShape 194"/>
            <p:cNvSpPr>
              <a:spLocks noChangeArrowheads="1"/>
            </p:cNvSpPr>
            <p:nvPr/>
          </p:nvSpPr>
          <p:spPr bwMode="auto">
            <a:xfrm>
              <a:off x="1673527" y="2146114"/>
              <a:ext cx="6135522" cy="730688"/>
            </a:xfrm>
            <a:prstGeom prst="roundRect">
              <a:avLst>
                <a:gd name="adj" fmla="val 0"/>
              </a:avLst>
            </a:prstGeom>
            <a:blipFill>
              <a:blip r:embed="rId5">
                <a:grayscl/>
                <a:extLst/>
              </a:blip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88900" marR="0" lvl="0" indent="-88900" algn="ctr" defTabSz="914400" eaLnBrk="0" fontAlgn="auto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5. </a:t>
              </a: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원활한 서비스 제공</a:t>
              </a:r>
            </a:p>
          </p:txBody>
        </p:sp>
      </p:grpSp>
      <p:grpSp>
        <p:nvGrpSpPr>
          <p:cNvPr id="152" name="그룹 151"/>
          <p:cNvGrpSpPr/>
          <p:nvPr/>
        </p:nvGrpSpPr>
        <p:grpSpPr>
          <a:xfrm>
            <a:off x="3679335" y="5966442"/>
            <a:ext cx="2768859" cy="1797235"/>
            <a:chOff x="1673527" y="2144829"/>
            <a:chExt cx="6135522" cy="4241665"/>
          </a:xfrm>
        </p:grpSpPr>
        <p:sp>
          <p:nvSpPr>
            <p:cNvPr id="238" name="AutoShape 78"/>
            <p:cNvSpPr>
              <a:spLocks noChangeArrowheads="1"/>
            </p:cNvSpPr>
            <p:nvPr/>
          </p:nvSpPr>
          <p:spPr bwMode="auto">
            <a:xfrm>
              <a:off x="1673531" y="2144829"/>
              <a:ext cx="6135515" cy="424166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 algn="ctr">
              <a:solidFill>
                <a:srgbClr val="808080"/>
              </a:solidFill>
              <a:round/>
              <a:headEnd/>
              <a:tailEnd type="none" w="med" len="sm"/>
            </a:ln>
          </p:spPr>
          <p:txBody>
            <a:bodyPr lIns="180000" tIns="72000" rIns="36000"/>
            <a:lstStyle/>
            <a:p>
              <a:pPr marL="0" marR="0" lvl="0" indent="0" algn="ctr" defTabSz="914400" eaLnBrk="1" fontAlgn="ctr" latinLnBrk="0" hangingPunct="1">
                <a:lnSpc>
                  <a:spcPct val="12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endParaRPr kumimoji="0" lang="ko-KR" altLang="en-US" sz="1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9" name="AutoShape 194"/>
            <p:cNvSpPr>
              <a:spLocks noChangeArrowheads="1"/>
            </p:cNvSpPr>
            <p:nvPr/>
          </p:nvSpPr>
          <p:spPr bwMode="auto">
            <a:xfrm>
              <a:off x="1673527" y="2146114"/>
              <a:ext cx="6135522" cy="730688"/>
            </a:xfrm>
            <a:prstGeom prst="roundRect">
              <a:avLst>
                <a:gd name="adj" fmla="val 0"/>
              </a:avLst>
            </a:prstGeom>
            <a:blipFill>
              <a:blip r:embed="rId5">
                <a:grayscl/>
                <a:extLst/>
              </a:blip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88900" marR="0" lvl="0" indent="-88900" algn="ctr" defTabSz="914400" eaLnBrk="0" fontAlgn="auto" latinLnBrk="0" hangingPunct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4. Dynamic Clustering</a:t>
              </a:r>
            </a:p>
          </p:txBody>
        </p:sp>
      </p:grpSp>
      <p:sp>
        <p:nvSpPr>
          <p:cNvPr id="154" name="직사각형 153"/>
          <p:cNvSpPr/>
          <p:nvPr/>
        </p:nvSpPr>
        <p:spPr>
          <a:xfrm>
            <a:off x="830836" y="8860267"/>
            <a:ext cx="1016951" cy="268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333333"/>
              </a:buClr>
              <a:buSzPct val="80000"/>
              <a:buFont typeface="Wingdings" pitchFamily="2" charset="2"/>
              <a:buNone/>
              <a:defRPr/>
            </a:pPr>
            <a:r>
              <a:rPr lang="en-US" altLang="ko-KR" sz="1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3. </a:t>
            </a:r>
            <a:r>
              <a:rPr lang="ko-KR" altLang="en-US" sz="1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부하인지</a:t>
            </a:r>
            <a:endParaRPr lang="ko-KR" altLang="en-US" sz="1200" b="1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55" name="직사각형 64"/>
          <p:cNvSpPr>
            <a:spLocks noChangeArrowheads="1"/>
          </p:cNvSpPr>
          <p:nvPr/>
        </p:nvSpPr>
        <p:spPr bwMode="auto">
          <a:xfrm>
            <a:off x="2647519" y="5085751"/>
            <a:ext cx="1167622" cy="2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indent="-85725" algn="ctr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050" b="1" dirty="0" smtClean="0">
                <a:solidFill>
                  <a:srgbClr val="808080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추가 자원 필요</a:t>
            </a:r>
            <a:endParaRPr lang="en-US" altLang="ko-KR" sz="1050" b="1" dirty="0">
              <a:solidFill>
                <a:srgbClr val="808080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6" name="Picture 6" descr="cancel, cercle, close, delete, dismiss, remov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70" y="5031908"/>
            <a:ext cx="414013" cy="3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7" name="그룹 156"/>
          <p:cNvGrpSpPr/>
          <p:nvPr/>
        </p:nvGrpSpPr>
        <p:grpSpPr>
          <a:xfrm>
            <a:off x="3471566" y="4493645"/>
            <a:ext cx="1517988" cy="1295139"/>
            <a:chOff x="540278" y="2740958"/>
            <a:chExt cx="1778272" cy="1779618"/>
          </a:xfrm>
        </p:grpSpPr>
        <p:sp>
          <p:nvSpPr>
            <p:cNvPr id="200" name="AutoShape 25"/>
            <p:cNvSpPr>
              <a:spLocks noChangeArrowheads="1"/>
            </p:cNvSpPr>
            <p:nvPr/>
          </p:nvSpPr>
          <p:spPr bwMode="auto">
            <a:xfrm>
              <a:off x="540278" y="3822167"/>
              <a:ext cx="721804" cy="698409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#1</a:t>
              </a:r>
              <a:endParaRPr kumimoji="0" lang="en-US" altLang="ko-KR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01" name="AutoShape 21"/>
            <p:cNvSpPr>
              <a:spLocks noChangeArrowheads="1"/>
            </p:cNvSpPr>
            <p:nvPr/>
          </p:nvSpPr>
          <p:spPr bwMode="auto">
            <a:xfrm>
              <a:off x="603424" y="4156631"/>
              <a:ext cx="595510" cy="273797"/>
            </a:xfrm>
            <a:prstGeom prst="roundRect">
              <a:avLst>
                <a:gd name="adj" fmla="val 15637"/>
              </a:avLst>
            </a:prstGeom>
            <a:solidFill>
              <a:srgbClr val="FFFFFF">
                <a:lumMod val="95000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JVM</a:t>
              </a: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02" name="AutoShape 25"/>
            <p:cNvSpPr>
              <a:spLocks noChangeArrowheads="1"/>
            </p:cNvSpPr>
            <p:nvPr/>
          </p:nvSpPr>
          <p:spPr bwMode="auto">
            <a:xfrm>
              <a:off x="1551389" y="3822167"/>
              <a:ext cx="721804" cy="698409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#2</a:t>
              </a:r>
              <a:endParaRPr kumimoji="0" lang="en-US" altLang="ko-KR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14" name="AutoShape 21"/>
            <p:cNvSpPr>
              <a:spLocks noChangeArrowheads="1"/>
            </p:cNvSpPr>
            <p:nvPr/>
          </p:nvSpPr>
          <p:spPr bwMode="auto">
            <a:xfrm>
              <a:off x="1614535" y="4156631"/>
              <a:ext cx="595510" cy="273797"/>
            </a:xfrm>
            <a:prstGeom prst="roundRect">
              <a:avLst>
                <a:gd name="adj" fmla="val 15637"/>
              </a:avLst>
            </a:prstGeom>
            <a:solidFill>
              <a:srgbClr val="FFFFFF">
                <a:lumMod val="95000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JVM</a:t>
              </a: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21" name="Line 45"/>
            <p:cNvSpPr>
              <a:spLocks noChangeShapeType="1"/>
            </p:cNvSpPr>
            <p:nvPr/>
          </p:nvSpPr>
          <p:spPr bwMode="auto">
            <a:xfrm flipH="1">
              <a:off x="942766" y="3336161"/>
              <a:ext cx="549482" cy="48600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oval" w="med" len="med"/>
            </a:ln>
          </p:spPr>
          <p:txBody>
            <a:bodyPr wrap="none" lIns="72000" tIns="3600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itchFamily="50" charset="-127"/>
              </a:endParaRPr>
            </a:p>
          </p:txBody>
        </p:sp>
        <p:sp>
          <p:nvSpPr>
            <p:cNvPr id="235" name="Line 45"/>
            <p:cNvSpPr>
              <a:spLocks noChangeShapeType="1"/>
            </p:cNvSpPr>
            <p:nvPr/>
          </p:nvSpPr>
          <p:spPr bwMode="auto">
            <a:xfrm>
              <a:off x="1495424" y="3372678"/>
              <a:ext cx="419366" cy="44948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oval" w="med" len="med"/>
            </a:ln>
          </p:spPr>
          <p:txBody>
            <a:bodyPr wrap="none" lIns="72000" tIns="3600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itchFamily="50" charset="-127"/>
              </a:endParaRPr>
            </a:p>
          </p:txBody>
        </p:sp>
        <p:sp>
          <p:nvSpPr>
            <p:cNvPr id="236" name="AutoShape 21"/>
            <p:cNvSpPr>
              <a:spLocks noChangeArrowheads="1"/>
            </p:cNvSpPr>
            <p:nvPr/>
          </p:nvSpPr>
          <p:spPr bwMode="auto">
            <a:xfrm>
              <a:off x="619492" y="2740958"/>
              <a:ext cx="1699058" cy="665358"/>
            </a:xfrm>
            <a:prstGeom prst="roundRect">
              <a:avLst>
                <a:gd name="adj" fmla="val 12785"/>
              </a:avLst>
            </a:prstGeom>
            <a:solidFill>
              <a:srgbClr val="173D5F"/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90000" bIns="3600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DAS</a:t>
              </a: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37" name="AutoShape 21"/>
            <p:cNvSpPr>
              <a:spLocks noChangeArrowheads="1"/>
            </p:cNvSpPr>
            <p:nvPr/>
          </p:nvSpPr>
          <p:spPr bwMode="auto">
            <a:xfrm>
              <a:off x="696721" y="3049352"/>
              <a:ext cx="1544598" cy="273797"/>
            </a:xfrm>
            <a:prstGeom prst="roundRect">
              <a:avLst>
                <a:gd name="adj" fmla="val 15637"/>
              </a:avLst>
            </a:prstGeom>
            <a:solidFill>
              <a:srgbClr val="FFFFFF">
                <a:lumMod val="95000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90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JVM</a:t>
              </a: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</p:grpSp>
      <p:pic>
        <p:nvPicPr>
          <p:cNvPr id="158" name="그림 1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336" y="4531584"/>
            <a:ext cx="977496" cy="410680"/>
          </a:xfrm>
          <a:prstGeom prst="rect">
            <a:avLst/>
          </a:prstGeom>
        </p:spPr>
      </p:pic>
      <p:cxnSp>
        <p:nvCxnSpPr>
          <p:cNvPr id="159" name="꺾인 연결선 158"/>
          <p:cNvCxnSpPr>
            <a:stCxn id="185" idx="3"/>
            <a:endCxn id="238" idx="2"/>
          </p:cNvCxnSpPr>
          <p:nvPr/>
        </p:nvCxnSpPr>
        <p:spPr bwMode="auto">
          <a:xfrm flipV="1">
            <a:off x="3923415" y="7763677"/>
            <a:ext cx="1140350" cy="1165447"/>
          </a:xfrm>
          <a:prstGeom prst="bentConnector2">
            <a:avLst/>
          </a:prstGeom>
          <a:solidFill>
            <a:srgbClr val="BBE0E3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직사각형 159"/>
          <p:cNvSpPr/>
          <p:nvPr/>
        </p:nvSpPr>
        <p:spPr>
          <a:xfrm>
            <a:off x="5156025" y="8475372"/>
            <a:ext cx="826541" cy="411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indent="-85725" algn="ctr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2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서버 </a:t>
            </a:r>
            <a:endParaRPr lang="en-US" altLang="ko-KR" sz="1200" b="1" dirty="0" smtClean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5725" indent="-85725" algn="ctr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200" b="1" dirty="0" err="1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추가명령</a:t>
            </a:r>
            <a:endParaRPr lang="en-US" altLang="ko-KR" sz="12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1" name="AutoShape 25"/>
          <p:cNvSpPr>
            <a:spLocks noChangeArrowheads="1"/>
          </p:cNvSpPr>
          <p:nvPr/>
        </p:nvSpPr>
        <p:spPr bwMode="auto">
          <a:xfrm>
            <a:off x="3787021" y="7163438"/>
            <a:ext cx="509218" cy="508276"/>
          </a:xfrm>
          <a:prstGeom prst="cube">
            <a:avLst>
              <a:gd name="adj" fmla="val 0"/>
            </a:avLst>
          </a:prstGeom>
          <a:solidFill>
            <a:srgbClr val="668BAA"/>
          </a:solidFill>
          <a:ln w="25400" algn="ctr">
            <a:noFill/>
            <a:miter lim="800000"/>
            <a:headEnd/>
            <a:tailEnd/>
          </a:ln>
        </p:spPr>
        <p:txBody>
          <a:bodyPr wrap="none" lIns="0" tIns="72000" rIns="0" bIns="0" anchor="t"/>
          <a:lstStyle/>
          <a:p>
            <a:pPr marL="85725" indent="-85725" algn="ctr" latinLnBrk="0">
              <a:lnSpc>
                <a:spcPct val="110000"/>
              </a:lnSpc>
              <a:buClr>
                <a:srgbClr val="7685A2"/>
              </a:buClr>
            </a:pPr>
            <a:r>
              <a:rPr lang="en-US" altLang="ko-KR" sz="105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MS #1</a:t>
            </a:r>
            <a:endParaRPr lang="en-US" altLang="ko-KR" sz="1050" b="1" baseline="300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62" name="AutoShape 21"/>
          <p:cNvSpPr>
            <a:spLocks noChangeArrowheads="1"/>
          </p:cNvSpPr>
          <p:nvPr/>
        </p:nvSpPr>
        <p:spPr bwMode="auto">
          <a:xfrm>
            <a:off x="3831569" y="7406849"/>
            <a:ext cx="420119" cy="199259"/>
          </a:xfrm>
          <a:prstGeom prst="roundRect">
            <a:avLst>
              <a:gd name="adj" fmla="val 15637"/>
            </a:avLst>
          </a:prstGeom>
          <a:solidFill>
            <a:srgbClr val="FFFFFF">
              <a:lumMod val="95000"/>
            </a:srgbClr>
          </a:solidFill>
          <a:ln w="2857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rPr>
              <a:t>JVM</a:t>
            </a:r>
            <a:endParaRPr kumimoji="0" lang="ko-KR" altLang="en-US" sz="105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맑은 고딕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63" name="AutoShape 25"/>
          <p:cNvSpPr>
            <a:spLocks noChangeArrowheads="1"/>
          </p:cNvSpPr>
          <p:nvPr/>
        </p:nvSpPr>
        <p:spPr bwMode="auto">
          <a:xfrm>
            <a:off x="4399505" y="7163438"/>
            <a:ext cx="509218" cy="508276"/>
          </a:xfrm>
          <a:prstGeom prst="cube">
            <a:avLst>
              <a:gd name="adj" fmla="val 0"/>
            </a:avLst>
          </a:prstGeom>
          <a:solidFill>
            <a:srgbClr val="668BAA"/>
          </a:solidFill>
          <a:ln w="25400" algn="ctr">
            <a:noFill/>
            <a:miter lim="800000"/>
            <a:headEnd/>
            <a:tailEnd/>
          </a:ln>
        </p:spPr>
        <p:txBody>
          <a:bodyPr wrap="none" lIns="0" tIns="72000" rIns="0" bIns="0" anchor="t"/>
          <a:lstStyle/>
          <a:p>
            <a:pPr marL="85725" indent="-85725" algn="ctr" latinLnBrk="0">
              <a:lnSpc>
                <a:spcPct val="110000"/>
              </a:lnSpc>
              <a:buClr>
                <a:srgbClr val="7685A2"/>
              </a:buClr>
            </a:pPr>
            <a:r>
              <a:rPr lang="en-US" altLang="ko-KR" sz="105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MS #2</a:t>
            </a:r>
            <a:endParaRPr lang="en-US" altLang="ko-KR" sz="1050" b="1" baseline="30000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64" name="AutoShape 21"/>
          <p:cNvSpPr>
            <a:spLocks noChangeArrowheads="1"/>
          </p:cNvSpPr>
          <p:nvPr/>
        </p:nvSpPr>
        <p:spPr bwMode="auto">
          <a:xfrm>
            <a:off x="4444052" y="7406849"/>
            <a:ext cx="420119" cy="199259"/>
          </a:xfrm>
          <a:prstGeom prst="roundRect">
            <a:avLst>
              <a:gd name="adj" fmla="val 15637"/>
            </a:avLst>
          </a:prstGeom>
          <a:solidFill>
            <a:srgbClr val="FFFFFF">
              <a:lumMod val="95000"/>
            </a:srgbClr>
          </a:solidFill>
          <a:ln w="2857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rPr>
              <a:t>JVM</a:t>
            </a:r>
            <a:endParaRPr kumimoji="0" lang="ko-KR" altLang="en-US" sz="105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맑은 고딕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5554033" y="6845907"/>
            <a:ext cx="847721" cy="825158"/>
          </a:xfrm>
          <a:prstGeom prst="cube">
            <a:avLst>
              <a:gd name="adj" fmla="val 0"/>
            </a:avLst>
          </a:prstGeom>
          <a:solidFill>
            <a:srgbClr val="668BAA"/>
          </a:solidFill>
          <a:ln w="25400" algn="ctr">
            <a:noFill/>
            <a:miter lim="800000"/>
            <a:headEnd/>
            <a:tailEnd/>
          </a:ln>
        </p:spPr>
        <p:txBody>
          <a:bodyPr wrap="none" lIns="0" tIns="72000" rIns="0" bIns="72000" anchor="t"/>
          <a:lstStyle/>
          <a:p>
            <a:pPr marL="85725" indent="-85725" algn="ctr" latinLnBrk="0">
              <a:lnSpc>
                <a:spcPct val="110000"/>
              </a:lnSpc>
              <a:buClr>
                <a:srgbClr val="7685A2"/>
              </a:buClr>
            </a:pPr>
            <a:r>
              <a:rPr lang="en-US" altLang="ko-KR" sz="11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New</a:t>
            </a:r>
            <a:endParaRPr lang="en-US" altLang="ko-KR" sz="11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66" name="그룹 165"/>
          <p:cNvGrpSpPr/>
          <p:nvPr/>
        </p:nvGrpSpPr>
        <p:grpSpPr>
          <a:xfrm>
            <a:off x="5639008" y="7097833"/>
            <a:ext cx="677770" cy="508276"/>
            <a:chOff x="5103964" y="4286247"/>
            <a:chExt cx="699558" cy="634917"/>
          </a:xfrm>
        </p:grpSpPr>
        <p:sp>
          <p:nvSpPr>
            <p:cNvPr id="198" name="AutoShape 25"/>
            <p:cNvSpPr>
              <a:spLocks noChangeArrowheads="1"/>
            </p:cNvSpPr>
            <p:nvPr/>
          </p:nvSpPr>
          <p:spPr bwMode="auto">
            <a:xfrm>
              <a:off x="5103964" y="4286247"/>
              <a:ext cx="699558" cy="634917"/>
            </a:xfrm>
            <a:prstGeom prst="cube">
              <a:avLst>
                <a:gd name="adj" fmla="val 0"/>
              </a:avLst>
            </a:prstGeom>
            <a:solidFill>
              <a:srgbClr val="000000">
                <a:lumMod val="65000"/>
                <a:lumOff val="35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#3</a:t>
              </a:r>
              <a:endParaRPr kumimoji="0" lang="en-US" altLang="ko-KR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9" name="AutoShape 21"/>
            <p:cNvSpPr>
              <a:spLocks noChangeArrowheads="1"/>
            </p:cNvSpPr>
            <p:nvPr/>
          </p:nvSpPr>
          <p:spPr bwMode="auto">
            <a:xfrm>
              <a:off x="5165164" y="4590305"/>
              <a:ext cx="577156" cy="248906"/>
            </a:xfrm>
            <a:prstGeom prst="roundRect">
              <a:avLst>
                <a:gd name="adj" fmla="val 15637"/>
              </a:avLst>
            </a:prstGeom>
            <a:solidFill>
              <a:srgbClr val="FFFFFF">
                <a:lumMod val="95000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JVM</a:t>
              </a: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</p:grpSp>
      <p:sp>
        <p:nvSpPr>
          <p:cNvPr id="167" name="Line 45"/>
          <p:cNvSpPr>
            <a:spLocks noChangeShapeType="1"/>
          </p:cNvSpPr>
          <p:nvPr/>
        </p:nvSpPr>
        <p:spPr bwMode="auto">
          <a:xfrm flipH="1">
            <a:off x="4057494" y="6860798"/>
            <a:ext cx="230926" cy="302641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oval" w="med" len="med"/>
          </a:ln>
        </p:spPr>
        <p:txBody>
          <a:bodyPr wrap="none" lIns="72000" tIns="36000" rIns="0" bIns="0" anchor="ctr"/>
          <a:lstStyle/>
          <a:p>
            <a:pPr algn="ctr">
              <a:defRPr/>
            </a:pPr>
            <a:endParaRPr lang="ko-KR" altLang="en-US" sz="1100" b="1">
              <a:solidFill>
                <a:srgbClr val="000000"/>
              </a:solidFill>
              <a:latin typeface="맑은 고딕"/>
              <a:ea typeface="맑은 고딕" pitchFamily="50" charset="-127"/>
            </a:endParaRPr>
          </a:p>
        </p:txBody>
      </p:sp>
      <p:sp>
        <p:nvSpPr>
          <p:cNvPr id="168" name="Line 45"/>
          <p:cNvSpPr>
            <a:spLocks noChangeShapeType="1"/>
          </p:cNvSpPr>
          <p:nvPr/>
        </p:nvSpPr>
        <p:spPr bwMode="auto">
          <a:xfrm>
            <a:off x="4327110" y="6836318"/>
            <a:ext cx="357983" cy="327121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oval" w="med" len="med"/>
          </a:ln>
        </p:spPr>
        <p:txBody>
          <a:bodyPr wrap="none" lIns="72000" tIns="36000" rIns="0" bIns="0" anchor="ctr"/>
          <a:lstStyle/>
          <a:p>
            <a:pPr algn="ctr">
              <a:defRPr/>
            </a:pPr>
            <a:endParaRPr lang="ko-KR" altLang="en-US" sz="1100" b="1">
              <a:solidFill>
                <a:srgbClr val="000000"/>
              </a:solidFill>
              <a:latin typeface="맑은 고딕"/>
              <a:ea typeface="맑은 고딕" pitchFamily="50" charset="-127"/>
            </a:endParaRPr>
          </a:p>
        </p:txBody>
      </p:sp>
      <p:sp>
        <p:nvSpPr>
          <p:cNvPr id="169" name="Line 45"/>
          <p:cNvSpPr>
            <a:spLocks noChangeShapeType="1"/>
          </p:cNvSpPr>
          <p:nvPr/>
        </p:nvSpPr>
        <p:spPr bwMode="auto">
          <a:xfrm>
            <a:off x="4431007" y="6836318"/>
            <a:ext cx="1120315" cy="308233"/>
          </a:xfrm>
          <a:prstGeom prst="line">
            <a:avLst/>
          </a:prstGeom>
          <a:noFill/>
          <a:ln w="34925">
            <a:solidFill>
              <a:srgbClr val="969696"/>
            </a:solidFill>
            <a:prstDash val="sysDash"/>
            <a:round/>
            <a:headEnd/>
            <a:tailEnd type="oval" w="med" len="med"/>
          </a:ln>
        </p:spPr>
        <p:txBody>
          <a:bodyPr wrap="none" lIns="72000" tIns="36000" rIns="0" bIns="0" anchor="ctr"/>
          <a:lstStyle/>
          <a:p>
            <a:pPr algn="ctr">
              <a:defRPr/>
            </a:pPr>
            <a:endParaRPr lang="ko-KR" altLang="en-US" sz="1100" b="1">
              <a:solidFill>
                <a:srgbClr val="000000"/>
              </a:solidFill>
              <a:latin typeface="맑은 고딕"/>
              <a:ea typeface="맑은 고딕" pitchFamily="50" charset="-127"/>
            </a:endParaRPr>
          </a:p>
        </p:txBody>
      </p:sp>
      <p:sp>
        <p:nvSpPr>
          <p:cNvPr id="170" name="AutoShape 21"/>
          <p:cNvSpPr>
            <a:spLocks noChangeArrowheads="1"/>
          </p:cNvSpPr>
          <p:nvPr/>
        </p:nvSpPr>
        <p:spPr bwMode="auto">
          <a:xfrm>
            <a:off x="3762139" y="6376576"/>
            <a:ext cx="1450368" cy="484222"/>
          </a:xfrm>
          <a:prstGeom prst="roundRect">
            <a:avLst>
              <a:gd name="adj" fmla="val 12785"/>
            </a:avLst>
          </a:prstGeom>
          <a:solidFill>
            <a:srgbClr val="173D5F"/>
          </a:solidFill>
          <a:ln w="28575" algn="ctr">
            <a:noFill/>
            <a:round/>
            <a:headEnd/>
            <a:tailEnd/>
          </a:ln>
        </p:spPr>
        <p:txBody>
          <a:bodyPr lIns="36000" tIns="36000" rIns="90000" bIns="36000" anchor="t"/>
          <a:lstStyle/>
          <a:p>
            <a:pPr algn="ctr">
              <a:buClr>
                <a:srgbClr val="333333"/>
              </a:buClr>
              <a:buSzPct val="80000"/>
              <a:buFont typeface="Wingdings" pitchFamily="2" charset="2"/>
              <a:buNone/>
              <a:defRPr/>
            </a:pPr>
            <a:r>
              <a:rPr lang="en-US" altLang="ko-KR" sz="1050" b="1" dirty="0" smtClean="0">
                <a:solidFill>
                  <a:srgbClr val="FFFFFF"/>
                </a:solidFill>
                <a:latin typeface="맑은 고딕"/>
                <a:ea typeface="맑은 고딕" pitchFamily="50" charset="-127"/>
                <a:cs typeface="Times New Roman" pitchFamily="18" charset="0"/>
              </a:rPr>
              <a:t>DAS</a:t>
            </a:r>
            <a:endParaRPr lang="ko-KR" altLang="en-US" sz="1050" b="1" dirty="0">
              <a:solidFill>
                <a:srgbClr val="FFFFFF"/>
              </a:solidFill>
              <a:latin typeface="맑은 고딕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71" name="AutoShape 21"/>
          <p:cNvSpPr>
            <a:spLocks noChangeArrowheads="1"/>
          </p:cNvSpPr>
          <p:nvPr/>
        </p:nvSpPr>
        <p:spPr bwMode="auto">
          <a:xfrm>
            <a:off x="3828065" y="6601013"/>
            <a:ext cx="1318516" cy="199259"/>
          </a:xfrm>
          <a:prstGeom prst="roundRect">
            <a:avLst>
              <a:gd name="adj" fmla="val 15637"/>
            </a:avLst>
          </a:prstGeom>
          <a:solidFill>
            <a:srgbClr val="FFFFFF">
              <a:lumMod val="95000"/>
            </a:srgbClr>
          </a:solidFill>
          <a:ln w="2857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ko-K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rPr>
              <a:t>JVM</a:t>
            </a:r>
            <a:endParaRPr kumimoji="0" lang="ko-KR" altLang="en-US" sz="105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맑은 고딕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73" name="오른쪽 화살표 172"/>
          <p:cNvSpPr/>
          <p:nvPr/>
        </p:nvSpPr>
        <p:spPr bwMode="auto">
          <a:xfrm rot="10800000">
            <a:off x="4988042" y="7101705"/>
            <a:ext cx="565990" cy="588246"/>
          </a:xfrm>
          <a:prstGeom prst="rightArrow">
            <a:avLst>
              <a:gd name="adj1" fmla="val 65685"/>
              <a:gd name="adj2" fmla="val 50000"/>
            </a:avLst>
          </a:prstGeom>
          <a:solidFill>
            <a:srgbClr val="668BAA"/>
          </a:solidFill>
          <a:ln w="25400" algn="ctr">
            <a:noFill/>
            <a:miter lim="800000"/>
            <a:headEnd/>
            <a:tailEnd/>
          </a:ln>
        </p:spPr>
        <p:txBody>
          <a:bodyPr wrap="none" lIns="0" tIns="72000" rIns="0" bIns="72000" anchor="b"/>
          <a:lstStyle/>
          <a:p>
            <a:pPr marL="85725" indent="-85725" algn="ctr" latinLnBrk="0">
              <a:lnSpc>
                <a:spcPct val="110000"/>
              </a:lnSpc>
              <a:buClr>
                <a:srgbClr val="7685A2"/>
              </a:buClr>
            </a:pPr>
            <a:endParaRPr lang="ko-KR" altLang="en-US" sz="1100" b="1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4968618" y="7273998"/>
            <a:ext cx="747066" cy="247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indent="-85725" algn="ctr" latinLnBrk="0">
              <a:lnSpc>
                <a:spcPct val="110000"/>
              </a:lnSpc>
              <a:buClr>
                <a:srgbClr val="7685A2"/>
              </a:buClr>
            </a:pPr>
            <a:r>
              <a:rPr lang="ko-KR" altLang="en-US" sz="1050" b="1" dirty="0" err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동적추가</a:t>
            </a:r>
            <a:endParaRPr lang="en-US" altLang="ko-KR" sz="105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175" name="그룹 174"/>
          <p:cNvGrpSpPr/>
          <p:nvPr/>
        </p:nvGrpSpPr>
        <p:grpSpPr>
          <a:xfrm>
            <a:off x="1649231" y="6394814"/>
            <a:ext cx="1670568" cy="1295139"/>
            <a:chOff x="6458548" y="2740958"/>
            <a:chExt cx="2367987" cy="1779618"/>
          </a:xfrm>
        </p:grpSpPr>
        <p:sp>
          <p:nvSpPr>
            <p:cNvPr id="187" name="AutoShape 25"/>
            <p:cNvSpPr>
              <a:spLocks noChangeArrowheads="1"/>
            </p:cNvSpPr>
            <p:nvPr/>
          </p:nvSpPr>
          <p:spPr bwMode="auto">
            <a:xfrm>
              <a:off x="6458548" y="3822167"/>
              <a:ext cx="721804" cy="698409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#1</a:t>
              </a:r>
              <a:endParaRPr kumimoji="0" lang="en-US" altLang="ko-KR" sz="105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88" name="AutoShape 21"/>
            <p:cNvSpPr>
              <a:spLocks noChangeArrowheads="1"/>
            </p:cNvSpPr>
            <p:nvPr/>
          </p:nvSpPr>
          <p:spPr bwMode="auto">
            <a:xfrm>
              <a:off x="6521694" y="4156631"/>
              <a:ext cx="595510" cy="273797"/>
            </a:xfrm>
            <a:prstGeom prst="roundRect">
              <a:avLst>
                <a:gd name="adj" fmla="val 15637"/>
              </a:avLst>
            </a:prstGeom>
            <a:solidFill>
              <a:srgbClr val="FFFFFF">
                <a:lumMod val="95000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JVM</a:t>
              </a:r>
              <a:endParaRPr kumimoji="0" lang="ko-KR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89" name="AutoShape 25"/>
            <p:cNvSpPr>
              <a:spLocks noChangeArrowheads="1"/>
            </p:cNvSpPr>
            <p:nvPr/>
          </p:nvSpPr>
          <p:spPr bwMode="auto">
            <a:xfrm>
              <a:off x="7281640" y="3822167"/>
              <a:ext cx="721804" cy="698409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#2</a:t>
              </a:r>
              <a:endParaRPr kumimoji="0" lang="en-US" altLang="ko-KR" sz="105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0" name="AutoShape 21"/>
            <p:cNvSpPr>
              <a:spLocks noChangeArrowheads="1"/>
            </p:cNvSpPr>
            <p:nvPr/>
          </p:nvSpPr>
          <p:spPr bwMode="auto">
            <a:xfrm>
              <a:off x="7344786" y="4156631"/>
              <a:ext cx="595510" cy="273797"/>
            </a:xfrm>
            <a:prstGeom prst="roundRect">
              <a:avLst>
                <a:gd name="adj" fmla="val 15637"/>
              </a:avLst>
            </a:prstGeom>
            <a:solidFill>
              <a:srgbClr val="FFFFFF">
                <a:lumMod val="95000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JVM</a:t>
              </a:r>
              <a:endParaRPr kumimoji="0" lang="ko-KR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91" name="AutoShape 25"/>
            <p:cNvSpPr>
              <a:spLocks noChangeArrowheads="1"/>
            </p:cNvSpPr>
            <p:nvPr/>
          </p:nvSpPr>
          <p:spPr bwMode="auto">
            <a:xfrm>
              <a:off x="8104731" y="3822167"/>
              <a:ext cx="721804" cy="698409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#3</a:t>
              </a:r>
              <a:endParaRPr kumimoji="0" lang="en-US" altLang="ko-KR" sz="105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92" name="AutoShape 21"/>
            <p:cNvSpPr>
              <a:spLocks noChangeArrowheads="1"/>
            </p:cNvSpPr>
            <p:nvPr/>
          </p:nvSpPr>
          <p:spPr bwMode="auto">
            <a:xfrm>
              <a:off x="8167878" y="4156631"/>
              <a:ext cx="595510" cy="273797"/>
            </a:xfrm>
            <a:prstGeom prst="roundRect">
              <a:avLst>
                <a:gd name="adj" fmla="val 15637"/>
              </a:avLst>
            </a:prstGeom>
            <a:solidFill>
              <a:srgbClr val="FFFFFF">
                <a:lumMod val="95000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JVM</a:t>
              </a:r>
              <a:endParaRPr kumimoji="0" lang="ko-KR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93" name="Line 45"/>
            <p:cNvSpPr>
              <a:spLocks noChangeShapeType="1"/>
            </p:cNvSpPr>
            <p:nvPr/>
          </p:nvSpPr>
          <p:spPr bwMode="auto">
            <a:xfrm flipH="1">
              <a:off x="6845452" y="3398970"/>
              <a:ext cx="819613" cy="4231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oval" w="med" len="med"/>
            </a:ln>
          </p:spPr>
          <p:txBody>
            <a:bodyPr wrap="none" lIns="72000" tIns="3600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itchFamily="50" charset="-127"/>
              </a:endParaRPr>
            </a:p>
          </p:txBody>
        </p:sp>
        <p:sp>
          <p:nvSpPr>
            <p:cNvPr id="194" name="Line 45"/>
            <p:cNvSpPr>
              <a:spLocks noChangeShapeType="1"/>
            </p:cNvSpPr>
            <p:nvPr/>
          </p:nvSpPr>
          <p:spPr bwMode="auto">
            <a:xfrm>
              <a:off x="7665065" y="3398969"/>
              <a:ext cx="0" cy="4231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oval" w="med" len="med"/>
            </a:ln>
          </p:spPr>
          <p:txBody>
            <a:bodyPr wrap="none" lIns="72000" tIns="3600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itchFamily="50" charset="-127"/>
              </a:endParaRPr>
            </a:p>
          </p:txBody>
        </p:sp>
        <p:sp>
          <p:nvSpPr>
            <p:cNvPr id="195" name="Line 45"/>
            <p:cNvSpPr>
              <a:spLocks noChangeShapeType="1"/>
            </p:cNvSpPr>
            <p:nvPr/>
          </p:nvSpPr>
          <p:spPr bwMode="auto">
            <a:xfrm>
              <a:off x="7671193" y="3398968"/>
              <a:ext cx="786857" cy="42319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oval" w="med" len="med"/>
            </a:ln>
          </p:spPr>
          <p:txBody>
            <a:bodyPr wrap="none" lIns="72000" tIns="3600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itchFamily="50" charset="-127"/>
              </a:endParaRPr>
            </a:p>
          </p:txBody>
        </p:sp>
        <p:sp>
          <p:nvSpPr>
            <p:cNvPr id="196" name="AutoShape 21"/>
            <p:cNvSpPr>
              <a:spLocks noChangeArrowheads="1"/>
            </p:cNvSpPr>
            <p:nvPr/>
          </p:nvSpPr>
          <p:spPr bwMode="auto">
            <a:xfrm>
              <a:off x="6627710" y="2740958"/>
              <a:ext cx="2055859" cy="665358"/>
            </a:xfrm>
            <a:prstGeom prst="roundRect">
              <a:avLst>
                <a:gd name="adj" fmla="val 12785"/>
              </a:avLst>
            </a:prstGeom>
            <a:solidFill>
              <a:srgbClr val="173D5F"/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90000" bIns="3600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DAS</a:t>
              </a:r>
              <a:endParaRPr kumimoji="0" lang="ko-KR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97" name="AutoShape 21"/>
            <p:cNvSpPr>
              <a:spLocks noChangeArrowheads="1"/>
            </p:cNvSpPr>
            <p:nvPr/>
          </p:nvSpPr>
          <p:spPr bwMode="auto">
            <a:xfrm>
              <a:off x="6721158" y="3049352"/>
              <a:ext cx="1868963" cy="273797"/>
            </a:xfrm>
            <a:prstGeom prst="roundRect">
              <a:avLst>
                <a:gd name="adj" fmla="val 15637"/>
              </a:avLst>
            </a:prstGeom>
            <a:solidFill>
              <a:srgbClr val="FFFFFF">
                <a:lumMod val="95000"/>
              </a:srgbClr>
            </a:solidFill>
            <a:ln w="2857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/>
                  <a:ea typeface="맑은 고딕" pitchFamily="50" charset="-127"/>
                  <a:cs typeface="Times New Roman" pitchFamily="18" charset="0"/>
                </a:rPr>
                <a:t>JVM</a:t>
              </a:r>
              <a:endParaRPr kumimoji="0" lang="ko-KR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 pitchFamily="50" charset="-127"/>
                <a:cs typeface="Times New Roman" pitchFamily="18" charset="0"/>
              </a:endParaRPr>
            </a:p>
          </p:txBody>
        </p:sp>
      </p:grpSp>
      <p:sp>
        <p:nvSpPr>
          <p:cNvPr id="176" name="직사각형 64"/>
          <p:cNvSpPr>
            <a:spLocks noChangeArrowheads="1"/>
          </p:cNvSpPr>
          <p:nvPr/>
        </p:nvSpPr>
        <p:spPr bwMode="auto">
          <a:xfrm>
            <a:off x="1012680" y="6941283"/>
            <a:ext cx="1167622" cy="2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indent="-85725" algn="ctr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1050" b="1" dirty="0" smtClean="0">
                <a:solidFill>
                  <a:srgbClr val="808080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유휴 자원 확보</a:t>
            </a:r>
            <a:endParaRPr lang="en-US" altLang="ko-KR" sz="1050" b="1" dirty="0">
              <a:solidFill>
                <a:srgbClr val="808080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7" name="Picture 4" descr="approved, check, checkbox, checkmark, confirm, success, yes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4" y="6871641"/>
            <a:ext cx="376375" cy="3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그림 1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059" y="6402645"/>
            <a:ext cx="993627" cy="421186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 rot="5400000">
            <a:off x="4042287" y="1922810"/>
            <a:ext cx="97493" cy="3249298"/>
            <a:chOff x="326391" y="4887346"/>
            <a:chExt cx="132701" cy="2452993"/>
          </a:xfrm>
        </p:grpSpPr>
        <p:sp>
          <p:nvSpPr>
            <p:cNvPr id="179" name="이등변 삼각형 178"/>
            <p:cNvSpPr/>
            <p:nvPr/>
          </p:nvSpPr>
          <p:spPr bwMode="auto">
            <a:xfrm rot="16200000" flipV="1">
              <a:off x="196953" y="5016784"/>
              <a:ext cx="391577" cy="132701"/>
            </a:xfrm>
            <a:prstGeom prst="triangle">
              <a:avLst/>
            </a:prstGeom>
            <a:solidFill>
              <a:srgbClr val="668B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0" name="이등변 삼각형 179"/>
            <p:cNvSpPr/>
            <p:nvPr/>
          </p:nvSpPr>
          <p:spPr bwMode="auto">
            <a:xfrm rot="16200000" flipV="1">
              <a:off x="196953" y="6055435"/>
              <a:ext cx="391577" cy="132701"/>
            </a:xfrm>
            <a:prstGeom prst="triangle">
              <a:avLst/>
            </a:prstGeom>
            <a:solidFill>
              <a:srgbClr val="668B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1" name="이등변 삼각형 180"/>
            <p:cNvSpPr/>
            <p:nvPr/>
          </p:nvSpPr>
          <p:spPr bwMode="auto">
            <a:xfrm rot="16200000" flipV="1">
              <a:off x="196953" y="7078200"/>
              <a:ext cx="391577" cy="132701"/>
            </a:xfrm>
            <a:prstGeom prst="triangle">
              <a:avLst/>
            </a:prstGeom>
            <a:solidFill>
              <a:srgbClr val="668B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2" name="이등변 삼각형 181"/>
          <p:cNvSpPr/>
          <p:nvPr/>
        </p:nvSpPr>
        <p:spPr bwMode="auto">
          <a:xfrm rot="5400000" flipH="1" flipV="1">
            <a:off x="3338885" y="6818383"/>
            <a:ext cx="391577" cy="132701"/>
          </a:xfrm>
          <a:prstGeom prst="triangle">
            <a:avLst/>
          </a:prstGeom>
          <a:solidFill>
            <a:srgbClr val="668B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14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 rot="5400000">
            <a:off x="3330044" y="7345563"/>
            <a:ext cx="132701" cy="2410676"/>
            <a:chOff x="6620646" y="4664149"/>
            <a:chExt cx="132701" cy="2410676"/>
          </a:xfrm>
        </p:grpSpPr>
        <p:sp>
          <p:nvSpPr>
            <p:cNvPr id="183" name="이등변 삼각형 182"/>
            <p:cNvSpPr/>
            <p:nvPr/>
          </p:nvSpPr>
          <p:spPr bwMode="auto">
            <a:xfrm rot="16200000" flipV="1">
              <a:off x="6491208" y="4793587"/>
              <a:ext cx="391577" cy="132701"/>
            </a:xfrm>
            <a:prstGeom prst="triangle">
              <a:avLst/>
            </a:prstGeom>
            <a:solidFill>
              <a:srgbClr val="668B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4" name="이등변 삼각형 183"/>
            <p:cNvSpPr/>
            <p:nvPr/>
          </p:nvSpPr>
          <p:spPr bwMode="auto">
            <a:xfrm rot="5400000" flipH="1" flipV="1">
              <a:off x="6491208" y="6812686"/>
              <a:ext cx="391577" cy="132701"/>
            </a:xfrm>
            <a:prstGeom prst="triangle">
              <a:avLst/>
            </a:prstGeom>
            <a:solidFill>
              <a:srgbClr val="668B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4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028455" y="8619683"/>
            <a:ext cx="894960" cy="742068"/>
            <a:chOff x="7037111" y="4944644"/>
            <a:chExt cx="894960" cy="742068"/>
          </a:xfrm>
        </p:grpSpPr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145" y="4944644"/>
              <a:ext cx="659926" cy="618881"/>
            </a:xfrm>
            <a:prstGeom prst="rect">
              <a:avLst/>
            </a:prstGeom>
          </p:spPr>
        </p:pic>
        <p:pic>
          <p:nvPicPr>
            <p:cNvPr id="186" name="그림 18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111" y="5124093"/>
              <a:ext cx="599932" cy="5626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4.2 </a:t>
            </a:r>
            <a:r>
              <a:rPr lang="ko-KR" altLang="en-US" dirty="0" smtClean="0"/>
              <a:t>세션 </a:t>
            </a:r>
            <a:r>
              <a:rPr lang="ko-KR" altLang="en-US" dirty="0" err="1" smtClean="0"/>
              <a:t>클러스터링</a:t>
            </a:r>
            <a:r>
              <a:rPr lang="ko-KR" altLang="en-US" dirty="0" smtClean="0"/>
              <a:t> 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서버간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Health Check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및 세션 동기화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백업 세션 서버의 설정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세션 객체화 방식을 개선하여 대규모 운영환경에 적합한 성능과 동적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확장성을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제공합니다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1856656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세션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클러스터링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(Session Clustering)</a:t>
            </a:r>
          </a:p>
        </p:txBody>
      </p:sp>
      <p:grpSp>
        <p:nvGrpSpPr>
          <p:cNvPr id="155" name="그룹 154"/>
          <p:cNvGrpSpPr/>
          <p:nvPr/>
        </p:nvGrpSpPr>
        <p:grpSpPr>
          <a:xfrm>
            <a:off x="404813" y="7096164"/>
            <a:ext cx="2956828" cy="184666"/>
            <a:chOff x="341312" y="2191410"/>
            <a:chExt cx="2956828" cy="184666"/>
          </a:xfrm>
        </p:grpSpPr>
        <p:sp>
          <p:nvSpPr>
            <p:cNvPr id="156" name="TextBox 155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분산 세션 서버 특징</a:t>
              </a:r>
            </a:p>
          </p:txBody>
        </p:sp>
        <p:grpSp>
          <p:nvGrpSpPr>
            <p:cNvPr id="157" name="그룹 156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58" name="직사각형 157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9" name="L 도형 158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61" name="그룹 160"/>
          <p:cNvGrpSpPr/>
          <p:nvPr/>
        </p:nvGrpSpPr>
        <p:grpSpPr>
          <a:xfrm>
            <a:off x="553594" y="7465840"/>
            <a:ext cx="2301252" cy="1916285"/>
            <a:chOff x="9490075" y="2805075"/>
            <a:chExt cx="2873449" cy="1778935"/>
          </a:xfrm>
        </p:grpSpPr>
        <p:sp>
          <p:nvSpPr>
            <p:cNvPr id="162" name="직사각형 161"/>
            <p:cNvSpPr/>
            <p:nvPr/>
          </p:nvSpPr>
          <p:spPr>
            <a:xfrm>
              <a:off x="9490075" y="3037235"/>
              <a:ext cx="2873449" cy="154677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노드 상황에 따라 백업 서버 동적으로 변경</a:t>
              </a: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유동적 백업세션서버 설정 </a:t>
              </a:r>
            </a:p>
          </p:txBody>
        </p:sp>
      </p:grpSp>
      <p:grpSp>
        <p:nvGrpSpPr>
          <p:cNvPr id="174" name="그룹 173"/>
          <p:cNvGrpSpPr/>
          <p:nvPr/>
        </p:nvGrpSpPr>
        <p:grpSpPr>
          <a:xfrm>
            <a:off x="3032273" y="7445969"/>
            <a:ext cx="3565377" cy="1936156"/>
            <a:chOff x="9490075" y="2805075"/>
            <a:chExt cx="2873449" cy="1797382"/>
          </a:xfrm>
        </p:grpSpPr>
        <p:sp>
          <p:nvSpPr>
            <p:cNvPr id="175" name="직사각형 174"/>
            <p:cNvSpPr/>
            <p:nvPr/>
          </p:nvSpPr>
          <p:spPr>
            <a:xfrm>
              <a:off x="9490075" y="3037235"/>
              <a:ext cx="2873449" cy="15652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여러 개의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서블릿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엔진으로 구성된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클러스터링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환경에서 지속적인 세션 유지 가능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바로 이전의 요청을 처리하던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서블릿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엔진이 다운되어도 다른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서블릿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엔진들이 이후의 요청을 처리할 때 세션이 끊기지 않도록 함</a:t>
              </a:r>
            </a:p>
            <a:p>
              <a:pPr marL="171450" indent="-171450" latinLnBrk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</a:pP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분산식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프로토콜을 사용하기 때문에 </a:t>
              </a:r>
              <a:r>
                <a:rPr lang="ko-KR" altLang="en-US" sz="105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클러스터링</a:t>
              </a:r>
              <a:r>
                <a:rPr lang="ko-KR" altLang="en-US" sz="105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규모가 커지더라도 확장성 용이</a:t>
              </a:r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9490075" y="2805075"/>
              <a:ext cx="2872446" cy="2321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anchor="ctr"/>
            <a:lstStyle/>
            <a:p>
              <a:pPr marL="198281" indent="-198281" algn="ctr" defTabSz="1097720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ko-KR" altLang="en-US" sz="1200" b="1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지속적인 세션 유지</a:t>
              </a:r>
            </a:p>
          </p:txBody>
        </p:sp>
      </p:grpSp>
      <p:grpSp>
        <p:nvGrpSpPr>
          <p:cNvPr id="154" name="그룹 153"/>
          <p:cNvGrpSpPr/>
          <p:nvPr/>
        </p:nvGrpSpPr>
        <p:grpSpPr>
          <a:xfrm>
            <a:off x="735205" y="2248808"/>
            <a:ext cx="5532051" cy="4581872"/>
            <a:chOff x="183011" y="1871186"/>
            <a:chExt cx="5532051" cy="4581872"/>
          </a:xfrm>
        </p:grpSpPr>
        <p:sp>
          <p:nvSpPr>
            <p:cNvPr id="160" name="직사각형 159"/>
            <p:cNvSpPr/>
            <p:nvPr/>
          </p:nvSpPr>
          <p:spPr bwMode="auto">
            <a:xfrm>
              <a:off x="183011" y="1871186"/>
              <a:ext cx="5532051" cy="458187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36000" rIns="0" bIns="72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Clustering</a:t>
              </a:r>
              <a:endPara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3" name="AutoShape 377"/>
            <p:cNvSpPr>
              <a:spLocks noChangeArrowheads="1"/>
            </p:cNvSpPr>
            <p:nvPr/>
          </p:nvSpPr>
          <p:spPr bwMode="auto">
            <a:xfrm>
              <a:off x="395065" y="2055307"/>
              <a:ext cx="2437928" cy="1870234"/>
            </a:xfrm>
            <a:prstGeom prst="roundRect">
              <a:avLst>
                <a:gd name="adj" fmla="val 3403"/>
              </a:avLst>
            </a:prstGeom>
            <a:gradFill rotWithShape="1">
              <a:gsLst>
                <a:gs pos="0">
                  <a:srgbClr val="3F78A7"/>
                </a:gs>
                <a:gs pos="100000">
                  <a:srgbClr val="10598A"/>
                </a:gs>
              </a:gsLst>
              <a:lin ang="5400000" scaled="1"/>
            </a:gradFill>
            <a:ln w="1905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36000" tIns="72000" rIns="36000" bIns="36000"/>
            <a:lstStyle/>
            <a:p>
              <a:pPr marL="0" marR="0" lvl="0" indent="0" algn="ctr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Managed Server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#1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4" name="AutoShape 378"/>
            <p:cNvSpPr>
              <a:spLocks noChangeArrowheads="1"/>
            </p:cNvSpPr>
            <p:nvPr/>
          </p:nvSpPr>
          <p:spPr bwMode="auto">
            <a:xfrm>
              <a:off x="470250" y="2433710"/>
              <a:ext cx="2285958" cy="1426496"/>
            </a:xfrm>
            <a:prstGeom prst="roundRect">
              <a:avLst>
                <a:gd name="adj" fmla="val 2185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FFFFFF"/>
              </a:solidFill>
              <a:round/>
              <a:headEnd/>
              <a:tailEnd/>
            </a:ln>
          </p:spPr>
          <p:txBody>
            <a:bodyPr tIns="46800"/>
            <a:lstStyle/>
            <a:p>
              <a:pPr marL="88900" indent="-88900" algn="ctr" eaLnBrk="0" latinLnBrk="0" hangingPunct="0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Font typeface="Wingdings" pitchFamily="2" charset="2"/>
                <a:buNone/>
                <a:defRPr/>
              </a:pPr>
              <a:r>
                <a:rPr lang="ko-KR" altLang="en-US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</a:t>
              </a:r>
              <a:r>
                <a:rPr lang="en-US" altLang="ko-KR" sz="1050" kern="0" dirty="0" err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ervlet</a:t>
              </a: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/EJB Engine</a:t>
              </a:r>
              <a:endParaRPr lang="ko-KR" altLang="ko-KR" sz="105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65" name="Rectangle 76"/>
            <p:cNvSpPr>
              <a:spLocks noChangeArrowheads="1"/>
            </p:cNvSpPr>
            <p:nvPr/>
          </p:nvSpPr>
          <p:spPr bwMode="auto">
            <a:xfrm>
              <a:off x="547035" y="2824128"/>
              <a:ext cx="983810" cy="91629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6800" tIns="72000" rIns="46800"/>
            <a:lstStyle/>
            <a:p>
              <a:pPr algn="ctr" eaLnBrk="0" latinLnBrk="0" hangingPunct="0"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Backup Session Server</a:t>
              </a:r>
            </a:p>
          </p:txBody>
        </p:sp>
        <p:sp>
          <p:nvSpPr>
            <p:cNvPr id="166" name="Rectangle 77"/>
            <p:cNvSpPr>
              <a:spLocks noChangeArrowheads="1"/>
            </p:cNvSpPr>
            <p:nvPr/>
          </p:nvSpPr>
          <p:spPr bwMode="auto">
            <a:xfrm>
              <a:off x="1662020" y="2824128"/>
              <a:ext cx="983809" cy="91629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6800" tIns="72000" rIns="46800"/>
            <a:lstStyle/>
            <a:p>
              <a:pPr algn="ctr" eaLnBrk="0" latinLnBrk="0" hangingPunct="0"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Primary Session Server</a:t>
              </a:r>
            </a:p>
          </p:txBody>
        </p:sp>
        <p:grpSp>
          <p:nvGrpSpPr>
            <p:cNvPr id="167" name="Group 139"/>
            <p:cNvGrpSpPr>
              <a:grpSpLocks/>
            </p:cNvGrpSpPr>
            <p:nvPr/>
          </p:nvGrpSpPr>
          <p:grpSpPr bwMode="auto">
            <a:xfrm>
              <a:off x="1827771" y="3353391"/>
              <a:ext cx="652307" cy="231492"/>
              <a:chOff x="-198" y="2002"/>
              <a:chExt cx="125" cy="77"/>
            </a:xfrm>
          </p:grpSpPr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-186" y="2036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-164" y="2036"/>
                <a:ext cx="23" cy="43"/>
              </a:xfrm>
              <a:custGeom>
                <a:avLst/>
                <a:gdLst>
                  <a:gd name="T0" fmla="*/ 9 w 5218"/>
                  <a:gd name="T1" fmla="*/ 20 h 5923"/>
                  <a:gd name="T2" fmla="*/ 8 w 5218"/>
                  <a:gd name="T3" fmla="*/ 22 h 5923"/>
                  <a:gd name="T4" fmla="*/ 5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5 w 5218"/>
                  <a:gd name="T19" fmla="*/ 0 h 5923"/>
                  <a:gd name="T20" fmla="*/ 8 w 5218"/>
                  <a:gd name="T21" fmla="*/ 6 h 5923"/>
                  <a:gd name="T22" fmla="*/ 9 w 5218"/>
                  <a:gd name="T23" fmla="*/ 8 h 5923"/>
                  <a:gd name="T24" fmla="*/ 9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4" name="Freeform 11"/>
              <p:cNvSpPr>
                <a:spLocks/>
              </p:cNvSpPr>
              <p:nvPr/>
            </p:nvSpPr>
            <p:spPr bwMode="auto">
              <a:xfrm>
                <a:off x="-175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5" name="Freeform 11"/>
              <p:cNvSpPr>
                <a:spLocks/>
              </p:cNvSpPr>
              <p:nvPr/>
            </p:nvSpPr>
            <p:spPr bwMode="auto">
              <a:xfrm>
                <a:off x="-152" y="2002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6" name="Freeform 11"/>
              <p:cNvSpPr>
                <a:spLocks/>
              </p:cNvSpPr>
              <p:nvPr/>
            </p:nvSpPr>
            <p:spPr bwMode="auto">
              <a:xfrm>
                <a:off x="-198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7" name="Freeform 11"/>
              <p:cNvSpPr>
                <a:spLocks/>
              </p:cNvSpPr>
              <p:nvPr/>
            </p:nvSpPr>
            <p:spPr bwMode="auto">
              <a:xfrm>
                <a:off x="-117" y="2035"/>
                <a:ext cx="21" cy="43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8" name="Freeform 11"/>
              <p:cNvSpPr>
                <a:spLocks/>
              </p:cNvSpPr>
              <p:nvPr/>
            </p:nvSpPr>
            <p:spPr bwMode="auto">
              <a:xfrm>
                <a:off x="-95" y="2035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9" name="Freeform 11"/>
              <p:cNvSpPr>
                <a:spLocks/>
              </p:cNvSpPr>
              <p:nvPr/>
            </p:nvSpPr>
            <p:spPr bwMode="auto">
              <a:xfrm>
                <a:off x="-140" y="2035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0" name="Freeform 11"/>
              <p:cNvSpPr>
                <a:spLocks/>
              </p:cNvSpPr>
              <p:nvPr/>
            </p:nvSpPr>
            <p:spPr bwMode="auto">
              <a:xfrm>
                <a:off x="-129" y="2002"/>
                <a:ext cx="22" cy="42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1" name="Freeform 12"/>
              <p:cNvSpPr>
                <a:spLocks/>
              </p:cNvSpPr>
              <p:nvPr/>
            </p:nvSpPr>
            <p:spPr bwMode="auto">
              <a:xfrm>
                <a:off x="-106" y="2002"/>
                <a:ext cx="21" cy="42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68" name="AutoShape 377"/>
            <p:cNvSpPr>
              <a:spLocks noChangeArrowheads="1"/>
            </p:cNvSpPr>
            <p:nvPr/>
          </p:nvSpPr>
          <p:spPr bwMode="auto">
            <a:xfrm>
              <a:off x="3158665" y="2055307"/>
              <a:ext cx="2437928" cy="1870234"/>
            </a:xfrm>
            <a:prstGeom prst="roundRect">
              <a:avLst>
                <a:gd name="adj" fmla="val 3403"/>
              </a:avLst>
            </a:prstGeom>
            <a:solidFill>
              <a:srgbClr val="808080"/>
            </a:solidFill>
            <a:ln w="1905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36000" tIns="72000" rIns="36000" bIns="36000"/>
            <a:lstStyle/>
            <a:p>
              <a:pPr marL="0" marR="0" lvl="0" indent="0" algn="ctr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Managed Server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#2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9" name="AutoShape 378"/>
            <p:cNvSpPr>
              <a:spLocks noChangeArrowheads="1"/>
            </p:cNvSpPr>
            <p:nvPr/>
          </p:nvSpPr>
          <p:spPr bwMode="auto">
            <a:xfrm>
              <a:off x="3233850" y="2433710"/>
              <a:ext cx="2285958" cy="1426496"/>
            </a:xfrm>
            <a:prstGeom prst="roundRect">
              <a:avLst>
                <a:gd name="adj" fmla="val 2185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FFFFFF"/>
              </a:solidFill>
              <a:round/>
              <a:headEnd/>
              <a:tailEnd/>
            </a:ln>
          </p:spPr>
          <p:txBody>
            <a:bodyPr tIns="46800"/>
            <a:lstStyle/>
            <a:p>
              <a:pPr marL="88900" indent="-88900" algn="ctr" eaLnBrk="0" latinLnBrk="0" hangingPunct="0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Font typeface="Wingdings" pitchFamily="2" charset="2"/>
                <a:buNone/>
                <a:defRPr/>
              </a:pPr>
              <a:r>
                <a:rPr lang="ko-KR" altLang="en-US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</a:t>
              </a:r>
              <a:r>
                <a:rPr lang="en-US" altLang="ko-KR" sz="1050" kern="0" dirty="0" err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ervlet</a:t>
              </a: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/EJB Engine</a:t>
              </a:r>
              <a:endParaRPr lang="ko-KR" altLang="ko-KR" sz="105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70" name="Rectangle 76"/>
            <p:cNvSpPr>
              <a:spLocks noChangeArrowheads="1"/>
            </p:cNvSpPr>
            <p:nvPr/>
          </p:nvSpPr>
          <p:spPr bwMode="auto">
            <a:xfrm>
              <a:off x="3310635" y="2824128"/>
              <a:ext cx="983810" cy="91629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6800" tIns="72000" rIns="46800"/>
            <a:lstStyle/>
            <a:p>
              <a:pPr algn="ctr" eaLnBrk="0" latinLnBrk="0" hangingPunct="0"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Backup Session Server</a:t>
              </a:r>
            </a:p>
          </p:txBody>
        </p:sp>
        <p:sp>
          <p:nvSpPr>
            <p:cNvPr id="171" name="Rectangle 77"/>
            <p:cNvSpPr>
              <a:spLocks noChangeArrowheads="1"/>
            </p:cNvSpPr>
            <p:nvPr/>
          </p:nvSpPr>
          <p:spPr bwMode="auto">
            <a:xfrm>
              <a:off x="4425620" y="2824128"/>
              <a:ext cx="983809" cy="91629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6800" tIns="72000" rIns="46800"/>
            <a:lstStyle/>
            <a:p>
              <a:pPr algn="ctr" eaLnBrk="0" latinLnBrk="0" hangingPunct="0"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Primary Session Server</a:t>
              </a:r>
            </a:p>
          </p:txBody>
        </p:sp>
        <p:grpSp>
          <p:nvGrpSpPr>
            <p:cNvPr id="173" name="Group 139"/>
            <p:cNvGrpSpPr>
              <a:grpSpLocks/>
            </p:cNvGrpSpPr>
            <p:nvPr/>
          </p:nvGrpSpPr>
          <p:grpSpPr bwMode="auto">
            <a:xfrm>
              <a:off x="3476387" y="3353391"/>
              <a:ext cx="652307" cy="231492"/>
              <a:chOff x="-198" y="2002"/>
              <a:chExt cx="125" cy="77"/>
            </a:xfrm>
          </p:grpSpPr>
          <p:sp>
            <p:nvSpPr>
              <p:cNvPr id="232" name="Freeform 11"/>
              <p:cNvSpPr>
                <a:spLocks/>
              </p:cNvSpPr>
              <p:nvPr/>
            </p:nvSpPr>
            <p:spPr bwMode="auto">
              <a:xfrm>
                <a:off x="-186" y="2036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3" name="Freeform 12"/>
              <p:cNvSpPr>
                <a:spLocks/>
              </p:cNvSpPr>
              <p:nvPr/>
            </p:nvSpPr>
            <p:spPr bwMode="auto">
              <a:xfrm>
                <a:off x="-164" y="2036"/>
                <a:ext cx="23" cy="43"/>
              </a:xfrm>
              <a:custGeom>
                <a:avLst/>
                <a:gdLst>
                  <a:gd name="T0" fmla="*/ 9 w 5218"/>
                  <a:gd name="T1" fmla="*/ 20 h 5923"/>
                  <a:gd name="T2" fmla="*/ 8 w 5218"/>
                  <a:gd name="T3" fmla="*/ 22 h 5923"/>
                  <a:gd name="T4" fmla="*/ 5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5 w 5218"/>
                  <a:gd name="T19" fmla="*/ 0 h 5923"/>
                  <a:gd name="T20" fmla="*/ 8 w 5218"/>
                  <a:gd name="T21" fmla="*/ 6 h 5923"/>
                  <a:gd name="T22" fmla="*/ 9 w 5218"/>
                  <a:gd name="T23" fmla="*/ 8 h 5923"/>
                  <a:gd name="T24" fmla="*/ 9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4" name="Freeform 11"/>
              <p:cNvSpPr>
                <a:spLocks/>
              </p:cNvSpPr>
              <p:nvPr/>
            </p:nvSpPr>
            <p:spPr bwMode="auto">
              <a:xfrm>
                <a:off x="-175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5" name="Freeform 11"/>
              <p:cNvSpPr>
                <a:spLocks/>
              </p:cNvSpPr>
              <p:nvPr/>
            </p:nvSpPr>
            <p:spPr bwMode="auto">
              <a:xfrm>
                <a:off x="-152" y="2002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6" name="Freeform 11"/>
              <p:cNvSpPr>
                <a:spLocks/>
              </p:cNvSpPr>
              <p:nvPr/>
            </p:nvSpPr>
            <p:spPr bwMode="auto">
              <a:xfrm>
                <a:off x="-198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7" name="Freeform 11"/>
              <p:cNvSpPr>
                <a:spLocks/>
              </p:cNvSpPr>
              <p:nvPr/>
            </p:nvSpPr>
            <p:spPr bwMode="auto">
              <a:xfrm>
                <a:off x="-117" y="2035"/>
                <a:ext cx="21" cy="43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8" name="Freeform 11"/>
              <p:cNvSpPr>
                <a:spLocks/>
              </p:cNvSpPr>
              <p:nvPr/>
            </p:nvSpPr>
            <p:spPr bwMode="auto">
              <a:xfrm>
                <a:off x="-95" y="2035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-140" y="2035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0" name="Freeform 11"/>
              <p:cNvSpPr>
                <a:spLocks/>
              </p:cNvSpPr>
              <p:nvPr/>
            </p:nvSpPr>
            <p:spPr bwMode="auto">
              <a:xfrm>
                <a:off x="-129" y="2002"/>
                <a:ext cx="22" cy="42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1" name="Freeform 12"/>
              <p:cNvSpPr>
                <a:spLocks/>
              </p:cNvSpPr>
              <p:nvPr/>
            </p:nvSpPr>
            <p:spPr bwMode="auto">
              <a:xfrm>
                <a:off x="-106" y="2002"/>
                <a:ext cx="21" cy="42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solidFill>
                <a:srgbClr val="FF9900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77" name="AutoShape 377"/>
            <p:cNvSpPr>
              <a:spLocks noChangeArrowheads="1"/>
            </p:cNvSpPr>
            <p:nvPr/>
          </p:nvSpPr>
          <p:spPr bwMode="auto">
            <a:xfrm>
              <a:off x="395065" y="4185090"/>
              <a:ext cx="2437928" cy="1870234"/>
            </a:xfrm>
            <a:prstGeom prst="roundRect">
              <a:avLst>
                <a:gd name="adj" fmla="val 3403"/>
              </a:avLst>
            </a:prstGeom>
            <a:solidFill>
              <a:srgbClr val="808080"/>
            </a:solidFill>
            <a:ln w="1905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36000" tIns="72000" rIns="36000" bIns="36000" anchor="b"/>
            <a:lstStyle/>
            <a:p>
              <a:pPr marL="0" marR="0" lvl="0" indent="0" algn="ctr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Managed Server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#3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8" name="AutoShape 378"/>
            <p:cNvSpPr>
              <a:spLocks noChangeArrowheads="1"/>
            </p:cNvSpPr>
            <p:nvPr/>
          </p:nvSpPr>
          <p:spPr bwMode="auto">
            <a:xfrm>
              <a:off x="470250" y="4255370"/>
              <a:ext cx="2285958" cy="1426496"/>
            </a:xfrm>
            <a:prstGeom prst="roundRect">
              <a:avLst>
                <a:gd name="adj" fmla="val 2185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FFFFFF"/>
              </a:solidFill>
              <a:round/>
              <a:headEnd/>
              <a:tailEnd/>
            </a:ln>
          </p:spPr>
          <p:txBody>
            <a:bodyPr tIns="46800" anchor="b"/>
            <a:lstStyle/>
            <a:p>
              <a:pPr marL="88900" indent="-88900" algn="ctr" eaLnBrk="0" latinLnBrk="0" hangingPunct="0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Font typeface="Wingdings" pitchFamily="2" charset="2"/>
                <a:buNone/>
                <a:defRPr/>
              </a:pPr>
              <a:r>
                <a:rPr lang="ko-KR" altLang="en-US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</a:t>
              </a:r>
              <a:r>
                <a:rPr lang="en-US" altLang="ko-KR" sz="1050" kern="0" dirty="0" err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ervlet</a:t>
              </a: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/EJB Engine</a:t>
              </a:r>
              <a:endParaRPr lang="ko-KR" altLang="ko-KR" sz="105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79" name="Rectangle 76"/>
            <p:cNvSpPr>
              <a:spLocks noChangeArrowheads="1"/>
            </p:cNvSpPr>
            <p:nvPr/>
          </p:nvSpPr>
          <p:spPr bwMode="auto">
            <a:xfrm>
              <a:off x="547035" y="4391926"/>
              <a:ext cx="983810" cy="91629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6800" tIns="72000" rIns="46800"/>
            <a:lstStyle/>
            <a:p>
              <a:pPr algn="ctr" eaLnBrk="0" latinLnBrk="0" hangingPunct="0"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Backup Session Server</a:t>
              </a:r>
            </a:p>
          </p:txBody>
        </p:sp>
        <p:sp>
          <p:nvSpPr>
            <p:cNvPr id="180" name="Rectangle 77"/>
            <p:cNvSpPr>
              <a:spLocks noChangeArrowheads="1"/>
            </p:cNvSpPr>
            <p:nvPr/>
          </p:nvSpPr>
          <p:spPr bwMode="auto">
            <a:xfrm>
              <a:off x="1662020" y="4391926"/>
              <a:ext cx="983809" cy="91629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6800" tIns="72000" rIns="46800"/>
            <a:lstStyle/>
            <a:p>
              <a:pPr algn="ctr" eaLnBrk="0" latinLnBrk="0" hangingPunct="0"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Primary Session Server</a:t>
              </a:r>
            </a:p>
          </p:txBody>
        </p:sp>
        <p:grpSp>
          <p:nvGrpSpPr>
            <p:cNvPr id="181" name="Group 139"/>
            <p:cNvGrpSpPr>
              <a:grpSpLocks/>
            </p:cNvGrpSpPr>
            <p:nvPr/>
          </p:nvGrpSpPr>
          <p:grpSpPr bwMode="auto">
            <a:xfrm>
              <a:off x="4591371" y="3388516"/>
              <a:ext cx="652307" cy="231492"/>
              <a:chOff x="-198" y="2002"/>
              <a:chExt cx="125" cy="77"/>
            </a:xfrm>
            <a:solidFill>
              <a:srgbClr val="E18585"/>
            </a:solidFill>
          </p:grpSpPr>
          <p:sp>
            <p:nvSpPr>
              <p:cNvPr id="222" name="Freeform 11"/>
              <p:cNvSpPr>
                <a:spLocks/>
              </p:cNvSpPr>
              <p:nvPr/>
            </p:nvSpPr>
            <p:spPr bwMode="auto">
              <a:xfrm>
                <a:off x="-186" y="2036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3" name="Freeform 12"/>
              <p:cNvSpPr>
                <a:spLocks/>
              </p:cNvSpPr>
              <p:nvPr/>
            </p:nvSpPr>
            <p:spPr bwMode="auto">
              <a:xfrm>
                <a:off x="-164" y="2036"/>
                <a:ext cx="23" cy="43"/>
              </a:xfrm>
              <a:custGeom>
                <a:avLst/>
                <a:gdLst>
                  <a:gd name="T0" fmla="*/ 9 w 5218"/>
                  <a:gd name="T1" fmla="*/ 20 h 5923"/>
                  <a:gd name="T2" fmla="*/ 8 w 5218"/>
                  <a:gd name="T3" fmla="*/ 22 h 5923"/>
                  <a:gd name="T4" fmla="*/ 5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5 w 5218"/>
                  <a:gd name="T19" fmla="*/ 0 h 5923"/>
                  <a:gd name="T20" fmla="*/ 8 w 5218"/>
                  <a:gd name="T21" fmla="*/ 6 h 5923"/>
                  <a:gd name="T22" fmla="*/ 9 w 5218"/>
                  <a:gd name="T23" fmla="*/ 8 h 5923"/>
                  <a:gd name="T24" fmla="*/ 9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4" name="Freeform 11"/>
              <p:cNvSpPr>
                <a:spLocks/>
              </p:cNvSpPr>
              <p:nvPr/>
            </p:nvSpPr>
            <p:spPr bwMode="auto">
              <a:xfrm>
                <a:off x="-175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5" name="Freeform 11"/>
              <p:cNvSpPr>
                <a:spLocks/>
              </p:cNvSpPr>
              <p:nvPr/>
            </p:nvSpPr>
            <p:spPr bwMode="auto">
              <a:xfrm>
                <a:off x="-152" y="2002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6" name="Freeform 11"/>
              <p:cNvSpPr>
                <a:spLocks/>
              </p:cNvSpPr>
              <p:nvPr/>
            </p:nvSpPr>
            <p:spPr bwMode="auto">
              <a:xfrm>
                <a:off x="-198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7" name="Freeform 11"/>
              <p:cNvSpPr>
                <a:spLocks/>
              </p:cNvSpPr>
              <p:nvPr/>
            </p:nvSpPr>
            <p:spPr bwMode="auto">
              <a:xfrm>
                <a:off x="-117" y="2035"/>
                <a:ext cx="21" cy="43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8" name="Freeform 11"/>
              <p:cNvSpPr>
                <a:spLocks/>
              </p:cNvSpPr>
              <p:nvPr/>
            </p:nvSpPr>
            <p:spPr bwMode="auto">
              <a:xfrm>
                <a:off x="-95" y="2035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9" name="Freeform 11"/>
              <p:cNvSpPr>
                <a:spLocks/>
              </p:cNvSpPr>
              <p:nvPr/>
            </p:nvSpPr>
            <p:spPr bwMode="auto">
              <a:xfrm>
                <a:off x="-140" y="2035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0" name="Freeform 11"/>
              <p:cNvSpPr>
                <a:spLocks/>
              </p:cNvSpPr>
              <p:nvPr/>
            </p:nvSpPr>
            <p:spPr bwMode="auto">
              <a:xfrm>
                <a:off x="-129" y="2002"/>
                <a:ext cx="22" cy="42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1" name="Freeform 12"/>
              <p:cNvSpPr>
                <a:spLocks/>
              </p:cNvSpPr>
              <p:nvPr/>
            </p:nvSpPr>
            <p:spPr bwMode="auto">
              <a:xfrm>
                <a:off x="-106" y="2002"/>
                <a:ext cx="21" cy="42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82" name="AutoShape 377"/>
            <p:cNvSpPr>
              <a:spLocks noChangeArrowheads="1"/>
            </p:cNvSpPr>
            <p:nvPr/>
          </p:nvSpPr>
          <p:spPr bwMode="auto">
            <a:xfrm>
              <a:off x="3158665" y="4185090"/>
              <a:ext cx="2437928" cy="1870234"/>
            </a:xfrm>
            <a:prstGeom prst="roundRect">
              <a:avLst>
                <a:gd name="adj" fmla="val 3403"/>
              </a:avLst>
            </a:prstGeom>
            <a:solidFill>
              <a:srgbClr val="808080"/>
            </a:solidFill>
            <a:ln w="1905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lIns="36000" tIns="72000" rIns="36000" bIns="36000" anchor="b"/>
            <a:lstStyle/>
            <a:p>
              <a:pPr marL="0" marR="0" lvl="0" indent="0" algn="ctr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Managed Server 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#4</a:t>
              </a:r>
              <a:endPara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3" name="AutoShape 378"/>
            <p:cNvSpPr>
              <a:spLocks noChangeArrowheads="1"/>
            </p:cNvSpPr>
            <p:nvPr/>
          </p:nvSpPr>
          <p:spPr bwMode="auto">
            <a:xfrm>
              <a:off x="3233850" y="4255370"/>
              <a:ext cx="2285958" cy="1426496"/>
            </a:xfrm>
            <a:prstGeom prst="roundRect">
              <a:avLst>
                <a:gd name="adj" fmla="val 2185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FFFFFF"/>
              </a:solidFill>
              <a:round/>
              <a:headEnd/>
              <a:tailEnd/>
            </a:ln>
          </p:spPr>
          <p:txBody>
            <a:bodyPr tIns="46800" anchor="b"/>
            <a:lstStyle/>
            <a:p>
              <a:pPr marL="88900" indent="-88900" algn="ctr" eaLnBrk="0" latinLnBrk="0" hangingPunct="0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Font typeface="Wingdings" pitchFamily="2" charset="2"/>
                <a:buNone/>
                <a:defRPr/>
              </a:pPr>
              <a:r>
                <a:rPr lang="ko-KR" altLang="en-US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</a:t>
              </a:r>
              <a:r>
                <a:rPr lang="en-US" altLang="ko-KR" sz="1050" kern="0" dirty="0" err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ervlet</a:t>
              </a: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/EJB Engine</a:t>
              </a:r>
              <a:endParaRPr lang="ko-KR" altLang="ko-KR" sz="105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84" name="Rectangle 76"/>
            <p:cNvSpPr>
              <a:spLocks noChangeArrowheads="1"/>
            </p:cNvSpPr>
            <p:nvPr/>
          </p:nvSpPr>
          <p:spPr bwMode="auto">
            <a:xfrm>
              <a:off x="3310635" y="4391926"/>
              <a:ext cx="983810" cy="91629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6800" tIns="72000" rIns="46800"/>
            <a:lstStyle/>
            <a:p>
              <a:pPr algn="ctr" eaLnBrk="0" latinLnBrk="0" hangingPunct="0"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Backup Session Server</a:t>
              </a:r>
            </a:p>
          </p:txBody>
        </p:sp>
        <p:sp>
          <p:nvSpPr>
            <p:cNvPr id="185" name="Rectangle 77"/>
            <p:cNvSpPr>
              <a:spLocks noChangeArrowheads="1"/>
            </p:cNvSpPr>
            <p:nvPr/>
          </p:nvSpPr>
          <p:spPr bwMode="auto">
            <a:xfrm>
              <a:off x="4425620" y="4391926"/>
              <a:ext cx="983809" cy="91629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6800" tIns="72000" rIns="46800"/>
            <a:lstStyle/>
            <a:p>
              <a:pPr algn="ctr" eaLnBrk="0" latinLnBrk="0" hangingPunct="0"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r>
                <a:rPr lang="en-US" altLang="ko-KR" sz="1050" kern="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Primary Session Server</a:t>
              </a:r>
            </a:p>
          </p:txBody>
        </p:sp>
        <p:grpSp>
          <p:nvGrpSpPr>
            <p:cNvPr id="186" name="Group 139"/>
            <p:cNvGrpSpPr>
              <a:grpSpLocks/>
            </p:cNvGrpSpPr>
            <p:nvPr/>
          </p:nvGrpSpPr>
          <p:grpSpPr bwMode="auto">
            <a:xfrm>
              <a:off x="3447685" y="4917767"/>
              <a:ext cx="652307" cy="231492"/>
              <a:chOff x="-198" y="2002"/>
              <a:chExt cx="125" cy="77"/>
            </a:xfrm>
            <a:solidFill>
              <a:srgbClr val="E18585"/>
            </a:solidFill>
          </p:grpSpPr>
          <p:sp>
            <p:nvSpPr>
              <p:cNvPr id="212" name="Freeform 11"/>
              <p:cNvSpPr>
                <a:spLocks/>
              </p:cNvSpPr>
              <p:nvPr/>
            </p:nvSpPr>
            <p:spPr bwMode="auto">
              <a:xfrm>
                <a:off x="-186" y="2036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3" name="Freeform 12"/>
              <p:cNvSpPr>
                <a:spLocks/>
              </p:cNvSpPr>
              <p:nvPr/>
            </p:nvSpPr>
            <p:spPr bwMode="auto">
              <a:xfrm>
                <a:off x="-164" y="2036"/>
                <a:ext cx="23" cy="43"/>
              </a:xfrm>
              <a:custGeom>
                <a:avLst/>
                <a:gdLst>
                  <a:gd name="T0" fmla="*/ 9 w 5218"/>
                  <a:gd name="T1" fmla="*/ 20 h 5923"/>
                  <a:gd name="T2" fmla="*/ 8 w 5218"/>
                  <a:gd name="T3" fmla="*/ 22 h 5923"/>
                  <a:gd name="T4" fmla="*/ 5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5 w 5218"/>
                  <a:gd name="T19" fmla="*/ 0 h 5923"/>
                  <a:gd name="T20" fmla="*/ 8 w 5218"/>
                  <a:gd name="T21" fmla="*/ 6 h 5923"/>
                  <a:gd name="T22" fmla="*/ 9 w 5218"/>
                  <a:gd name="T23" fmla="*/ 8 h 5923"/>
                  <a:gd name="T24" fmla="*/ 9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4" name="Freeform 11"/>
              <p:cNvSpPr>
                <a:spLocks/>
              </p:cNvSpPr>
              <p:nvPr/>
            </p:nvSpPr>
            <p:spPr bwMode="auto">
              <a:xfrm>
                <a:off x="-175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5" name="Freeform 11"/>
              <p:cNvSpPr>
                <a:spLocks/>
              </p:cNvSpPr>
              <p:nvPr/>
            </p:nvSpPr>
            <p:spPr bwMode="auto">
              <a:xfrm>
                <a:off x="-152" y="2002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6" name="Freeform 11"/>
              <p:cNvSpPr>
                <a:spLocks/>
              </p:cNvSpPr>
              <p:nvPr/>
            </p:nvSpPr>
            <p:spPr bwMode="auto">
              <a:xfrm>
                <a:off x="-198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7" name="Freeform 11"/>
              <p:cNvSpPr>
                <a:spLocks/>
              </p:cNvSpPr>
              <p:nvPr/>
            </p:nvSpPr>
            <p:spPr bwMode="auto">
              <a:xfrm>
                <a:off x="-117" y="2035"/>
                <a:ext cx="21" cy="43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8" name="Freeform 11"/>
              <p:cNvSpPr>
                <a:spLocks/>
              </p:cNvSpPr>
              <p:nvPr/>
            </p:nvSpPr>
            <p:spPr bwMode="auto">
              <a:xfrm>
                <a:off x="-95" y="2035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9" name="Freeform 11"/>
              <p:cNvSpPr>
                <a:spLocks/>
              </p:cNvSpPr>
              <p:nvPr/>
            </p:nvSpPr>
            <p:spPr bwMode="auto">
              <a:xfrm>
                <a:off x="-140" y="2035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0" name="Freeform 11"/>
              <p:cNvSpPr>
                <a:spLocks/>
              </p:cNvSpPr>
              <p:nvPr/>
            </p:nvSpPr>
            <p:spPr bwMode="auto">
              <a:xfrm>
                <a:off x="-129" y="2002"/>
                <a:ext cx="22" cy="42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1" name="Freeform 12"/>
              <p:cNvSpPr>
                <a:spLocks/>
              </p:cNvSpPr>
              <p:nvPr/>
            </p:nvSpPr>
            <p:spPr bwMode="auto">
              <a:xfrm>
                <a:off x="-106" y="2002"/>
                <a:ext cx="21" cy="42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algn="just" eaLnBrk="0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Font typeface="Wingdings" pitchFamily="2" charset="2"/>
                  <a:buNone/>
                  <a:defRPr/>
                </a:pPr>
                <a:endParaRPr lang="ko-KR" altLang="en-US" sz="1400" kern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87" name="Line 91"/>
            <p:cNvSpPr>
              <a:spLocks noChangeShapeType="1"/>
            </p:cNvSpPr>
            <p:nvPr/>
          </p:nvSpPr>
          <p:spPr bwMode="auto">
            <a:xfrm>
              <a:off x="2645830" y="3353391"/>
              <a:ext cx="659586" cy="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algn="just" eaLnBrk="0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endParaRPr lang="ko-KR" altLang="en-US" sz="1400" ker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8" name="Line 91"/>
            <p:cNvSpPr>
              <a:spLocks noChangeShapeType="1"/>
            </p:cNvSpPr>
            <p:nvPr/>
          </p:nvSpPr>
          <p:spPr bwMode="auto">
            <a:xfrm flipV="1">
              <a:off x="3802540" y="3740423"/>
              <a:ext cx="1101146" cy="66360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algn="just" eaLnBrk="0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endParaRPr lang="ko-KR" altLang="en-US" sz="1400" ker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89" name="Group 139"/>
            <p:cNvGrpSpPr>
              <a:grpSpLocks/>
            </p:cNvGrpSpPr>
            <p:nvPr/>
          </p:nvGrpSpPr>
          <p:grpSpPr bwMode="auto">
            <a:xfrm>
              <a:off x="712707" y="3353391"/>
              <a:ext cx="652307" cy="231492"/>
              <a:chOff x="-198" y="2002"/>
              <a:chExt cx="125" cy="77"/>
            </a:xfrm>
            <a:solidFill>
              <a:srgbClr val="DAEDEF">
                <a:lumMod val="25000"/>
              </a:srgbClr>
            </a:solidFill>
          </p:grpSpPr>
          <p:sp>
            <p:nvSpPr>
              <p:cNvPr id="202" name="Freeform 11"/>
              <p:cNvSpPr>
                <a:spLocks/>
              </p:cNvSpPr>
              <p:nvPr/>
            </p:nvSpPr>
            <p:spPr bwMode="auto">
              <a:xfrm>
                <a:off x="-186" y="2036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3" name="Freeform 12"/>
              <p:cNvSpPr>
                <a:spLocks/>
              </p:cNvSpPr>
              <p:nvPr/>
            </p:nvSpPr>
            <p:spPr bwMode="auto">
              <a:xfrm>
                <a:off x="-164" y="2036"/>
                <a:ext cx="23" cy="43"/>
              </a:xfrm>
              <a:custGeom>
                <a:avLst/>
                <a:gdLst>
                  <a:gd name="T0" fmla="*/ 9 w 5218"/>
                  <a:gd name="T1" fmla="*/ 20 h 5923"/>
                  <a:gd name="T2" fmla="*/ 8 w 5218"/>
                  <a:gd name="T3" fmla="*/ 22 h 5923"/>
                  <a:gd name="T4" fmla="*/ 5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5 w 5218"/>
                  <a:gd name="T19" fmla="*/ 0 h 5923"/>
                  <a:gd name="T20" fmla="*/ 8 w 5218"/>
                  <a:gd name="T21" fmla="*/ 6 h 5923"/>
                  <a:gd name="T22" fmla="*/ 9 w 5218"/>
                  <a:gd name="T23" fmla="*/ 8 h 5923"/>
                  <a:gd name="T24" fmla="*/ 9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4" name="Freeform 11"/>
              <p:cNvSpPr>
                <a:spLocks/>
              </p:cNvSpPr>
              <p:nvPr/>
            </p:nvSpPr>
            <p:spPr bwMode="auto">
              <a:xfrm>
                <a:off x="-175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5" name="Freeform 11"/>
              <p:cNvSpPr>
                <a:spLocks/>
              </p:cNvSpPr>
              <p:nvPr/>
            </p:nvSpPr>
            <p:spPr bwMode="auto">
              <a:xfrm>
                <a:off x="-152" y="2002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6" name="Freeform 11"/>
              <p:cNvSpPr>
                <a:spLocks/>
              </p:cNvSpPr>
              <p:nvPr/>
            </p:nvSpPr>
            <p:spPr bwMode="auto">
              <a:xfrm>
                <a:off x="-198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7" name="Freeform 11"/>
              <p:cNvSpPr>
                <a:spLocks/>
              </p:cNvSpPr>
              <p:nvPr/>
            </p:nvSpPr>
            <p:spPr bwMode="auto">
              <a:xfrm>
                <a:off x="-117" y="2035"/>
                <a:ext cx="21" cy="43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8" name="Freeform 11"/>
              <p:cNvSpPr>
                <a:spLocks/>
              </p:cNvSpPr>
              <p:nvPr/>
            </p:nvSpPr>
            <p:spPr bwMode="auto">
              <a:xfrm>
                <a:off x="-95" y="2035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9" name="Freeform 11"/>
              <p:cNvSpPr>
                <a:spLocks/>
              </p:cNvSpPr>
              <p:nvPr/>
            </p:nvSpPr>
            <p:spPr bwMode="auto">
              <a:xfrm>
                <a:off x="-140" y="2035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0" name="Freeform 11"/>
              <p:cNvSpPr>
                <a:spLocks/>
              </p:cNvSpPr>
              <p:nvPr/>
            </p:nvSpPr>
            <p:spPr bwMode="auto">
              <a:xfrm>
                <a:off x="-129" y="2002"/>
                <a:ext cx="22" cy="42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1" name="Freeform 12"/>
              <p:cNvSpPr>
                <a:spLocks/>
              </p:cNvSpPr>
              <p:nvPr/>
            </p:nvSpPr>
            <p:spPr bwMode="auto">
              <a:xfrm>
                <a:off x="-106" y="2002"/>
                <a:ext cx="21" cy="42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90" name="Group 139"/>
            <p:cNvGrpSpPr>
              <a:grpSpLocks/>
            </p:cNvGrpSpPr>
            <p:nvPr/>
          </p:nvGrpSpPr>
          <p:grpSpPr bwMode="auto">
            <a:xfrm>
              <a:off x="1856472" y="4965869"/>
              <a:ext cx="652307" cy="231492"/>
              <a:chOff x="-198" y="2002"/>
              <a:chExt cx="125" cy="77"/>
            </a:xfrm>
            <a:solidFill>
              <a:srgbClr val="DAEDEF">
                <a:lumMod val="25000"/>
              </a:srgbClr>
            </a:solidFill>
          </p:grpSpPr>
          <p:sp>
            <p:nvSpPr>
              <p:cNvPr id="192" name="Freeform 11"/>
              <p:cNvSpPr>
                <a:spLocks/>
              </p:cNvSpPr>
              <p:nvPr/>
            </p:nvSpPr>
            <p:spPr bwMode="auto">
              <a:xfrm>
                <a:off x="-186" y="2036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3" name="Freeform 12"/>
              <p:cNvSpPr>
                <a:spLocks/>
              </p:cNvSpPr>
              <p:nvPr/>
            </p:nvSpPr>
            <p:spPr bwMode="auto">
              <a:xfrm>
                <a:off x="-164" y="2036"/>
                <a:ext cx="23" cy="43"/>
              </a:xfrm>
              <a:custGeom>
                <a:avLst/>
                <a:gdLst>
                  <a:gd name="T0" fmla="*/ 9 w 5218"/>
                  <a:gd name="T1" fmla="*/ 20 h 5923"/>
                  <a:gd name="T2" fmla="*/ 8 w 5218"/>
                  <a:gd name="T3" fmla="*/ 22 h 5923"/>
                  <a:gd name="T4" fmla="*/ 5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5 w 5218"/>
                  <a:gd name="T19" fmla="*/ 0 h 5923"/>
                  <a:gd name="T20" fmla="*/ 8 w 5218"/>
                  <a:gd name="T21" fmla="*/ 6 h 5923"/>
                  <a:gd name="T22" fmla="*/ 9 w 5218"/>
                  <a:gd name="T23" fmla="*/ 8 h 5923"/>
                  <a:gd name="T24" fmla="*/ 9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4" name="Freeform 11"/>
              <p:cNvSpPr>
                <a:spLocks/>
              </p:cNvSpPr>
              <p:nvPr/>
            </p:nvSpPr>
            <p:spPr bwMode="auto">
              <a:xfrm>
                <a:off x="-175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5" name="Freeform 11"/>
              <p:cNvSpPr>
                <a:spLocks/>
              </p:cNvSpPr>
              <p:nvPr/>
            </p:nvSpPr>
            <p:spPr bwMode="auto">
              <a:xfrm>
                <a:off x="-152" y="2002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6" name="Freeform 11"/>
              <p:cNvSpPr>
                <a:spLocks/>
              </p:cNvSpPr>
              <p:nvPr/>
            </p:nvSpPr>
            <p:spPr bwMode="auto">
              <a:xfrm>
                <a:off x="-198" y="2003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7" name="Freeform 11"/>
              <p:cNvSpPr>
                <a:spLocks/>
              </p:cNvSpPr>
              <p:nvPr/>
            </p:nvSpPr>
            <p:spPr bwMode="auto">
              <a:xfrm>
                <a:off x="-117" y="2035"/>
                <a:ext cx="21" cy="43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8" name="Freeform 11"/>
              <p:cNvSpPr>
                <a:spLocks/>
              </p:cNvSpPr>
              <p:nvPr/>
            </p:nvSpPr>
            <p:spPr bwMode="auto">
              <a:xfrm>
                <a:off x="-95" y="2035"/>
                <a:ext cx="22" cy="43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99" name="Freeform 11"/>
              <p:cNvSpPr>
                <a:spLocks/>
              </p:cNvSpPr>
              <p:nvPr/>
            </p:nvSpPr>
            <p:spPr bwMode="auto">
              <a:xfrm>
                <a:off x="-140" y="2035"/>
                <a:ext cx="22" cy="43"/>
              </a:xfrm>
              <a:custGeom>
                <a:avLst/>
                <a:gdLst>
                  <a:gd name="T0" fmla="*/ 8 w 5218"/>
                  <a:gd name="T1" fmla="*/ 20 h 5923"/>
                  <a:gd name="T2" fmla="*/ 8 w 5218"/>
                  <a:gd name="T3" fmla="*/ 22 h 5923"/>
                  <a:gd name="T4" fmla="*/ 4 w 5218"/>
                  <a:gd name="T5" fmla="*/ 28 h 5923"/>
                  <a:gd name="T6" fmla="*/ 4 w 5218"/>
                  <a:gd name="T7" fmla="*/ 28 h 5923"/>
                  <a:gd name="T8" fmla="*/ 0 w 5218"/>
                  <a:gd name="T9" fmla="*/ 22 h 5923"/>
                  <a:gd name="T10" fmla="*/ 0 w 5218"/>
                  <a:gd name="T11" fmla="*/ 20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20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0" name="Freeform 11"/>
              <p:cNvSpPr>
                <a:spLocks/>
              </p:cNvSpPr>
              <p:nvPr/>
            </p:nvSpPr>
            <p:spPr bwMode="auto">
              <a:xfrm>
                <a:off x="-129" y="2002"/>
                <a:ext cx="22" cy="42"/>
              </a:xfrm>
              <a:custGeom>
                <a:avLst/>
                <a:gdLst>
                  <a:gd name="T0" fmla="*/ 8 w 5218"/>
                  <a:gd name="T1" fmla="*/ 19 h 5923"/>
                  <a:gd name="T2" fmla="*/ 8 w 5218"/>
                  <a:gd name="T3" fmla="*/ 21 h 5923"/>
                  <a:gd name="T4" fmla="*/ 4 w 5218"/>
                  <a:gd name="T5" fmla="*/ 26 h 5923"/>
                  <a:gd name="T6" fmla="*/ 4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4 w 5218"/>
                  <a:gd name="T17" fmla="*/ 0 h 5923"/>
                  <a:gd name="T18" fmla="*/ 4 w 5218"/>
                  <a:gd name="T19" fmla="*/ 0 h 5923"/>
                  <a:gd name="T20" fmla="*/ 8 w 5218"/>
                  <a:gd name="T21" fmla="*/ 6 h 5923"/>
                  <a:gd name="T22" fmla="*/ 8 w 5218"/>
                  <a:gd name="T23" fmla="*/ 8 h 5923"/>
                  <a:gd name="T24" fmla="*/ 8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01" name="Freeform 12"/>
              <p:cNvSpPr>
                <a:spLocks/>
              </p:cNvSpPr>
              <p:nvPr/>
            </p:nvSpPr>
            <p:spPr bwMode="auto">
              <a:xfrm>
                <a:off x="-106" y="2002"/>
                <a:ext cx="21" cy="42"/>
              </a:xfrm>
              <a:custGeom>
                <a:avLst/>
                <a:gdLst>
                  <a:gd name="T0" fmla="*/ 7 w 5218"/>
                  <a:gd name="T1" fmla="*/ 19 h 5923"/>
                  <a:gd name="T2" fmla="*/ 7 w 5218"/>
                  <a:gd name="T3" fmla="*/ 21 h 5923"/>
                  <a:gd name="T4" fmla="*/ 4 w 5218"/>
                  <a:gd name="T5" fmla="*/ 26 h 5923"/>
                  <a:gd name="T6" fmla="*/ 3 w 5218"/>
                  <a:gd name="T7" fmla="*/ 26 h 5923"/>
                  <a:gd name="T8" fmla="*/ 0 w 5218"/>
                  <a:gd name="T9" fmla="*/ 21 h 5923"/>
                  <a:gd name="T10" fmla="*/ 0 w 5218"/>
                  <a:gd name="T11" fmla="*/ 19 h 5923"/>
                  <a:gd name="T12" fmla="*/ 0 w 5218"/>
                  <a:gd name="T13" fmla="*/ 8 h 5923"/>
                  <a:gd name="T14" fmla="*/ 0 w 5218"/>
                  <a:gd name="T15" fmla="*/ 6 h 5923"/>
                  <a:gd name="T16" fmla="*/ 3 w 5218"/>
                  <a:gd name="T17" fmla="*/ 0 h 5923"/>
                  <a:gd name="T18" fmla="*/ 4 w 5218"/>
                  <a:gd name="T19" fmla="*/ 0 h 5923"/>
                  <a:gd name="T20" fmla="*/ 7 w 5218"/>
                  <a:gd name="T21" fmla="*/ 6 h 5923"/>
                  <a:gd name="T22" fmla="*/ 7 w 5218"/>
                  <a:gd name="T23" fmla="*/ 8 h 5923"/>
                  <a:gd name="T24" fmla="*/ 7 w 5218"/>
                  <a:gd name="T25" fmla="*/ 19 h 59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18"/>
                  <a:gd name="T40" fmla="*/ 0 h 5923"/>
                  <a:gd name="T41" fmla="*/ 5218 w 5218"/>
                  <a:gd name="T42" fmla="*/ 5923 h 59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18" h="5923">
                    <a:moveTo>
                      <a:pt x="5218" y="4241"/>
                    </a:moveTo>
                    <a:cubicBezTo>
                      <a:pt x="5218" y="4366"/>
                      <a:pt x="5130" y="4519"/>
                      <a:pt x="5022" y="4581"/>
                    </a:cubicBezTo>
                    <a:cubicBezTo>
                      <a:pt x="2805" y="5861"/>
                      <a:pt x="2805" y="5861"/>
                      <a:pt x="2805" y="5861"/>
                    </a:cubicBezTo>
                    <a:cubicBezTo>
                      <a:pt x="2697" y="5923"/>
                      <a:pt x="2521" y="5923"/>
                      <a:pt x="2413" y="5861"/>
                    </a:cubicBezTo>
                    <a:cubicBezTo>
                      <a:pt x="196" y="4581"/>
                      <a:pt x="196" y="4581"/>
                      <a:pt x="196" y="4581"/>
                    </a:cubicBezTo>
                    <a:cubicBezTo>
                      <a:pt x="88" y="4519"/>
                      <a:pt x="0" y="4366"/>
                      <a:pt x="0" y="4241"/>
                    </a:cubicBezTo>
                    <a:cubicBezTo>
                      <a:pt x="0" y="1682"/>
                      <a:pt x="0" y="1682"/>
                      <a:pt x="0" y="1682"/>
                    </a:cubicBezTo>
                    <a:cubicBezTo>
                      <a:pt x="0" y="1557"/>
                      <a:pt x="88" y="1404"/>
                      <a:pt x="196" y="1342"/>
                    </a:cubicBezTo>
                    <a:cubicBezTo>
                      <a:pt x="2413" y="62"/>
                      <a:pt x="2413" y="62"/>
                      <a:pt x="2413" y="62"/>
                    </a:cubicBezTo>
                    <a:cubicBezTo>
                      <a:pt x="2521" y="0"/>
                      <a:pt x="2697" y="0"/>
                      <a:pt x="2805" y="62"/>
                    </a:cubicBezTo>
                    <a:cubicBezTo>
                      <a:pt x="5022" y="1342"/>
                      <a:pt x="5022" y="1342"/>
                      <a:pt x="5022" y="1342"/>
                    </a:cubicBezTo>
                    <a:cubicBezTo>
                      <a:pt x="5130" y="1404"/>
                      <a:pt x="5218" y="1557"/>
                      <a:pt x="5218" y="1682"/>
                    </a:cubicBezTo>
                    <a:lnTo>
                      <a:pt x="5218" y="4241"/>
                    </a:lnTo>
                    <a:close/>
                  </a:path>
                </a:pathLst>
              </a:custGeom>
              <a:grp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pPr marL="0" marR="0" lvl="0" indent="0" algn="just" defTabSz="914400" eaLnBrk="0" fontAlgn="auto" latinLnBrk="0" hangingPunct="0">
                  <a:lnSpc>
                    <a:spcPct val="120000"/>
                  </a:lnSpc>
                  <a:spcBef>
                    <a:spcPct val="10000"/>
                  </a:spcBef>
                  <a:spcAft>
                    <a:spcPct val="15000"/>
                  </a:spcAft>
                  <a:buClr>
                    <a:srgbClr val="087EA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91" name="Line 91"/>
            <p:cNvSpPr>
              <a:spLocks noChangeShapeType="1"/>
            </p:cNvSpPr>
            <p:nvPr/>
          </p:nvSpPr>
          <p:spPr bwMode="auto">
            <a:xfrm flipH="1" flipV="1">
              <a:off x="1010156" y="3731794"/>
              <a:ext cx="1089378" cy="68479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prstDash val="dash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algn="just" eaLnBrk="0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Font typeface="Wingdings" pitchFamily="2" charset="2"/>
                <a:buNone/>
                <a:defRPr/>
              </a:pPr>
              <a:endParaRPr lang="ko-KR" altLang="en-US" sz="1400" ker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4.3 EJB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클러스터링</a:t>
            </a:r>
            <a:r>
              <a:rPr lang="ko-KR" altLang="en-US" dirty="0" smtClean="0"/>
              <a:t> </a:t>
            </a:r>
            <a:r>
              <a:rPr lang="en-US" altLang="ko-KR" dirty="0" smtClean="0"/>
              <a:t>(1/2)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EJB </a:t>
            </a:r>
            <a:r>
              <a:rPr lang="ko-KR" altLang="en-US" dirty="0" smtClean="0"/>
              <a:t>컴포넌트 간의 </a:t>
            </a:r>
            <a:r>
              <a:rPr lang="ko-KR" altLang="en-US" dirty="0" err="1" smtClean="0"/>
              <a:t>클러스터링</a:t>
            </a:r>
            <a:r>
              <a:rPr lang="ko-KR" altLang="en-US" dirty="0" smtClean="0"/>
              <a:t> 기능을 제공하여 </a:t>
            </a:r>
            <a:r>
              <a:rPr lang="en-US" altLang="ko-KR" dirty="0" smtClean="0"/>
              <a:t>Fail-Over</a:t>
            </a:r>
            <a:r>
              <a:rPr lang="ko-KR" altLang="en-US" dirty="0" smtClean="0"/>
              <a:t>와 부하분산을 지원합니다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분산 객체를 대표하는 </a:t>
            </a:r>
            <a:r>
              <a:rPr lang="en-US" altLang="ko-KR" dirty="0" smtClean="0"/>
              <a:t>EJB(Enterprise Java Beans)</a:t>
            </a:r>
            <a:r>
              <a:rPr lang="ko-KR" altLang="en-US" dirty="0" smtClean="0"/>
              <a:t>의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장애감지를 위해서 </a:t>
            </a:r>
            <a:r>
              <a:rPr lang="en-US" altLang="ko-KR" dirty="0" smtClean="0"/>
              <a:t>JEUS</a:t>
            </a:r>
            <a:r>
              <a:rPr lang="ko-KR" altLang="en-US" dirty="0" smtClean="0"/>
              <a:t>에서는 ‘</a:t>
            </a:r>
            <a:r>
              <a:rPr lang="en-US" altLang="ko-KR" dirty="0" smtClean="0"/>
              <a:t>Active Stub’</a:t>
            </a:r>
            <a:r>
              <a:rPr lang="ko-KR" altLang="en-US" dirty="0" smtClean="0"/>
              <a:t>이라는 특수한 기능의 </a:t>
            </a:r>
            <a:r>
              <a:rPr lang="en-US" altLang="ko-KR" dirty="0" smtClean="0"/>
              <a:t>Class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Generate</a:t>
            </a:r>
            <a:r>
              <a:rPr lang="ko-KR" altLang="en-US" dirty="0" smtClean="0"/>
              <a:t>하여 사용함으로써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장애를 감지 및 복구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메커니즘 구현을 위해서 </a:t>
            </a:r>
            <a:r>
              <a:rPr lang="en-US" altLang="ko-KR" dirty="0" smtClean="0"/>
              <a:t>JEUS</a:t>
            </a:r>
            <a:r>
              <a:rPr lang="ko-KR" altLang="en-US" dirty="0" smtClean="0"/>
              <a:t>는 ‘</a:t>
            </a:r>
            <a:r>
              <a:rPr lang="en-US" altLang="ko-KR" dirty="0" smtClean="0"/>
              <a:t>EJB </a:t>
            </a:r>
            <a:r>
              <a:rPr lang="ko-KR" altLang="en-US" dirty="0" err="1" smtClean="0"/>
              <a:t>클러스터링</a:t>
            </a:r>
            <a:r>
              <a:rPr lang="ko-KR" altLang="en-US" dirty="0" smtClean="0"/>
              <a:t>’ 기술을 지원합니다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EJB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클러스터링</a:t>
            </a:r>
            <a:endParaRPr lang="en-US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 Box 161"/>
          <p:cNvSpPr txBox="1">
            <a:spLocks noChangeArrowheads="1"/>
          </p:cNvSpPr>
          <p:nvPr/>
        </p:nvSpPr>
        <p:spPr bwMode="auto">
          <a:xfrm>
            <a:off x="893855" y="6147106"/>
            <a:ext cx="5005185" cy="23083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세 개의 </a:t>
            </a:r>
            <a:r>
              <a:rPr kumimoji="0" lang="en-US" altLang="ko-KR" sz="900" kern="0" dirty="0">
                <a:solidFill>
                  <a:srgbClr val="000000"/>
                </a:solidFill>
                <a:latin typeface="+mn-ea"/>
                <a:ea typeface="+mn-ea"/>
              </a:rPr>
              <a:t>Bean</a:t>
            </a: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이 클러스터링 되어 있으며</a:t>
            </a:r>
            <a:r>
              <a:rPr kumimoji="0" lang="en-US" altLang="ko-KR" sz="9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클라이언트 관점에서는 하나의 </a:t>
            </a:r>
            <a:r>
              <a:rPr kumimoji="0" lang="en-US" altLang="ko-KR" sz="900" kern="0" dirty="0">
                <a:solidFill>
                  <a:srgbClr val="000000"/>
                </a:solidFill>
                <a:latin typeface="+mn-ea"/>
                <a:ea typeface="+mn-ea"/>
              </a:rPr>
              <a:t>JNDI </a:t>
            </a: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이름 “</a:t>
            </a:r>
            <a:r>
              <a:rPr kumimoji="0" lang="en-US" altLang="ko-KR" sz="900" kern="0" dirty="0">
                <a:solidFill>
                  <a:srgbClr val="000000"/>
                </a:solidFill>
                <a:latin typeface="+mn-ea"/>
                <a:ea typeface="+mn-ea"/>
              </a:rPr>
              <a:t>A”</a:t>
            </a: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로 제공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692696" y="2587205"/>
            <a:ext cx="5366681" cy="3337345"/>
            <a:chOff x="164646" y="2133098"/>
            <a:chExt cx="4310793" cy="2336455"/>
          </a:xfrm>
        </p:grpSpPr>
        <p:sp>
          <p:nvSpPr>
            <p:cNvPr id="44" name="AutoShape 129"/>
            <p:cNvSpPr>
              <a:spLocks noChangeArrowheads="1"/>
            </p:cNvSpPr>
            <p:nvPr/>
          </p:nvSpPr>
          <p:spPr bwMode="auto">
            <a:xfrm>
              <a:off x="1068592" y="2179177"/>
              <a:ext cx="1354982" cy="793502"/>
            </a:xfrm>
            <a:prstGeom prst="roundRect">
              <a:avLst>
                <a:gd name="adj" fmla="val 6310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tIns="46800"/>
            <a:lstStyle/>
            <a:p>
              <a:pPr marL="88900" indent="-88900" algn="ctr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Naming Server</a:t>
              </a:r>
            </a:p>
          </p:txBody>
        </p:sp>
        <p:sp>
          <p:nvSpPr>
            <p:cNvPr id="45" name="AutoShape 130"/>
            <p:cNvSpPr>
              <a:spLocks noChangeArrowheads="1"/>
            </p:cNvSpPr>
            <p:nvPr/>
          </p:nvSpPr>
          <p:spPr bwMode="auto">
            <a:xfrm>
              <a:off x="254135" y="3426193"/>
              <a:ext cx="2380001" cy="1043360"/>
            </a:xfrm>
            <a:prstGeom prst="roundRect">
              <a:avLst>
                <a:gd name="adj" fmla="val 6236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tIns="46800" anchor="b"/>
            <a:lstStyle/>
            <a:p>
              <a:pPr marL="88900" indent="-88900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EJB Client</a:t>
              </a:r>
            </a:p>
          </p:txBody>
        </p:sp>
        <p:sp>
          <p:nvSpPr>
            <p:cNvPr id="46" name="AutoShape 131"/>
            <p:cNvSpPr>
              <a:spLocks noChangeArrowheads="1"/>
            </p:cNvSpPr>
            <p:nvPr/>
          </p:nvSpPr>
          <p:spPr bwMode="auto">
            <a:xfrm>
              <a:off x="1128514" y="3518174"/>
              <a:ext cx="1459225" cy="845671"/>
            </a:xfrm>
            <a:prstGeom prst="roundRect">
              <a:avLst>
                <a:gd name="adj" fmla="val 6819"/>
              </a:avLst>
            </a:prstGeom>
            <a:solidFill>
              <a:srgbClr val="FFFFFF"/>
            </a:solidFill>
            <a:ln w="19050" algn="ctr">
              <a:solidFill>
                <a:srgbClr val="B7C7DB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fontAlgn="auto" latinLnBrk="0"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rgbClr val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47" name="Oval 142"/>
            <p:cNvSpPr>
              <a:spLocks noChangeArrowheads="1"/>
            </p:cNvSpPr>
            <p:nvPr/>
          </p:nvSpPr>
          <p:spPr bwMode="auto">
            <a:xfrm>
              <a:off x="1207636" y="2435645"/>
              <a:ext cx="1124587" cy="472258"/>
            </a:xfrm>
            <a:prstGeom prst="roundRect">
              <a:avLst/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200" b="1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Load-balance</a:t>
              </a:r>
            </a:p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200" b="1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Logic</a:t>
              </a:r>
            </a:p>
          </p:txBody>
        </p:sp>
        <p:sp>
          <p:nvSpPr>
            <p:cNvPr id="48" name="Oval 143"/>
            <p:cNvSpPr>
              <a:spLocks noChangeArrowheads="1"/>
            </p:cNvSpPr>
            <p:nvPr/>
          </p:nvSpPr>
          <p:spPr bwMode="auto">
            <a:xfrm>
              <a:off x="326227" y="3717236"/>
              <a:ext cx="621297" cy="433818"/>
            </a:xfrm>
            <a:prstGeom prst="roundRect">
              <a:avLst/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050" b="1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Business</a:t>
              </a:r>
            </a:p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050" b="1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Code</a:t>
              </a:r>
            </a:p>
          </p:txBody>
        </p:sp>
        <p:sp>
          <p:nvSpPr>
            <p:cNvPr id="49" name="Oval 144"/>
            <p:cNvSpPr>
              <a:spLocks noChangeArrowheads="1"/>
            </p:cNvSpPr>
            <p:nvPr/>
          </p:nvSpPr>
          <p:spPr bwMode="auto">
            <a:xfrm>
              <a:off x="1872040" y="3792284"/>
              <a:ext cx="582907" cy="480579"/>
            </a:xfrm>
            <a:prstGeom prst="roundRect">
              <a:avLst/>
            </a:prstGeom>
            <a:solidFill>
              <a:srgbClr val="0E7686"/>
            </a:solidFill>
            <a:ln w="317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88900" indent="-88900" algn="ctr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0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Business</a:t>
              </a:r>
            </a:p>
            <a:p>
              <a:pPr marL="88900" indent="-88900" algn="ctr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0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Interface</a:t>
              </a:r>
              <a:endParaRPr lang="en-US" altLang="ko-KR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cxnSp>
          <p:nvCxnSpPr>
            <p:cNvPr id="50" name="AutoShape 146"/>
            <p:cNvCxnSpPr>
              <a:cxnSpLocks noChangeShapeType="1"/>
              <a:endCxn id="44" idx="1"/>
            </p:cNvCxnSpPr>
            <p:nvPr/>
          </p:nvCxnSpPr>
          <p:spPr bwMode="auto">
            <a:xfrm rot="5400000" flipH="1" flipV="1">
              <a:off x="293101" y="2941745"/>
              <a:ext cx="1141308" cy="409674"/>
            </a:xfrm>
            <a:prstGeom prst="bentConnector2">
              <a:avLst/>
            </a:prstGeom>
            <a:noFill/>
            <a:ln w="19050">
              <a:solidFill>
                <a:srgbClr val="96A2B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1" name="Line 147"/>
            <p:cNvSpPr>
              <a:spLocks noChangeShapeType="1"/>
            </p:cNvSpPr>
            <p:nvPr/>
          </p:nvSpPr>
          <p:spPr bwMode="auto">
            <a:xfrm>
              <a:off x="2059147" y="2964189"/>
              <a:ext cx="0" cy="576241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2" name="Line 148"/>
            <p:cNvSpPr>
              <a:spLocks noChangeShapeType="1"/>
            </p:cNvSpPr>
            <p:nvPr/>
          </p:nvSpPr>
          <p:spPr bwMode="auto">
            <a:xfrm>
              <a:off x="2408898" y="2563573"/>
              <a:ext cx="830769" cy="4667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3" name="Line 149"/>
            <p:cNvSpPr>
              <a:spLocks noChangeShapeType="1"/>
            </p:cNvSpPr>
            <p:nvPr/>
          </p:nvSpPr>
          <p:spPr bwMode="auto">
            <a:xfrm>
              <a:off x="2408898" y="2570437"/>
              <a:ext cx="815679" cy="951379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4" name="Line 150"/>
            <p:cNvSpPr>
              <a:spLocks noChangeShapeType="1"/>
            </p:cNvSpPr>
            <p:nvPr/>
          </p:nvSpPr>
          <p:spPr bwMode="auto">
            <a:xfrm>
              <a:off x="2416236" y="2610249"/>
              <a:ext cx="815679" cy="158700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5" name="Line 151"/>
            <p:cNvSpPr>
              <a:spLocks noChangeShapeType="1"/>
            </p:cNvSpPr>
            <p:nvPr/>
          </p:nvSpPr>
          <p:spPr bwMode="auto">
            <a:xfrm>
              <a:off x="952416" y="3924535"/>
              <a:ext cx="176098" cy="0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6" name="Line 152"/>
            <p:cNvSpPr>
              <a:spLocks noChangeShapeType="1"/>
            </p:cNvSpPr>
            <p:nvPr/>
          </p:nvSpPr>
          <p:spPr bwMode="auto">
            <a:xfrm>
              <a:off x="1418344" y="2977898"/>
              <a:ext cx="0" cy="675122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lIns="108000" tIns="0" rIns="108000" bIns="0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cxnSp>
          <p:nvCxnSpPr>
            <p:cNvPr id="57" name="AutoShape 153"/>
            <p:cNvCxnSpPr>
              <a:cxnSpLocks noChangeShapeType="1"/>
            </p:cNvCxnSpPr>
            <p:nvPr/>
          </p:nvCxnSpPr>
          <p:spPr bwMode="auto">
            <a:xfrm>
              <a:off x="2462706" y="4025440"/>
              <a:ext cx="936747" cy="20798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96A2B0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58" name="Text Box 154"/>
            <p:cNvSpPr txBox="1">
              <a:spLocks noChangeArrowheads="1"/>
            </p:cNvSpPr>
            <p:nvPr/>
          </p:nvSpPr>
          <p:spPr bwMode="auto">
            <a:xfrm>
              <a:off x="1128102" y="3563478"/>
              <a:ext cx="1435747" cy="18315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 latinLnBrk="0">
                <a:spcAft>
                  <a:spcPts val="0"/>
                </a:spcAft>
                <a:defRPr/>
              </a:pPr>
              <a:r>
                <a:rPr kumimoji="0" lang="ko-KR" altLang="en-US" sz="1100" b="1" kern="0" dirty="0">
                  <a:solidFill>
                    <a:srgbClr val="000000"/>
                  </a:solidFill>
                  <a:latin typeface="맑은 고딕"/>
                  <a:ea typeface="맑은 고딕"/>
                </a:rPr>
                <a:t>“</a:t>
              </a:r>
              <a:r>
                <a:rPr kumimoji="0" lang="en-US" altLang="ko-KR" sz="1100" b="1" kern="0" dirty="0">
                  <a:solidFill>
                    <a:srgbClr val="000000"/>
                  </a:solidFill>
                  <a:latin typeface="맑은 고딕"/>
                  <a:ea typeface="맑은 고딕"/>
                </a:rPr>
                <a:t>Active Stub” Wrapper</a:t>
              </a:r>
            </a:p>
          </p:txBody>
        </p:sp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3167101" y="2133098"/>
              <a:ext cx="1308338" cy="2336455"/>
            </a:xfrm>
            <a:prstGeom prst="rect">
              <a:avLst/>
            </a:prstGeom>
            <a:noFill/>
            <a:ln w="19050" algn="ctr">
              <a:solidFill>
                <a:srgbClr val="173D5F"/>
              </a:solidFill>
              <a:prstDash val="sysDot"/>
              <a:round/>
              <a:headEnd/>
              <a:tailEnd/>
            </a:ln>
          </p:spPr>
          <p:txBody>
            <a:bodyPr wrap="square" lIns="0" tIns="36000" rIns="0" bIns="0" anchor="t" anchorCtr="0"/>
            <a:lstStyle>
              <a:defPPr>
                <a:defRPr lang="ko-KR"/>
              </a:defPPr>
              <a:lvl1pPr>
                <a:defRPr sz="1200"/>
              </a:lvl1pPr>
            </a:lstStyle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Clustering</a:t>
              </a:r>
              <a:endPara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AutoShape 25"/>
            <p:cNvSpPr>
              <a:spLocks noChangeArrowheads="1"/>
            </p:cNvSpPr>
            <p:nvPr/>
          </p:nvSpPr>
          <p:spPr bwMode="auto">
            <a:xfrm>
              <a:off x="3281437" y="3151750"/>
              <a:ext cx="1126645" cy="477023"/>
            </a:xfrm>
            <a:prstGeom prst="cube">
              <a:avLst>
                <a:gd name="adj" fmla="val 0"/>
              </a:avLst>
            </a:prstGeom>
            <a:solidFill>
              <a:srgbClr val="808080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EJB Engine #2</a:t>
              </a:r>
              <a:endParaRPr kumimoji="0" lang="en-US" altLang="ko-KR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1" name="AutoShape 25"/>
            <p:cNvSpPr>
              <a:spLocks noChangeArrowheads="1"/>
            </p:cNvSpPr>
            <p:nvPr/>
          </p:nvSpPr>
          <p:spPr bwMode="auto">
            <a:xfrm>
              <a:off x="3281437" y="2400288"/>
              <a:ext cx="1126645" cy="477023"/>
            </a:xfrm>
            <a:prstGeom prst="cube">
              <a:avLst>
                <a:gd name="adj" fmla="val 0"/>
              </a:avLst>
            </a:prstGeom>
            <a:solidFill>
              <a:srgbClr val="808080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EJB Engine #1</a:t>
              </a:r>
              <a:endParaRPr kumimoji="0" lang="en-US" altLang="ko-KR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2" name="AutoShape 25"/>
            <p:cNvSpPr>
              <a:spLocks noChangeArrowheads="1"/>
            </p:cNvSpPr>
            <p:nvPr/>
          </p:nvSpPr>
          <p:spPr bwMode="auto">
            <a:xfrm>
              <a:off x="3281437" y="3903212"/>
              <a:ext cx="1126645" cy="477023"/>
            </a:xfrm>
            <a:prstGeom prst="cube">
              <a:avLst>
                <a:gd name="adj" fmla="val 0"/>
              </a:avLst>
            </a:prstGeom>
            <a:solidFill>
              <a:srgbClr val="808080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t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685A2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EJB Engine #3</a:t>
              </a:r>
              <a:endParaRPr kumimoji="0" lang="en-US" altLang="ko-KR" sz="11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3" name="직사각형 89"/>
            <p:cNvSpPr>
              <a:spLocks noChangeArrowheads="1"/>
            </p:cNvSpPr>
            <p:nvPr/>
          </p:nvSpPr>
          <p:spPr bwMode="auto">
            <a:xfrm>
              <a:off x="3489464" y="2645152"/>
              <a:ext cx="724970" cy="19391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charset="0"/>
                </a:rPr>
                <a:t>EJB A</a:t>
              </a:r>
            </a:p>
          </p:txBody>
        </p:sp>
        <p:sp>
          <p:nvSpPr>
            <p:cNvPr id="64" name="직사각형 89"/>
            <p:cNvSpPr>
              <a:spLocks noChangeArrowheads="1"/>
            </p:cNvSpPr>
            <p:nvPr/>
          </p:nvSpPr>
          <p:spPr bwMode="auto">
            <a:xfrm>
              <a:off x="3489464" y="3439676"/>
              <a:ext cx="724970" cy="19391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charset="0"/>
                </a:rPr>
                <a:t>EJB A</a:t>
              </a:r>
            </a:p>
          </p:txBody>
        </p:sp>
        <p:sp>
          <p:nvSpPr>
            <p:cNvPr id="65" name="직사각형 89"/>
            <p:cNvSpPr>
              <a:spLocks noChangeArrowheads="1"/>
            </p:cNvSpPr>
            <p:nvPr/>
          </p:nvSpPr>
          <p:spPr bwMode="auto">
            <a:xfrm>
              <a:off x="3489464" y="4162695"/>
              <a:ext cx="724970" cy="193913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pPr marL="85725" marR="0" lvl="0" indent="-85725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charset="0"/>
                </a:rPr>
                <a:t>EJB A</a:t>
              </a: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394003" y="3129040"/>
              <a:ext cx="214856" cy="180789"/>
              <a:chOff x="89447" y="4285841"/>
              <a:chExt cx="314570" cy="264692"/>
            </a:xfrm>
          </p:grpSpPr>
          <p:sp>
            <p:nvSpPr>
              <p:cNvPr id="114" name="모서리가 둥근 직사각형 113"/>
              <p:cNvSpPr/>
              <p:nvPr/>
            </p:nvSpPr>
            <p:spPr bwMode="auto">
              <a:xfrm>
                <a:off x="107458" y="4285841"/>
                <a:ext cx="278548" cy="256076"/>
              </a:xfrm>
              <a:prstGeom prst="roundRect">
                <a:avLst/>
              </a:prstGeom>
              <a:solidFill>
                <a:srgbClr val="113077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5" name="직사각형 114"/>
              <p:cNvSpPr/>
              <p:nvPr/>
            </p:nvSpPr>
            <p:spPr>
              <a:xfrm>
                <a:off x="89447" y="4298155"/>
                <a:ext cx="314570" cy="252378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1</a:t>
                </a:r>
                <a:endPara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2702687" y="4098357"/>
              <a:ext cx="214855" cy="180784"/>
              <a:chOff x="89447" y="4285846"/>
              <a:chExt cx="314568" cy="264686"/>
            </a:xfrm>
          </p:grpSpPr>
          <p:sp>
            <p:nvSpPr>
              <p:cNvPr id="112" name="모서리가 둥근 직사각형 111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113077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3" name="직사각형 112"/>
              <p:cNvSpPr/>
              <p:nvPr/>
            </p:nvSpPr>
            <p:spPr>
              <a:xfrm>
                <a:off x="89447" y="4298154"/>
                <a:ext cx="314568" cy="252378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3</a:t>
                </a:r>
                <a:endPara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1148844" y="3135790"/>
              <a:ext cx="214855" cy="180784"/>
              <a:chOff x="89446" y="4285846"/>
              <a:chExt cx="314568" cy="264687"/>
            </a:xfrm>
          </p:grpSpPr>
          <p:sp>
            <p:nvSpPr>
              <p:cNvPr id="110" name="모서리가 둥근 직사각형 109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113077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89446" y="4298153"/>
                <a:ext cx="314568" cy="252380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4</a:t>
                </a:r>
                <a:endPara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69" name="그룹 68"/>
            <p:cNvGrpSpPr/>
            <p:nvPr/>
          </p:nvGrpSpPr>
          <p:grpSpPr>
            <a:xfrm>
              <a:off x="2613459" y="2481461"/>
              <a:ext cx="214855" cy="180784"/>
              <a:chOff x="89446" y="4285846"/>
              <a:chExt cx="314569" cy="264686"/>
            </a:xfrm>
          </p:grpSpPr>
          <p:sp>
            <p:nvSpPr>
              <p:cNvPr id="108" name="모서리가 둥근 직사각형 107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113077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89446" y="4298154"/>
                <a:ext cx="314569" cy="252378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2</a:t>
                </a:r>
                <a:endPara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0" name="직사각형 69"/>
            <p:cNvSpPr/>
            <p:nvPr/>
          </p:nvSpPr>
          <p:spPr>
            <a:xfrm>
              <a:off x="164646" y="2783768"/>
              <a:ext cx="598717" cy="336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atinLnBrk="0"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</a:pPr>
              <a:r>
                <a:rPr lang="en-US" altLang="ko-KR" sz="105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Look </a:t>
              </a:r>
              <a:r>
                <a:rPr lang="en-US" altLang="ko-KR" sz="105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up</a:t>
              </a:r>
            </a:p>
            <a:p>
              <a:pPr latinLnBrk="0"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</a:pPr>
              <a:r>
                <a:rPr lang="en-US" altLang="ko-KR" sz="105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5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“EJB A”</a:t>
              </a: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2510923" y="2632938"/>
              <a:ext cx="694682" cy="301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Load-</a:t>
              </a:r>
            </a:p>
            <a:p>
              <a:pPr algn="ctr"/>
              <a:r>
                <a:rPr lang="en-US" altLang="ko-KR" sz="11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Balancing</a:t>
              </a:r>
              <a:endParaRPr lang="ko-KR" altLang="en-US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7" name="Oval 144"/>
            <p:cNvSpPr>
              <a:spLocks noChangeArrowheads="1"/>
            </p:cNvSpPr>
            <p:nvPr/>
          </p:nvSpPr>
          <p:spPr bwMode="auto">
            <a:xfrm>
              <a:off x="1218525" y="3792284"/>
              <a:ext cx="582907" cy="480579"/>
            </a:xfrm>
            <a:prstGeom prst="roundRect">
              <a:avLst/>
            </a:prstGeom>
            <a:solidFill>
              <a:srgbClr val="0E7686"/>
            </a:solidFill>
            <a:ln w="317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88900" indent="-88900" algn="ctr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0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Fail-Over</a:t>
              </a:r>
              <a:endParaRPr lang="en-US" altLang="ko-KR" sz="10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  <a:p>
              <a:pPr marL="88900" indent="-88900" algn="ctr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000" b="1" dirty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Logic</a:t>
              </a:r>
            </a:p>
          </p:txBody>
        </p:sp>
      </p:grpSp>
      <p:grpSp>
        <p:nvGrpSpPr>
          <p:cNvPr id="116" name="그룹 115"/>
          <p:cNvGrpSpPr/>
          <p:nvPr/>
        </p:nvGrpSpPr>
        <p:grpSpPr>
          <a:xfrm>
            <a:off x="404813" y="6484386"/>
            <a:ext cx="2956828" cy="184666"/>
            <a:chOff x="341312" y="2191410"/>
            <a:chExt cx="2956828" cy="184666"/>
          </a:xfrm>
        </p:grpSpPr>
        <p:sp>
          <p:nvSpPr>
            <p:cNvPr id="117" name="TextBox 116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EJB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클러스터링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매커니즘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18" name="그룹 117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19" name="직사각형 118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0" name="L 도형 119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21" name="Rectangle 114"/>
          <p:cNvSpPr>
            <a:spLocks noChangeAspect="1" noChangeArrowheads="1"/>
          </p:cNvSpPr>
          <p:nvPr/>
        </p:nvSpPr>
        <p:spPr bwMode="auto">
          <a:xfrm>
            <a:off x="1065379" y="6775500"/>
            <a:ext cx="5299328" cy="2381198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endParaRPr lang="en-US" altLang="ko-KR" sz="700" dirty="0">
              <a:solidFill>
                <a:srgbClr val="4D4D4D"/>
              </a:solidFill>
              <a:latin typeface="+mn-ea"/>
              <a:ea typeface="+mn-ea"/>
            </a:endParaRP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클라이언트에서 “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A”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라는 이름의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EJB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클러스터 검색</a:t>
            </a: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endParaRPr lang="en-US" altLang="ko-KR" sz="1200" dirty="0">
              <a:solidFill>
                <a:srgbClr val="4D4D4D"/>
              </a:solidFill>
              <a:latin typeface="+mn-ea"/>
              <a:ea typeface="+mn-ea"/>
            </a:endParaRP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EJB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엔진 중의 하나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(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엔진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3)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가 선택되고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wrapper stub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반환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. </a:t>
            </a:r>
            <a:r>
              <a:rPr lang="en-US" altLang="ko-KR" sz="1200" dirty="0" smtClean="0">
                <a:solidFill>
                  <a:srgbClr val="4D4D4D"/>
                </a:solidFill>
                <a:latin typeface="+mn-ea"/>
                <a:ea typeface="+mn-ea"/>
              </a:rPr>
              <a:t>Engine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부하에 따라 최적 엔진 선택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(Load-Balancing</a:t>
            </a:r>
            <a:r>
              <a:rPr lang="en-US" altLang="ko-KR" sz="1200" dirty="0" smtClean="0">
                <a:solidFill>
                  <a:srgbClr val="4D4D4D"/>
                </a:solidFill>
                <a:latin typeface="+mn-ea"/>
                <a:ea typeface="+mn-ea"/>
              </a:rPr>
              <a:t>)</a:t>
            </a:r>
            <a:br>
              <a:rPr lang="en-US" altLang="ko-KR" sz="1200" dirty="0" smtClean="0">
                <a:solidFill>
                  <a:srgbClr val="4D4D4D"/>
                </a:solidFill>
                <a:latin typeface="+mn-ea"/>
                <a:ea typeface="+mn-ea"/>
              </a:rPr>
            </a:br>
            <a:r>
              <a:rPr lang="ko-KR" altLang="en-US" sz="1200" dirty="0" smtClean="0">
                <a:solidFill>
                  <a:srgbClr val="4D4D4D"/>
                </a:solidFill>
                <a:latin typeface="+mn-ea"/>
                <a:ea typeface="+mn-ea"/>
              </a:rPr>
              <a:t>클라이언트가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EJB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엔진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3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의 표준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EJB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인터페이스와 상호작용</a:t>
            </a: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endParaRPr lang="en-US" altLang="ko-KR" sz="1200" dirty="0">
              <a:solidFill>
                <a:srgbClr val="4D4D4D"/>
              </a:solidFill>
              <a:latin typeface="+mn-ea"/>
              <a:ea typeface="+mn-ea"/>
            </a:endParaRP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EJB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인터페이스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wrapper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가  엔진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3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의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Bean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과 통신</a:t>
            </a: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endParaRPr lang="ko-KR" altLang="en-US" sz="1200" dirty="0">
              <a:solidFill>
                <a:srgbClr val="4D4D4D"/>
              </a:solidFill>
              <a:latin typeface="+mn-ea"/>
              <a:ea typeface="+mn-ea"/>
            </a:endParaRP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엔진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3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에 장애가 발생할 경우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Active Stub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를 통한 다른 엔진에 있는 같은 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Bean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검색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(Fail-Over </a:t>
            </a:r>
            <a:r>
              <a:rPr lang="ko-KR" altLang="en-US" sz="1200" dirty="0">
                <a:solidFill>
                  <a:srgbClr val="4D4D4D"/>
                </a:solidFill>
                <a:latin typeface="+mn-ea"/>
                <a:ea typeface="+mn-ea"/>
              </a:rPr>
              <a:t>처리</a:t>
            </a:r>
            <a:r>
              <a:rPr lang="en-US" altLang="ko-KR" sz="1200" dirty="0">
                <a:solidFill>
                  <a:srgbClr val="4D4D4D"/>
                </a:solidFill>
                <a:latin typeface="+mn-ea"/>
                <a:ea typeface="+mn-ea"/>
              </a:rPr>
              <a:t>)</a:t>
            </a:r>
            <a:endParaRPr lang="ko-KR" altLang="en-US" sz="1200" dirty="0">
              <a:solidFill>
                <a:srgbClr val="4D4D4D"/>
              </a:solidFill>
              <a:latin typeface="+mn-ea"/>
              <a:ea typeface="+mn-ea"/>
            </a:endParaRPr>
          </a:p>
        </p:txBody>
      </p:sp>
      <p:sp>
        <p:nvSpPr>
          <p:cNvPr id="122" name="모서리가 둥근 직사각형 121"/>
          <p:cNvSpPr/>
          <p:nvPr/>
        </p:nvSpPr>
        <p:spPr bwMode="auto">
          <a:xfrm>
            <a:off x="685495" y="7014137"/>
            <a:ext cx="236853" cy="249829"/>
          </a:xfrm>
          <a:prstGeom prst="roundRect">
            <a:avLst/>
          </a:prstGeom>
          <a:solidFill>
            <a:srgbClr val="11307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3" name="모서리가 둥근 직사각형 122"/>
          <p:cNvSpPr/>
          <p:nvPr/>
        </p:nvSpPr>
        <p:spPr bwMode="auto">
          <a:xfrm>
            <a:off x="685495" y="7609051"/>
            <a:ext cx="236853" cy="249829"/>
          </a:xfrm>
          <a:prstGeom prst="roundRect">
            <a:avLst/>
          </a:prstGeom>
          <a:solidFill>
            <a:srgbClr val="11307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4" name="모서리가 둥근 직사각형 123"/>
          <p:cNvSpPr/>
          <p:nvPr/>
        </p:nvSpPr>
        <p:spPr bwMode="auto">
          <a:xfrm>
            <a:off x="685495" y="8203965"/>
            <a:ext cx="236853" cy="249829"/>
          </a:xfrm>
          <a:prstGeom prst="roundRect">
            <a:avLst/>
          </a:prstGeom>
          <a:solidFill>
            <a:srgbClr val="11307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5" name="모서리가 둥근 직사각형 124"/>
          <p:cNvSpPr/>
          <p:nvPr/>
        </p:nvSpPr>
        <p:spPr bwMode="auto">
          <a:xfrm>
            <a:off x="685495" y="8740669"/>
            <a:ext cx="236853" cy="249829"/>
          </a:xfrm>
          <a:prstGeom prst="roundRect">
            <a:avLst/>
          </a:prstGeom>
          <a:solidFill>
            <a:srgbClr val="11307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4.3 EJB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클러스터링</a:t>
            </a:r>
            <a:r>
              <a:rPr lang="ko-KR" altLang="en-US" dirty="0" smtClean="0"/>
              <a:t> </a:t>
            </a:r>
            <a:r>
              <a:rPr lang="en-US" altLang="ko-KR" dirty="0" smtClean="0"/>
              <a:t>(2/2)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US" altLang="ko-KR" dirty="0"/>
              <a:t>JEUS 8</a:t>
            </a:r>
            <a:r>
              <a:rPr lang="ko-KR" altLang="en-US" dirty="0"/>
              <a:t>부터는 </a:t>
            </a:r>
            <a:r>
              <a:rPr lang="en-US" altLang="ko-KR" dirty="0"/>
              <a:t>lookup</a:t>
            </a:r>
            <a:r>
              <a:rPr lang="ko-KR" altLang="en-US" dirty="0"/>
              <a:t>해 온 </a:t>
            </a:r>
            <a:r>
              <a:rPr lang="en-US" altLang="ko-KR" dirty="0"/>
              <a:t>Bean </a:t>
            </a:r>
            <a:r>
              <a:rPr lang="ko-KR" altLang="en-US" dirty="0"/>
              <a:t>안에 클러스터링에 속한 다른 </a:t>
            </a:r>
            <a:r>
              <a:rPr lang="en-US" altLang="ko-KR" dirty="0"/>
              <a:t>EJB </a:t>
            </a:r>
            <a:r>
              <a:rPr lang="ko-KR" altLang="en-US" dirty="0"/>
              <a:t>엔진과 통신할 수 있는 </a:t>
            </a:r>
            <a:r>
              <a:rPr lang="en-US" altLang="ko-KR" dirty="0"/>
              <a:t>End Point</a:t>
            </a:r>
            <a:r>
              <a:rPr lang="ko-KR" altLang="en-US" dirty="0"/>
              <a:t>들이 존재합니다</a:t>
            </a:r>
            <a:r>
              <a:rPr lang="en-US" altLang="ko-KR" dirty="0"/>
              <a:t>. </a:t>
            </a:r>
            <a:r>
              <a:rPr lang="ko-KR" altLang="en-US" dirty="0"/>
              <a:t>이 </a:t>
            </a:r>
            <a:r>
              <a:rPr lang="en-US" altLang="ko-KR" dirty="0"/>
              <a:t>End Point</a:t>
            </a:r>
            <a:r>
              <a:rPr lang="ko-KR" altLang="en-US" dirty="0"/>
              <a:t>들을 통해서 </a:t>
            </a:r>
            <a:r>
              <a:rPr lang="en-US" altLang="ko-KR" dirty="0"/>
              <a:t>method invoke level</a:t>
            </a:r>
            <a:r>
              <a:rPr lang="ko-KR" altLang="en-US" dirty="0"/>
              <a:t>의 </a:t>
            </a:r>
            <a:r>
              <a:rPr lang="en-US" altLang="ko-KR" dirty="0"/>
              <a:t>Load Balancing</a:t>
            </a:r>
            <a:r>
              <a:rPr lang="ko-KR" altLang="en-US" dirty="0"/>
              <a:t>를 제공하고</a:t>
            </a:r>
            <a:r>
              <a:rPr lang="en-US" altLang="ko-KR" dirty="0"/>
              <a:t>, Stateless Session Bean</a:t>
            </a:r>
            <a:r>
              <a:rPr lang="ko-KR" altLang="en-US" dirty="0"/>
              <a:t>은 클라이언트의 요청에 관련된 상태 정보를 가지고 있지 않기 때문에 모든 클라이언트가 </a:t>
            </a:r>
            <a:r>
              <a:rPr lang="en-US" altLang="ko-KR" dirty="0"/>
              <a:t>connection</a:t>
            </a:r>
            <a:r>
              <a:rPr lang="ko-KR" altLang="en-US" dirty="0"/>
              <a:t>을 공유해서 </a:t>
            </a:r>
            <a:r>
              <a:rPr lang="en-US" altLang="ko-KR" dirty="0"/>
              <a:t>Connection Pool</a:t>
            </a:r>
            <a:r>
              <a:rPr lang="ko-KR" altLang="en-US" dirty="0"/>
              <a:t>은 설정할 필요가 없습니다</a:t>
            </a:r>
            <a:r>
              <a:rPr lang="en-US" altLang="ko-KR" dirty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EJB stateless </a:t>
            </a:r>
            <a:r>
              <a:rPr lang="ko-KR" altLang="en-US" sz="1200" b="1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클러스터링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 Box 161"/>
          <p:cNvSpPr txBox="1">
            <a:spLocks noChangeArrowheads="1"/>
          </p:cNvSpPr>
          <p:nvPr/>
        </p:nvSpPr>
        <p:spPr bwMode="auto">
          <a:xfrm>
            <a:off x="983251" y="6203842"/>
            <a:ext cx="5005185" cy="23083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세 개의 </a:t>
            </a:r>
            <a:r>
              <a:rPr kumimoji="0" lang="en-US" altLang="ko-KR" sz="900" kern="0" dirty="0">
                <a:solidFill>
                  <a:srgbClr val="000000"/>
                </a:solidFill>
                <a:latin typeface="+mn-ea"/>
                <a:ea typeface="+mn-ea"/>
              </a:rPr>
              <a:t>Bean</a:t>
            </a: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이 클러스터링 되어 있으며</a:t>
            </a:r>
            <a:r>
              <a:rPr kumimoji="0" lang="en-US" altLang="ko-KR" sz="900" kern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클라이언트 관점에서는 하나의 </a:t>
            </a:r>
            <a:r>
              <a:rPr kumimoji="0" lang="en-US" altLang="ko-KR" sz="900" kern="0" dirty="0">
                <a:solidFill>
                  <a:srgbClr val="000000"/>
                </a:solidFill>
                <a:latin typeface="+mn-ea"/>
                <a:ea typeface="+mn-ea"/>
              </a:rPr>
              <a:t>JNDI </a:t>
            </a: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이름 “</a:t>
            </a:r>
            <a:r>
              <a:rPr kumimoji="0" lang="en-US" altLang="ko-KR" sz="900" kern="0" dirty="0">
                <a:solidFill>
                  <a:srgbClr val="000000"/>
                </a:solidFill>
                <a:latin typeface="+mn-ea"/>
                <a:ea typeface="+mn-ea"/>
              </a:rPr>
              <a:t>A”</a:t>
            </a:r>
            <a:r>
              <a:rPr kumimoji="0" lang="ko-KR" altLang="en-US" sz="900" kern="0" dirty="0">
                <a:solidFill>
                  <a:srgbClr val="000000"/>
                </a:solidFill>
                <a:latin typeface="+mn-ea"/>
                <a:ea typeface="+mn-ea"/>
              </a:rPr>
              <a:t>로 제공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872716" y="2540206"/>
            <a:ext cx="5202880" cy="3384344"/>
            <a:chOff x="4797963" y="2067507"/>
            <a:chExt cx="4061923" cy="2492821"/>
          </a:xfrm>
        </p:grpSpPr>
        <p:sp>
          <p:nvSpPr>
            <p:cNvPr id="7" name="AutoShape 130"/>
            <p:cNvSpPr>
              <a:spLocks noChangeArrowheads="1"/>
            </p:cNvSpPr>
            <p:nvPr/>
          </p:nvSpPr>
          <p:spPr bwMode="auto">
            <a:xfrm>
              <a:off x="4797963" y="2067507"/>
              <a:ext cx="1664262" cy="2492821"/>
            </a:xfrm>
            <a:prstGeom prst="roundRect">
              <a:avLst>
                <a:gd name="adj" fmla="val 2594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 anchor="b"/>
            <a:lstStyle/>
            <a:p>
              <a:pPr marL="88900" indent="-88900" algn="ctr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2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EJB Client</a:t>
              </a: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4899986" y="2140840"/>
              <a:ext cx="1459225" cy="2174384"/>
              <a:chOff x="5561475" y="2165404"/>
              <a:chExt cx="1459225" cy="2391823"/>
            </a:xfrm>
          </p:grpSpPr>
          <p:sp>
            <p:nvSpPr>
              <p:cNvPr id="32" name="AutoShape 131"/>
              <p:cNvSpPr>
                <a:spLocks noChangeArrowheads="1"/>
              </p:cNvSpPr>
              <p:nvPr/>
            </p:nvSpPr>
            <p:spPr bwMode="auto">
              <a:xfrm>
                <a:off x="5561475" y="2503499"/>
                <a:ext cx="1459225" cy="2053728"/>
              </a:xfrm>
              <a:prstGeom prst="roundRect">
                <a:avLst>
                  <a:gd name="adj" fmla="val 3521"/>
                </a:avLst>
              </a:prstGeom>
              <a:solidFill>
                <a:srgbClr val="FFFFFF"/>
              </a:solidFill>
              <a:ln w="19050" algn="ctr">
                <a:solidFill>
                  <a:srgbClr val="B7C7DB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sp>
            <p:nvSpPr>
              <p:cNvPr id="33" name="Oval 142"/>
              <p:cNvSpPr>
                <a:spLocks noChangeArrowheads="1"/>
              </p:cNvSpPr>
              <p:nvPr/>
            </p:nvSpPr>
            <p:spPr bwMode="auto">
              <a:xfrm>
                <a:off x="5651486" y="3293695"/>
                <a:ext cx="1236422" cy="269904"/>
              </a:xfrm>
              <a:prstGeom prst="roundRect">
                <a:avLst/>
              </a:prstGeom>
              <a:solidFill>
                <a:srgbClr val="668BAA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Load-balance Logic</a:t>
                </a:r>
              </a:p>
            </p:txBody>
          </p:sp>
          <p:sp>
            <p:nvSpPr>
              <p:cNvPr id="34" name="Oval 143"/>
              <p:cNvSpPr>
                <a:spLocks noChangeArrowheads="1"/>
              </p:cNvSpPr>
              <p:nvPr/>
            </p:nvSpPr>
            <p:spPr bwMode="auto">
              <a:xfrm>
                <a:off x="5579921" y="2165404"/>
                <a:ext cx="1435664" cy="197509"/>
              </a:xfrm>
              <a:prstGeom prst="roundRect">
                <a:avLst/>
              </a:prstGeom>
              <a:solidFill>
                <a:srgbClr val="668BAA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Business Code</a:t>
                </a:r>
              </a:p>
            </p:txBody>
          </p:sp>
          <p:sp>
            <p:nvSpPr>
              <p:cNvPr id="35" name="Oval 144"/>
              <p:cNvSpPr>
                <a:spLocks noChangeArrowheads="1"/>
              </p:cNvSpPr>
              <p:nvPr/>
            </p:nvSpPr>
            <p:spPr bwMode="auto">
              <a:xfrm>
                <a:off x="6305001" y="2777608"/>
                <a:ext cx="582907" cy="480579"/>
              </a:xfrm>
              <a:prstGeom prst="roundRect">
                <a:avLst/>
              </a:prstGeom>
              <a:solidFill>
                <a:srgbClr val="0E7686"/>
              </a:solidFill>
              <a:ln w="3175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88900" marR="0" lvl="0" indent="-88900" algn="ctr" defTabSz="914400" eaLnBrk="1" fontAlgn="auto" latinLnBrk="0" hangingPunct="1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rgbClr val="80808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Business</a:t>
                </a:r>
              </a:p>
              <a:p>
                <a:pPr marL="88900" marR="0" lvl="0" indent="-88900" algn="ctr" defTabSz="914400" eaLnBrk="1" fontAlgn="auto" latinLnBrk="0" hangingPunct="1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rgbClr val="80808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Interface</a:t>
                </a:r>
              </a:p>
            </p:txBody>
          </p:sp>
          <p:sp>
            <p:nvSpPr>
              <p:cNvPr id="36" name="Text Box 154"/>
              <p:cNvSpPr txBox="1">
                <a:spLocks noChangeArrowheads="1"/>
              </p:cNvSpPr>
              <p:nvPr/>
            </p:nvSpPr>
            <p:spPr bwMode="auto">
              <a:xfrm>
                <a:off x="5672475" y="2520239"/>
                <a:ext cx="1212929" cy="21196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EJB A Stub Wrapper</a:t>
                </a:r>
                <a:endParaRPr kumimoji="0" lang="en-US" altLang="ko-K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sp>
            <p:nvSpPr>
              <p:cNvPr id="37" name="Oval 144"/>
              <p:cNvSpPr>
                <a:spLocks noChangeArrowheads="1"/>
              </p:cNvSpPr>
              <p:nvPr/>
            </p:nvSpPr>
            <p:spPr bwMode="auto">
              <a:xfrm>
                <a:off x="5651486" y="2777608"/>
                <a:ext cx="582907" cy="480579"/>
              </a:xfrm>
              <a:prstGeom prst="roundRect">
                <a:avLst/>
              </a:prstGeom>
              <a:solidFill>
                <a:srgbClr val="0E7686"/>
              </a:solidFill>
              <a:ln w="3175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88900" marR="0" lvl="0" indent="-88900" algn="ctr" defTabSz="914400" eaLnBrk="1" fontAlgn="auto" latinLnBrk="0" hangingPunct="1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rgbClr val="80808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Fail-Over</a:t>
                </a:r>
              </a:p>
              <a:p>
                <a:pPr marL="88900" marR="0" lvl="0" indent="-88900" algn="ctr" defTabSz="914400" eaLnBrk="1" fontAlgn="auto" latinLnBrk="0" hangingPunct="1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rgbClr val="80808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Times New Roman" pitchFamily="18" charset="0"/>
                  </a:rPr>
                  <a:t>Logic</a:t>
                </a:r>
              </a:p>
            </p:txBody>
          </p:sp>
          <p:grpSp>
            <p:nvGrpSpPr>
              <p:cNvPr id="38" name="그룹 37"/>
              <p:cNvGrpSpPr/>
              <p:nvPr/>
            </p:nvGrpSpPr>
            <p:grpSpPr>
              <a:xfrm>
                <a:off x="5651486" y="3621261"/>
                <a:ext cx="1236422" cy="873142"/>
                <a:chOff x="6346619" y="4661205"/>
                <a:chExt cx="1354982" cy="960456"/>
              </a:xfrm>
            </p:grpSpPr>
            <p:sp>
              <p:nvSpPr>
                <p:cNvPr id="39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6619" y="4661205"/>
                  <a:ext cx="1354982" cy="960456"/>
                </a:xfrm>
                <a:prstGeom prst="roundRect">
                  <a:avLst>
                    <a:gd name="adj" fmla="val 6310"/>
                  </a:avLst>
                </a:prstGeom>
                <a:solidFill>
                  <a:srgbClr val="173D5F"/>
                </a:solidFill>
                <a:ln w="25400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lIns="36000" tIns="36000" rIns="36000" bIns="36000" anchor="t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5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Stub Endpoints</a:t>
                  </a:r>
                </a:p>
              </p:txBody>
            </p:sp>
            <p:sp>
              <p:nvSpPr>
                <p:cNvPr id="40" name="AutoShape 25"/>
                <p:cNvSpPr>
                  <a:spLocks noChangeArrowheads="1"/>
                </p:cNvSpPr>
                <p:nvPr/>
              </p:nvSpPr>
              <p:spPr bwMode="auto">
                <a:xfrm>
                  <a:off x="6460787" y="4911526"/>
                  <a:ext cx="1126645" cy="183914"/>
                </a:xfrm>
                <a:prstGeom prst="cube">
                  <a:avLst>
                    <a:gd name="adj" fmla="val 0"/>
                  </a:avLst>
                </a:prstGeom>
                <a:solidFill>
                  <a:srgbClr val="808080">
                    <a:lumMod val="20000"/>
                    <a:lumOff val="80000"/>
                  </a:srgbClr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85725" marR="0" lvl="0" indent="-85725" algn="ctr" defTabSz="91440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685A2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808080">
                          <a:lumMod val="50000"/>
                        </a:srgbClr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  <a:cs typeface="Arial" pitchFamily="34" charset="0"/>
                    </a:rPr>
                    <a:t>Engine #1</a:t>
                  </a:r>
                  <a:endParaRPr kumimoji="0" lang="en-US" altLang="ko-KR" sz="10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808080">
                        <a:lumMod val="50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41" name="AutoShape 25"/>
                <p:cNvSpPr>
                  <a:spLocks noChangeArrowheads="1"/>
                </p:cNvSpPr>
                <p:nvPr/>
              </p:nvSpPr>
              <p:spPr bwMode="auto">
                <a:xfrm>
                  <a:off x="6460787" y="5142695"/>
                  <a:ext cx="1126645" cy="183914"/>
                </a:xfrm>
                <a:prstGeom prst="cube">
                  <a:avLst>
                    <a:gd name="adj" fmla="val 0"/>
                  </a:avLst>
                </a:prstGeom>
                <a:solidFill>
                  <a:srgbClr val="808080">
                    <a:lumMod val="20000"/>
                    <a:lumOff val="80000"/>
                  </a:srgbClr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85725" marR="0" lvl="0" indent="-85725" algn="ctr" defTabSz="91440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685A2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808080">
                          <a:lumMod val="50000"/>
                        </a:srgbClr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  <a:cs typeface="Arial" pitchFamily="34" charset="0"/>
                    </a:rPr>
                    <a:t>Engine #2</a:t>
                  </a:r>
                  <a:endParaRPr kumimoji="0" lang="en-US" altLang="ko-KR" sz="10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808080">
                        <a:lumMod val="50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42" name="AutoShape 25"/>
                <p:cNvSpPr>
                  <a:spLocks noChangeArrowheads="1"/>
                </p:cNvSpPr>
                <p:nvPr/>
              </p:nvSpPr>
              <p:spPr bwMode="auto">
                <a:xfrm>
                  <a:off x="6460787" y="5373864"/>
                  <a:ext cx="1126645" cy="183914"/>
                </a:xfrm>
                <a:prstGeom prst="cube">
                  <a:avLst>
                    <a:gd name="adj" fmla="val 0"/>
                  </a:avLst>
                </a:prstGeom>
                <a:solidFill>
                  <a:srgbClr val="808080">
                    <a:lumMod val="20000"/>
                    <a:lumOff val="80000"/>
                  </a:srgbClr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85725" marR="0" lvl="0" indent="-85725" algn="ctr" defTabSz="91440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685A2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808080">
                          <a:lumMod val="50000"/>
                        </a:srgbClr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  <a:cs typeface="Arial" pitchFamily="34" charset="0"/>
                    </a:rPr>
                    <a:t>Engine #3</a:t>
                  </a:r>
                  <a:endParaRPr kumimoji="0" lang="en-US" altLang="ko-KR" sz="10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808080">
                        <a:lumMod val="50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6813922" y="2133098"/>
              <a:ext cx="2045964" cy="2336455"/>
            </a:xfrm>
            <a:prstGeom prst="rect">
              <a:avLst/>
            </a:prstGeom>
            <a:noFill/>
            <a:ln w="19050" algn="ctr">
              <a:solidFill>
                <a:srgbClr val="173D5F"/>
              </a:solidFill>
              <a:prstDash val="sysDot"/>
              <a:round/>
              <a:headEnd/>
              <a:tailEnd/>
            </a:ln>
          </p:spPr>
          <p:txBody>
            <a:bodyPr wrap="square" lIns="0" tIns="36000" rIns="0" bIns="0" anchor="t" anchorCtr="0"/>
            <a:lstStyle>
              <a:defPPr>
                <a:defRPr lang="ko-KR"/>
              </a:defPPr>
              <a:lvl1pPr>
                <a:defRPr sz="1200"/>
              </a:lvl1pPr>
            </a:lstStyle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Clustering</a:t>
              </a:r>
              <a:endPara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7419928" y="2443276"/>
              <a:ext cx="856879" cy="698410"/>
              <a:chOff x="7573406" y="2975346"/>
              <a:chExt cx="856879" cy="698410"/>
            </a:xfrm>
          </p:grpSpPr>
          <p:sp>
            <p:nvSpPr>
              <p:cNvPr id="30" name="AutoShape 25"/>
              <p:cNvSpPr>
                <a:spLocks noChangeArrowheads="1"/>
              </p:cNvSpPr>
              <p:nvPr/>
            </p:nvSpPr>
            <p:spPr bwMode="auto">
              <a:xfrm>
                <a:off x="7573406" y="2975346"/>
                <a:ext cx="856879" cy="698410"/>
              </a:xfrm>
              <a:prstGeom prst="cube">
                <a:avLst>
                  <a:gd name="adj" fmla="val 0"/>
                </a:avLst>
              </a:prstGeom>
              <a:solidFill>
                <a:srgbClr val="80808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lIns="36000" tIns="72000" rIns="0" bIns="0" anchor="t"/>
              <a:lstStyle/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EJB Engine #1</a:t>
                </a:r>
                <a:endParaRPr kumimoji="0" lang="en-US" altLang="ko-KR" sz="9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77723" y="3181065"/>
                <a:ext cx="648245" cy="456646"/>
              </a:xfrm>
              <a:prstGeom prst="rect">
                <a:avLst/>
              </a:prstGeom>
            </p:spPr>
          </p:pic>
        </p:grpSp>
        <p:grpSp>
          <p:nvGrpSpPr>
            <p:cNvPr id="11" name="그룹 10"/>
            <p:cNvGrpSpPr/>
            <p:nvPr/>
          </p:nvGrpSpPr>
          <p:grpSpPr>
            <a:xfrm>
              <a:off x="6915879" y="3710700"/>
              <a:ext cx="856879" cy="698410"/>
              <a:chOff x="6892457" y="3794052"/>
              <a:chExt cx="856879" cy="698410"/>
            </a:xfrm>
          </p:grpSpPr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>
                <a:off x="6892457" y="3794052"/>
                <a:ext cx="856879" cy="698410"/>
              </a:xfrm>
              <a:prstGeom prst="cube">
                <a:avLst>
                  <a:gd name="adj" fmla="val 0"/>
                </a:avLst>
              </a:prstGeom>
              <a:solidFill>
                <a:srgbClr val="80808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lIns="36000" tIns="72000" rIns="0" bIns="0" anchor="t"/>
              <a:lstStyle/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EJB Engine #2</a:t>
                </a:r>
              </a:p>
            </p:txBody>
          </p:sp>
          <p:pic>
            <p:nvPicPr>
              <p:cNvPr id="29" name="그림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96774" y="4003585"/>
                <a:ext cx="648245" cy="456646"/>
              </a:xfrm>
              <a:prstGeom prst="rect">
                <a:avLst/>
              </a:prstGeom>
            </p:spPr>
          </p:pic>
        </p:grpSp>
        <p:grpSp>
          <p:nvGrpSpPr>
            <p:cNvPr id="12" name="그룹 11"/>
            <p:cNvGrpSpPr/>
            <p:nvPr/>
          </p:nvGrpSpPr>
          <p:grpSpPr>
            <a:xfrm>
              <a:off x="7923976" y="3710700"/>
              <a:ext cx="856879" cy="698410"/>
              <a:chOff x="8254134" y="3794052"/>
              <a:chExt cx="856879" cy="698410"/>
            </a:xfrm>
          </p:grpSpPr>
          <p:sp>
            <p:nvSpPr>
              <p:cNvPr id="26" name="AutoShape 25"/>
              <p:cNvSpPr>
                <a:spLocks noChangeArrowheads="1"/>
              </p:cNvSpPr>
              <p:nvPr/>
            </p:nvSpPr>
            <p:spPr bwMode="auto">
              <a:xfrm>
                <a:off x="8254134" y="3794052"/>
                <a:ext cx="856879" cy="698410"/>
              </a:xfrm>
              <a:prstGeom prst="cube">
                <a:avLst>
                  <a:gd name="adj" fmla="val 0"/>
                </a:avLst>
              </a:prstGeom>
              <a:solidFill>
                <a:srgbClr val="80808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lIns="36000" tIns="72000" rIns="0" bIns="0" anchor="t"/>
              <a:lstStyle/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EJB Engine #3</a:t>
                </a:r>
              </a:p>
            </p:txBody>
          </p:sp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58451" y="4003585"/>
                <a:ext cx="648245" cy="456646"/>
              </a:xfrm>
              <a:prstGeom prst="rect">
                <a:avLst/>
              </a:prstGeom>
            </p:spPr>
          </p:pic>
        </p:grpSp>
        <p:grpSp>
          <p:nvGrpSpPr>
            <p:cNvPr id="13" name="그룹 12"/>
            <p:cNvGrpSpPr/>
            <p:nvPr/>
          </p:nvGrpSpPr>
          <p:grpSpPr>
            <a:xfrm>
              <a:off x="6480158" y="2324426"/>
              <a:ext cx="201738" cy="185276"/>
              <a:chOff x="99049" y="4285846"/>
              <a:chExt cx="295364" cy="271262"/>
            </a:xfrm>
          </p:grpSpPr>
          <p:sp>
            <p:nvSpPr>
              <p:cNvPr id="24" name="모서리가 둥근 직사각형 23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113077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99049" y="4291579"/>
                <a:ext cx="295364" cy="265529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1</a:t>
                </a:r>
                <a:endPara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Line 147"/>
            <p:cNvSpPr>
              <a:spLocks noChangeShapeType="1"/>
            </p:cNvSpPr>
            <p:nvPr/>
          </p:nvSpPr>
          <p:spPr bwMode="auto">
            <a:xfrm rot="16200000">
              <a:off x="6618596" y="2397705"/>
              <a:ext cx="0" cy="393580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5" name="Line 150"/>
            <p:cNvSpPr>
              <a:spLocks noChangeShapeType="1"/>
            </p:cNvSpPr>
            <p:nvPr/>
          </p:nvSpPr>
          <p:spPr bwMode="auto">
            <a:xfrm>
              <a:off x="6222935" y="3773522"/>
              <a:ext cx="692944" cy="11019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 type="triangle"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6480158" y="3828285"/>
              <a:ext cx="201738" cy="185275"/>
              <a:chOff x="99048" y="4285846"/>
              <a:chExt cx="295364" cy="271261"/>
            </a:xfrm>
          </p:grpSpPr>
          <p:sp>
            <p:nvSpPr>
              <p:cNvPr id="22" name="모서리가 둥근 직사각형 21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113077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99048" y="4291578"/>
                <a:ext cx="295364" cy="265529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2</a:t>
                </a:r>
                <a:endParaRPr kumimoji="0" lang="ko-KR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7319406" y="2972539"/>
              <a:ext cx="986880" cy="853933"/>
              <a:chOff x="-954700" y="3544764"/>
              <a:chExt cx="612775" cy="530225"/>
            </a:xfrm>
            <a:solidFill>
              <a:srgbClr val="C00000"/>
            </a:solidFill>
          </p:grpSpPr>
          <p:sp>
            <p:nvSpPr>
              <p:cNvPr id="20" name="Freeform 69"/>
              <p:cNvSpPr>
                <a:spLocks/>
              </p:cNvSpPr>
              <p:nvPr/>
            </p:nvSpPr>
            <p:spPr bwMode="auto">
              <a:xfrm>
                <a:off x="-837573" y="3700544"/>
                <a:ext cx="495648" cy="374445"/>
              </a:xfrm>
              <a:custGeom>
                <a:avLst/>
                <a:gdLst>
                  <a:gd name="T0" fmla="*/ 15 w 198"/>
                  <a:gd name="T1" fmla="*/ 104 h 150"/>
                  <a:gd name="T2" fmla="*/ 75 w 198"/>
                  <a:gd name="T3" fmla="*/ 129 h 150"/>
                  <a:gd name="T4" fmla="*/ 160 w 198"/>
                  <a:gd name="T5" fmla="*/ 44 h 150"/>
                  <a:gd name="T6" fmla="*/ 143 w 198"/>
                  <a:gd name="T7" fmla="*/ 44 h 150"/>
                  <a:gd name="T8" fmla="*/ 170 w 198"/>
                  <a:gd name="T9" fmla="*/ 2 h 150"/>
                  <a:gd name="T10" fmla="*/ 198 w 198"/>
                  <a:gd name="T11" fmla="*/ 44 h 150"/>
                  <a:gd name="T12" fmla="*/ 181 w 198"/>
                  <a:gd name="T13" fmla="*/ 44 h 150"/>
                  <a:gd name="T14" fmla="*/ 75 w 198"/>
                  <a:gd name="T15" fmla="*/ 150 h 150"/>
                  <a:gd name="T16" fmla="*/ 0 w 198"/>
                  <a:gd name="T17" fmla="*/ 119 h 150"/>
                  <a:gd name="T18" fmla="*/ 15 w 198"/>
                  <a:gd name="T19" fmla="*/ 104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8"/>
                  <a:gd name="T31" fmla="*/ 0 h 150"/>
                  <a:gd name="T32" fmla="*/ 198 w 198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8" h="150">
                    <a:moveTo>
                      <a:pt x="15" y="104"/>
                    </a:moveTo>
                    <a:cubicBezTo>
                      <a:pt x="31" y="119"/>
                      <a:pt x="52" y="129"/>
                      <a:pt x="75" y="129"/>
                    </a:cubicBezTo>
                    <a:cubicBezTo>
                      <a:pt x="122" y="129"/>
                      <a:pt x="160" y="91"/>
                      <a:pt x="160" y="44"/>
                    </a:cubicBezTo>
                    <a:cubicBezTo>
                      <a:pt x="160" y="44"/>
                      <a:pt x="143" y="44"/>
                      <a:pt x="143" y="44"/>
                    </a:cubicBezTo>
                    <a:cubicBezTo>
                      <a:pt x="143" y="44"/>
                      <a:pt x="170" y="3"/>
                      <a:pt x="170" y="2"/>
                    </a:cubicBezTo>
                    <a:cubicBezTo>
                      <a:pt x="170" y="0"/>
                      <a:pt x="198" y="44"/>
                      <a:pt x="198" y="44"/>
                    </a:cubicBezTo>
                    <a:cubicBezTo>
                      <a:pt x="198" y="44"/>
                      <a:pt x="181" y="44"/>
                      <a:pt x="181" y="44"/>
                    </a:cubicBezTo>
                    <a:cubicBezTo>
                      <a:pt x="181" y="103"/>
                      <a:pt x="134" y="150"/>
                      <a:pt x="75" y="150"/>
                    </a:cubicBezTo>
                    <a:cubicBezTo>
                      <a:pt x="46" y="150"/>
                      <a:pt x="20" y="138"/>
                      <a:pt x="0" y="119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 w="285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1" name="Freeform 70"/>
              <p:cNvSpPr>
                <a:spLocks/>
              </p:cNvSpPr>
              <p:nvPr/>
            </p:nvSpPr>
            <p:spPr bwMode="auto">
              <a:xfrm>
                <a:off x="-954700" y="3544764"/>
                <a:ext cx="492791" cy="375874"/>
              </a:xfrm>
              <a:custGeom>
                <a:avLst/>
                <a:gdLst>
                  <a:gd name="T0" fmla="*/ 182 w 197"/>
                  <a:gd name="T1" fmla="*/ 46 h 150"/>
                  <a:gd name="T2" fmla="*/ 122 w 197"/>
                  <a:gd name="T3" fmla="*/ 22 h 150"/>
                  <a:gd name="T4" fmla="*/ 38 w 197"/>
                  <a:gd name="T5" fmla="*/ 106 h 150"/>
                  <a:gd name="T6" fmla="*/ 55 w 197"/>
                  <a:gd name="T7" fmla="*/ 106 h 150"/>
                  <a:gd name="T8" fmla="*/ 28 w 197"/>
                  <a:gd name="T9" fmla="*/ 149 h 150"/>
                  <a:gd name="T10" fmla="*/ 0 w 197"/>
                  <a:gd name="T11" fmla="*/ 106 h 150"/>
                  <a:gd name="T12" fmla="*/ 16 w 197"/>
                  <a:gd name="T13" fmla="*/ 106 h 150"/>
                  <a:gd name="T14" fmla="*/ 122 w 197"/>
                  <a:gd name="T15" fmla="*/ 0 h 150"/>
                  <a:gd name="T16" fmla="*/ 197 w 197"/>
                  <a:gd name="T17" fmla="*/ 31 h 150"/>
                  <a:gd name="T18" fmla="*/ 182 w 197"/>
                  <a:gd name="T19" fmla="*/ 46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7"/>
                  <a:gd name="T31" fmla="*/ 0 h 150"/>
                  <a:gd name="T32" fmla="*/ 197 w 197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7" h="150">
                    <a:moveTo>
                      <a:pt x="182" y="46"/>
                    </a:moveTo>
                    <a:cubicBezTo>
                      <a:pt x="167" y="31"/>
                      <a:pt x="146" y="22"/>
                      <a:pt x="122" y="22"/>
                    </a:cubicBezTo>
                    <a:cubicBezTo>
                      <a:pt x="76" y="22"/>
                      <a:pt x="38" y="60"/>
                      <a:pt x="38" y="106"/>
                    </a:cubicBezTo>
                    <a:cubicBezTo>
                      <a:pt x="38" y="106"/>
                      <a:pt x="55" y="106"/>
                      <a:pt x="55" y="106"/>
                    </a:cubicBezTo>
                    <a:cubicBezTo>
                      <a:pt x="55" y="106"/>
                      <a:pt x="28" y="147"/>
                      <a:pt x="28" y="149"/>
                    </a:cubicBezTo>
                    <a:cubicBezTo>
                      <a:pt x="28" y="150"/>
                      <a:pt x="0" y="106"/>
                      <a:pt x="0" y="106"/>
                    </a:cubicBezTo>
                    <a:cubicBezTo>
                      <a:pt x="0" y="106"/>
                      <a:pt x="17" y="106"/>
                      <a:pt x="16" y="106"/>
                    </a:cubicBezTo>
                    <a:cubicBezTo>
                      <a:pt x="16" y="48"/>
                      <a:pt x="64" y="0"/>
                      <a:pt x="122" y="0"/>
                    </a:cubicBezTo>
                    <a:cubicBezTo>
                      <a:pt x="152" y="0"/>
                      <a:pt x="178" y="12"/>
                      <a:pt x="197" y="31"/>
                    </a:cubicBezTo>
                    <a:lnTo>
                      <a:pt x="182" y="46"/>
                    </a:lnTo>
                    <a:close/>
                  </a:path>
                </a:pathLst>
              </a:custGeom>
              <a:grpFill/>
              <a:ln w="285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7446665" y="3233860"/>
              <a:ext cx="732363" cy="306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50" b="1" spc="-100" dirty="0" smtClean="0">
                  <a:ln>
                    <a:solidFill>
                      <a:srgbClr val="BBE0E3">
                        <a:shade val="50000"/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Stub Endpoint</a:t>
              </a:r>
            </a:p>
            <a:p>
              <a:pPr algn="ctr"/>
              <a:r>
                <a:rPr lang="en-US" altLang="ko-KR" sz="1050" b="1" spc="-100" dirty="0" smtClean="0">
                  <a:ln>
                    <a:solidFill>
                      <a:srgbClr val="BBE0E3">
                        <a:shade val="50000"/>
                        <a:alpha val="0"/>
                      </a:srgbClr>
                    </a:solidFill>
                  </a:ln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Exchange</a:t>
              </a:r>
              <a:endParaRPr lang="en-US" altLang="ko-KR" sz="1050" b="1" spc="-100" dirty="0">
                <a:ln>
                  <a:solidFill>
                    <a:srgbClr val="BBE0E3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Line 151"/>
            <p:cNvSpPr>
              <a:spLocks noChangeShapeType="1"/>
            </p:cNvSpPr>
            <p:nvPr/>
          </p:nvSpPr>
          <p:spPr bwMode="auto">
            <a:xfrm rot="16200000">
              <a:off x="5520158" y="2355227"/>
              <a:ext cx="176098" cy="0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맑은 고딕"/>
                <a:ea typeface="맑은 고딕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404813" y="6484386"/>
            <a:ext cx="2956828" cy="184666"/>
            <a:chOff x="341312" y="2191410"/>
            <a:chExt cx="2956828" cy="184666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EJB stateless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클러스터링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매커니즘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7" name="L 도형 46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48" name="모서리가 둥근 직사각형 47"/>
          <p:cNvSpPr/>
          <p:nvPr/>
        </p:nvSpPr>
        <p:spPr bwMode="auto">
          <a:xfrm>
            <a:off x="685495" y="7014137"/>
            <a:ext cx="236853" cy="249829"/>
          </a:xfrm>
          <a:prstGeom prst="roundRect">
            <a:avLst/>
          </a:prstGeom>
          <a:solidFill>
            <a:srgbClr val="11307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 bwMode="auto">
          <a:xfrm>
            <a:off x="685495" y="7609051"/>
            <a:ext cx="236853" cy="249829"/>
          </a:xfrm>
          <a:prstGeom prst="roundRect">
            <a:avLst/>
          </a:prstGeom>
          <a:solidFill>
            <a:srgbClr val="11307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" name="Rectangle 114"/>
          <p:cNvSpPr>
            <a:spLocks noChangeAspect="1" noChangeArrowheads="1"/>
          </p:cNvSpPr>
          <p:nvPr/>
        </p:nvSpPr>
        <p:spPr bwMode="auto">
          <a:xfrm>
            <a:off x="1027022" y="6763036"/>
            <a:ext cx="5282297" cy="2246929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endParaRPr lang="en-US" altLang="ko-KR" sz="700" b="1" dirty="0" smtClean="0">
              <a:solidFill>
                <a:srgbClr val="4D4D4D"/>
              </a:solidFill>
              <a:latin typeface="+mn-ea"/>
              <a:ea typeface="+mn-ea"/>
            </a:endParaRP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r>
              <a:rPr lang="en-US" altLang="ko-KR" sz="1200" b="1" dirty="0">
                <a:solidFill>
                  <a:srgbClr val="4D4D4D"/>
                </a:solidFill>
                <a:latin typeface="+mn-ea"/>
                <a:ea typeface="+mn-ea"/>
              </a:rPr>
              <a:t>Look up “EJB A”</a:t>
            </a: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endParaRPr lang="en-US" altLang="ko-KR" sz="1200" b="1" dirty="0" smtClean="0">
              <a:solidFill>
                <a:srgbClr val="4D4D4D"/>
              </a:solidFill>
              <a:latin typeface="+mn-ea"/>
              <a:ea typeface="+mn-ea"/>
            </a:endParaRP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r>
              <a:rPr lang="en-US" altLang="ko-KR" sz="1200" b="1" dirty="0" smtClean="0">
                <a:solidFill>
                  <a:srgbClr val="4D4D4D"/>
                </a:solidFill>
                <a:latin typeface="+mn-ea"/>
                <a:ea typeface="+mn-ea"/>
              </a:rPr>
              <a:t>EJB </a:t>
            </a:r>
            <a:r>
              <a:rPr lang="ko-KR" altLang="en-US" sz="1200" b="1" dirty="0">
                <a:solidFill>
                  <a:srgbClr val="4D4D4D"/>
                </a:solidFill>
                <a:latin typeface="+mn-ea"/>
                <a:ea typeface="+mn-ea"/>
              </a:rPr>
              <a:t>엔진 하나의 엔진 선택</a:t>
            </a: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r>
              <a:rPr lang="en-US" altLang="ko-KR" sz="1200" b="1" dirty="0">
                <a:solidFill>
                  <a:srgbClr val="4D4D4D"/>
                </a:solidFill>
                <a:latin typeface="+mn-ea"/>
                <a:ea typeface="+mn-ea"/>
              </a:rPr>
              <a:t>Stub Endpoint</a:t>
            </a:r>
            <a:r>
              <a:rPr lang="ko-KR" altLang="en-US" sz="1200" b="1" dirty="0">
                <a:solidFill>
                  <a:srgbClr val="4D4D4D"/>
                </a:solidFill>
                <a:latin typeface="+mn-ea"/>
                <a:ea typeface="+mn-ea"/>
              </a:rPr>
              <a:t>를 통해 선택된 </a:t>
            </a:r>
            <a:r>
              <a:rPr lang="en-US" altLang="ko-KR" sz="1200" b="1" dirty="0">
                <a:solidFill>
                  <a:srgbClr val="4D4D4D"/>
                </a:solidFill>
                <a:latin typeface="+mn-ea"/>
                <a:ea typeface="+mn-ea"/>
              </a:rPr>
              <a:t>EJB </a:t>
            </a:r>
            <a:r>
              <a:rPr lang="ko-KR" altLang="en-US" sz="1200" b="1" dirty="0">
                <a:solidFill>
                  <a:srgbClr val="4D4D4D"/>
                </a:solidFill>
                <a:latin typeface="+mn-ea"/>
                <a:ea typeface="+mn-ea"/>
              </a:rPr>
              <a:t>엔진과 통신</a:t>
            </a: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endParaRPr lang="en-US" altLang="ko-KR" sz="1200" b="1" dirty="0" smtClean="0">
              <a:solidFill>
                <a:srgbClr val="4D4D4D"/>
              </a:solidFill>
              <a:latin typeface="+mn-ea"/>
              <a:ea typeface="+mn-ea"/>
            </a:endParaRPr>
          </a:p>
          <a:p>
            <a:pPr fontAlgn="ctr" latinLnBrk="0">
              <a:spcAft>
                <a:spcPct val="20000"/>
              </a:spcAft>
              <a:buClr>
                <a:srgbClr val="4C5C74"/>
              </a:buClr>
              <a:defRPr/>
            </a:pPr>
            <a:r>
              <a:rPr lang="en-US" altLang="ko-KR" sz="1200" b="1" dirty="0" smtClean="0">
                <a:solidFill>
                  <a:srgbClr val="4D4D4D"/>
                </a:solidFill>
                <a:latin typeface="+mn-ea"/>
                <a:ea typeface="+mn-ea"/>
              </a:rPr>
              <a:t>* </a:t>
            </a:r>
            <a:r>
              <a:rPr lang="ko-KR" altLang="en-US" sz="1200" b="1" dirty="0" smtClean="0">
                <a:solidFill>
                  <a:srgbClr val="4D4D4D"/>
                </a:solidFill>
                <a:latin typeface="+mn-ea"/>
                <a:ea typeface="+mn-ea"/>
              </a:rPr>
              <a:t>장애 </a:t>
            </a:r>
            <a:r>
              <a:rPr lang="ko-KR" altLang="en-US" sz="1200" b="1" dirty="0">
                <a:solidFill>
                  <a:srgbClr val="4D4D4D"/>
                </a:solidFill>
                <a:latin typeface="+mn-ea"/>
                <a:ea typeface="+mn-ea"/>
              </a:rPr>
              <a:t>시 </a:t>
            </a:r>
            <a:r>
              <a:rPr lang="en-US" altLang="ko-KR" sz="1200" b="1" dirty="0">
                <a:solidFill>
                  <a:srgbClr val="4D4D4D"/>
                </a:solidFill>
                <a:latin typeface="+mn-ea"/>
                <a:ea typeface="+mn-ea"/>
              </a:rPr>
              <a:t>Active Stub</a:t>
            </a:r>
            <a:r>
              <a:rPr lang="ko-KR" altLang="en-US" sz="1200" b="1" dirty="0">
                <a:solidFill>
                  <a:srgbClr val="4D4D4D"/>
                </a:solidFill>
                <a:latin typeface="+mn-ea"/>
                <a:ea typeface="+mn-ea"/>
              </a:rPr>
              <a:t>를 통한 다른 </a:t>
            </a:r>
            <a:r>
              <a:rPr lang="en-US" altLang="ko-KR" sz="1200" b="1" dirty="0">
                <a:solidFill>
                  <a:srgbClr val="4D4D4D"/>
                </a:solidFill>
                <a:latin typeface="+mn-ea"/>
                <a:ea typeface="+mn-ea"/>
              </a:rPr>
              <a:t>Endpoint</a:t>
            </a:r>
            <a:r>
              <a:rPr lang="ko-KR" altLang="en-US" sz="1200" b="1" dirty="0">
                <a:solidFill>
                  <a:srgbClr val="4D4D4D"/>
                </a:solidFill>
                <a:latin typeface="+mn-ea"/>
                <a:ea typeface="+mn-ea"/>
              </a:rPr>
              <a:t>와 통신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902461" y="8698420"/>
            <a:ext cx="5046521" cy="53295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808080"/>
            </a:solidFill>
            <a:round/>
            <a:headEnd/>
            <a:tailEnd/>
          </a:ln>
        </p:spPr>
        <p:txBody>
          <a:bodyPr tIns="46800" anchor="ctr"/>
          <a:lstStyle/>
          <a:p>
            <a:pPr marL="88900" indent="-88900" algn="ct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</a:pPr>
            <a:r>
              <a:rPr lang="en-US" altLang="ko-KR" sz="16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EndPoint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를 통한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Load Balancing</a:t>
            </a:r>
            <a:endParaRPr lang="ko-KR" altLang="en-US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4.4 </a:t>
            </a:r>
            <a:r>
              <a:rPr lang="ko-KR" altLang="en-US" dirty="0" smtClean="0"/>
              <a:t>기타 </a:t>
            </a:r>
            <a:r>
              <a:rPr lang="ko-KR" altLang="en-US" dirty="0" err="1" smtClean="0"/>
              <a:t>클러스터링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에서는 고가용성과 고성능을 보장하기 위하여 다양한 </a:t>
            </a:r>
            <a:r>
              <a:rPr lang="en-US" altLang="ko-KR" dirty="0" smtClean="0"/>
              <a:t>Clustering</a:t>
            </a:r>
            <a:r>
              <a:rPr lang="ko-KR" altLang="en-US" dirty="0" smtClean="0"/>
              <a:t>을 제공하여 </a:t>
            </a:r>
            <a:r>
              <a:rPr lang="en-US" altLang="ko-KR" dirty="0" smtClean="0"/>
              <a:t>Fail-Over </a:t>
            </a:r>
            <a:r>
              <a:rPr lang="ko-KR" altLang="en-US" dirty="0" smtClean="0"/>
              <a:t>기능을 지원합니다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 기타 클러스터링 제공 기능</a:t>
            </a:r>
            <a:endParaRPr lang="en-US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18641" y="2372694"/>
            <a:ext cx="6179009" cy="4629324"/>
            <a:chOff x="418641" y="2372694"/>
            <a:chExt cx="9074150" cy="4629324"/>
          </a:xfrm>
        </p:grpSpPr>
        <p:sp>
          <p:nvSpPr>
            <p:cNvPr id="26" name="양쪽 모서리가 둥근 사각형 25"/>
            <p:cNvSpPr/>
            <p:nvPr/>
          </p:nvSpPr>
          <p:spPr bwMode="auto">
            <a:xfrm flipH="1" flipV="1">
              <a:off x="418641" y="2709864"/>
              <a:ext cx="4461464" cy="185549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양쪽 모서리가 둥근 사각형 26"/>
            <p:cNvSpPr/>
            <p:nvPr/>
          </p:nvSpPr>
          <p:spPr bwMode="auto">
            <a:xfrm>
              <a:off x="418645" y="2372694"/>
              <a:ext cx="4461462" cy="337174"/>
            </a:xfrm>
            <a:prstGeom prst="round2SameRect">
              <a:avLst>
                <a:gd name="adj1" fmla="val 11611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1C4A75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marL="0" marR="0" lvl="0" indent="0" algn="ctr" defTabSz="1001908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buFontTx/>
                <a:buNone/>
                <a:tabLst/>
                <a:defRPr/>
              </a:pPr>
              <a:r>
                <a:rPr kumimoji="0" lang="ko-KR" altLang="en-US" sz="1400" b="1" kern="0" spc="-100" dirty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latin typeface="맑은 고딕"/>
                  <a:ea typeface="맑은 고딕"/>
                </a:rPr>
                <a:t>노드 </a:t>
              </a:r>
              <a:r>
                <a:rPr kumimoji="0" lang="en-US" altLang="ko-KR" sz="1400" b="1" kern="0" spc="-100" dirty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latin typeface="맑은 고딕"/>
                  <a:ea typeface="맑은 고딕"/>
                </a:rPr>
                <a:t>Clustering</a:t>
              </a:r>
            </a:p>
          </p:txBody>
        </p:sp>
        <p:sp>
          <p:nvSpPr>
            <p:cNvPr id="28" name="양쪽 모서리가 둥근 사각형 27"/>
            <p:cNvSpPr/>
            <p:nvPr/>
          </p:nvSpPr>
          <p:spPr bwMode="auto">
            <a:xfrm flipH="1" flipV="1">
              <a:off x="5031325" y="2709863"/>
              <a:ext cx="4461464" cy="185549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양쪽 모서리가 둥근 사각형 28"/>
            <p:cNvSpPr/>
            <p:nvPr/>
          </p:nvSpPr>
          <p:spPr bwMode="auto">
            <a:xfrm>
              <a:off x="5031329" y="2372694"/>
              <a:ext cx="4461462" cy="337174"/>
            </a:xfrm>
            <a:prstGeom prst="round2SameRect">
              <a:avLst>
                <a:gd name="adj1" fmla="val 11611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1C4A75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marL="0" marR="0" lvl="0" indent="0" algn="ctr" defTabSz="1001908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buFontTx/>
                <a:buNone/>
                <a:tabLst/>
                <a:defRPr/>
              </a:pPr>
              <a:r>
                <a:rPr kumimoji="0" lang="en-US" altLang="ko-KR" sz="1400" b="1" kern="0" spc="-100" dirty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latin typeface="맑은 고딕"/>
                  <a:ea typeface="맑은 고딕"/>
                </a:rPr>
                <a:t>JMS Clustering</a:t>
              </a:r>
            </a:p>
          </p:txBody>
        </p:sp>
        <p:sp>
          <p:nvSpPr>
            <p:cNvPr id="30" name="양쪽 모서리가 둥근 사각형 29"/>
            <p:cNvSpPr/>
            <p:nvPr/>
          </p:nvSpPr>
          <p:spPr bwMode="auto">
            <a:xfrm flipH="1" flipV="1">
              <a:off x="418641" y="5146528"/>
              <a:ext cx="4461464" cy="185549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양쪽 모서리가 둥근 사각형 30"/>
            <p:cNvSpPr/>
            <p:nvPr/>
          </p:nvSpPr>
          <p:spPr bwMode="auto">
            <a:xfrm>
              <a:off x="418645" y="4809358"/>
              <a:ext cx="4461462" cy="337174"/>
            </a:xfrm>
            <a:prstGeom prst="round2SameRect">
              <a:avLst>
                <a:gd name="adj1" fmla="val 11611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1C4A75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marL="0" marR="0" lvl="0" indent="0" algn="ctr" defTabSz="1001908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buFontTx/>
                <a:buNone/>
                <a:tabLst/>
                <a:defRPr/>
              </a:pPr>
              <a:r>
                <a:rPr kumimoji="0" lang="en-US" altLang="ko-KR" sz="1400" b="1" kern="0" spc="-100" dirty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latin typeface="맑은 고딕"/>
                  <a:ea typeface="맑은 고딕"/>
                </a:rPr>
                <a:t>Web Server Clustering</a:t>
              </a:r>
            </a:p>
          </p:txBody>
        </p:sp>
        <p:sp>
          <p:nvSpPr>
            <p:cNvPr id="32" name="양쪽 모서리가 둥근 사각형 31"/>
            <p:cNvSpPr/>
            <p:nvPr/>
          </p:nvSpPr>
          <p:spPr bwMode="auto">
            <a:xfrm flipH="1" flipV="1">
              <a:off x="5031325" y="5146527"/>
              <a:ext cx="4461464" cy="185549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3" name="양쪽 모서리가 둥근 사각형 32"/>
            <p:cNvSpPr/>
            <p:nvPr/>
          </p:nvSpPr>
          <p:spPr bwMode="auto">
            <a:xfrm>
              <a:off x="5031329" y="4809358"/>
              <a:ext cx="4461462" cy="337174"/>
            </a:xfrm>
            <a:prstGeom prst="round2SameRect">
              <a:avLst>
                <a:gd name="adj1" fmla="val 11611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3175" cap="flat" cmpd="sng" algn="ctr">
              <a:solidFill>
                <a:srgbClr val="1C4A75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marL="0" marR="0" lvl="0" indent="0" algn="ctr" defTabSz="1001908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buFontTx/>
                <a:buNone/>
                <a:tabLst/>
                <a:defRPr/>
              </a:pPr>
              <a:r>
                <a:rPr kumimoji="0" lang="en-US" altLang="ko-KR" sz="1400" b="1" kern="0" spc="-100" dirty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latin typeface="맑은 고딕"/>
                  <a:ea typeface="맑은 고딕"/>
                </a:rPr>
                <a:t>JNDI , Security Domain Clustering </a:t>
              </a:r>
              <a:r>
                <a:rPr kumimoji="0" lang="ko-KR" altLang="en-US" sz="1400" b="1" kern="0" spc="-100" dirty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latin typeface="맑은 고딕"/>
                  <a:ea typeface="맑은 고딕"/>
                </a:rPr>
                <a:t>등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37691" y="2798033"/>
              <a:ext cx="4442414" cy="685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각 노드의 관리를 담당하는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JEUS Manager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들의 연결 망</a:t>
              </a:r>
            </a:p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노드 간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Fail-Over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와 클러스터를 구성하는 노드들의 실시간 정보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,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노드 구성의 동적 변경 등을 관리</a:t>
              </a: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5027998" y="2798033"/>
              <a:ext cx="4442414" cy="1295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JMS Active-Active </a:t>
              </a:r>
              <a:r>
                <a:rPr lang="ko-KR" altLang="en-US" sz="11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클러스터링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: 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기존의 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dedicated active-standby 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방식을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n by m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의 자유로운 구성의 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Fail-Over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로 확장 지원</a:t>
              </a:r>
            </a:p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Destination </a:t>
              </a:r>
              <a:r>
                <a:rPr lang="ko-KR" altLang="en-US" sz="11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클러스터링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: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메시지 전송 시 부하 분산 및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Fail-Over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제공</a:t>
              </a:r>
            </a:p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Connection Factory, Topic, Queue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에 대한 </a:t>
              </a:r>
              <a:r>
                <a:rPr lang="ko-KR" altLang="en-US" sz="11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클러스터링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제공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37691" y="5231325"/>
              <a:ext cx="4442414" cy="499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en-US" altLang="ko-KR" sz="11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WebtoB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와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JEUS Servlet Engine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의 연결 망</a:t>
              </a:r>
            </a:p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시스템의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HTTP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처리 성능을 증가하기 위해서 사용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027998" y="5231325"/>
              <a:ext cx="4442414" cy="922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JNDI Clustering : Naming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서버들 간의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binding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객체 공유 </a:t>
              </a:r>
            </a:p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Security Domain Clustering : </a:t>
              </a:r>
              <a:r>
                <a:rPr lang="ko-KR" altLang="en-US" sz="1100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도메인별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 보안 서비스 적용</a:t>
              </a:r>
            </a:p>
            <a:p>
              <a:pPr marL="171450" indent="-171450" eaLnBrk="0" latinLnBrk="0" hangingPunct="0">
                <a:lnSpc>
                  <a:spcPct val="110000"/>
                </a:lnSpc>
                <a:spcAft>
                  <a:spcPct val="30000"/>
                </a:spcAft>
                <a:buClr>
                  <a:srgbClr val="969696"/>
                </a:buClr>
                <a:buSzPct val="85000"/>
                <a:buFont typeface="Arial" panose="020B0604020202020204" pitchFamily="34" charset="0"/>
                <a:buChar char="•"/>
                <a:defRPr/>
              </a:pP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Data Source Clustering : DB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처리를 위한 </a:t>
              </a:r>
              <a:r>
                <a:rPr lang="en-US" altLang="ko-KR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Database </a:t>
              </a:r>
              <a:r>
                <a:rPr lang="ko-KR" altLang="en-US" sz="1100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한컴돋움" pitchFamily="18" charset="2"/>
                </a:rPr>
                <a:t>접근 정보와 처리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4.5 DB Connection </a:t>
            </a:r>
            <a:r>
              <a:rPr lang="ko-KR" altLang="en-US" dirty="0" smtClean="0"/>
              <a:t>누수 자동 관리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ko-KR" altLang="ko-KR" dirty="0" smtClean="0"/>
              <a:t>데이터베이스 커넥션 </a:t>
            </a:r>
            <a:r>
              <a:rPr lang="ko-KR" altLang="ko-KR" dirty="0" err="1" smtClean="0"/>
              <a:t>풀링</a:t>
            </a:r>
            <a:r>
              <a:rPr lang="ko-KR" altLang="ko-KR" dirty="0" smtClean="0"/>
              <a:t> 기능을 사용 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커넥션을 획득하고 이를 반환하지 않는 잘못 작성된 프로그램으로 인한 커넥션 유실을 엔진에서 자동으로 감지하여 강제 반환해 주는 기능을 제공함으로써 </a:t>
            </a:r>
            <a:r>
              <a:rPr lang="en-US" altLang="ko-KR" dirty="0" smtClean="0"/>
              <a:t>Application </a:t>
            </a:r>
            <a:r>
              <a:rPr lang="ko-KR" altLang="en-US" dirty="0" smtClean="0"/>
              <a:t>장애를 사전에 예방합니다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DB Connection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누수 자동 관리</a:t>
            </a:r>
            <a:endParaRPr lang="en-US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8" name="그룹 97"/>
          <p:cNvGrpSpPr/>
          <p:nvPr/>
        </p:nvGrpSpPr>
        <p:grpSpPr>
          <a:xfrm>
            <a:off x="404813" y="2508977"/>
            <a:ext cx="2956828" cy="184666"/>
            <a:chOff x="341312" y="2191410"/>
            <a:chExt cx="2956828" cy="184666"/>
          </a:xfrm>
        </p:grpSpPr>
        <p:sp>
          <p:nvSpPr>
            <p:cNvPr id="112" name="TextBox 111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 Connection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생성 과정</a:t>
              </a:r>
            </a:p>
          </p:txBody>
        </p:sp>
        <p:grpSp>
          <p:nvGrpSpPr>
            <p:cNvPr id="115" name="그룹 11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18" name="직사각형 117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1" name="L 도형 120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57" name="직사각형 156"/>
          <p:cNvSpPr/>
          <p:nvPr/>
        </p:nvSpPr>
        <p:spPr>
          <a:xfrm>
            <a:off x="4574638" y="3032316"/>
            <a:ext cx="2076698" cy="219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EJB/Web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모듈과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Connection Pool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간의 통신은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 Connection Pool Manager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를 통해 형성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EJB/Web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모듈이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 Connection Pool Manager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에 연결 요청을 하고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Manager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는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Connection Pool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을 생성하여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EJB/Web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모듈과의 연결 생성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492091" y="3032316"/>
            <a:ext cx="4034057" cy="2354585"/>
            <a:chOff x="657450" y="2954942"/>
            <a:chExt cx="4034057" cy="2354585"/>
          </a:xfrm>
        </p:grpSpPr>
        <p:sp>
          <p:nvSpPr>
            <p:cNvPr id="128" name="AutoShape 51"/>
            <p:cNvSpPr>
              <a:spLocks noChangeArrowheads="1"/>
            </p:cNvSpPr>
            <p:nvPr/>
          </p:nvSpPr>
          <p:spPr bwMode="auto">
            <a:xfrm>
              <a:off x="657450" y="2954942"/>
              <a:ext cx="3968969" cy="2354585"/>
            </a:xfrm>
            <a:prstGeom prst="roundRect">
              <a:avLst>
                <a:gd name="adj" fmla="val 20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85725" indent="-85725" algn="ctr" eaLnBrk="0" latinLnBrk="0" hangingPunct="0">
                <a:spcBef>
                  <a:spcPct val="35000"/>
                </a:spcBef>
                <a:buClr>
                  <a:schemeClr val="bg2"/>
                </a:buClr>
                <a:defRPr/>
              </a:pPr>
              <a:r>
                <a:rPr kumimoji="0" lang="en-US" altLang="ko-KR" sz="1200" b="1" dirty="0">
                  <a:latin typeface="맑은 고딕" pitchFamily="50" charset="-127"/>
                  <a:ea typeface="맑은 고딕" pitchFamily="50" charset="-127"/>
                </a:rPr>
                <a:t>JEUS Engine </a:t>
              </a:r>
              <a:r>
                <a:rPr kumimoji="0"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Container</a:t>
              </a:r>
              <a:endParaRPr kumimoji="0" lang="en-US" altLang="ko-KR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0" name="Freeform 33"/>
            <p:cNvSpPr>
              <a:spLocks/>
            </p:cNvSpPr>
            <p:nvPr/>
          </p:nvSpPr>
          <p:spPr bwMode="auto">
            <a:xfrm>
              <a:off x="1660506" y="4534063"/>
              <a:ext cx="231775" cy="122237"/>
            </a:xfrm>
            <a:custGeom>
              <a:avLst/>
              <a:gdLst>
                <a:gd name="T0" fmla="*/ 0 w 238"/>
                <a:gd name="T1" fmla="*/ 0 h 286"/>
                <a:gd name="T2" fmla="*/ 0 w 238"/>
                <a:gd name="T3" fmla="*/ 0 h 286"/>
                <a:gd name="T4" fmla="*/ 0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31" name="Freeform 34"/>
            <p:cNvSpPr>
              <a:spLocks/>
            </p:cNvSpPr>
            <p:nvPr/>
          </p:nvSpPr>
          <p:spPr bwMode="auto">
            <a:xfrm>
              <a:off x="1660506" y="4345150"/>
              <a:ext cx="231775" cy="219075"/>
            </a:xfrm>
            <a:custGeom>
              <a:avLst/>
              <a:gdLst>
                <a:gd name="T0" fmla="*/ 0 w 238"/>
                <a:gd name="T1" fmla="*/ 0 h 286"/>
                <a:gd name="T2" fmla="*/ 0 w 238"/>
                <a:gd name="T3" fmla="*/ 0 h 286"/>
                <a:gd name="T4" fmla="*/ 0 w 238"/>
                <a:gd name="T5" fmla="*/ 11547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32" name="Freeform 35"/>
            <p:cNvSpPr>
              <a:spLocks/>
            </p:cNvSpPr>
            <p:nvPr/>
          </p:nvSpPr>
          <p:spPr bwMode="auto">
            <a:xfrm>
              <a:off x="1660506" y="3919700"/>
              <a:ext cx="231775" cy="452438"/>
            </a:xfrm>
            <a:custGeom>
              <a:avLst/>
              <a:gdLst>
                <a:gd name="T0" fmla="*/ 0 w 238"/>
                <a:gd name="T1" fmla="*/ 0 h 286"/>
                <a:gd name="T2" fmla="*/ 0 w 238"/>
                <a:gd name="T3" fmla="*/ 0 h 286"/>
                <a:gd name="T4" fmla="*/ 0 w 238"/>
                <a:gd name="T5" fmla="*/ 3214737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33" name="Freeform 36"/>
            <p:cNvSpPr>
              <a:spLocks/>
            </p:cNvSpPr>
            <p:nvPr/>
          </p:nvSpPr>
          <p:spPr bwMode="auto">
            <a:xfrm>
              <a:off x="1660506" y="3730788"/>
              <a:ext cx="231775" cy="211137"/>
            </a:xfrm>
            <a:custGeom>
              <a:avLst/>
              <a:gdLst>
                <a:gd name="T0" fmla="*/ 0 w 238"/>
                <a:gd name="T1" fmla="*/ 0 h 286"/>
                <a:gd name="T2" fmla="*/ 0 w 238"/>
                <a:gd name="T3" fmla="*/ 0 h 286"/>
                <a:gd name="T4" fmla="*/ 0 w 238"/>
                <a:gd name="T5" fmla="*/ 6603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34" name="Oval 37"/>
            <p:cNvSpPr>
              <a:spLocks noChangeArrowheads="1"/>
            </p:cNvSpPr>
            <p:nvPr/>
          </p:nvSpPr>
          <p:spPr bwMode="auto">
            <a:xfrm>
              <a:off x="910192" y="3557750"/>
              <a:ext cx="706438" cy="227013"/>
            </a:xfrm>
            <a:prstGeom prst="roundRect">
              <a:avLst/>
            </a:prstGeom>
            <a:solidFill>
              <a:srgbClr val="99CCFF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EJB</a:t>
              </a:r>
            </a:p>
          </p:txBody>
        </p:sp>
        <p:sp>
          <p:nvSpPr>
            <p:cNvPr id="135" name="Oval 38"/>
            <p:cNvSpPr>
              <a:spLocks noChangeArrowheads="1"/>
            </p:cNvSpPr>
            <p:nvPr/>
          </p:nvSpPr>
          <p:spPr bwMode="auto">
            <a:xfrm>
              <a:off x="910192" y="4450295"/>
              <a:ext cx="706438" cy="223838"/>
            </a:xfrm>
            <a:prstGeom prst="roundRect">
              <a:avLst/>
            </a:prstGeom>
            <a:solidFill>
              <a:srgbClr val="99CCFF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Servlet</a:t>
              </a:r>
            </a:p>
          </p:txBody>
        </p:sp>
        <p:sp>
          <p:nvSpPr>
            <p:cNvPr id="136" name="Text Box 39"/>
            <p:cNvSpPr txBox="1">
              <a:spLocks noChangeArrowheads="1"/>
            </p:cNvSpPr>
            <p:nvPr/>
          </p:nvSpPr>
          <p:spPr bwMode="auto">
            <a:xfrm rot="16200000">
              <a:off x="1031636" y="3945100"/>
              <a:ext cx="463550" cy="368300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600" dirty="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  <a:p>
              <a:pPr algn="ctr" eaLnBrk="0" latinLnBrk="0" hangingPunct="0"/>
              <a:r>
                <a:rPr kumimoji="0" lang="en-US" altLang="ko-KR" sz="600" dirty="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  <a:p>
              <a:pPr algn="ctr" eaLnBrk="0" latinLnBrk="0" hangingPunct="0"/>
              <a:r>
                <a:rPr kumimoji="0" lang="en-US" altLang="ko-KR" sz="600" dirty="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</p:txBody>
        </p:sp>
        <p:sp>
          <p:nvSpPr>
            <p:cNvPr id="137" name="Freeform 40"/>
            <p:cNvSpPr>
              <a:spLocks/>
            </p:cNvSpPr>
            <p:nvPr/>
          </p:nvSpPr>
          <p:spPr bwMode="auto">
            <a:xfrm rot="16200000">
              <a:off x="2812237" y="4465006"/>
              <a:ext cx="115888" cy="263525"/>
            </a:xfrm>
            <a:custGeom>
              <a:avLst/>
              <a:gdLst>
                <a:gd name="T0" fmla="*/ 0 w 238"/>
                <a:gd name="T1" fmla="*/ 0 h 286"/>
                <a:gd name="T2" fmla="*/ 0 w 238"/>
                <a:gd name="T3" fmla="*/ 0 h 286"/>
                <a:gd name="T4" fmla="*/ 0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 type="triangle" w="med" len="med"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38" name="Freeform 41"/>
            <p:cNvSpPr>
              <a:spLocks/>
            </p:cNvSpPr>
            <p:nvPr/>
          </p:nvSpPr>
          <p:spPr bwMode="auto">
            <a:xfrm rot="16200000">
              <a:off x="2772549" y="4323720"/>
              <a:ext cx="193675" cy="265112"/>
            </a:xfrm>
            <a:custGeom>
              <a:avLst/>
              <a:gdLst>
                <a:gd name="T0" fmla="*/ 0 w 238"/>
                <a:gd name="T1" fmla="*/ 0 h 286"/>
                <a:gd name="T2" fmla="*/ 17866 w 238"/>
                <a:gd name="T3" fmla="*/ 0 h 286"/>
                <a:gd name="T4" fmla="*/ 17866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39" name="Freeform 42"/>
            <p:cNvSpPr>
              <a:spLocks/>
            </p:cNvSpPr>
            <p:nvPr/>
          </p:nvSpPr>
          <p:spPr bwMode="auto">
            <a:xfrm rot="16200000">
              <a:off x="2651899" y="4009394"/>
              <a:ext cx="436563" cy="263525"/>
            </a:xfrm>
            <a:custGeom>
              <a:avLst/>
              <a:gdLst>
                <a:gd name="T0" fmla="*/ 0 w 238"/>
                <a:gd name="T1" fmla="*/ 0 h 286"/>
                <a:gd name="T2" fmla="*/ 133903915 w 238"/>
                <a:gd name="T3" fmla="*/ 0 h 286"/>
                <a:gd name="T4" fmla="*/ 133903915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40" name="Freeform 43"/>
            <p:cNvSpPr>
              <a:spLocks/>
            </p:cNvSpPr>
            <p:nvPr/>
          </p:nvSpPr>
          <p:spPr bwMode="auto">
            <a:xfrm rot="16200000">
              <a:off x="2758262" y="3718882"/>
              <a:ext cx="222250" cy="265112"/>
            </a:xfrm>
            <a:custGeom>
              <a:avLst/>
              <a:gdLst>
                <a:gd name="T0" fmla="*/ 0 w 238"/>
                <a:gd name="T1" fmla="*/ 0 h 286"/>
                <a:gd name="T2" fmla="*/ 81232 w 238"/>
                <a:gd name="T3" fmla="*/ 0 h 286"/>
                <a:gd name="T4" fmla="*/ 81232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41" name="Text Box 44"/>
            <p:cNvSpPr txBox="1">
              <a:spLocks noChangeArrowheads="1"/>
            </p:cNvSpPr>
            <p:nvPr/>
          </p:nvSpPr>
          <p:spPr bwMode="auto">
            <a:xfrm>
              <a:off x="2588464" y="3340230"/>
              <a:ext cx="1053727" cy="20161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kumimoji="0" lang="en-US" altLang="ko-KR" sz="800" b="1" dirty="0">
                  <a:latin typeface="맑은 고딕" pitchFamily="50" charset="-127"/>
                  <a:ea typeface="맑은 고딕" pitchFamily="50" charset="-127"/>
                </a:rPr>
                <a:t>Connection Pool</a:t>
              </a:r>
            </a:p>
          </p:txBody>
        </p:sp>
        <p:sp>
          <p:nvSpPr>
            <p:cNvPr id="142" name="Line 45"/>
            <p:cNvSpPr>
              <a:spLocks noChangeShapeType="1"/>
            </p:cNvSpPr>
            <p:nvPr/>
          </p:nvSpPr>
          <p:spPr bwMode="auto">
            <a:xfrm>
              <a:off x="3170065" y="3684750"/>
              <a:ext cx="702001" cy="281753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</p:spPr>
          <p:txBody>
            <a:bodyPr lIns="108000" tIns="0" rIns="108000" bIns="0"/>
            <a:lstStyle/>
            <a:p>
              <a:endParaRPr lang="ko-KR" altLang="en-US"/>
            </a:p>
          </p:txBody>
        </p:sp>
        <p:sp>
          <p:nvSpPr>
            <p:cNvPr id="143" name="Line 46"/>
            <p:cNvSpPr>
              <a:spLocks noChangeShapeType="1"/>
            </p:cNvSpPr>
            <p:nvPr/>
          </p:nvSpPr>
          <p:spPr bwMode="auto">
            <a:xfrm>
              <a:off x="3184750" y="3959388"/>
              <a:ext cx="642694" cy="156845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</p:spPr>
          <p:txBody>
            <a:bodyPr lIns="108000" tIns="0" rIns="108000" bIns="0"/>
            <a:lstStyle/>
            <a:p>
              <a:endParaRPr lang="ko-KR" altLang="en-US"/>
            </a:p>
          </p:txBody>
        </p:sp>
        <p:sp>
          <p:nvSpPr>
            <p:cNvPr id="144" name="Line 47"/>
            <p:cNvSpPr>
              <a:spLocks noChangeShapeType="1"/>
            </p:cNvSpPr>
            <p:nvPr/>
          </p:nvSpPr>
          <p:spPr bwMode="auto">
            <a:xfrm flipV="1">
              <a:off x="3160693" y="4130520"/>
              <a:ext cx="657226" cy="190816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</p:spPr>
          <p:txBody>
            <a:bodyPr lIns="108000" tIns="0" rIns="108000" bIns="0"/>
            <a:lstStyle/>
            <a:p>
              <a:endParaRPr lang="ko-KR" altLang="en-US"/>
            </a:p>
          </p:txBody>
        </p:sp>
        <p:sp>
          <p:nvSpPr>
            <p:cNvPr id="145" name="Line 48"/>
            <p:cNvSpPr>
              <a:spLocks noChangeShapeType="1"/>
            </p:cNvSpPr>
            <p:nvPr/>
          </p:nvSpPr>
          <p:spPr bwMode="auto">
            <a:xfrm flipV="1">
              <a:off x="3141643" y="4321335"/>
              <a:ext cx="730423" cy="263845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</p:spPr>
          <p:txBody>
            <a:bodyPr lIns="108000" tIns="0" rIns="108000" bIns="0"/>
            <a:lstStyle/>
            <a:p>
              <a:endParaRPr lang="ko-KR" altLang="en-US"/>
            </a:p>
          </p:txBody>
        </p:sp>
        <p:sp>
          <p:nvSpPr>
            <p:cNvPr id="146" name="Text Box 49"/>
            <p:cNvSpPr txBox="1">
              <a:spLocks noChangeArrowheads="1"/>
            </p:cNvSpPr>
            <p:nvPr/>
          </p:nvSpPr>
          <p:spPr bwMode="auto">
            <a:xfrm>
              <a:off x="1836505" y="3992725"/>
              <a:ext cx="654511" cy="2314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ko-KR" altLang="en-US" sz="900" b="1" dirty="0" err="1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연결요청</a:t>
              </a:r>
              <a:endParaRPr kumimoji="0" lang="ko-KR" altLang="en-US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7" name="Text Box 50"/>
            <p:cNvSpPr txBox="1">
              <a:spLocks noChangeArrowheads="1"/>
            </p:cNvSpPr>
            <p:nvPr/>
          </p:nvSpPr>
          <p:spPr bwMode="auto">
            <a:xfrm>
              <a:off x="2764305" y="3992725"/>
              <a:ext cx="651952" cy="2314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ko-KR" altLang="en-US" sz="900" b="1" dirty="0" err="1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연결승인</a:t>
              </a:r>
              <a:endParaRPr kumimoji="0" lang="ko-KR" altLang="en-US" sz="900" b="1" dirty="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8" name="AutoShape 52"/>
            <p:cNvSpPr>
              <a:spLocks noChangeArrowheads="1"/>
            </p:cNvSpPr>
            <p:nvPr/>
          </p:nvSpPr>
          <p:spPr bwMode="auto">
            <a:xfrm>
              <a:off x="817392" y="4852410"/>
              <a:ext cx="3649085" cy="30936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DB Connection Pool Manager</a:t>
              </a:r>
            </a:p>
          </p:txBody>
        </p:sp>
        <p:cxnSp>
          <p:nvCxnSpPr>
            <p:cNvPr id="149" name="AutoShape 53"/>
            <p:cNvCxnSpPr>
              <a:cxnSpLocks noChangeShapeType="1"/>
            </p:cNvCxnSpPr>
            <p:nvPr/>
          </p:nvCxnSpPr>
          <p:spPr bwMode="auto">
            <a:xfrm>
              <a:off x="1698606" y="3671256"/>
              <a:ext cx="1252537" cy="0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0" name="AutoShape 54"/>
            <p:cNvCxnSpPr>
              <a:cxnSpLocks noChangeShapeType="1"/>
            </p:cNvCxnSpPr>
            <p:nvPr/>
          </p:nvCxnSpPr>
          <p:spPr bwMode="auto">
            <a:xfrm>
              <a:off x="1698606" y="3932060"/>
              <a:ext cx="1252537" cy="0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1" name="AutoShape 55"/>
            <p:cNvCxnSpPr>
              <a:cxnSpLocks noChangeShapeType="1"/>
            </p:cNvCxnSpPr>
            <p:nvPr/>
          </p:nvCxnSpPr>
          <p:spPr bwMode="auto">
            <a:xfrm>
              <a:off x="1698606" y="4312553"/>
              <a:ext cx="1252537" cy="0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2" name="AutoShape 56"/>
            <p:cNvCxnSpPr>
              <a:cxnSpLocks noChangeShapeType="1"/>
            </p:cNvCxnSpPr>
            <p:nvPr/>
          </p:nvCxnSpPr>
          <p:spPr bwMode="auto">
            <a:xfrm>
              <a:off x="1698606" y="4562214"/>
              <a:ext cx="1252537" cy="0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53" name="Oval 57"/>
            <p:cNvSpPr>
              <a:spLocks noChangeArrowheads="1"/>
            </p:cNvSpPr>
            <p:nvPr/>
          </p:nvSpPr>
          <p:spPr bwMode="auto">
            <a:xfrm>
              <a:off x="910192" y="3821729"/>
              <a:ext cx="706438" cy="220662"/>
            </a:xfrm>
            <a:prstGeom prst="roundRect">
              <a:avLst/>
            </a:prstGeom>
            <a:solidFill>
              <a:srgbClr val="99CCFF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900">
                  <a:latin typeface="맑은 고딕" pitchFamily="50" charset="-127"/>
                  <a:ea typeface="맑은 고딕" pitchFamily="50" charset="-127"/>
                </a:rPr>
                <a:t>Servlet</a:t>
              </a:r>
            </a:p>
          </p:txBody>
        </p:sp>
        <p:pic>
          <p:nvPicPr>
            <p:cNvPr id="154" name="Picture 105" descr="DB"/>
            <p:cNvPicPr>
              <a:picLocks noChangeAspect="1" noChangeArrowheads="1"/>
            </p:cNvPicPr>
            <p:nvPr/>
          </p:nvPicPr>
          <p:blipFill>
            <a:blip r:embed="rId2">
              <a:lum brigh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707" y="3803653"/>
              <a:ext cx="9398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Oval 58"/>
            <p:cNvSpPr>
              <a:spLocks noChangeArrowheads="1"/>
            </p:cNvSpPr>
            <p:nvPr/>
          </p:nvSpPr>
          <p:spPr bwMode="auto">
            <a:xfrm>
              <a:off x="910192" y="4199047"/>
              <a:ext cx="706438" cy="227012"/>
            </a:xfrm>
            <a:prstGeom prst="roundRect">
              <a:avLst/>
            </a:prstGeom>
            <a:solidFill>
              <a:srgbClr val="99CCFF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900">
                  <a:latin typeface="맑은 고딕" pitchFamily="50" charset="-127"/>
                  <a:ea typeface="맑은 고딕" pitchFamily="50" charset="-127"/>
                </a:rPr>
                <a:t>EJB</a:t>
              </a:r>
            </a:p>
          </p:txBody>
        </p:sp>
        <p:sp>
          <p:nvSpPr>
            <p:cNvPr id="156" name="Text Box 35"/>
            <p:cNvSpPr txBox="1">
              <a:spLocks noChangeArrowheads="1"/>
            </p:cNvSpPr>
            <p:nvPr/>
          </p:nvSpPr>
          <p:spPr bwMode="auto">
            <a:xfrm>
              <a:off x="4040308" y="4020711"/>
              <a:ext cx="362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DB</a:t>
              </a:r>
            </a:p>
          </p:txBody>
        </p:sp>
        <p:sp>
          <p:nvSpPr>
            <p:cNvPr id="158" name="Oval 490"/>
            <p:cNvSpPr>
              <a:spLocks noChangeArrowheads="1"/>
            </p:cNvSpPr>
            <p:nvPr/>
          </p:nvSpPr>
          <p:spPr bwMode="gray">
            <a:xfrm>
              <a:off x="3005071" y="3597490"/>
              <a:ext cx="147532" cy="147532"/>
            </a:xfrm>
            <a:prstGeom prst="ellipse">
              <a:avLst/>
            </a:prstGeom>
            <a:solidFill>
              <a:srgbClr val="336699"/>
            </a:solidFill>
            <a:ln w="19050" algn="ctr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59" name="Oval 490"/>
            <p:cNvSpPr>
              <a:spLocks noChangeArrowheads="1"/>
            </p:cNvSpPr>
            <p:nvPr/>
          </p:nvSpPr>
          <p:spPr bwMode="gray">
            <a:xfrm>
              <a:off x="3005071" y="3858294"/>
              <a:ext cx="147532" cy="147532"/>
            </a:xfrm>
            <a:prstGeom prst="ellipse">
              <a:avLst/>
            </a:prstGeom>
            <a:solidFill>
              <a:srgbClr val="336699"/>
            </a:solidFill>
            <a:ln w="19050" algn="ctr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60" name="Oval 490"/>
            <p:cNvSpPr>
              <a:spLocks noChangeArrowheads="1"/>
            </p:cNvSpPr>
            <p:nvPr/>
          </p:nvSpPr>
          <p:spPr bwMode="gray">
            <a:xfrm>
              <a:off x="3005071" y="4238787"/>
              <a:ext cx="147532" cy="147532"/>
            </a:xfrm>
            <a:prstGeom prst="ellipse">
              <a:avLst/>
            </a:prstGeom>
            <a:solidFill>
              <a:srgbClr val="336699"/>
            </a:solidFill>
            <a:ln w="19050" algn="ctr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61" name="Oval 490"/>
            <p:cNvSpPr>
              <a:spLocks noChangeArrowheads="1"/>
            </p:cNvSpPr>
            <p:nvPr/>
          </p:nvSpPr>
          <p:spPr bwMode="gray">
            <a:xfrm>
              <a:off x="3005071" y="4488448"/>
              <a:ext cx="147532" cy="147532"/>
            </a:xfrm>
            <a:prstGeom prst="ellipse">
              <a:avLst/>
            </a:prstGeom>
            <a:solidFill>
              <a:srgbClr val="336699"/>
            </a:solidFill>
            <a:ln w="19050" algn="ctr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2" name="그룹 161"/>
          <p:cNvGrpSpPr/>
          <p:nvPr/>
        </p:nvGrpSpPr>
        <p:grpSpPr>
          <a:xfrm>
            <a:off x="404813" y="5770251"/>
            <a:ext cx="2956828" cy="184666"/>
            <a:chOff x="341312" y="2191410"/>
            <a:chExt cx="2956828" cy="184666"/>
          </a:xfrm>
        </p:grpSpPr>
        <p:sp>
          <p:nvSpPr>
            <p:cNvPr id="163" name="TextBox 162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 Connection Leak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자동 반환 과정 </a:t>
              </a:r>
            </a:p>
          </p:txBody>
        </p:sp>
        <p:grpSp>
          <p:nvGrpSpPr>
            <p:cNvPr id="164" name="그룹 163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65" name="직사각형 164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6" name="L 도형 165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207" name="직사각형 206"/>
          <p:cNvSpPr/>
          <p:nvPr/>
        </p:nvSpPr>
        <p:spPr>
          <a:xfrm>
            <a:off x="4568194" y="6170906"/>
            <a:ext cx="2076698" cy="298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EJB/Web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모듈과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와의 통신이 종료된 후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EJB/Web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모듈은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Connection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을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Pool Manager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에 반환해야 하는데 잘못된 프로그램으로 인해 반환 불가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이로 인해 다른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EJB/Web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모듈이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Connection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요청 시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Idle Connection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이 없어 장애가 발생함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JEUS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는 엔진 차원에서 이러한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Connection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고갈을 자동으로 감지하여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Connection Pool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강제 반환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524635" y="6416249"/>
            <a:ext cx="3968969" cy="2354585"/>
            <a:chOff x="657450" y="6093532"/>
            <a:chExt cx="3968969" cy="2354585"/>
          </a:xfrm>
        </p:grpSpPr>
        <p:sp>
          <p:nvSpPr>
            <p:cNvPr id="198" name="AutoShape 51"/>
            <p:cNvSpPr>
              <a:spLocks noChangeArrowheads="1"/>
            </p:cNvSpPr>
            <p:nvPr/>
          </p:nvSpPr>
          <p:spPr bwMode="auto">
            <a:xfrm>
              <a:off x="657450" y="6093532"/>
              <a:ext cx="3968969" cy="2354585"/>
            </a:xfrm>
            <a:prstGeom prst="roundRect">
              <a:avLst>
                <a:gd name="adj" fmla="val 2046"/>
              </a:avLst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777777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ct val="80000"/>
              </a:pPr>
              <a:r>
                <a:rPr kumimoji="0" lang="en-US" altLang="ko-KR" sz="1200" b="1" dirty="0">
                  <a:latin typeface="맑은 고딕" pitchFamily="50" charset="-127"/>
                  <a:ea typeface="맑은 고딕" pitchFamily="50" charset="-127"/>
                </a:rPr>
                <a:t>JEUS Engine </a:t>
              </a:r>
              <a:r>
                <a:rPr kumimoji="0"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Container</a:t>
              </a:r>
              <a:endParaRPr kumimoji="0" lang="en-US" altLang="ko-KR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9" name="Text Box 60"/>
            <p:cNvSpPr txBox="1">
              <a:spLocks noChangeArrowheads="1"/>
            </p:cNvSpPr>
            <p:nvPr/>
          </p:nvSpPr>
          <p:spPr bwMode="auto">
            <a:xfrm>
              <a:off x="2937505" y="7070990"/>
              <a:ext cx="461962" cy="36671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60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  <a:p>
              <a:pPr algn="ctr" eaLnBrk="0" latinLnBrk="0" hangingPunct="0"/>
              <a:r>
                <a:rPr kumimoji="0" lang="en-US" altLang="ko-KR" sz="60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  <a:p>
              <a:pPr algn="ctr" eaLnBrk="0" latinLnBrk="0" hangingPunct="0"/>
              <a:r>
                <a:rPr kumimoji="0" lang="en-US" altLang="ko-KR" sz="60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</p:txBody>
        </p:sp>
        <p:sp>
          <p:nvSpPr>
            <p:cNvPr id="200" name="Freeform 61"/>
            <p:cNvSpPr>
              <a:spLocks/>
            </p:cNvSpPr>
            <p:nvPr/>
          </p:nvSpPr>
          <p:spPr bwMode="auto">
            <a:xfrm rot="16200000">
              <a:off x="2903373" y="7592485"/>
              <a:ext cx="117475" cy="265112"/>
            </a:xfrm>
            <a:custGeom>
              <a:avLst/>
              <a:gdLst>
                <a:gd name="T0" fmla="*/ 0 w 238"/>
                <a:gd name="T1" fmla="*/ 0 h 286"/>
                <a:gd name="T2" fmla="*/ 0 w 238"/>
                <a:gd name="T3" fmla="*/ 0 h 286"/>
                <a:gd name="T4" fmla="*/ 0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 type="triangle" w="med" len="med"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01" name="Freeform 62"/>
            <p:cNvSpPr>
              <a:spLocks/>
            </p:cNvSpPr>
            <p:nvPr/>
          </p:nvSpPr>
          <p:spPr bwMode="auto">
            <a:xfrm rot="16200000">
              <a:off x="2864480" y="7450403"/>
              <a:ext cx="195262" cy="265112"/>
            </a:xfrm>
            <a:custGeom>
              <a:avLst/>
              <a:gdLst>
                <a:gd name="T0" fmla="*/ 0 w 238"/>
                <a:gd name="T1" fmla="*/ 0 h 286"/>
                <a:gd name="T2" fmla="*/ 19699 w 238"/>
                <a:gd name="T3" fmla="*/ 0 h 286"/>
                <a:gd name="T4" fmla="*/ 19699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02" name="Freeform 63"/>
            <p:cNvSpPr>
              <a:spLocks/>
            </p:cNvSpPr>
            <p:nvPr/>
          </p:nvSpPr>
          <p:spPr bwMode="auto">
            <a:xfrm rot="16200000">
              <a:off x="2744623" y="7135285"/>
              <a:ext cx="434975" cy="265112"/>
            </a:xfrm>
            <a:custGeom>
              <a:avLst/>
              <a:gdLst>
                <a:gd name="T0" fmla="*/ 0 w 238"/>
                <a:gd name="T1" fmla="*/ 0 h 286"/>
                <a:gd name="T2" fmla="*/ 130555422 w 238"/>
                <a:gd name="T3" fmla="*/ 0 h 286"/>
                <a:gd name="T4" fmla="*/ 130555422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03" name="Text Box 65"/>
            <p:cNvSpPr txBox="1">
              <a:spLocks noChangeArrowheads="1"/>
            </p:cNvSpPr>
            <p:nvPr/>
          </p:nvSpPr>
          <p:spPr bwMode="auto">
            <a:xfrm>
              <a:off x="1581780" y="7752559"/>
              <a:ext cx="1476375" cy="216086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ko-KR" altLang="en-US" sz="800" b="1" dirty="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정상 해제 후 </a:t>
              </a:r>
              <a:r>
                <a:rPr kumimoji="0" lang="en-US" altLang="ko-KR" sz="800" b="1" dirty="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Pool</a:t>
              </a:r>
              <a:r>
                <a:rPr kumimoji="0" lang="ko-KR" altLang="en-US" sz="800" b="1" dirty="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로 반환</a:t>
              </a:r>
            </a:p>
          </p:txBody>
        </p:sp>
        <p:sp>
          <p:nvSpPr>
            <p:cNvPr id="204" name="Text Box 66"/>
            <p:cNvSpPr txBox="1">
              <a:spLocks noChangeArrowheads="1"/>
            </p:cNvSpPr>
            <p:nvPr/>
          </p:nvSpPr>
          <p:spPr bwMode="auto">
            <a:xfrm>
              <a:off x="1620945" y="6840803"/>
              <a:ext cx="1184275" cy="37782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0" bIns="46038"/>
            <a:lstStyle/>
            <a:p>
              <a:pPr algn="ctr" eaLnBrk="0" latinLnBrk="0" hangingPunct="0">
                <a:spcBef>
                  <a:spcPct val="20000"/>
                </a:spcBef>
              </a:pPr>
              <a:r>
                <a:rPr kumimoji="0" lang="ko-KR" altLang="en-US" sz="70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프로그램 오류로 </a:t>
              </a:r>
              <a:r>
                <a:rPr kumimoji="0" lang="en-US" altLang="ko-KR" sz="700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Connection </a:t>
              </a:r>
              <a:r>
                <a:rPr kumimoji="0" lang="ko-KR" altLang="en-US" sz="800" b="1" dirty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반환 실패</a:t>
              </a:r>
            </a:p>
          </p:txBody>
        </p:sp>
        <p:sp>
          <p:nvSpPr>
            <p:cNvPr id="205" name="Freeform 67"/>
            <p:cNvSpPr>
              <a:spLocks/>
            </p:cNvSpPr>
            <p:nvPr/>
          </p:nvSpPr>
          <p:spPr bwMode="auto">
            <a:xfrm rot="16200000">
              <a:off x="2858923" y="6843185"/>
              <a:ext cx="206375" cy="265112"/>
            </a:xfrm>
            <a:custGeom>
              <a:avLst/>
              <a:gdLst>
                <a:gd name="T0" fmla="*/ 0 w 238"/>
                <a:gd name="T1" fmla="*/ 0 h 286"/>
                <a:gd name="T2" fmla="*/ 34569 w 238"/>
                <a:gd name="T3" fmla="*/ 0 h 286"/>
                <a:gd name="T4" fmla="*/ 34569 w 238"/>
                <a:gd name="T5" fmla="*/ 0 h 286"/>
                <a:gd name="T6" fmla="*/ 0 60000 65536"/>
                <a:gd name="T7" fmla="*/ 0 60000 65536"/>
                <a:gd name="T8" fmla="*/ 0 60000 65536"/>
                <a:gd name="T9" fmla="*/ 0 w 238"/>
                <a:gd name="T10" fmla="*/ 0 h 286"/>
                <a:gd name="T11" fmla="*/ 238 w 238"/>
                <a:gd name="T12" fmla="*/ 286 h 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286">
                  <a:moveTo>
                    <a:pt x="0" y="0"/>
                  </a:moveTo>
                  <a:lnTo>
                    <a:pt x="238" y="0"/>
                  </a:lnTo>
                  <a:lnTo>
                    <a:pt x="238" y="2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206" name="AutoShape 71"/>
            <p:cNvSpPr>
              <a:spLocks noChangeArrowheads="1"/>
            </p:cNvSpPr>
            <p:nvPr/>
          </p:nvSpPr>
          <p:spPr bwMode="auto">
            <a:xfrm>
              <a:off x="817392" y="7991000"/>
              <a:ext cx="3649085" cy="309361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DB Connection Pool Manager</a:t>
              </a:r>
            </a:p>
          </p:txBody>
        </p:sp>
        <p:sp>
          <p:nvSpPr>
            <p:cNvPr id="208" name="Oval 37"/>
            <p:cNvSpPr>
              <a:spLocks noChangeArrowheads="1"/>
            </p:cNvSpPr>
            <p:nvPr/>
          </p:nvSpPr>
          <p:spPr bwMode="auto">
            <a:xfrm>
              <a:off x="856301" y="6696340"/>
              <a:ext cx="706438" cy="227013"/>
            </a:xfrm>
            <a:prstGeom prst="roundRect">
              <a:avLst/>
            </a:prstGeom>
            <a:solidFill>
              <a:srgbClr val="99CCFF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EJB</a:t>
              </a:r>
            </a:p>
          </p:txBody>
        </p:sp>
        <p:sp>
          <p:nvSpPr>
            <p:cNvPr id="209" name="Oval 38"/>
            <p:cNvSpPr>
              <a:spLocks noChangeArrowheads="1"/>
            </p:cNvSpPr>
            <p:nvPr/>
          </p:nvSpPr>
          <p:spPr bwMode="auto">
            <a:xfrm>
              <a:off x="856301" y="7588885"/>
              <a:ext cx="706438" cy="223838"/>
            </a:xfrm>
            <a:prstGeom prst="roundRect">
              <a:avLst/>
            </a:prstGeom>
            <a:solidFill>
              <a:srgbClr val="99CCFF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Servlet</a:t>
              </a:r>
            </a:p>
          </p:txBody>
        </p:sp>
        <p:sp>
          <p:nvSpPr>
            <p:cNvPr id="210" name="Text Box 39"/>
            <p:cNvSpPr txBox="1">
              <a:spLocks noChangeArrowheads="1"/>
            </p:cNvSpPr>
            <p:nvPr/>
          </p:nvSpPr>
          <p:spPr bwMode="auto">
            <a:xfrm rot="16200000">
              <a:off x="977745" y="7083690"/>
              <a:ext cx="463550" cy="368300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/>
              <a:r>
                <a:rPr kumimoji="0" lang="en-US" altLang="ko-KR" sz="600" dirty="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  <a:p>
              <a:pPr algn="ctr" eaLnBrk="0" latinLnBrk="0" hangingPunct="0"/>
              <a:r>
                <a:rPr kumimoji="0" lang="en-US" altLang="ko-KR" sz="600" dirty="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  <a:p>
              <a:pPr algn="ctr" eaLnBrk="0" latinLnBrk="0" hangingPunct="0"/>
              <a:r>
                <a:rPr kumimoji="0" lang="en-US" altLang="ko-KR" sz="600" dirty="0">
                  <a:latin typeface="맑은 고딕" pitchFamily="50" charset="-127"/>
                  <a:ea typeface="맑은 고딕" pitchFamily="50" charset="-127"/>
                  <a:sym typeface="Wingdings 2" pitchFamily="18" charset="2"/>
                </a:rPr>
                <a:t></a:t>
              </a: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856301" y="6960319"/>
              <a:ext cx="706438" cy="220662"/>
            </a:xfrm>
            <a:prstGeom prst="roundRect">
              <a:avLst/>
            </a:prstGeom>
            <a:solidFill>
              <a:srgbClr val="99CCFF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900">
                  <a:latin typeface="맑은 고딕" pitchFamily="50" charset="-127"/>
                  <a:ea typeface="맑은 고딕" pitchFamily="50" charset="-127"/>
                </a:rPr>
                <a:t>Servlet</a:t>
              </a:r>
            </a:p>
          </p:txBody>
        </p:sp>
        <p:sp>
          <p:nvSpPr>
            <p:cNvPr id="212" name="Oval 58"/>
            <p:cNvSpPr>
              <a:spLocks noChangeArrowheads="1"/>
            </p:cNvSpPr>
            <p:nvPr/>
          </p:nvSpPr>
          <p:spPr bwMode="auto">
            <a:xfrm>
              <a:off x="856301" y="7337637"/>
              <a:ext cx="706438" cy="227012"/>
            </a:xfrm>
            <a:prstGeom prst="roundRect">
              <a:avLst/>
            </a:prstGeom>
            <a:solidFill>
              <a:srgbClr val="99CCFF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900">
                  <a:latin typeface="맑은 고딕" pitchFamily="50" charset="-127"/>
                  <a:ea typeface="맑은 고딕" pitchFamily="50" charset="-127"/>
                </a:rPr>
                <a:t>EJB</a:t>
              </a:r>
            </a:p>
          </p:txBody>
        </p:sp>
        <p:sp>
          <p:nvSpPr>
            <p:cNvPr id="213" name="Text Box 44"/>
            <p:cNvSpPr txBox="1">
              <a:spLocks noChangeArrowheads="1"/>
            </p:cNvSpPr>
            <p:nvPr/>
          </p:nvSpPr>
          <p:spPr bwMode="auto">
            <a:xfrm>
              <a:off x="2518469" y="6478820"/>
              <a:ext cx="1053727" cy="20161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kumimoji="0" lang="en-US" altLang="ko-KR" sz="800" b="1" dirty="0">
                  <a:latin typeface="맑은 고딕" pitchFamily="50" charset="-127"/>
                  <a:ea typeface="맑은 고딕" pitchFamily="50" charset="-127"/>
                </a:rPr>
                <a:t>Connection Pool</a:t>
              </a:r>
            </a:p>
          </p:txBody>
        </p:sp>
        <p:sp>
          <p:nvSpPr>
            <p:cNvPr id="214" name="Line 45"/>
            <p:cNvSpPr>
              <a:spLocks noChangeShapeType="1"/>
            </p:cNvSpPr>
            <p:nvPr/>
          </p:nvSpPr>
          <p:spPr bwMode="auto">
            <a:xfrm>
              <a:off x="3100070" y="6823340"/>
              <a:ext cx="702001" cy="281753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</p:spPr>
          <p:txBody>
            <a:bodyPr lIns="108000" tIns="0" rIns="108000" bIns="0"/>
            <a:lstStyle/>
            <a:p>
              <a:endParaRPr lang="ko-KR" altLang="en-US"/>
            </a:p>
          </p:txBody>
        </p:sp>
        <p:sp>
          <p:nvSpPr>
            <p:cNvPr id="215" name="Line 46"/>
            <p:cNvSpPr>
              <a:spLocks noChangeShapeType="1"/>
            </p:cNvSpPr>
            <p:nvPr/>
          </p:nvSpPr>
          <p:spPr bwMode="auto">
            <a:xfrm>
              <a:off x="3114755" y="7097978"/>
              <a:ext cx="642694" cy="156845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</p:spPr>
          <p:txBody>
            <a:bodyPr lIns="108000" tIns="0" rIns="108000" bIns="0"/>
            <a:lstStyle/>
            <a:p>
              <a:endParaRPr lang="ko-KR" altLang="en-US"/>
            </a:p>
          </p:txBody>
        </p:sp>
        <p:sp>
          <p:nvSpPr>
            <p:cNvPr id="216" name="Line 47"/>
            <p:cNvSpPr>
              <a:spLocks noChangeShapeType="1"/>
            </p:cNvSpPr>
            <p:nvPr/>
          </p:nvSpPr>
          <p:spPr bwMode="auto">
            <a:xfrm flipV="1">
              <a:off x="3090698" y="7269110"/>
              <a:ext cx="657226" cy="190816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</p:spPr>
          <p:txBody>
            <a:bodyPr lIns="108000" tIns="0" rIns="108000" bIns="0"/>
            <a:lstStyle/>
            <a:p>
              <a:endParaRPr lang="ko-KR" altLang="en-US"/>
            </a:p>
          </p:txBody>
        </p:sp>
        <p:sp>
          <p:nvSpPr>
            <p:cNvPr id="217" name="Line 48"/>
            <p:cNvSpPr>
              <a:spLocks noChangeShapeType="1"/>
            </p:cNvSpPr>
            <p:nvPr/>
          </p:nvSpPr>
          <p:spPr bwMode="auto">
            <a:xfrm flipV="1">
              <a:off x="3071648" y="7459925"/>
              <a:ext cx="730423" cy="263845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/>
              <a:tailEnd type="triangle" w="med" len="med"/>
            </a:ln>
          </p:spPr>
          <p:txBody>
            <a:bodyPr lIns="108000" tIns="0" rIns="108000" bIns="0"/>
            <a:lstStyle/>
            <a:p>
              <a:endParaRPr lang="ko-KR" altLang="en-US"/>
            </a:p>
          </p:txBody>
        </p:sp>
        <p:cxnSp>
          <p:nvCxnSpPr>
            <p:cNvPr id="218" name="AutoShape 53"/>
            <p:cNvCxnSpPr>
              <a:cxnSpLocks noChangeShapeType="1"/>
            </p:cNvCxnSpPr>
            <p:nvPr/>
          </p:nvCxnSpPr>
          <p:spPr bwMode="auto">
            <a:xfrm>
              <a:off x="1628611" y="6809846"/>
              <a:ext cx="1252537" cy="0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219" name="Picture 105" descr="DB"/>
            <p:cNvPicPr>
              <a:picLocks noChangeAspect="1" noChangeArrowheads="1"/>
            </p:cNvPicPr>
            <p:nvPr/>
          </p:nvPicPr>
          <p:blipFill>
            <a:blip r:embed="rId2">
              <a:lum brigh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712" y="6942243"/>
              <a:ext cx="9398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" name="Text Box 35"/>
            <p:cNvSpPr txBox="1">
              <a:spLocks noChangeArrowheads="1"/>
            </p:cNvSpPr>
            <p:nvPr/>
          </p:nvSpPr>
          <p:spPr bwMode="auto">
            <a:xfrm>
              <a:off x="3970313" y="7159301"/>
              <a:ext cx="362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ko-KR" sz="1000" b="1" dirty="0">
                  <a:latin typeface="+mn-ea"/>
                  <a:ea typeface="+mn-ea"/>
                </a:rPr>
                <a:t>DB</a:t>
              </a:r>
            </a:p>
          </p:txBody>
        </p:sp>
        <p:sp>
          <p:nvSpPr>
            <p:cNvPr id="221" name="Oval 490"/>
            <p:cNvSpPr>
              <a:spLocks noChangeArrowheads="1"/>
            </p:cNvSpPr>
            <p:nvPr/>
          </p:nvSpPr>
          <p:spPr bwMode="gray">
            <a:xfrm>
              <a:off x="2935076" y="6736080"/>
              <a:ext cx="147532" cy="147532"/>
            </a:xfrm>
            <a:prstGeom prst="ellipse">
              <a:avLst/>
            </a:prstGeom>
            <a:solidFill>
              <a:srgbClr val="336699"/>
            </a:solidFill>
            <a:ln w="19050" algn="ctr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222" name="Oval 490"/>
            <p:cNvSpPr>
              <a:spLocks noChangeArrowheads="1"/>
            </p:cNvSpPr>
            <p:nvPr/>
          </p:nvSpPr>
          <p:spPr bwMode="gray">
            <a:xfrm>
              <a:off x="2935076" y="6996884"/>
              <a:ext cx="147532" cy="147532"/>
            </a:xfrm>
            <a:prstGeom prst="ellipse">
              <a:avLst/>
            </a:prstGeom>
            <a:solidFill>
              <a:srgbClr val="336699"/>
            </a:solidFill>
            <a:ln w="19050" algn="ctr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223" name="Oval 490"/>
            <p:cNvSpPr>
              <a:spLocks noChangeArrowheads="1"/>
            </p:cNvSpPr>
            <p:nvPr/>
          </p:nvSpPr>
          <p:spPr bwMode="gray">
            <a:xfrm>
              <a:off x="2935076" y="7377377"/>
              <a:ext cx="147532" cy="147532"/>
            </a:xfrm>
            <a:prstGeom prst="ellipse">
              <a:avLst/>
            </a:prstGeom>
            <a:solidFill>
              <a:srgbClr val="336699"/>
            </a:solidFill>
            <a:ln w="19050" algn="ctr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224" name="Oval 490"/>
            <p:cNvSpPr>
              <a:spLocks noChangeArrowheads="1"/>
            </p:cNvSpPr>
            <p:nvPr/>
          </p:nvSpPr>
          <p:spPr bwMode="gray">
            <a:xfrm>
              <a:off x="2935076" y="7627038"/>
              <a:ext cx="147532" cy="147532"/>
            </a:xfrm>
            <a:prstGeom prst="ellipse">
              <a:avLst/>
            </a:prstGeom>
            <a:solidFill>
              <a:srgbClr val="336699"/>
            </a:solidFill>
            <a:ln w="19050" algn="ctr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 kern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225" name="AutoShape 555"/>
            <p:cNvSpPr>
              <a:spLocks noChangeArrowheads="1"/>
            </p:cNvSpPr>
            <p:nvPr/>
          </p:nvSpPr>
          <p:spPr bwMode="gray">
            <a:xfrm rot="3239695" flipH="1">
              <a:off x="4090507" y="7912862"/>
              <a:ext cx="468313" cy="450850"/>
            </a:xfrm>
            <a:custGeom>
              <a:avLst/>
              <a:gdLst>
                <a:gd name="G0" fmla="+- -320283 0 0"/>
                <a:gd name="G1" fmla="+- 3138071 0 0"/>
                <a:gd name="G2" fmla="+- -320283 0 3138071"/>
                <a:gd name="G3" fmla="+- 10800 0 0"/>
                <a:gd name="G4" fmla="+- 0 0 -32028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899 0 0"/>
                <a:gd name="G9" fmla="+- 0 0 3138071"/>
                <a:gd name="G10" fmla="+- 7899 0 2700"/>
                <a:gd name="G11" fmla="cos G10 -320283"/>
                <a:gd name="G12" fmla="sin G10 -320283"/>
                <a:gd name="G13" fmla="cos 13500 -320283"/>
                <a:gd name="G14" fmla="sin 13500 -320283"/>
                <a:gd name="G15" fmla="+- G11 10800 0"/>
                <a:gd name="G16" fmla="+- G12 10800 0"/>
                <a:gd name="G17" fmla="+- G13 10800 0"/>
                <a:gd name="G18" fmla="+- G14 10800 0"/>
                <a:gd name="G19" fmla="*/ 7899 1 2"/>
                <a:gd name="G20" fmla="+- G19 5400 0"/>
                <a:gd name="G21" fmla="cos G20 -320283"/>
                <a:gd name="G22" fmla="sin G20 -320283"/>
                <a:gd name="G23" fmla="+- G21 10800 0"/>
                <a:gd name="G24" fmla="+- G12 G23 G22"/>
                <a:gd name="G25" fmla="+- G22 G23 G11"/>
                <a:gd name="G26" fmla="cos 10800 -320283"/>
                <a:gd name="G27" fmla="sin 10800 -320283"/>
                <a:gd name="G28" fmla="cos 7899 -320283"/>
                <a:gd name="G29" fmla="sin 7899 -32028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138071"/>
                <a:gd name="G36" fmla="sin G34 3138071"/>
                <a:gd name="G37" fmla="+/ 3138071 -32028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899 G39"/>
                <a:gd name="G43" fmla="sin 7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51 w 21600"/>
                <a:gd name="T5" fmla="*/ 6842 h 21600"/>
                <a:gd name="T6" fmla="*/ 17070 w 21600"/>
                <a:gd name="T7" fmla="*/ 17735 h 21600"/>
                <a:gd name="T8" fmla="*/ 3450 w 21600"/>
                <a:gd name="T9" fmla="*/ 7905 h 21600"/>
                <a:gd name="T10" fmla="*/ 24250 w 21600"/>
                <a:gd name="T11" fmla="*/ 9649 h 21600"/>
                <a:gd name="T12" fmla="*/ 20470 w 21600"/>
                <a:gd name="T13" fmla="*/ 14139 h 21600"/>
                <a:gd name="T14" fmla="*/ 15980 w 21600"/>
                <a:gd name="T15" fmla="*/ 1035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670" y="10127"/>
                  </a:moveTo>
                  <a:cubicBezTo>
                    <a:pt x="18320" y="6040"/>
                    <a:pt x="14901" y="2901"/>
                    <a:pt x="10800" y="2901"/>
                  </a:cubicBezTo>
                  <a:cubicBezTo>
                    <a:pt x="6437" y="2901"/>
                    <a:pt x="2901" y="6437"/>
                    <a:pt x="2901" y="10800"/>
                  </a:cubicBezTo>
                  <a:cubicBezTo>
                    <a:pt x="2901" y="15162"/>
                    <a:pt x="6437" y="18699"/>
                    <a:pt x="10800" y="18699"/>
                  </a:cubicBezTo>
                  <a:cubicBezTo>
                    <a:pt x="12757" y="18699"/>
                    <a:pt x="14645" y="17972"/>
                    <a:pt x="16097" y="16659"/>
                  </a:cubicBezTo>
                  <a:lnTo>
                    <a:pt x="18042" y="18811"/>
                  </a:lnTo>
                  <a:cubicBezTo>
                    <a:pt x="16057" y="20606"/>
                    <a:pt x="13476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408" y="-1"/>
                    <a:pt x="21082" y="4292"/>
                    <a:pt x="21560" y="9879"/>
                  </a:cubicBezTo>
                  <a:lnTo>
                    <a:pt x="24250" y="9649"/>
                  </a:lnTo>
                  <a:lnTo>
                    <a:pt x="20470" y="14139"/>
                  </a:lnTo>
                  <a:lnTo>
                    <a:pt x="15980" y="10357"/>
                  </a:lnTo>
                  <a:lnTo>
                    <a:pt x="18670" y="1012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dist="35921" dir="2700000" algn="ctr" rotWithShape="0">
                <a:schemeClr val="bg1">
                  <a:lumMod val="65000"/>
                  <a:alpha val="50000"/>
                </a:schemeClr>
              </a:outerShdw>
            </a:effectLst>
            <a:extLst/>
          </p:spPr>
          <p:txBody>
            <a:bodyPr wrap="none" lIns="0" tIns="0" rIns="0" bIns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62">
                <a:solidFill>
                  <a:prstClr val="black"/>
                </a:solidFill>
              </a:endParaRPr>
            </a:p>
          </p:txBody>
        </p:sp>
        <p:pic>
          <p:nvPicPr>
            <p:cNvPr id="226" name="Picture 4" descr="alert, attention, caution, danger, exclamation, stop, warning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79" y="6704182"/>
              <a:ext cx="211928" cy="21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1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555" y="7184844"/>
              <a:ext cx="154175" cy="16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Text Box 65"/>
            <p:cNvSpPr txBox="1">
              <a:spLocks noChangeArrowheads="1"/>
            </p:cNvSpPr>
            <p:nvPr/>
          </p:nvSpPr>
          <p:spPr bwMode="auto">
            <a:xfrm>
              <a:off x="3604829" y="7482526"/>
              <a:ext cx="999732" cy="50847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en-US" altLang="ko-KR" sz="900" b="1" dirty="0">
                  <a:latin typeface="맑은 고딕" pitchFamily="50" charset="-127"/>
                  <a:ea typeface="맑은 고딕" pitchFamily="50" charset="-127"/>
                </a:rPr>
                <a:t>Connection </a:t>
              </a:r>
              <a:r>
                <a:rPr kumimoji="0" lang="ko-KR" altLang="en-US" sz="900" b="1" dirty="0">
                  <a:latin typeface="맑은 고딕" pitchFamily="50" charset="-127"/>
                  <a:ea typeface="맑은 고딕" pitchFamily="50" charset="-127"/>
                </a:rPr>
                <a:t>강제 반환 명령 수행</a:t>
              </a:r>
              <a:endParaRPr kumimoji="0" lang="en-US" altLang="ko-KR" sz="9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4.6 Active Management</a:t>
            </a:r>
            <a:r>
              <a:rPr lang="ko-KR" altLang="en-US" dirty="0" smtClean="0"/>
              <a:t>를 통한 장애 예방 </a:t>
            </a:r>
            <a:r>
              <a:rPr lang="en-US" altLang="ko-KR" dirty="0" smtClean="0"/>
              <a:t>(1/2)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는 </a:t>
            </a:r>
            <a:r>
              <a:rPr lang="ko-KR" altLang="ko-KR" dirty="0" smtClean="0"/>
              <a:t>Active Management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기능을 사용하여 </a:t>
            </a:r>
            <a:r>
              <a:rPr lang="ko-KR" altLang="ko-KR" dirty="0" smtClean="0"/>
              <a:t>설정된 </a:t>
            </a:r>
            <a:r>
              <a:rPr lang="ko-KR" altLang="en-US" dirty="0" smtClean="0"/>
              <a:t>T</a:t>
            </a:r>
            <a:r>
              <a:rPr lang="ko-KR" altLang="ko-KR" dirty="0" smtClean="0"/>
              <a:t>hread 관리 정책보다 </a:t>
            </a:r>
            <a:r>
              <a:rPr lang="ko-KR" altLang="en-US" dirty="0" smtClean="0"/>
              <a:t>T</a:t>
            </a:r>
            <a:r>
              <a:rPr lang="ko-KR" altLang="ko-KR" dirty="0" smtClean="0"/>
              <a:t>hread hang</a:t>
            </a:r>
            <a:r>
              <a:rPr lang="ko-KR" altLang="en-US" dirty="0" smtClean="0"/>
              <a:t>-</a:t>
            </a:r>
            <a:r>
              <a:rPr lang="ko-KR" altLang="ko-KR" dirty="0" smtClean="0"/>
              <a:t>up 수치가 높으면, 관리자에게 메일을 보내고, 컨테이너를 </a:t>
            </a:r>
            <a:r>
              <a:rPr lang="ko-KR" altLang="ko-KR" dirty="0" err="1" smtClean="0"/>
              <a:t>재시작</a:t>
            </a:r>
            <a:r>
              <a:rPr lang="ko-KR" altLang="en-US" dirty="0" smtClean="0"/>
              <a:t> </a:t>
            </a:r>
            <a:r>
              <a:rPr lang="ko-KR" altLang="ko-KR" dirty="0" smtClean="0"/>
              <a:t>함으로써 </a:t>
            </a:r>
            <a:r>
              <a:rPr lang="ko-KR" altLang="en-US" dirty="0" smtClean="0"/>
              <a:t>장애를 사전에 예방하고 관리하도록 지원합니다</a:t>
            </a:r>
            <a:r>
              <a:rPr lang="en-US" altLang="ko-KR" dirty="0" smtClean="0"/>
              <a:t>.</a:t>
            </a:r>
            <a:endParaRPr lang="ko-KR" altLang="ko-KR" dirty="0" smtClean="0"/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Active Management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기능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404813" y="2508977"/>
            <a:ext cx="2956828" cy="184666"/>
            <a:chOff x="341312" y="2191410"/>
            <a:chExt cx="2956828" cy="184666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Active Management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수행 프로세스</a:t>
              </a: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3" name="L 도형 62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1060449" y="2910870"/>
            <a:ext cx="4881563" cy="3481388"/>
            <a:chOff x="549275" y="2623073"/>
            <a:chExt cx="4881563" cy="3481388"/>
          </a:xfrm>
        </p:grpSpPr>
        <p:sp>
          <p:nvSpPr>
            <p:cNvPr id="64" name="AutoShape 68"/>
            <p:cNvSpPr>
              <a:spLocks noChangeArrowheads="1"/>
            </p:cNvSpPr>
            <p:nvPr/>
          </p:nvSpPr>
          <p:spPr bwMode="auto">
            <a:xfrm>
              <a:off x="549275" y="2623073"/>
              <a:ext cx="1857375" cy="1592263"/>
            </a:xfrm>
            <a:prstGeom prst="roundRect">
              <a:avLst>
                <a:gd name="adj" fmla="val 5481"/>
              </a:avLst>
            </a:prstGeom>
            <a:solidFill>
              <a:srgbClr val="E0E6EC"/>
            </a:solidFill>
            <a:ln w="25400" algn="ctr">
              <a:solidFill>
                <a:srgbClr val="96A2B0"/>
              </a:solidFill>
              <a:round/>
              <a:headEnd/>
              <a:tailEnd/>
            </a:ln>
          </p:spPr>
          <p:txBody>
            <a:bodyPr lIns="0" tIns="72000" rIns="0" bIns="0"/>
            <a:lstStyle/>
            <a:p>
              <a:pPr algn="ctr" fontAlgn="ctr" latinLnBrk="0">
                <a:buClr>
                  <a:srgbClr val="8EACC4"/>
                </a:buClr>
              </a:pPr>
              <a:r>
                <a:rPr lang="en-US" altLang="ko-KR" sz="1000" b="1">
                  <a:solidFill>
                    <a:srgbClr val="2B404B"/>
                  </a:solidFill>
                  <a:latin typeface="맑은 고딕" pitchFamily="50" charset="-127"/>
                  <a:ea typeface="맑은 고딕" pitchFamily="50" charset="-127"/>
                </a:rPr>
                <a:t>JEUS Active Management</a:t>
              </a:r>
            </a:p>
            <a:p>
              <a:pPr algn="ctr" fontAlgn="ctr" latinLnBrk="0">
                <a:buClr>
                  <a:srgbClr val="8EACC4"/>
                </a:buClr>
              </a:pPr>
              <a:r>
                <a:rPr lang="ko-KR" altLang="en-US" sz="1000" b="1">
                  <a:solidFill>
                    <a:srgbClr val="2B404B"/>
                  </a:solidFill>
                  <a:latin typeface="맑은 고딕" pitchFamily="50" charset="-127"/>
                  <a:ea typeface="맑은 고딕" pitchFamily="50" charset="-127"/>
                </a:rPr>
                <a:t>환경 설정</a:t>
              </a:r>
            </a:p>
          </p:txBody>
        </p:sp>
        <p:sp>
          <p:nvSpPr>
            <p:cNvPr id="65" name="AutoShape 97"/>
            <p:cNvSpPr>
              <a:spLocks noChangeArrowheads="1"/>
            </p:cNvSpPr>
            <p:nvPr/>
          </p:nvSpPr>
          <p:spPr bwMode="auto">
            <a:xfrm>
              <a:off x="549275" y="4442348"/>
              <a:ext cx="1857375" cy="1662113"/>
            </a:xfrm>
            <a:prstGeom prst="roundRect">
              <a:avLst>
                <a:gd name="adj" fmla="val 6667"/>
              </a:avLst>
            </a:prstGeom>
            <a:solidFill>
              <a:srgbClr val="E0E6EC"/>
            </a:solidFill>
            <a:ln w="25400" algn="ctr">
              <a:solidFill>
                <a:srgbClr val="96A2B0"/>
              </a:solidFill>
              <a:round/>
              <a:headEnd/>
              <a:tailEnd/>
            </a:ln>
          </p:spPr>
          <p:txBody>
            <a:bodyPr lIns="0" tIns="72000" rIns="0" bIns="0"/>
            <a:lstStyle/>
            <a:p>
              <a:pPr algn="ctr" fontAlgn="ctr" latinLnBrk="0">
                <a:buClr>
                  <a:srgbClr val="8EACC4"/>
                </a:buClr>
              </a:pPr>
              <a:r>
                <a:rPr lang="ko-KR" altLang="en-US" sz="1000" b="1">
                  <a:solidFill>
                    <a:srgbClr val="2B404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자동 엔진 관리</a:t>
              </a:r>
            </a:p>
          </p:txBody>
        </p:sp>
        <p:sp>
          <p:nvSpPr>
            <p:cNvPr id="66" name="AutoShape 100"/>
            <p:cNvSpPr>
              <a:spLocks noChangeArrowheads="1"/>
            </p:cNvSpPr>
            <p:nvPr/>
          </p:nvSpPr>
          <p:spPr bwMode="auto">
            <a:xfrm>
              <a:off x="630238" y="4743973"/>
              <a:ext cx="1720850" cy="1285875"/>
            </a:xfrm>
            <a:prstGeom prst="roundRect">
              <a:avLst>
                <a:gd name="adj" fmla="val 5042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72000" tIns="46800" rIns="36000" bIns="36000"/>
            <a:lstStyle/>
            <a:p>
              <a:pPr marL="133350" indent="-133350" latinLnBrk="0">
                <a:lnSpc>
                  <a:spcPct val="110000"/>
                </a:lnSpc>
                <a:spcBef>
                  <a:spcPct val="10000"/>
                </a:spcBef>
                <a:buClr>
                  <a:schemeClr val="bg2"/>
                </a:buClr>
                <a:buSzPct val="90000"/>
                <a:buFontTx/>
                <a:buChar char="•"/>
              </a:pPr>
              <a:r>
                <a:rPr lang="ko-KR" altLang="en-US" sz="1000">
                  <a:latin typeface="맑은 고딕" pitchFamily="50" charset="-127"/>
                  <a:ea typeface="맑은 고딕" pitchFamily="50" charset="-127"/>
                </a:rPr>
                <a:t>관리자에게 전자우편 발송</a:t>
              </a:r>
            </a:p>
            <a:p>
              <a:pPr marL="133350" indent="-133350" latinLnBrk="0">
                <a:lnSpc>
                  <a:spcPct val="110000"/>
                </a:lnSpc>
                <a:spcBef>
                  <a:spcPct val="10000"/>
                </a:spcBef>
                <a:buClr>
                  <a:schemeClr val="bg2"/>
                </a:buClr>
                <a:buSzPct val="90000"/>
                <a:buFontTx/>
                <a:buChar char="•"/>
              </a:pPr>
              <a:r>
                <a:rPr lang="ko-KR" altLang="en-US" sz="1000">
                  <a:latin typeface="맑은 고딕" pitchFamily="50" charset="-127"/>
                  <a:ea typeface="맑은 고딕" pitchFamily="50" charset="-127"/>
                </a:rPr>
                <a:t>장애 발생 엔진      재시작</a:t>
              </a:r>
            </a:p>
          </p:txBody>
        </p:sp>
        <p:sp>
          <p:nvSpPr>
            <p:cNvPr id="67" name="AutoShape 2"/>
            <p:cNvSpPr>
              <a:spLocks noChangeArrowheads="1"/>
            </p:cNvSpPr>
            <p:nvPr/>
          </p:nvSpPr>
          <p:spPr bwMode="auto">
            <a:xfrm>
              <a:off x="2586038" y="3081861"/>
              <a:ext cx="2844800" cy="1428750"/>
            </a:xfrm>
            <a:prstGeom prst="roundRect">
              <a:avLst>
                <a:gd name="adj" fmla="val 5231"/>
              </a:avLst>
            </a:prstGeom>
            <a:solidFill>
              <a:schemeClr val="bg1"/>
            </a:solidFill>
            <a:ln w="25400" algn="ctr">
              <a:solidFill>
                <a:srgbClr val="96A2B0"/>
              </a:solidFill>
              <a:round/>
              <a:headEnd/>
              <a:tailEnd/>
            </a:ln>
          </p:spPr>
          <p:txBody>
            <a:bodyPr lIns="0" tIns="72000" rIns="0" bIns="0"/>
            <a:lstStyle/>
            <a:p>
              <a:pPr algn="ctr" fontAlgn="ctr" latinLnBrk="0">
                <a:buClr>
                  <a:srgbClr val="8EACC4"/>
                </a:buClr>
              </a:pPr>
              <a:endParaRPr lang="ko-KR" altLang="ko-KR" sz="1000">
                <a:solidFill>
                  <a:srgbClr val="2B404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8" name="AutoShape 11"/>
            <p:cNvSpPr>
              <a:spLocks noChangeArrowheads="1"/>
            </p:cNvSpPr>
            <p:nvPr/>
          </p:nvSpPr>
          <p:spPr bwMode="auto">
            <a:xfrm>
              <a:off x="2557463" y="4790182"/>
              <a:ext cx="2865437" cy="377825"/>
            </a:xfrm>
            <a:prstGeom prst="roundRect">
              <a:avLst>
                <a:gd name="adj" fmla="val 16667"/>
              </a:avLst>
            </a:prstGeom>
            <a:solidFill>
              <a:srgbClr val="D9DBC7"/>
            </a:solidFill>
            <a:ln w="12700" algn="ctr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lIns="72000" rIns="54000" anchor="ctr"/>
            <a:lstStyle/>
            <a:p>
              <a:pPr algn="ctr" latinLnBrk="0">
                <a:defRPr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EJB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모듈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, Web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모듈에서의 </a:t>
              </a:r>
              <a:r>
                <a:rPr lang="ko-KR" altLang="en-US" sz="1000" dirty="0" err="1">
                  <a:latin typeface="맑은 고딕" pitchFamily="50" charset="-127"/>
                  <a:ea typeface="맑은 고딕" pitchFamily="50" charset="-127"/>
                </a:rPr>
                <a:t>쓰레드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000" dirty="0" err="1">
                  <a:latin typeface="맑은 고딕" pitchFamily="50" charset="-127"/>
                  <a:ea typeface="맑은 고딕" pitchFamily="50" charset="-127"/>
                </a:rPr>
                <a:t>Hangup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등 장애 발생 감지</a:t>
              </a:r>
            </a:p>
          </p:txBody>
        </p:sp>
        <p:sp>
          <p:nvSpPr>
            <p:cNvPr id="69" name="AutoShape 16"/>
            <p:cNvSpPr>
              <a:spLocks noChangeArrowheads="1"/>
            </p:cNvSpPr>
            <p:nvPr/>
          </p:nvSpPr>
          <p:spPr bwMode="auto">
            <a:xfrm>
              <a:off x="2557463" y="2681811"/>
              <a:ext cx="2865437" cy="323850"/>
            </a:xfrm>
            <a:prstGeom prst="roundRect">
              <a:avLst>
                <a:gd name="adj" fmla="val 16667"/>
              </a:avLst>
            </a:prstGeom>
            <a:solidFill>
              <a:srgbClr val="D9DBC7"/>
            </a:solidFill>
            <a:ln w="12700" algn="ctr">
              <a:noFill/>
              <a:round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lIns="72000" rIns="54000" anchor="ctr"/>
            <a:lstStyle/>
            <a:p>
              <a:pPr algn="ctr" latinLnBrk="0">
                <a:defRPr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EJB, Web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엔진 비정상 동작 감지</a:t>
              </a:r>
            </a:p>
          </p:txBody>
        </p:sp>
        <p:sp>
          <p:nvSpPr>
            <p:cNvPr id="70" name="AutoShape 93"/>
            <p:cNvSpPr>
              <a:spLocks noChangeArrowheads="1"/>
            </p:cNvSpPr>
            <p:nvPr/>
          </p:nvSpPr>
          <p:spPr bwMode="auto">
            <a:xfrm>
              <a:off x="2557463" y="5561536"/>
              <a:ext cx="2865437" cy="528637"/>
            </a:xfrm>
            <a:prstGeom prst="roundRect">
              <a:avLst>
                <a:gd name="adj" fmla="val 8792"/>
              </a:avLst>
            </a:prstGeom>
            <a:solidFill>
              <a:schemeClr val="bg1"/>
            </a:solidFill>
            <a:ln w="254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72000" rIns="0" bIns="0"/>
            <a:lstStyle/>
            <a:p>
              <a:pPr algn="ctr" fontAlgn="ctr" latinLnBrk="0">
                <a:buClr>
                  <a:srgbClr val="8EACC4"/>
                </a:buClr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JEUS Active Management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에 설정된 오류정책</a:t>
              </a:r>
            </a:p>
            <a:p>
              <a:pPr algn="ctr" fontAlgn="ctr" latinLnBrk="0">
                <a:buClr>
                  <a:srgbClr val="8EACC4"/>
                </a:buClr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또는 조건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에 따라 비정상적인 현상여부 검사</a:t>
              </a:r>
            </a:p>
          </p:txBody>
        </p:sp>
        <p:sp>
          <p:nvSpPr>
            <p:cNvPr id="71" name="AutoShape 3"/>
            <p:cNvSpPr>
              <a:spLocks noChangeArrowheads="1"/>
            </p:cNvSpPr>
            <p:nvPr/>
          </p:nvSpPr>
          <p:spPr bwMode="auto">
            <a:xfrm>
              <a:off x="2727325" y="3459686"/>
              <a:ext cx="1211263" cy="881062"/>
            </a:xfrm>
            <a:prstGeom prst="roundRect">
              <a:avLst>
                <a:gd name="adj" fmla="val 6514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9AAFC2"/>
              </a:solidFill>
              <a:round/>
              <a:headEnd/>
              <a:tailEnd/>
            </a:ln>
          </p:spPr>
          <p:txBody>
            <a:bodyPr/>
            <a:lstStyle/>
            <a:p>
              <a:pPr eaLnBrk="0" latinLnBrk="0" hangingPunct="0"/>
              <a:r>
                <a:rPr kumimoji="0" lang="ko-KR" altLang="en-US" sz="1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웹 컨테이너</a:t>
              </a:r>
            </a:p>
          </p:txBody>
        </p:sp>
        <p:sp>
          <p:nvSpPr>
            <p:cNvPr id="72" name="AutoShape 4"/>
            <p:cNvSpPr>
              <a:spLocks noChangeArrowheads="1"/>
            </p:cNvSpPr>
            <p:nvPr/>
          </p:nvSpPr>
          <p:spPr bwMode="auto">
            <a:xfrm>
              <a:off x="4068763" y="3459686"/>
              <a:ext cx="1211262" cy="881062"/>
            </a:xfrm>
            <a:prstGeom prst="roundRect">
              <a:avLst>
                <a:gd name="adj" fmla="val 5292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9AAFC2"/>
              </a:solidFill>
              <a:round/>
              <a:headEnd/>
              <a:tailEnd/>
            </a:ln>
          </p:spPr>
          <p:txBody>
            <a:bodyPr/>
            <a:lstStyle/>
            <a:p>
              <a:pPr eaLnBrk="0" latinLnBrk="0" hangingPunct="0"/>
              <a:r>
                <a:rPr kumimoji="0" lang="en-US" altLang="ko-KR" sz="1000" b="1">
                  <a:latin typeface="맑은 고딕" pitchFamily="50" charset="-127"/>
                  <a:ea typeface="맑은 고딕" pitchFamily="50" charset="-127"/>
                </a:rPr>
                <a:t>EJB </a:t>
              </a:r>
              <a:r>
                <a:rPr kumimoji="0" lang="ko-KR" altLang="en-US" sz="1000" b="1">
                  <a:latin typeface="맑은 고딕" pitchFamily="50" charset="-127"/>
                  <a:ea typeface="맑은 고딕" pitchFamily="50" charset="-127"/>
                </a:rPr>
                <a:t>컨테이너</a:t>
              </a:r>
            </a:p>
          </p:txBody>
        </p:sp>
        <p:sp>
          <p:nvSpPr>
            <p:cNvPr id="73" name="AutoShape 13"/>
            <p:cNvSpPr>
              <a:spLocks noChangeArrowheads="1"/>
            </p:cNvSpPr>
            <p:nvPr/>
          </p:nvSpPr>
          <p:spPr bwMode="auto">
            <a:xfrm>
              <a:off x="2844800" y="3847036"/>
              <a:ext cx="990600" cy="369887"/>
            </a:xfrm>
            <a:prstGeom prst="roundRect">
              <a:avLst>
                <a:gd name="adj" fmla="val 16667"/>
              </a:avLst>
            </a:prstGeom>
            <a:solidFill>
              <a:srgbClr val="738FA9"/>
            </a:solidFill>
            <a:ln w="12700" algn="ctr">
              <a:noFill/>
              <a:round/>
              <a:headEnd/>
              <a:tailEnd/>
            </a:ln>
          </p:spPr>
          <p:txBody>
            <a:bodyPr lIns="54000" tIns="25200" rIns="54000" bIns="25200" anchor="ctr"/>
            <a:lstStyle/>
            <a:p>
              <a:pPr algn="ctr" latinLnBrk="0"/>
              <a:r>
                <a:rPr lang="en-US" altLang="ko-KR" sz="10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JSP, Servlet</a:t>
              </a:r>
            </a:p>
          </p:txBody>
        </p:sp>
        <p:sp>
          <p:nvSpPr>
            <p:cNvPr id="74" name="AutoShape 14"/>
            <p:cNvSpPr>
              <a:spLocks noChangeArrowheads="1"/>
            </p:cNvSpPr>
            <p:nvPr/>
          </p:nvSpPr>
          <p:spPr bwMode="auto">
            <a:xfrm>
              <a:off x="4140200" y="3847036"/>
              <a:ext cx="1063625" cy="369887"/>
            </a:xfrm>
            <a:prstGeom prst="roundRect">
              <a:avLst>
                <a:gd name="adj" fmla="val 16667"/>
              </a:avLst>
            </a:prstGeom>
            <a:solidFill>
              <a:srgbClr val="738FA9"/>
            </a:solidFill>
            <a:ln w="12700" algn="ctr">
              <a:noFill/>
              <a:round/>
              <a:headEnd/>
              <a:tailEnd/>
            </a:ln>
          </p:spPr>
          <p:txBody>
            <a:bodyPr lIns="54000" tIns="25200" rIns="54000" bIns="25200" anchor="ctr"/>
            <a:lstStyle/>
            <a:p>
              <a:pPr algn="ctr" latinLnBrk="0"/>
              <a:r>
                <a:rPr lang="en-US" altLang="ko-KR" sz="10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EJB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2662238" y="3140598"/>
              <a:ext cx="895350" cy="2444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WAS (JEUS)</a:t>
              </a:r>
            </a:p>
          </p:txBody>
        </p:sp>
        <p:cxnSp>
          <p:nvCxnSpPr>
            <p:cNvPr id="76" name="AutoShape 19"/>
            <p:cNvCxnSpPr>
              <a:cxnSpLocks noChangeShapeType="1"/>
              <a:stCxn id="73" idx="2"/>
              <a:endCxn id="68" idx="0"/>
            </p:cNvCxnSpPr>
            <p:nvPr/>
          </p:nvCxnSpPr>
          <p:spPr bwMode="auto">
            <a:xfrm>
              <a:off x="3340100" y="4216923"/>
              <a:ext cx="650082" cy="57325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20"/>
            <p:cNvCxnSpPr>
              <a:cxnSpLocks noChangeShapeType="1"/>
              <a:stCxn id="74" idx="2"/>
              <a:endCxn id="68" idx="0"/>
            </p:cNvCxnSpPr>
            <p:nvPr/>
          </p:nvCxnSpPr>
          <p:spPr bwMode="auto">
            <a:xfrm flipH="1">
              <a:off x="3990182" y="4216923"/>
              <a:ext cx="681831" cy="57325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78" name="AutoShape 96"/>
            <p:cNvSpPr>
              <a:spLocks noChangeArrowheads="1"/>
            </p:cNvSpPr>
            <p:nvPr/>
          </p:nvSpPr>
          <p:spPr bwMode="auto">
            <a:xfrm rot="16200000" flipH="1">
              <a:off x="3740150" y="4933058"/>
              <a:ext cx="396875" cy="866775"/>
            </a:xfrm>
            <a:prstGeom prst="rightArrow">
              <a:avLst>
                <a:gd name="adj1" fmla="val 64685"/>
                <a:gd name="adj2" fmla="val 43977"/>
              </a:avLst>
            </a:prstGeom>
            <a:solidFill>
              <a:srgbClr val="BAC8D4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ko-KR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" name="AutoShape 71"/>
            <p:cNvSpPr>
              <a:spLocks noChangeArrowheads="1"/>
            </p:cNvSpPr>
            <p:nvPr/>
          </p:nvSpPr>
          <p:spPr bwMode="auto">
            <a:xfrm>
              <a:off x="630238" y="3081861"/>
              <a:ext cx="1720850" cy="1058862"/>
            </a:xfrm>
            <a:prstGeom prst="roundRect">
              <a:avLst>
                <a:gd name="adj" fmla="val 5042"/>
              </a:avLst>
            </a:prstGeom>
            <a:solidFill>
              <a:schemeClr val="bg1">
                <a:alpha val="89803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lIns="72000" tIns="46800" rIns="36000" bIns="36000" anchor="ctr"/>
            <a:lstStyle/>
            <a:p>
              <a:pPr marL="133350" indent="-133350" latinLnBrk="0">
                <a:lnSpc>
                  <a:spcPct val="130000"/>
                </a:lnSpc>
                <a:spcBef>
                  <a:spcPct val="10000"/>
                </a:spcBef>
                <a:buClr>
                  <a:schemeClr val="bg2"/>
                </a:buClr>
                <a:buSzPct val="90000"/>
                <a:buFontTx/>
                <a:buChar char="•"/>
              </a:pP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최대 허용 가능 블록 </a:t>
              </a:r>
              <a:r>
                <a:rPr lang="ko-KR" altLang="en-US" sz="1000" dirty="0" err="1">
                  <a:latin typeface="맑은 고딕" pitchFamily="50" charset="-127"/>
                  <a:ea typeface="맑은 고딕" pitchFamily="50" charset="-127"/>
                </a:rPr>
                <a:t>쓰레드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 수 설정</a:t>
              </a:r>
            </a:p>
            <a:p>
              <a:pPr marL="133350" indent="-133350" latinLnBrk="0">
                <a:lnSpc>
                  <a:spcPct val="130000"/>
                </a:lnSpc>
                <a:spcBef>
                  <a:spcPct val="10000"/>
                </a:spcBef>
                <a:buClr>
                  <a:schemeClr val="bg2"/>
                </a:buClr>
                <a:buSzPct val="90000"/>
                <a:buFontTx/>
                <a:buChar char="•"/>
              </a:pP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최대 블록 가능 시간 설정</a:t>
              </a:r>
            </a:p>
            <a:p>
              <a:pPr marL="133350" indent="-133350" latinLnBrk="0">
                <a:lnSpc>
                  <a:spcPct val="130000"/>
                </a:lnSpc>
                <a:spcBef>
                  <a:spcPct val="10000"/>
                </a:spcBef>
                <a:buClr>
                  <a:schemeClr val="bg2"/>
                </a:buClr>
                <a:buSzPct val="90000"/>
                <a:buFontTx/>
                <a:buChar char="•"/>
              </a:pP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전자우편 통보 설정</a:t>
              </a:r>
            </a:p>
          </p:txBody>
        </p:sp>
        <p:pic>
          <p:nvPicPr>
            <p:cNvPr id="80" name="Picture 4" descr="error, network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633" y="5220657"/>
              <a:ext cx="707159" cy="70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그룹 80"/>
            <p:cNvGrpSpPr/>
            <p:nvPr/>
          </p:nvGrpSpPr>
          <p:grpSpPr>
            <a:xfrm>
              <a:off x="4272519" y="3108849"/>
              <a:ext cx="1089077" cy="342900"/>
              <a:chOff x="4453081" y="3108849"/>
              <a:chExt cx="1089077" cy="342900"/>
            </a:xfrm>
          </p:grpSpPr>
          <p:pic>
            <p:nvPicPr>
              <p:cNvPr id="82" name="Picture 4" descr="alert, attention, caution, danger, exclamation, stop, warning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3081" y="3108849"/>
                <a:ext cx="341312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직사각형 82"/>
              <p:cNvSpPr/>
              <p:nvPr/>
            </p:nvSpPr>
            <p:spPr>
              <a:xfrm>
                <a:off x="4743541" y="3149494"/>
                <a:ext cx="79861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100" b="1" dirty="0" smtClean="0">
                    <a:latin typeface="맑은 고딕" pitchFamily="50" charset="-127"/>
                    <a:ea typeface="맑은 고딕" pitchFamily="50" charset="-127"/>
                  </a:rPr>
                  <a:t>엔진 장애</a:t>
                </a:r>
                <a:endParaRPr lang="ko-KR" altLang="en-US" sz="1100" b="1" dirty="0"/>
              </a:p>
            </p:txBody>
          </p:sp>
        </p:grpSp>
        <p:grpSp>
          <p:nvGrpSpPr>
            <p:cNvPr id="84" name="그룹 83"/>
            <p:cNvGrpSpPr/>
            <p:nvPr/>
          </p:nvGrpSpPr>
          <p:grpSpPr>
            <a:xfrm>
              <a:off x="3813196" y="4185173"/>
              <a:ext cx="1079459" cy="342900"/>
              <a:chOff x="4453081" y="3108849"/>
              <a:chExt cx="1079459" cy="342900"/>
            </a:xfrm>
          </p:grpSpPr>
          <p:pic>
            <p:nvPicPr>
              <p:cNvPr id="85" name="Picture 4" descr="alert, attention, caution, danger, exclamation, stop, warning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3081" y="3108849"/>
                <a:ext cx="341312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직사각형 85"/>
              <p:cNvSpPr/>
              <p:nvPr/>
            </p:nvSpPr>
            <p:spPr>
              <a:xfrm>
                <a:off x="4743541" y="3149494"/>
                <a:ext cx="78899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100" b="1" dirty="0" smtClean="0">
                    <a:latin typeface="맑은 고딕" pitchFamily="50" charset="-127"/>
                    <a:ea typeface="맑은 고딕" pitchFamily="50" charset="-127"/>
                  </a:rPr>
                  <a:t>APP</a:t>
                </a:r>
                <a:r>
                  <a:rPr lang="ko-KR" altLang="en-US" sz="1100" b="1" dirty="0" smtClean="0">
                    <a:latin typeface="맑은 고딕" pitchFamily="50" charset="-127"/>
                    <a:ea typeface="맑은 고딕" pitchFamily="50" charset="-127"/>
                  </a:rPr>
                  <a:t> 장애</a:t>
                </a:r>
                <a:endParaRPr lang="ko-KR" altLang="en-US" sz="1100" b="1" dirty="0"/>
              </a:p>
            </p:txBody>
          </p:sp>
        </p:grpSp>
      </p:grpSp>
      <p:grpSp>
        <p:nvGrpSpPr>
          <p:cNvPr id="88" name="그룹 87"/>
          <p:cNvGrpSpPr/>
          <p:nvPr/>
        </p:nvGrpSpPr>
        <p:grpSpPr>
          <a:xfrm>
            <a:off x="404813" y="6642059"/>
            <a:ext cx="2956828" cy="184666"/>
            <a:chOff x="341312" y="2191410"/>
            <a:chExt cx="2956828" cy="184666"/>
          </a:xfrm>
        </p:grpSpPr>
        <p:sp>
          <p:nvSpPr>
            <p:cNvPr id="89" name="TextBox 88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예시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서비스 영속성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보장사례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91" name="직사각형 90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2" name="L 도형 91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93" name="그룹 92"/>
          <p:cNvGrpSpPr/>
          <p:nvPr/>
        </p:nvGrpSpPr>
        <p:grpSpPr>
          <a:xfrm>
            <a:off x="796528" y="7042530"/>
            <a:ext cx="5332772" cy="2339595"/>
            <a:chOff x="5894388" y="2804048"/>
            <a:chExt cx="3379787" cy="3021013"/>
          </a:xfrm>
          <a:solidFill>
            <a:schemeClr val="bg1">
              <a:lumMod val="85000"/>
            </a:schemeClr>
          </a:solidFill>
        </p:grpSpPr>
        <p:sp>
          <p:nvSpPr>
            <p:cNvPr id="94" name="AutoShape 68"/>
            <p:cNvSpPr>
              <a:spLocks noChangeArrowheads="1"/>
            </p:cNvSpPr>
            <p:nvPr/>
          </p:nvSpPr>
          <p:spPr bwMode="auto">
            <a:xfrm>
              <a:off x="5894388" y="5220223"/>
              <a:ext cx="1393825" cy="604838"/>
            </a:xfrm>
            <a:prstGeom prst="flowChartDecision">
              <a:avLst/>
            </a:prstGeom>
            <a:grpFill/>
            <a:ln w="63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ko-KR" altLang="en-US" sz="1000" b="1">
                  <a:latin typeface="맑은 고딕" pitchFamily="50" charset="-127"/>
                  <a:ea typeface="맑은 고딕" pitchFamily="50" charset="-127"/>
                </a:rPr>
                <a:t>임계치 </a:t>
              </a:r>
              <a:r>
                <a:rPr lang="en-US" altLang="ko-KR" sz="1000" b="1">
                  <a:latin typeface="맑은 고딕" pitchFamily="50" charset="-127"/>
                  <a:ea typeface="맑은 고딕" pitchFamily="50" charset="-127"/>
                </a:rPr>
                <a:t>&lt; blcok </a:t>
              </a:r>
              <a:r>
                <a:rPr lang="ko-KR" altLang="en-US" sz="1000" b="1">
                  <a:latin typeface="맑은 고딕" pitchFamily="50" charset="-127"/>
                  <a:ea typeface="맑은 고딕" pitchFamily="50" charset="-127"/>
                </a:rPr>
                <a:t>수</a:t>
              </a:r>
            </a:p>
          </p:txBody>
        </p:sp>
        <p:sp>
          <p:nvSpPr>
            <p:cNvPr id="95" name="AutoShape 61"/>
            <p:cNvSpPr>
              <a:spLocks noChangeArrowheads="1"/>
            </p:cNvSpPr>
            <p:nvPr/>
          </p:nvSpPr>
          <p:spPr bwMode="auto">
            <a:xfrm>
              <a:off x="5894388" y="2804048"/>
              <a:ext cx="1393825" cy="450850"/>
            </a:xfrm>
            <a:prstGeom prst="roundRect">
              <a:avLst>
                <a:gd name="adj" fmla="val 7213"/>
              </a:avLst>
            </a:prstGeom>
            <a:grp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latinLnBrk="0"/>
              <a:r>
                <a:rPr lang="ko-KR" altLang="en-US" sz="1000" b="1" dirty="0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비정상 동작 감지</a:t>
              </a:r>
              <a:r>
                <a:rPr lang="en-US" altLang="ko-KR" sz="1000" b="1" dirty="0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:</a:t>
              </a:r>
            </a:p>
            <a:p>
              <a:pPr algn="ctr" latinLnBrk="0"/>
              <a:r>
                <a:rPr lang="en-US" altLang="ko-KR" sz="1000" b="1" dirty="0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3</a:t>
              </a:r>
              <a:r>
                <a:rPr lang="ko-KR" altLang="en-US" sz="1000" b="1" dirty="0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분 이상 수행중인 </a:t>
              </a:r>
              <a:r>
                <a:rPr lang="en-US" altLang="ko-KR" sz="1000" b="1" dirty="0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AP</a:t>
              </a:r>
            </a:p>
          </p:txBody>
        </p:sp>
        <p:sp>
          <p:nvSpPr>
            <p:cNvPr id="96" name="AutoShape 62"/>
            <p:cNvSpPr>
              <a:spLocks noChangeArrowheads="1"/>
            </p:cNvSpPr>
            <p:nvPr/>
          </p:nvSpPr>
          <p:spPr bwMode="auto">
            <a:xfrm>
              <a:off x="6203950" y="3631136"/>
              <a:ext cx="774700" cy="450850"/>
            </a:xfrm>
            <a:prstGeom prst="roundRect">
              <a:avLst>
                <a:gd name="adj" fmla="val 7213"/>
              </a:avLst>
            </a:prstGeom>
            <a:grp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latinLnBrk="0"/>
              <a:r>
                <a:rPr lang="ko-KR" altLang="en-US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이상 </a:t>
              </a:r>
              <a:r>
                <a:rPr lang="en-US" altLang="ko-KR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thread</a:t>
              </a:r>
            </a:p>
            <a:p>
              <a:pPr algn="ctr" latinLnBrk="0"/>
              <a:r>
                <a:rPr lang="en-US" altLang="ko-KR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Interrupt</a:t>
              </a:r>
            </a:p>
          </p:txBody>
        </p:sp>
        <p:sp>
          <p:nvSpPr>
            <p:cNvPr id="97" name="AutoShape 63"/>
            <p:cNvSpPr>
              <a:spLocks noChangeArrowheads="1"/>
            </p:cNvSpPr>
            <p:nvPr/>
          </p:nvSpPr>
          <p:spPr bwMode="auto">
            <a:xfrm>
              <a:off x="7858125" y="5296423"/>
              <a:ext cx="1365250" cy="450850"/>
            </a:xfrm>
            <a:prstGeom prst="roundRect">
              <a:avLst>
                <a:gd name="adj" fmla="val 7213"/>
              </a:avLst>
            </a:prstGeom>
            <a:grp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latinLnBrk="0"/>
              <a:r>
                <a:rPr lang="en-US" altLang="ko-KR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SMS </a:t>
              </a:r>
              <a:r>
                <a:rPr lang="ko-KR" altLang="en-US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전송</a:t>
              </a:r>
            </a:p>
          </p:txBody>
        </p:sp>
        <p:sp>
          <p:nvSpPr>
            <p:cNvPr id="99" name="AutoShape 64"/>
            <p:cNvSpPr>
              <a:spLocks noChangeArrowheads="1"/>
            </p:cNvSpPr>
            <p:nvPr/>
          </p:nvSpPr>
          <p:spPr bwMode="auto">
            <a:xfrm>
              <a:off x="7858125" y="4526486"/>
              <a:ext cx="1365250" cy="450850"/>
            </a:xfrm>
            <a:prstGeom prst="roundRect">
              <a:avLst>
                <a:gd name="adj" fmla="val 7213"/>
              </a:avLst>
            </a:prstGeom>
            <a:grp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latinLnBrk="0"/>
              <a:r>
                <a:rPr lang="ko-KR" altLang="en-US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자동 엔진 </a:t>
              </a:r>
            </a:p>
            <a:p>
              <a:pPr algn="ctr" latinLnBrk="0"/>
              <a:r>
                <a:rPr lang="ko-KR" altLang="en-US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재시작</a:t>
              </a:r>
            </a:p>
          </p:txBody>
        </p:sp>
        <p:sp>
          <p:nvSpPr>
            <p:cNvPr id="100" name="AutoShape 65"/>
            <p:cNvSpPr>
              <a:spLocks noChangeArrowheads="1"/>
            </p:cNvSpPr>
            <p:nvPr/>
          </p:nvSpPr>
          <p:spPr bwMode="auto">
            <a:xfrm>
              <a:off x="5905500" y="4464573"/>
              <a:ext cx="1374775" cy="450850"/>
            </a:xfrm>
            <a:prstGeom prst="roundRect">
              <a:avLst>
                <a:gd name="adj" fmla="val 7213"/>
              </a:avLst>
            </a:prstGeom>
            <a:grp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latinLnBrk="0"/>
              <a:r>
                <a:rPr lang="en-US" altLang="ko-KR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Block </a:t>
              </a:r>
              <a:r>
                <a:rPr lang="ko-KR" altLang="en-US" sz="1000" b="1">
                  <a:solidFill>
                    <a:srgbClr val="292929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상태로 마킹 후 사용중지</a:t>
              </a:r>
            </a:p>
          </p:txBody>
        </p:sp>
        <p:sp>
          <p:nvSpPr>
            <p:cNvPr id="101" name="Text Box 66"/>
            <p:cNvSpPr txBox="1">
              <a:spLocks noChangeArrowheads="1"/>
            </p:cNvSpPr>
            <p:nvPr/>
          </p:nvSpPr>
          <p:spPr bwMode="auto">
            <a:xfrm>
              <a:off x="7208838" y="3832748"/>
              <a:ext cx="428625" cy="22383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yes</a:t>
              </a:r>
            </a:p>
          </p:txBody>
        </p:sp>
        <p:sp>
          <p:nvSpPr>
            <p:cNvPr id="102" name="Text Box 67"/>
            <p:cNvSpPr txBox="1">
              <a:spLocks noChangeArrowheads="1"/>
            </p:cNvSpPr>
            <p:nvPr/>
          </p:nvSpPr>
          <p:spPr bwMode="auto">
            <a:xfrm>
              <a:off x="6300788" y="4159773"/>
              <a:ext cx="428625" cy="22383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000">
                  <a:latin typeface="맑은 고딕" panose="020B0503020000020004" pitchFamily="50" charset="-127"/>
                  <a:ea typeface="맑은 고딕" panose="020B0503020000020004" pitchFamily="50" charset="-127"/>
                </a:rPr>
                <a:t>No</a:t>
              </a:r>
            </a:p>
          </p:txBody>
        </p:sp>
        <p:cxnSp>
          <p:nvCxnSpPr>
            <p:cNvPr id="103" name="AutoShape 69"/>
            <p:cNvCxnSpPr>
              <a:cxnSpLocks noChangeShapeType="1"/>
              <a:stCxn id="95" idx="2"/>
              <a:endCxn id="96" idx="0"/>
            </p:cNvCxnSpPr>
            <p:nvPr/>
          </p:nvCxnSpPr>
          <p:spPr bwMode="auto">
            <a:xfrm>
              <a:off x="6591300" y="3254898"/>
              <a:ext cx="0" cy="376238"/>
            </a:xfrm>
            <a:prstGeom prst="straightConnector1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104" name="AutoShape 70"/>
            <p:cNvCxnSpPr>
              <a:cxnSpLocks noChangeShapeType="1"/>
              <a:stCxn id="96" idx="2"/>
              <a:endCxn id="100" idx="0"/>
            </p:cNvCxnSpPr>
            <p:nvPr/>
          </p:nvCxnSpPr>
          <p:spPr bwMode="auto">
            <a:xfrm>
              <a:off x="6591300" y="4081986"/>
              <a:ext cx="1588" cy="382587"/>
            </a:xfrm>
            <a:prstGeom prst="straightConnector1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105" name="AutoShape 71"/>
            <p:cNvCxnSpPr>
              <a:cxnSpLocks noChangeShapeType="1"/>
              <a:stCxn id="100" idx="2"/>
              <a:endCxn id="94" idx="0"/>
            </p:cNvCxnSpPr>
            <p:nvPr/>
          </p:nvCxnSpPr>
          <p:spPr bwMode="auto">
            <a:xfrm flipH="1">
              <a:off x="6591300" y="4915423"/>
              <a:ext cx="1588" cy="304800"/>
            </a:xfrm>
            <a:prstGeom prst="straightConnector1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106" name="AutoShape 72"/>
            <p:cNvCxnSpPr>
              <a:cxnSpLocks noChangeShapeType="1"/>
              <a:stCxn id="94" idx="3"/>
              <a:endCxn id="97" idx="1"/>
            </p:cNvCxnSpPr>
            <p:nvPr/>
          </p:nvCxnSpPr>
          <p:spPr bwMode="auto">
            <a:xfrm flipV="1">
              <a:off x="7288213" y="5521848"/>
              <a:ext cx="569912" cy="1588"/>
            </a:xfrm>
            <a:prstGeom prst="straightConnector1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107" name="AutoShape 73"/>
            <p:cNvCxnSpPr>
              <a:cxnSpLocks noChangeShapeType="1"/>
              <a:stCxn id="97" idx="0"/>
              <a:endCxn id="99" idx="2"/>
            </p:cNvCxnSpPr>
            <p:nvPr/>
          </p:nvCxnSpPr>
          <p:spPr bwMode="auto">
            <a:xfrm flipV="1">
              <a:off x="8540750" y="4977336"/>
              <a:ext cx="0" cy="319087"/>
            </a:xfrm>
            <a:prstGeom prst="straightConnector1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sp>
          <p:nvSpPr>
            <p:cNvPr id="108" name="AutoShape 93"/>
            <p:cNvSpPr>
              <a:spLocks noChangeArrowheads="1"/>
            </p:cNvSpPr>
            <p:nvPr/>
          </p:nvSpPr>
          <p:spPr bwMode="auto">
            <a:xfrm>
              <a:off x="7807325" y="3329511"/>
              <a:ext cx="1466850" cy="530225"/>
            </a:xfrm>
            <a:prstGeom prst="roundRect">
              <a:avLst>
                <a:gd name="adj" fmla="val 8792"/>
              </a:avLst>
            </a:prstGeom>
            <a:grpFill/>
            <a:ln w="12700" algn="ctr">
              <a:solidFill>
                <a:srgbClr val="336699"/>
              </a:solidFill>
              <a:prstDash val="dash"/>
              <a:round/>
              <a:headEnd/>
              <a:tailEnd/>
            </a:ln>
          </p:spPr>
          <p:txBody>
            <a:bodyPr wrap="none" lIns="92075" tIns="36000" rIns="92075" bIns="46038" anchor="ctr"/>
            <a:lstStyle/>
            <a:p>
              <a:pPr algn="ctr" fontAlgn="ctr" latinLnBrk="0">
                <a:lnSpc>
                  <a:spcPct val="80000"/>
                </a:lnSpc>
                <a:spcBef>
                  <a:spcPct val="40000"/>
                </a:spcBef>
                <a:buClr>
                  <a:srgbClr val="638CAD"/>
                </a:buClr>
              </a:pPr>
              <a:r>
                <a:rPr lang="ko-KR" altLang="en-US" sz="1200" b="1"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서비스 영속성</a:t>
              </a:r>
            </a:p>
            <a:p>
              <a:pPr algn="ctr" fontAlgn="ctr" latinLnBrk="0">
                <a:lnSpc>
                  <a:spcPct val="80000"/>
                </a:lnSpc>
                <a:spcBef>
                  <a:spcPct val="40000"/>
                </a:spcBef>
                <a:buClr>
                  <a:srgbClr val="638CAD"/>
                </a:buClr>
              </a:pPr>
              <a:r>
                <a:rPr lang="ko-KR" altLang="en-US" sz="1200" b="1"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보장</a:t>
              </a:r>
            </a:p>
          </p:txBody>
        </p:sp>
        <p:cxnSp>
          <p:nvCxnSpPr>
            <p:cNvPr id="109" name="AutoShape 75"/>
            <p:cNvCxnSpPr>
              <a:cxnSpLocks noChangeShapeType="1"/>
              <a:stCxn id="96" idx="3"/>
              <a:endCxn id="108" idx="1"/>
            </p:cNvCxnSpPr>
            <p:nvPr/>
          </p:nvCxnSpPr>
          <p:spPr bwMode="auto">
            <a:xfrm flipV="1">
              <a:off x="6978650" y="3594623"/>
              <a:ext cx="828675" cy="261938"/>
            </a:xfrm>
            <a:prstGeom prst="bentConnector3">
              <a:avLst>
                <a:gd name="adj1" fmla="val 50000"/>
              </a:avLst>
            </a:prstGeom>
            <a:grpFill/>
            <a:ln w="19050">
              <a:solidFill>
                <a:schemeClr val="bg2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0" name="AutoShape 76"/>
            <p:cNvCxnSpPr>
              <a:cxnSpLocks noChangeShapeType="1"/>
              <a:stCxn id="99" idx="0"/>
              <a:endCxn id="108" idx="2"/>
            </p:cNvCxnSpPr>
            <p:nvPr/>
          </p:nvCxnSpPr>
          <p:spPr bwMode="auto">
            <a:xfrm rot="16200000">
              <a:off x="8207375" y="4193111"/>
              <a:ext cx="666750" cy="0"/>
            </a:xfrm>
            <a:prstGeom prst="straightConnector1">
              <a:avLst/>
            </a:prstGeom>
            <a:grp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111" name="AutoShape 77"/>
            <p:cNvCxnSpPr>
              <a:cxnSpLocks noChangeShapeType="1"/>
              <a:stCxn id="94" idx="3"/>
              <a:endCxn id="99" idx="1"/>
            </p:cNvCxnSpPr>
            <p:nvPr/>
          </p:nvCxnSpPr>
          <p:spPr bwMode="auto">
            <a:xfrm flipV="1">
              <a:off x="7288213" y="4751911"/>
              <a:ext cx="569912" cy="771525"/>
            </a:xfrm>
            <a:prstGeom prst="bentConnector3">
              <a:avLst>
                <a:gd name="adj1" fmla="val 49861"/>
              </a:avLst>
            </a:prstGeom>
            <a:grpFill/>
            <a:ln w="19050">
              <a:solidFill>
                <a:schemeClr val="bg2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4.6 Active Management</a:t>
            </a:r>
            <a:r>
              <a:rPr lang="ko-KR" altLang="en-US" dirty="0" smtClean="0"/>
              <a:t>를 통한 장애 예방 </a:t>
            </a:r>
            <a:r>
              <a:rPr lang="en-US" altLang="ko-KR" dirty="0" smtClean="0"/>
              <a:t>(2/2)</a:t>
            </a:r>
          </a:p>
        </p:txBody>
      </p:sp>
      <p:sp>
        <p:nvSpPr>
          <p:cNvPr id="2253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Active Management</a:t>
            </a:r>
            <a:r>
              <a:rPr lang="ko-KR" altLang="en-US" dirty="0" smtClean="0"/>
              <a:t>는 웹 관리화면을 사용하여 환경설정이 수행됩니다</a:t>
            </a:r>
            <a:r>
              <a:rPr lang="en-US" altLang="ko-KR" dirty="0" smtClean="0"/>
              <a:t>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16856" y="1856656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Active </a:t>
            </a:r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Management </a:t>
            </a:r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관리화면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19902" t="7219" r="19901"/>
          <a:stretch/>
        </p:blipFill>
        <p:spPr>
          <a:xfrm>
            <a:off x="584684" y="2274408"/>
            <a:ext cx="4499048" cy="420104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800" y="5458776"/>
            <a:ext cx="4790564" cy="357222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11511" y="4628307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Active Management </a:t>
            </a:r>
          </a:p>
          <a:p>
            <a:pPr algn="ctr"/>
            <a:r>
              <a:rPr lang="ko-KR" altLang="en-US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환경설정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JEUS </a:t>
            </a:r>
            <a:r>
              <a:rPr lang="ko-KR" altLang="en-US" dirty="0" smtClean="0"/>
              <a:t>개요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제우스</a:t>
            </a:r>
            <a:r>
              <a:rPr lang="en-US" altLang="ko-KR" dirty="0"/>
              <a:t>(JEUS)</a:t>
            </a:r>
            <a:r>
              <a:rPr lang="ko-KR" altLang="en-US" dirty="0"/>
              <a:t>는 웹 환경에서 어플리케이션을 개발</a:t>
            </a:r>
            <a:r>
              <a:rPr lang="en-US" altLang="ko-KR" dirty="0"/>
              <a:t>, </a:t>
            </a:r>
            <a:r>
              <a:rPr lang="ko-KR" altLang="en-US" dirty="0"/>
              <a:t>운용</a:t>
            </a:r>
            <a:r>
              <a:rPr lang="en-US" altLang="ko-KR" dirty="0"/>
              <a:t>, </a:t>
            </a:r>
            <a:r>
              <a:rPr lang="ko-KR" altLang="en-US" dirty="0"/>
              <a:t>실행할 수 있는 플랫폼 역할을 하면서</a:t>
            </a:r>
            <a:r>
              <a:rPr lang="en-US" altLang="ko-KR" dirty="0"/>
              <a:t>, </a:t>
            </a:r>
            <a:r>
              <a:rPr lang="ko-KR" altLang="en-US" dirty="0"/>
              <a:t>필요한 각종 서비스들을 제공해주는 </a:t>
            </a:r>
            <a:r>
              <a:rPr lang="en-US" altLang="ko-KR" dirty="0"/>
              <a:t>WAS(Web Application Server)</a:t>
            </a:r>
            <a:r>
              <a:rPr lang="ko-KR" altLang="en-US" dirty="0"/>
              <a:t>로서 상용 제품 세계 최초로 국제 표준인 </a:t>
            </a:r>
            <a:r>
              <a:rPr lang="en-US" altLang="ko-KR" dirty="0"/>
              <a:t>Java EE 7</a:t>
            </a:r>
            <a:r>
              <a:rPr lang="ko-KR" altLang="en-US" dirty="0"/>
              <a:t>를 인증 받은 제품입니다</a:t>
            </a:r>
            <a:r>
              <a:rPr lang="en-US" altLang="ko-KR" dirty="0"/>
              <a:t>. 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324708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개요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38398"/>
              </p:ext>
            </p:extLst>
          </p:nvPr>
        </p:nvGraphicFramePr>
        <p:xfrm>
          <a:off x="439967" y="2756754"/>
          <a:ext cx="6157683" cy="2440660"/>
        </p:xfrm>
        <a:graphic>
          <a:graphicData uri="http://schemas.openxmlformats.org/drawingml/2006/table">
            <a:tbl>
              <a:tblPr/>
              <a:tblGrid>
                <a:gridCol w="2020071">
                  <a:extLst>
                    <a:ext uri="{9D8B030D-6E8A-4147-A177-3AD203B41FA5}">
                      <a16:colId xmlns:a16="http://schemas.microsoft.com/office/drawing/2014/main" val="3056919119"/>
                    </a:ext>
                  </a:extLst>
                </a:gridCol>
                <a:gridCol w="75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367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05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0701" marR="100701" marT="40825" marB="40825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제품명</a:t>
                      </a:r>
                    </a:p>
                  </a:txBody>
                  <a:tcPr marL="100701" marR="100701" marT="40825" marB="40825" anchor="ctr" horzOverflow="overflow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b="0" kern="12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JEUS</a:t>
                      </a:r>
                      <a:endParaRPr lang="en-US" altLang="ko-KR" sz="1100" b="0" kern="12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0701" marR="100701" marT="40825" marB="40825" anchor="ctr" horzOverflow="overflow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86">
                <a:tc vMerge="1">
                  <a:txBody>
                    <a:bodyPr/>
                    <a:lstStyle/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흥국씨앗 L" panose="020B0303000000000000" pitchFamily="50" charset="-127"/>
                        <a:ea typeface="흥국씨앗 L" panose="020B0303000000000000" pitchFamily="50" charset="-127"/>
                        <a:cs typeface="+mn-cs"/>
                      </a:endParaRPr>
                    </a:p>
                  </a:txBody>
                  <a:tcPr marL="100701" marR="100701" marT="51848" marB="518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제조사</a:t>
                      </a:r>
                    </a:p>
                  </a:txBody>
                  <a:tcPr marL="100701" marR="100701" marT="51848" marB="51848" anchor="ctr" horzOverflow="overflow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티맥스소프트</a:t>
                      </a:r>
                      <a:r>
                        <a:rPr lang="en-US" altLang="ko-KR" sz="11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1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TmaxSoft</a:t>
                      </a:r>
                      <a:r>
                        <a:rPr lang="en-US" altLang="ko-KR" sz="11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00701" marR="100701" marT="51848" marB="51848" anchor="ctr" horzOverflow="overflow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245501"/>
                  </a:ext>
                </a:extLst>
              </a:tr>
              <a:tr h="325586">
                <a:tc vMerge="1">
                  <a:txBody>
                    <a:bodyPr/>
                    <a:lstStyle/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흥국씨앗 L" panose="020B0303000000000000" pitchFamily="50" charset="-127"/>
                        <a:ea typeface="흥국씨앗 L" panose="020B0303000000000000" pitchFamily="50" charset="-127"/>
                        <a:cs typeface="+mn-cs"/>
                      </a:endParaRPr>
                    </a:p>
                  </a:txBody>
                  <a:tcPr marL="100701" marR="100701" marT="51848" marB="518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버전</a:t>
                      </a:r>
                      <a:endParaRPr lang="ko-KR" altLang="en-US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0701" marR="100701" marT="51848" marB="51848" anchor="ctr" horzOverflow="overflow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1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  <a:endParaRPr lang="en-US" altLang="ko-KR" sz="11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0701" marR="100701" marT="51848" marB="51848" anchor="ctr" horzOverflow="overflow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121">
                <a:tc vMerge="1">
                  <a:txBody>
                    <a:bodyPr/>
                    <a:lstStyle/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흥국씨앗 L" panose="020B0303000000000000" pitchFamily="50" charset="-127"/>
                        <a:ea typeface="흥국씨앗 L" panose="020B0303000000000000" pitchFamily="50" charset="-127"/>
                        <a:cs typeface="+mn-cs"/>
                      </a:endParaRPr>
                    </a:p>
                  </a:txBody>
                  <a:tcPr marL="100701" marR="100701" marT="51848" marB="51848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1001908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개요</a:t>
                      </a:r>
                      <a:endParaRPr lang="ko-KR" altLang="en-US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00701" marR="100701" marT="51848" marB="51848" anchor="ctr" horzOverflow="overflow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87312" marR="0" lvl="0" indent="-171450" defTabSz="1001908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 서비스를 비롯한 </a:t>
                      </a:r>
                      <a:r>
                        <a:rPr kumimoji="0" lang="en-US" altLang="ko-K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Java EE 7 </a:t>
                      </a: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기반의 어플리케이션을 개발</a:t>
                      </a:r>
                      <a:r>
                        <a:rPr kumimoji="0" lang="en-US" altLang="ko-K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실행</a:t>
                      </a:r>
                      <a:r>
                        <a:rPr kumimoji="0" lang="en-US" altLang="ko-K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관리해 주는 플랫폼</a:t>
                      </a:r>
                      <a:endParaRPr kumimoji="0" lang="en-US" altLang="ko-KR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87312" marR="0" lvl="0" indent="-171450" defTabSz="1001908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수준의 </a:t>
                      </a:r>
                      <a:r>
                        <a:rPr kumimoji="0" lang="en-US" altLang="ko-K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Clustering</a:t>
                      </a: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통한 부하 분산 및  </a:t>
                      </a:r>
                      <a:r>
                        <a:rPr kumimoji="0" lang="en-US" altLang="ko-K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Fail- Over</a:t>
                      </a: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제공하여 </a:t>
                      </a:r>
                      <a:r>
                        <a:rPr kumimoji="0" lang="ko-KR" altLang="en-US" sz="11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고가용성</a:t>
                      </a: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 지원 </a:t>
                      </a:r>
                    </a:p>
                    <a:p>
                      <a:pPr marL="87312" marR="0" lvl="0" indent="-171450" defTabSz="1001908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kumimoji="0" lang="en-US" altLang="ko-KR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Application</a:t>
                      </a: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개발하고 운영 및 관리하는 플랫폼</a:t>
                      </a:r>
                    </a:p>
                    <a:p>
                      <a:pPr marL="87312" marR="0" lvl="0" indent="-171450" defTabSz="1001908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69696"/>
                        </a:buClr>
                        <a:buSzPct val="80000"/>
                        <a:buFont typeface="Wingdings" pitchFamily="2" charset="2"/>
                        <a:buChar char="u"/>
                        <a:tabLst/>
                        <a:defRPr/>
                      </a:pP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세계 자바 기술 </a:t>
                      </a:r>
                      <a:r>
                        <a:rPr kumimoji="0" lang="ko-KR" altLang="en-US" sz="11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트랜드</a:t>
                      </a:r>
                      <a:r>
                        <a:rPr kumimoji="0" lang="ko-KR" altLang="en-US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선도</a:t>
                      </a:r>
                      <a:endParaRPr kumimoji="0" lang="ko-KR" alt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0701" marR="100701" marT="51848" marB="51848" anchor="ctr" horzOverflow="overflow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8574" r="11907" b="7622"/>
          <a:stretch/>
        </p:blipFill>
        <p:spPr>
          <a:xfrm>
            <a:off x="465646" y="2933466"/>
            <a:ext cx="1955242" cy="2087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그룹 6"/>
          <p:cNvGrpSpPr/>
          <p:nvPr/>
        </p:nvGrpSpPr>
        <p:grpSpPr>
          <a:xfrm>
            <a:off x="409485" y="5337975"/>
            <a:ext cx="3024000" cy="2009444"/>
            <a:chOff x="294951" y="3290607"/>
            <a:chExt cx="2088001" cy="1633739"/>
          </a:xfrm>
        </p:grpSpPr>
        <p:sp>
          <p:nvSpPr>
            <p:cNvPr id="8" name="화이트투명사각판"/>
            <p:cNvSpPr/>
            <p:nvPr/>
          </p:nvSpPr>
          <p:spPr bwMode="auto">
            <a:xfrm flipH="1" flipV="1">
              <a:off x="294951" y="3521345"/>
              <a:ext cx="2087999" cy="1403001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r" defTabSz="1001908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 flipH="1">
              <a:off x="294953" y="3290607"/>
              <a:ext cx="2087999" cy="327273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0070C0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algn="ctr" defTabSz="1001908" eaLnBrk="0" fontAlgn="auto" latinLnBrk="0" hangingPunct="0"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defRPr/>
              </a:pPr>
              <a:r>
                <a:rPr kumimoji="0" lang="ko-KR" altLang="en-US" sz="1200" b="1" kern="0" spc="-10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최신 </a:t>
              </a:r>
              <a:r>
                <a:rPr kumimoji="0" lang="ko-KR" altLang="en-US" sz="1200" b="1" kern="0" spc="-100" dirty="0" err="1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표준지원과</a:t>
              </a:r>
              <a:r>
                <a:rPr kumimoji="0" lang="ko-KR" altLang="en-US" sz="1200" b="1" kern="0" spc="-10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 호환성 보장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 flipH="1">
              <a:off x="325433" y="3651870"/>
              <a:ext cx="1993077" cy="1144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endParaRPr kumimoji="0" lang="en-US" altLang="ko-KR" sz="7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Java EE </a:t>
              </a:r>
              <a:r>
                <a:rPr kumimoji="0" lang="en-US" altLang="ko-KR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7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표준 완벽 </a:t>
              </a: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준수</a:t>
              </a:r>
              <a:endParaRPr kumimoji="0" lang="en-US" altLang="ko-KR" sz="11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JAVA EE 8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스펙 일부 지원 </a:t>
              </a: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- HTTP/2(Servlet 4.0)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타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벤더 </a:t>
              </a: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호환성 보장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체계적 </a:t>
              </a: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마이그레이션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 err="1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웹서비스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표준 지원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564488" y="5332109"/>
            <a:ext cx="3024000" cy="2009446"/>
            <a:chOff x="2476845" y="3290607"/>
            <a:chExt cx="2088001" cy="1633741"/>
          </a:xfrm>
        </p:grpSpPr>
        <p:sp>
          <p:nvSpPr>
            <p:cNvPr id="12" name="화이트투명사각판"/>
            <p:cNvSpPr/>
            <p:nvPr/>
          </p:nvSpPr>
          <p:spPr bwMode="auto">
            <a:xfrm flipH="1" flipV="1">
              <a:off x="2476845" y="3627646"/>
              <a:ext cx="2087999" cy="1296702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r" defTabSz="1001908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 flipH="1">
              <a:off x="2476847" y="3290607"/>
              <a:ext cx="2087999" cy="327273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0070C0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algn="ctr" defTabSz="1001908" eaLnBrk="0" fontAlgn="auto" latinLnBrk="0" hangingPunct="0"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defRPr/>
              </a:pPr>
              <a:r>
                <a:rPr kumimoji="0" lang="ko-KR" altLang="en-US" sz="1200" b="1" kern="0" spc="-10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탁월한 성능 및 안정성 제공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 flipH="1">
              <a:off x="2527146" y="3651870"/>
              <a:ext cx="1993076" cy="11760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endParaRPr kumimoji="0" lang="en-US" altLang="ko-KR" sz="7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세션 서버 성능 향상</a:t>
              </a:r>
              <a:endParaRPr kumimoji="0" lang="en-US" altLang="ko-KR" sz="11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en-US" altLang="ko-KR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WEB/WAS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성능 최적화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고성능 메모리 </a:t>
              </a:r>
              <a:r>
                <a:rPr kumimoji="0" lang="ko-KR" altLang="en-US" sz="1100" kern="0" dirty="0" err="1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캐싱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처리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다양한 고성능 처리 기술 </a:t>
              </a: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탑재</a:t>
              </a:r>
              <a:endParaRPr kumimoji="0" lang="en-US" altLang="ko-KR" sz="11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WEB/WAS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보안 연결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SSL/TLS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및 </a:t>
              </a:r>
              <a:r>
                <a:rPr kumimoji="0" lang="ko-KR" altLang="en-US" sz="1100" kern="0" dirty="0" err="1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웹공격</a:t>
              </a: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(DDOS, XSS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등</a:t>
              </a: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) </a:t>
              </a: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대응</a:t>
              </a:r>
              <a:endParaRPr kumimoji="0" lang="en-US" altLang="ko-KR" sz="11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15384" y="7428887"/>
            <a:ext cx="3024000" cy="2009446"/>
            <a:chOff x="4658740" y="3290607"/>
            <a:chExt cx="2088000" cy="1633741"/>
          </a:xfrm>
        </p:grpSpPr>
        <p:sp>
          <p:nvSpPr>
            <p:cNvPr id="16" name="화이트투명사각판"/>
            <p:cNvSpPr/>
            <p:nvPr/>
          </p:nvSpPr>
          <p:spPr bwMode="auto">
            <a:xfrm flipH="1" flipV="1">
              <a:off x="4658740" y="3569389"/>
              <a:ext cx="2087998" cy="1354959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r" defTabSz="1001908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 bwMode="auto">
            <a:xfrm flipH="1">
              <a:off x="4658742" y="3290607"/>
              <a:ext cx="2087998" cy="327273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0070C0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algn="ctr" defTabSz="1001908" eaLnBrk="0" fontAlgn="auto" latinLnBrk="0" hangingPunct="0"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defRPr/>
              </a:pPr>
              <a:r>
                <a:rPr kumimoji="0" lang="ko-KR" altLang="en-US" sz="1200" b="1" kern="0" spc="-10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고가용 운영 환경 지원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 flipH="1">
              <a:off x="4700657" y="3651870"/>
              <a:ext cx="2046080" cy="11760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endParaRPr kumimoji="0" lang="en-US" altLang="ko-KR" sz="7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다양한 </a:t>
              </a:r>
              <a:r>
                <a:rPr kumimoji="0" lang="ko-KR" altLang="en-US" sz="1100" kern="0" dirty="0" err="1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클러스터링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제공</a:t>
              </a:r>
              <a:endParaRPr kumimoji="0" lang="en-US" altLang="ko-KR" sz="11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라이브러리 배포 및 관리 기능 제공</a:t>
              </a:r>
              <a:endParaRPr kumimoji="0" lang="ko-KR" altLang="en-US" sz="1100" kern="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 err="1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무중단</a:t>
              </a: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서비스 배포 </a:t>
              </a: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등</a:t>
              </a:r>
              <a:endParaRPr kumimoji="0" lang="en-US" altLang="ko-KR" sz="11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장애 자동 관리 기능</a:t>
              </a:r>
              <a:endParaRPr kumimoji="0" lang="en-US" altLang="ko-KR" sz="11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자원의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탄력적 운영 환경 지원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편리한 </a:t>
              </a:r>
              <a:r>
                <a:rPr kumimoji="0" lang="ko-KR" altLang="en-US" sz="1100" kern="0" dirty="0" err="1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웹기반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 관리 콘솔 </a:t>
              </a:r>
              <a:r>
                <a:rPr kumimoji="0" lang="ko-KR" altLang="en-US" sz="1100" kern="0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지원</a:t>
              </a:r>
              <a:endParaRPr kumimoji="0" lang="ko-KR" altLang="en-US" sz="1100" kern="0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570385" y="7423020"/>
            <a:ext cx="3024000" cy="2009445"/>
            <a:chOff x="6840633" y="3290607"/>
            <a:chExt cx="2088001" cy="1633740"/>
          </a:xfrm>
        </p:grpSpPr>
        <p:sp>
          <p:nvSpPr>
            <p:cNvPr id="20" name="화이트투명사각판"/>
            <p:cNvSpPr/>
            <p:nvPr/>
          </p:nvSpPr>
          <p:spPr bwMode="auto">
            <a:xfrm flipH="1" flipV="1">
              <a:off x="6840633" y="3627644"/>
              <a:ext cx="2087999" cy="12967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r" defTabSz="1001908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 kern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 flipH="1">
              <a:off x="6840635" y="3290607"/>
              <a:ext cx="2087999" cy="327273"/>
            </a:xfrm>
            <a:prstGeom prst="rect">
              <a:avLst/>
            </a:prstGeom>
            <a:solidFill>
              <a:srgbClr val="0070C0"/>
            </a:solidFill>
            <a:ln w="3175" cap="flat" cmpd="sng" algn="ctr">
              <a:solidFill>
                <a:srgbClr val="0070C0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algn="ctr" defTabSz="1001908" eaLnBrk="0" fontAlgn="auto" latinLnBrk="0" hangingPunct="0"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defRPr/>
              </a:pPr>
              <a:r>
                <a:rPr kumimoji="0" lang="ko-KR" altLang="en-US" sz="1200" b="1" kern="0" spc="-10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prstClr val="white"/>
                  </a:solidFill>
                  <a:latin typeface="맑은 고딕" pitchFamily="50" charset="-127"/>
                  <a:ea typeface="맑은 고딕" pitchFamily="50" charset="-127"/>
                </a:rPr>
                <a:t>개발 생산성 향상</a:t>
              </a:r>
            </a:p>
          </p:txBody>
        </p:sp>
        <p:sp>
          <p:nvSpPr>
            <p:cNvPr id="22" name="TextBox 21"/>
            <p:cNvSpPr txBox="1"/>
            <p:nvPr/>
          </p:nvSpPr>
          <p:spPr bwMode="auto">
            <a:xfrm flipH="1">
              <a:off x="6905141" y="3651870"/>
              <a:ext cx="1993076" cy="6693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endParaRPr kumimoji="0" lang="en-US" altLang="ko-KR" sz="700" kern="0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Eclipse Plug-in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지원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Spring </a:t>
              </a: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및 각종 프레임워크 연계 지원</a:t>
              </a:r>
            </a:p>
            <a:p>
              <a:pPr marL="139700" indent="-139700" fontAlgn="ctr" latinLnBrk="0">
                <a:spcBef>
                  <a:spcPts val="0"/>
                </a:spcBef>
                <a:spcAft>
                  <a:spcPts val="300"/>
                </a:spcAft>
                <a:buClr>
                  <a:prstClr val="white">
                    <a:lumMod val="65000"/>
                  </a:prstClr>
                </a:buClr>
                <a:buSzPct val="80000"/>
                <a:buFont typeface="나눔고딕" pitchFamily="50" charset="-127"/>
                <a:buChar char="◆"/>
                <a:defRPr/>
              </a:pPr>
              <a:r>
                <a:rPr kumimoji="0" lang="ko-KR" altLang="en-US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빠른 개발 지원</a:t>
              </a:r>
              <a:r>
                <a:rPr kumimoji="0" lang="en-US" altLang="ko-KR" sz="1100" kern="0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(Hot Swap)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4.7 DB Fail-Over/Fail-Back</a:t>
            </a: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JEUS</a:t>
            </a:r>
            <a:r>
              <a:rPr lang="ko-KR" altLang="en-US" dirty="0" smtClean="0"/>
              <a:t>는 클러스터 데이터소스를 제공하여 </a:t>
            </a:r>
            <a:r>
              <a:rPr lang="en-US" altLang="ko-KR" dirty="0" smtClean="0"/>
              <a:t>DB Node</a:t>
            </a:r>
            <a:r>
              <a:rPr lang="ko-KR" altLang="en-US" dirty="0" smtClean="0"/>
              <a:t>간에 </a:t>
            </a:r>
            <a:r>
              <a:rPr lang="en-US" altLang="ko-KR" dirty="0" smtClean="0"/>
              <a:t>Fail-Over, Fail-Back </a:t>
            </a:r>
            <a:r>
              <a:rPr lang="ko-KR" altLang="en-US" dirty="0" smtClean="0"/>
              <a:t>을 지원합니다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18052" y="1854560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Fail-Over/Fail-Back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404813" y="2258032"/>
            <a:ext cx="2956828" cy="184666"/>
            <a:chOff x="341312" y="2191410"/>
            <a:chExt cx="2956828" cy="184666"/>
          </a:xfrm>
        </p:grpSpPr>
        <p:sp>
          <p:nvSpPr>
            <p:cNvPr id="62" name="TextBox 61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 Node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 시 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Fail-Over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기능</a:t>
              </a: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5" name="L 도형 94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96" name="직사각형 95"/>
          <p:cNvSpPr/>
          <p:nvPr/>
        </p:nvSpPr>
        <p:spPr>
          <a:xfrm>
            <a:off x="553593" y="4994907"/>
            <a:ext cx="6044057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Application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은 </a:t>
            </a:r>
            <a:r>
              <a:rPr lang="en-US" altLang="ko-KR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Datasource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“DS”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정보로 연결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최초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 “A”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로 연결하여 사용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 “A”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장애 시 “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DS”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정보에 의해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 “B” </a:t>
            </a:r>
            <a:r>
              <a:rPr lang="ko-KR" altLang="en-US" sz="1100" dirty="0" smtClean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사용</a:t>
            </a:r>
            <a:endParaRPr lang="ko-KR" altLang="en-US" sz="11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75147" y="2619370"/>
            <a:ext cx="4275932" cy="2329260"/>
            <a:chOff x="1241822" y="2619370"/>
            <a:chExt cx="4275932" cy="2329260"/>
          </a:xfrm>
        </p:grpSpPr>
        <p:sp>
          <p:nvSpPr>
            <p:cNvPr id="97" name="Text Box 13"/>
            <p:cNvSpPr txBox="1">
              <a:spLocks noChangeArrowheads="1"/>
            </p:cNvSpPr>
            <p:nvPr/>
          </p:nvSpPr>
          <p:spPr bwMode="auto">
            <a:xfrm>
              <a:off x="1241822" y="3752845"/>
              <a:ext cx="1069975" cy="3968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000">
                  <a:latin typeface="+mn-ea"/>
                  <a:ea typeface="+mn-ea"/>
                </a:rPr>
                <a:t>Administrator Node</a:t>
              </a:r>
            </a:p>
          </p:txBody>
        </p:sp>
        <p:sp>
          <p:nvSpPr>
            <p:cNvPr id="98" name="AutoShape 181"/>
            <p:cNvSpPr>
              <a:spLocks noChangeArrowheads="1"/>
            </p:cNvSpPr>
            <p:nvPr/>
          </p:nvSpPr>
          <p:spPr bwMode="auto">
            <a:xfrm>
              <a:off x="2276872" y="2619370"/>
              <a:ext cx="1935163" cy="2266950"/>
            </a:xfrm>
            <a:prstGeom prst="roundRect">
              <a:avLst>
                <a:gd name="adj" fmla="val 6296"/>
              </a:avLst>
            </a:prstGeom>
            <a:solidFill>
              <a:srgbClr val="DBDBDB">
                <a:alpha val="39999"/>
              </a:srgbClr>
            </a:solidFill>
            <a:ln w="12700" algn="ctr">
              <a:solidFill>
                <a:srgbClr val="76A3CC"/>
              </a:solidFill>
              <a:round/>
              <a:headEnd/>
              <a:tailEnd/>
            </a:ln>
            <a:effectLst/>
          </p:spPr>
          <p:txBody>
            <a:bodyPr tIns="36000" rIns="36000"/>
            <a:lstStyle/>
            <a:p>
              <a:pPr algn="ctr">
                <a:defRPr/>
              </a:pPr>
              <a:r>
                <a:rPr lang="en-US" altLang="ko-KR" sz="1400" b="1" dirty="0">
                  <a:latin typeface="+mn-ea"/>
                  <a:ea typeface="+mn-ea"/>
                </a:rPr>
                <a:t>JEUS Server</a:t>
              </a:r>
            </a:p>
          </p:txBody>
        </p:sp>
        <p:sp>
          <p:nvSpPr>
            <p:cNvPr id="99" name="AutoShape 15"/>
            <p:cNvSpPr>
              <a:spLocks noChangeArrowheads="1"/>
            </p:cNvSpPr>
            <p:nvPr/>
          </p:nvSpPr>
          <p:spPr bwMode="auto">
            <a:xfrm>
              <a:off x="2499122" y="3748082"/>
              <a:ext cx="1552575" cy="685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latinLnBrk="0" hangingPunct="0">
                <a:defRPr/>
              </a:pPr>
              <a:r>
                <a:rPr kumimoji="0" lang="en-US" altLang="ko-KR" sz="1000" b="1">
                  <a:solidFill>
                    <a:srgbClr val="2E5061"/>
                  </a:solidFill>
                  <a:latin typeface="+mn-ea"/>
                  <a:ea typeface="+mn-ea"/>
                </a:rPr>
                <a:t>“DS” </a:t>
              </a:r>
              <a:r>
                <a:rPr kumimoji="0" lang="ko-KR" altLang="en-US" sz="1000" b="1">
                  <a:solidFill>
                    <a:srgbClr val="2E5061"/>
                  </a:solidFill>
                  <a:latin typeface="+mn-ea"/>
                  <a:ea typeface="+mn-ea"/>
                </a:rPr>
                <a:t>로 </a:t>
              </a:r>
              <a:r>
                <a:rPr kumimoji="0" lang="en-US" altLang="ko-KR" sz="1000" b="1">
                  <a:solidFill>
                    <a:srgbClr val="2E5061"/>
                  </a:solidFill>
                  <a:latin typeface="+mn-ea"/>
                  <a:ea typeface="+mn-ea"/>
                </a:rPr>
                <a:t>Datasource</a:t>
              </a:r>
            </a:p>
            <a:p>
              <a:pPr algn="ctr" eaLnBrk="0" latinLnBrk="0" hangingPunct="0">
                <a:defRPr/>
              </a:pPr>
              <a:r>
                <a:rPr kumimoji="0" lang="ko-KR" altLang="en-US" sz="1000" b="1">
                  <a:solidFill>
                    <a:srgbClr val="2E5061"/>
                  </a:solidFill>
                  <a:latin typeface="+mn-ea"/>
                  <a:ea typeface="+mn-ea"/>
                </a:rPr>
                <a:t>클러스터링</a:t>
              </a:r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2902347" y="3375020"/>
              <a:ext cx="730250" cy="1905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Application</a:t>
              </a:r>
            </a:p>
          </p:txBody>
        </p:sp>
        <p:cxnSp>
          <p:nvCxnSpPr>
            <p:cNvPr id="101" name="AutoShape 17"/>
            <p:cNvCxnSpPr>
              <a:cxnSpLocks noChangeShapeType="1"/>
            </p:cNvCxnSpPr>
            <p:nvPr/>
          </p:nvCxnSpPr>
          <p:spPr bwMode="auto">
            <a:xfrm>
              <a:off x="2099072" y="3525832"/>
              <a:ext cx="427038" cy="546100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02" name="AutoShape 18"/>
            <p:cNvCxnSpPr>
              <a:cxnSpLocks noChangeShapeType="1"/>
            </p:cNvCxnSpPr>
            <p:nvPr/>
          </p:nvCxnSpPr>
          <p:spPr bwMode="auto">
            <a:xfrm flipV="1">
              <a:off x="4078685" y="3489320"/>
              <a:ext cx="574675" cy="582612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03" name="AutoShape 19"/>
            <p:cNvCxnSpPr>
              <a:cxnSpLocks noChangeShapeType="1"/>
            </p:cNvCxnSpPr>
            <p:nvPr/>
          </p:nvCxnSpPr>
          <p:spPr bwMode="auto">
            <a:xfrm>
              <a:off x="4078685" y="4071932"/>
              <a:ext cx="574675" cy="512763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sp>
          <p:nvSpPr>
            <p:cNvPr id="104" name="Rectangle 80"/>
            <p:cNvSpPr>
              <a:spLocks noChangeArrowheads="1"/>
            </p:cNvSpPr>
            <p:nvPr/>
          </p:nvSpPr>
          <p:spPr bwMode="auto">
            <a:xfrm>
              <a:off x="4663717" y="3936995"/>
              <a:ext cx="837898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ko-KR" sz="1200" b="1" dirty="0" err="1">
                  <a:latin typeface="+mn-ea"/>
                  <a:ea typeface="+mn-ea"/>
                </a:rPr>
                <a:t>Fail_Over</a:t>
              </a:r>
              <a:endParaRPr lang="en-US" altLang="ko-KR" sz="1200" b="1" dirty="0">
                <a:latin typeface="+mn-ea"/>
                <a:ea typeface="+mn-ea"/>
              </a:endParaRPr>
            </a:p>
          </p:txBody>
        </p:sp>
        <p:sp>
          <p:nvSpPr>
            <p:cNvPr id="105" name="Line 31"/>
            <p:cNvSpPr>
              <a:spLocks noChangeShapeType="1"/>
            </p:cNvSpPr>
            <p:nvPr/>
          </p:nvSpPr>
          <p:spPr bwMode="auto">
            <a:xfrm>
              <a:off x="3707210" y="3525832"/>
              <a:ext cx="0" cy="379413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106" name="Line 32"/>
            <p:cNvSpPr>
              <a:spLocks noChangeShapeType="1"/>
            </p:cNvSpPr>
            <p:nvPr/>
          </p:nvSpPr>
          <p:spPr bwMode="auto">
            <a:xfrm>
              <a:off x="2788047" y="3525832"/>
              <a:ext cx="0" cy="379413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pic>
          <p:nvPicPr>
            <p:cNvPr id="107" name="Picture 78" descr="8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985" y="3179581"/>
              <a:ext cx="701649" cy="65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4" descr="alert, attention, caution, danger, exclamation, stop, warning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703" y="3667913"/>
              <a:ext cx="341312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9" name="그룹 108"/>
            <p:cNvGrpSpPr/>
            <p:nvPr/>
          </p:nvGrpSpPr>
          <p:grpSpPr>
            <a:xfrm>
              <a:off x="4577954" y="3168947"/>
              <a:ext cx="939800" cy="612775"/>
              <a:chOff x="3828257" y="4266141"/>
              <a:chExt cx="939800" cy="612775"/>
            </a:xfrm>
          </p:grpSpPr>
          <p:pic>
            <p:nvPicPr>
              <p:cNvPr id="110" name="Picture 105" descr="DB"/>
              <p:cNvPicPr>
                <a:picLocks noChangeAspect="1" noChangeArrowheads="1"/>
              </p:cNvPicPr>
              <p:nvPr/>
            </p:nvPicPr>
            <p:blipFill>
              <a:blip r:embed="rId4">
                <a:lum bright="2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8257" y="4266141"/>
                <a:ext cx="939800" cy="612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Text Box 59"/>
              <p:cNvSpPr txBox="1">
                <a:spLocks noChangeArrowheads="1"/>
              </p:cNvSpPr>
              <p:nvPr/>
            </p:nvSpPr>
            <p:spPr bwMode="auto">
              <a:xfrm>
                <a:off x="4059458" y="4531253"/>
                <a:ext cx="47739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DB A</a:t>
                </a:r>
              </a:p>
            </p:txBody>
          </p:sp>
        </p:grpSp>
        <p:grpSp>
          <p:nvGrpSpPr>
            <p:cNvPr id="112" name="그룹 111"/>
            <p:cNvGrpSpPr/>
            <p:nvPr/>
          </p:nvGrpSpPr>
          <p:grpSpPr>
            <a:xfrm>
              <a:off x="4577954" y="4335855"/>
              <a:ext cx="939800" cy="612775"/>
              <a:chOff x="3828257" y="4266141"/>
              <a:chExt cx="939800" cy="612775"/>
            </a:xfrm>
          </p:grpSpPr>
          <p:pic>
            <p:nvPicPr>
              <p:cNvPr id="113" name="Picture 105" descr="DB"/>
              <p:cNvPicPr>
                <a:picLocks noChangeAspect="1" noChangeArrowheads="1"/>
              </p:cNvPicPr>
              <p:nvPr/>
            </p:nvPicPr>
            <p:blipFill>
              <a:blip r:embed="rId4">
                <a:lum bright="2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8257" y="4266141"/>
                <a:ext cx="939800" cy="612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" name="Text Box 59"/>
              <p:cNvSpPr txBox="1">
                <a:spLocks noChangeArrowheads="1"/>
              </p:cNvSpPr>
              <p:nvPr/>
            </p:nvSpPr>
            <p:spPr bwMode="auto">
              <a:xfrm>
                <a:off x="4059458" y="4531253"/>
                <a:ext cx="47739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DB 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B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15" name="AutoShape 60"/>
            <p:cNvSpPr>
              <a:spLocks noChangeArrowheads="1"/>
            </p:cNvSpPr>
            <p:nvPr/>
          </p:nvSpPr>
          <p:spPr bwMode="auto">
            <a:xfrm rot="11092301" flipH="1" flipV="1">
              <a:off x="4394369" y="3735382"/>
              <a:ext cx="239713" cy="708025"/>
            </a:xfrm>
            <a:prstGeom prst="curvedLeftArrow">
              <a:avLst>
                <a:gd name="adj1" fmla="val 59073"/>
                <a:gd name="adj2" fmla="val 118145"/>
                <a:gd name="adj3" fmla="val 33333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pic>
          <p:nvPicPr>
            <p:cNvPr id="116" name="Picture 2" descr="edit tool bar, gear, settings, tools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8" t="31008" r="31783" b="31783"/>
            <a:stretch/>
          </p:blipFill>
          <p:spPr bwMode="auto">
            <a:xfrm>
              <a:off x="2554672" y="3047088"/>
              <a:ext cx="453654" cy="45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edit tool bar, gear, settings, tools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8" t="31008" r="31783" b="31783"/>
            <a:stretch/>
          </p:blipFill>
          <p:spPr bwMode="auto">
            <a:xfrm>
              <a:off x="3549421" y="3047088"/>
              <a:ext cx="453654" cy="45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8" name="직선 화살표 연결선 117"/>
            <p:cNvCxnSpPr>
              <a:stCxn id="116" idx="3"/>
              <a:endCxn id="117" idx="1"/>
            </p:cNvCxnSpPr>
            <p:nvPr/>
          </p:nvCxnSpPr>
          <p:spPr bwMode="auto">
            <a:xfrm>
              <a:off x="3008326" y="3273915"/>
              <a:ext cx="54109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336699"/>
              </a:solidFill>
              <a:prstDash val="sysDot"/>
              <a:round/>
              <a:headEnd type="triangle"/>
              <a:tailEnd type="triangle"/>
            </a:ln>
            <a:effectLst/>
          </p:spPr>
        </p:cxnSp>
      </p:grpSp>
      <p:grpSp>
        <p:nvGrpSpPr>
          <p:cNvPr id="119" name="그룹 118"/>
          <p:cNvGrpSpPr/>
          <p:nvPr/>
        </p:nvGrpSpPr>
        <p:grpSpPr>
          <a:xfrm>
            <a:off x="404813" y="5909858"/>
            <a:ext cx="2956828" cy="184666"/>
            <a:chOff x="341312" y="2191410"/>
            <a:chExt cx="2956828" cy="184666"/>
          </a:xfrm>
        </p:grpSpPr>
        <p:sp>
          <p:nvSpPr>
            <p:cNvPr id="120" name="TextBox 119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 Fail-Back</a:t>
              </a:r>
            </a:p>
          </p:txBody>
        </p:sp>
        <p:grpSp>
          <p:nvGrpSpPr>
            <p:cNvPr id="121" name="그룹 120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22" name="직사각형 12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3" name="L 도형 122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24" name="직사각형 123"/>
          <p:cNvSpPr/>
          <p:nvPr/>
        </p:nvSpPr>
        <p:spPr>
          <a:xfrm>
            <a:off x="553593" y="8457831"/>
            <a:ext cx="60440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장애 발생 후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 A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가 복구 되었을 시 정상적으로 사용하도록 제공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JEUS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레벨에서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RAC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인스턴스 간의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Fail-Back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을 제공하기 위해서 클러스터 데이터 소스를 제공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자동 설정 및 </a:t>
            </a:r>
            <a:r>
              <a:rPr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커멘드를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통한 수동 명령 동시 지원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162861" y="6082294"/>
            <a:ext cx="4300504" cy="2329260"/>
            <a:chOff x="1108472" y="6264176"/>
            <a:chExt cx="4300504" cy="2329260"/>
          </a:xfrm>
        </p:grpSpPr>
        <p:sp>
          <p:nvSpPr>
            <p:cNvPr id="125" name="Text Box 40"/>
            <p:cNvSpPr txBox="1">
              <a:spLocks noChangeArrowheads="1"/>
            </p:cNvSpPr>
            <p:nvPr/>
          </p:nvSpPr>
          <p:spPr bwMode="auto">
            <a:xfrm>
              <a:off x="1108472" y="7397651"/>
              <a:ext cx="1069975" cy="39687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000">
                  <a:latin typeface="+mn-ea"/>
                  <a:ea typeface="+mn-ea"/>
                </a:rPr>
                <a:t>Administrator Node</a:t>
              </a:r>
            </a:p>
          </p:txBody>
        </p:sp>
        <p:sp>
          <p:nvSpPr>
            <p:cNvPr id="126" name="AutoShape 181"/>
            <p:cNvSpPr>
              <a:spLocks noChangeArrowheads="1"/>
            </p:cNvSpPr>
            <p:nvPr/>
          </p:nvSpPr>
          <p:spPr bwMode="auto">
            <a:xfrm>
              <a:off x="2143522" y="6264176"/>
              <a:ext cx="1935163" cy="2266950"/>
            </a:xfrm>
            <a:prstGeom prst="roundRect">
              <a:avLst>
                <a:gd name="adj" fmla="val 6296"/>
              </a:avLst>
            </a:prstGeom>
            <a:solidFill>
              <a:srgbClr val="DBDBDB">
                <a:alpha val="39999"/>
              </a:srgbClr>
            </a:solidFill>
            <a:ln w="12700" algn="ctr">
              <a:solidFill>
                <a:srgbClr val="76A3CC"/>
              </a:solidFill>
              <a:round/>
              <a:headEnd/>
              <a:tailEnd/>
            </a:ln>
            <a:effectLst/>
          </p:spPr>
          <p:txBody>
            <a:bodyPr tIns="36000" rIns="36000"/>
            <a:lstStyle/>
            <a:p>
              <a:pPr algn="ctr">
                <a:defRPr/>
              </a:pPr>
              <a:r>
                <a:rPr lang="en-US" altLang="ko-KR" sz="1400" b="1">
                  <a:latin typeface="+mn-ea"/>
                  <a:ea typeface="+mn-ea"/>
                </a:rPr>
                <a:t>JEUS Server</a:t>
              </a:r>
            </a:p>
          </p:txBody>
        </p:sp>
        <p:sp>
          <p:nvSpPr>
            <p:cNvPr id="127" name="AutoShape 42"/>
            <p:cNvSpPr>
              <a:spLocks noChangeArrowheads="1"/>
            </p:cNvSpPr>
            <p:nvPr/>
          </p:nvSpPr>
          <p:spPr bwMode="auto">
            <a:xfrm>
              <a:off x="2365772" y="7392888"/>
              <a:ext cx="1552575" cy="685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 eaLnBrk="0" latinLnBrk="0" hangingPunct="0">
                <a:defRPr/>
              </a:pPr>
              <a:r>
                <a:rPr kumimoji="0" lang="en-US" altLang="ko-KR" sz="1000" b="1">
                  <a:solidFill>
                    <a:srgbClr val="2E5061"/>
                  </a:solidFill>
                  <a:latin typeface="+mn-ea"/>
                  <a:ea typeface="+mn-ea"/>
                </a:rPr>
                <a:t>“DS” </a:t>
              </a:r>
              <a:r>
                <a:rPr kumimoji="0" lang="ko-KR" altLang="en-US" sz="1000" b="1">
                  <a:solidFill>
                    <a:srgbClr val="2E5061"/>
                  </a:solidFill>
                  <a:latin typeface="+mn-ea"/>
                  <a:ea typeface="+mn-ea"/>
                </a:rPr>
                <a:t>로 </a:t>
              </a:r>
              <a:r>
                <a:rPr kumimoji="0" lang="en-US" altLang="ko-KR" sz="1000" b="1">
                  <a:solidFill>
                    <a:srgbClr val="2E5061"/>
                  </a:solidFill>
                  <a:latin typeface="+mn-ea"/>
                  <a:ea typeface="+mn-ea"/>
                </a:rPr>
                <a:t>Datasource</a:t>
              </a:r>
            </a:p>
            <a:p>
              <a:pPr algn="ctr" eaLnBrk="0" latinLnBrk="0" hangingPunct="0">
                <a:defRPr/>
              </a:pPr>
              <a:r>
                <a:rPr kumimoji="0" lang="ko-KR" altLang="en-US" sz="1000" b="1">
                  <a:solidFill>
                    <a:srgbClr val="2E5061"/>
                  </a:solidFill>
                  <a:latin typeface="+mn-ea"/>
                  <a:ea typeface="+mn-ea"/>
                </a:rPr>
                <a:t>클러스터링</a:t>
              </a:r>
            </a:p>
          </p:txBody>
        </p:sp>
        <p:sp>
          <p:nvSpPr>
            <p:cNvPr id="128" name="Text Box 43"/>
            <p:cNvSpPr txBox="1">
              <a:spLocks noChangeArrowheads="1"/>
            </p:cNvSpPr>
            <p:nvPr/>
          </p:nvSpPr>
          <p:spPr bwMode="auto">
            <a:xfrm>
              <a:off x="2768997" y="7019826"/>
              <a:ext cx="730250" cy="1905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00">
                  <a:latin typeface="+mn-ea"/>
                  <a:ea typeface="+mn-ea"/>
                </a:rPr>
                <a:t>Application</a:t>
              </a:r>
            </a:p>
          </p:txBody>
        </p:sp>
        <p:cxnSp>
          <p:nvCxnSpPr>
            <p:cNvPr id="129" name="AutoShape 44"/>
            <p:cNvCxnSpPr>
              <a:cxnSpLocks noChangeShapeType="1"/>
            </p:cNvCxnSpPr>
            <p:nvPr/>
          </p:nvCxnSpPr>
          <p:spPr bwMode="auto">
            <a:xfrm>
              <a:off x="1965722" y="7170638"/>
              <a:ext cx="427038" cy="546100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0" name="AutoShape 45"/>
            <p:cNvCxnSpPr>
              <a:cxnSpLocks noChangeShapeType="1"/>
            </p:cNvCxnSpPr>
            <p:nvPr/>
          </p:nvCxnSpPr>
          <p:spPr bwMode="auto">
            <a:xfrm flipV="1">
              <a:off x="3945335" y="7134126"/>
              <a:ext cx="574675" cy="582612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1" name="AutoShape 46"/>
            <p:cNvCxnSpPr>
              <a:cxnSpLocks noChangeShapeType="1"/>
            </p:cNvCxnSpPr>
            <p:nvPr/>
          </p:nvCxnSpPr>
          <p:spPr bwMode="auto">
            <a:xfrm>
              <a:off x="3945335" y="7716738"/>
              <a:ext cx="574675" cy="512763"/>
            </a:xfrm>
            <a:prstGeom prst="straightConnector1">
              <a:avLst/>
            </a:prstGeom>
            <a:noFill/>
            <a:ln w="19050">
              <a:solidFill>
                <a:srgbClr val="96A2B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sp>
          <p:nvSpPr>
            <p:cNvPr id="132" name="AutoShape 50"/>
            <p:cNvSpPr>
              <a:spLocks noChangeArrowheads="1"/>
            </p:cNvSpPr>
            <p:nvPr/>
          </p:nvSpPr>
          <p:spPr bwMode="auto">
            <a:xfrm flipV="1">
              <a:off x="4108847" y="7323038"/>
              <a:ext cx="239713" cy="708025"/>
            </a:xfrm>
            <a:prstGeom prst="curvedLeftArrow">
              <a:avLst>
                <a:gd name="adj1" fmla="val 59073"/>
                <a:gd name="adj2" fmla="val 118145"/>
                <a:gd name="adj3" fmla="val 33333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133" name="Rectangle 80"/>
            <p:cNvSpPr>
              <a:spLocks noChangeArrowheads="1"/>
            </p:cNvSpPr>
            <p:nvPr/>
          </p:nvSpPr>
          <p:spPr bwMode="auto">
            <a:xfrm>
              <a:off x="4530367" y="7581801"/>
              <a:ext cx="837898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ko-KR" sz="1200" b="1">
                  <a:latin typeface="+mn-ea"/>
                  <a:ea typeface="+mn-ea"/>
                </a:rPr>
                <a:t>Fail_Back</a:t>
              </a:r>
            </a:p>
          </p:txBody>
        </p:sp>
        <p:sp>
          <p:nvSpPr>
            <p:cNvPr id="134" name="Line 52"/>
            <p:cNvSpPr>
              <a:spLocks noChangeShapeType="1"/>
            </p:cNvSpPr>
            <p:nvPr/>
          </p:nvSpPr>
          <p:spPr bwMode="auto">
            <a:xfrm>
              <a:off x="3573860" y="7170638"/>
              <a:ext cx="0" cy="379413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135" name="Line 53"/>
            <p:cNvSpPr>
              <a:spLocks noChangeShapeType="1"/>
            </p:cNvSpPr>
            <p:nvPr/>
          </p:nvSpPr>
          <p:spPr bwMode="auto">
            <a:xfrm>
              <a:off x="2654697" y="7170638"/>
              <a:ext cx="0" cy="379413"/>
            </a:xfrm>
            <a:prstGeom prst="line">
              <a:avLst/>
            </a:prstGeom>
            <a:noFill/>
            <a:ln w="19050">
              <a:solidFill>
                <a:srgbClr val="96A2B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108000" tIns="0" rIns="108000" bIns="0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136" name="AutoShape 60"/>
            <p:cNvSpPr>
              <a:spLocks noChangeArrowheads="1"/>
            </p:cNvSpPr>
            <p:nvPr/>
          </p:nvSpPr>
          <p:spPr bwMode="auto">
            <a:xfrm rot="10507699" flipV="1">
              <a:off x="3845322" y="7380188"/>
              <a:ext cx="239713" cy="708025"/>
            </a:xfrm>
            <a:prstGeom prst="curvedLeftArrow">
              <a:avLst>
                <a:gd name="adj1" fmla="val 59073"/>
                <a:gd name="adj2" fmla="val 118145"/>
                <a:gd name="adj3" fmla="val 33333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+mn-ea"/>
                <a:ea typeface="+mn-ea"/>
              </a:endParaRPr>
            </a:p>
          </p:txBody>
        </p:sp>
        <p:pic>
          <p:nvPicPr>
            <p:cNvPr id="137" name="Picture 78" descr="8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635" y="6824387"/>
              <a:ext cx="701649" cy="65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8" name="그룹 137"/>
            <p:cNvGrpSpPr/>
            <p:nvPr/>
          </p:nvGrpSpPr>
          <p:grpSpPr>
            <a:xfrm>
              <a:off x="4469176" y="6813753"/>
              <a:ext cx="939800" cy="612775"/>
              <a:chOff x="3828257" y="4266141"/>
              <a:chExt cx="939800" cy="612775"/>
            </a:xfrm>
          </p:grpSpPr>
          <p:pic>
            <p:nvPicPr>
              <p:cNvPr id="139" name="Picture 105" descr="DB"/>
              <p:cNvPicPr>
                <a:picLocks noChangeAspect="1" noChangeArrowheads="1"/>
              </p:cNvPicPr>
              <p:nvPr/>
            </p:nvPicPr>
            <p:blipFill>
              <a:blip r:embed="rId4">
                <a:lum bright="2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8257" y="4266141"/>
                <a:ext cx="939800" cy="612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" name="Text Box 59"/>
              <p:cNvSpPr txBox="1">
                <a:spLocks noChangeArrowheads="1"/>
              </p:cNvSpPr>
              <p:nvPr/>
            </p:nvSpPr>
            <p:spPr bwMode="auto">
              <a:xfrm>
                <a:off x="4059458" y="4531253"/>
                <a:ext cx="47739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DB A</a:t>
                </a:r>
              </a:p>
            </p:txBody>
          </p:sp>
        </p:grpSp>
        <p:grpSp>
          <p:nvGrpSpPr>
            <p:cNvPr id="141" name="그룹 140"/>
            <p:cNvGrpSpPr/>
            <p:nvPr/>
          </p:nvGrpSpPr>
          <p:grpSpPr>
            <a:xfrm>
              <a:off x="4469176" y="7980661"/>
              <a:ext cx="939800" cy="612775"/>
              <a:chOff x="3828257" y="4266141"/>
              <a:chExt cx="939800" cy="612775"/>
            </a:xfrm>
          </p:grpSpPr>
          <p:pic>
            <p:nvPicPr>
              <p:cNvPr id="142" name="Picture 105" descr="DB"/>
              <p:cNvPicPr>
                <a:picLocks noChangeAspect="1" noChangeArrowheads="1"/>
              </p:cNvPicPr>
              <p:nvPr/>
            </p:nvPicPr>
            <p:blipFill>
              <a:blip r:embed="rId4">
                <a:lum bright="2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8257" y="4266141"/>
                <a:ext cx="939800" cy="612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Text Box 59"/>
              <p:cNvSpPr txBox="1">
                <a:spLocks noChangeArrowheads="1"/>
              </p:cNvSpPr>
              <p:nvPr/>
            </p:nvSpPr>
            <p:spPr bwMode="auto">
              <a:xfrm>
                <a:off x="4059458" y="4531253"/>
                <a:ext cx="47739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DB 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B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pic>
          <p:nvPicPr>
            <p:cNvPr id="144" name="Picture 2" descr="edit tool bar, gear, settings, tools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8" t="31008" r="31783" b="31783"/>
            <a:stretch/>
          </p:blipFill>
          <p:spPr bwMode="auto">
            <a:xfrm>
              <a:off x="2385694" y="6691894"/>
              <a:ext cx="453654" cy="45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edit tool bar, gear, settings, tools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8" t="31008" r="31783" b="31783"/>
            <a:stretch/>
          </p:blipFill>
          <p:spPr bwMode="auto">
            <a:xfrm>
              <a:off x="3380443" y="6691894"/>
              <a:ext cx="453654" cy="45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6" name="직선 화살표 연결선 145"/>
            <p:cNvCxnSpPr>
              <a:stCxn id="144" idx="3"/>
              <a:endCxn id="145" idx="1"/>
            </p:cNvCxnSpPr>
            <p:nvPr/>
          </p:nvCxnSpPr>
          <p:spPr bwMode="auto">
            <a:xfrm>
              <a:off x="2839348" y="6918721"/>
              <a:ext cx="54109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336699"/>
              </a:solidFill>
              <a:prstDash val="sysDot"/>
              <a:round/>
              <a:headEnd type="triangle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4.8 </a:t>
            </a:r>
            <a:r>
              <a:rPr lang="ko-KR" altLang="en-US" dirty="0" smtClean="0"/>
              <a:t>시스템 장애 자동 대처</a:t>
            </a:r>
            <a:endParaRPr lang="en-US" altLang="ko-KR" dirty="0" smtClean="0"/>
          </a:p>
        </p:txBody>
      </p:sp>
      <p:sp>
        <p:nvSpPr>
          <p:cNvPr id="24579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장애 발생 시 단일 </a:t>
            </a:r>
            <a:r>
              <a:rPr lang="ko-KR" altLang="en-US" dirty="0" err="1" smtClean="0"/>
              <a:t>노드의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WAS </a:t>
            </a:r>
            <a:r>
              <a:rPr lang="ko-KR" altLang="en-US" dirty="0" smtClean="0"/>
              <a:t>서버는 </a:t>
            </a:r>
            <a:r>
              <a:rPr lang="en-US" altLang="ko-KR" dirty="0" smtClean="0"/>
              <a:t>JEUS Node Manager</a:t>
            </a:r>
            <a:r>
              <a:rPr lang="ko-KR" altLang="en-US" dirty="0" smtClean="0"/>
              <a:t>에 의해 엔진을 자동 재시작 하며 클러스터 </a:t>
            </a:r>
            <a:r>
              <a:rPr lang="ko-KR" altLang="en-US" dirty="0" err="1" smtClean="0"/>
              <a:t>노드의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WAS </a:t>
            </a:r>
            <a:r>
              <a:rPr lang="ko-KR" altLang="en-US" dirty="0" smtClean="0"/>
              <a:t>서버는 백업엔진의 자동  </a:t>
            </a:r>
            <a:r>
              <a:rPr lang="en-US" altLang="ko-KR" dirty="0" smtClean="0"/>
              <a:t>Fail-Over </a:t>
            </a:r>
            <a:r>
              <a:rPr lang="ko-KR" altLang="en-US" dirty="0" smtClean="0"/>
              <a:t>기능을 통해 서비스의 영속성을 보장합니다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122" name="Rectangle 4"/>
          <p:cNvSpPr>
            <a:spLocks noChangeArrowheads="1"/>
          </p:cNvSpPr>
          <p:nvPr/>
        </p:nvSpPr>
        <p:spPr bwMode="auto">
          <a:xfrm>
            <a:off x="417364" y="2169916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시스템 장애 자동 대처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07925" y="2530278"/>
            <a:ext cx="5186611" cy="4082886"/>
            <a:chOff x="654063" y="1992731"/>
            <a:chExt cx="5186611" cy="4082886"/>
          </a:xfrm>
        </p:grpSpPr>
        <p:sp>
          <p:nvSpPr>
            <p:cNvPr id="112" name="Rectangle 68"/>
            <p:cNvSpPr>
              <a:spLocks noChangeArrowheads="1"/>
            </p:cNvSpPr>
            <p:nvPr/>
          </p:nvSpPr>
          <p:spPr bwMode="auto">
            <a:xfrm>
              <a:off x="654063" y="2446385"/>
              <a:ext cx="2244725" cy="3629232"/>
            </a:xfrm>
            <a:prstGeom prst="roundRect">
              <a:avLst>
                <a:gd name="adj" fmla="val 4722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tIns="46800"/>
            <a:lstStyle/>
            <a:p>
              <a:pPr marL="88900" indent="-88900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2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JEUS Node 1</a:t>
              </a:r>
              <a:endParaRPr lang="ko-KR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grpSp>
          <p:nvGrpSpPr>
            <p:cNvPr id="124" name="Group 330"/>
            <p:cNvGrpSpPr>
              <a:grpSpLocks/>
            </p:cNvGrpSpPr>
            <p:nvPr/>
          </p:nvGrpSpPr>
          <p:grpSpPr bwMode="auto">
            <a:xfrm>
              <a:off x="3071826" y="4034174"/>
              <a:ext cx="358775" cy="336550"/>
              <a:chOff x="1416" y="1935"/>
              <a:chExt cx="226" cy="143"/>
            </a:xfrm>
          </p:grpSpPr>
          <p:sp>
            <p:nvSpPr>
              <p:cNvPr id="125" name="AutoShape 331"/>
              <p:cNvSpPr>
                <a:spLocks noChangeArrowheads="1"/>
              </p:cNvSpPr>
              <p:nvPr/>
            </p:nvSpPr>
            <p:spPr bwMode="auto">
              <a:xfrm rot="5400000">
                <a:off x="1499" y="1935"/>
                <a:ext cx="143" cy="143"/>
              </a:xfrm>
              <a:prstGeom prst="triangle">
                <a:avLst>
                  <a:gd name="adj" fmla="val 50000"/>
                </a:avLst>
              </a:prstGeom>
              <a:solidFill>
                <a:srgbClr val="C54426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10800000" lIns="54000" rIns="54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6" name="AutoShape 332"/>
              <p:cNvSpPr>
                <a:spLocks noChangeArrowheads="1"/>
              </p:cNvSpPr>
              <p:nvPr/>
            </p:nvSpPr>
            <p:spPr bwMode="auto">
              <a:xfrm rot="5400000">
                <a:off x="1416" y="1935"/>
                <a:ext cx="143" cy="143"/>
              </a:xfrm>
              <a:prstGeom prst="triangle">
                <a:avLst>
                  <a:gd name="adj" fmla="val 50000"/>
                </a:avLst>
              </a:prstGeom>
              <a:solidFill>
                <a:srgbClr val="C54426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rot="10800000" lIns="54000" rIns="54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27" name="Rectangle 68"/>
            <p:cNvSpPr>
              <a:spLocks noChangeArrowheads="1"/>
            </p:cNvSpPr>
            <p:nvPr/>
          </p:nvSpPr>
          <p:spPr bwMode="auto">
            <a:xfrm>
              <a:off x="3592038" y="2446385"/>
              <a:ext cx="2244725" cy="3629232"/>
            </a:xfrm>
            <a:prstGeom prst="roundRect">
              <a:avLst>
                <a:gd name="adj" fmla="val 4722"/>
              </a:avLst>
            </a:prstGeom>
            <a:gradFill rotWithShape="1">
              <a:gsLst>
                <a:gs pos="0">
                  <a:srgbClr val="F0F0F0"/>
                </a:gs>
                <a:gs pos="100000">
                  <a:srgbClr val="DDDDDD"/>
                </a:gs>
              </a:gsLst>
              <a:lin ang="5400000" scaled="1"/>
            </a:gra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tIns="46800"/>
            <a:lstStyle/>
            <a:p>
              <a:pPr marL="88900" indent="-88900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</a:pPr>
              <a:r>
                <a:rPr lang="en-US" altLang="ko-KR" sz="12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JEUS Node 1</a:t>
              </a:r>
              <a:endParaRPr lang="ko-KR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28" name="AutoShape 340"/>
            <p:cNvSpPr>
              <a:spLocks noChangeArrowheads="1"/>
            </p:cNvSpPr>
            <p:nvPr/>
          </p:nvSpPr>
          <p:spPr bwMode="auto">
            <a:xfrm>
              <a:off x="870113" y="5017092"/>
              <a:ext cx="1739007" cy="8316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78A7"/>
                </a:gs>
                <a:gs pos="100000">
                  <a:srgbClr val="10598A"/>
                </a:gs>
              </a:gsLst>
              <a:lin ang="5400000" scaled="1"/>
            </a:gradFill>
            <a:ln w="19050" algn="ctr">
              <a:solidFill>
                <a:srgbClr val="97C6E9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algn="ctr"/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Node Manager</a:t>
              </a:r>
              <a:endParaRPr lang="en-US" altLang="ko-KR" sz="1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29" name="타원 128"/>
            <p:cNvSpPr/>
            <p:nvPr/>
          </p:nvSpPr>
          <p:spPr bwMode="auto">
            <a:xfrm>
              <a:off x="1057544" y="5141150"/>
              <a:ext cx="1324750" cy="378045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Monitoring Thread</a:t>
              </a:r>
              <a:endPara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30" name="AutoShape 340"/>
            <p:cNvSpPr>
              <a:spLocks noChangeArrowheads="1"/>
            </p:cNvSpPr>
            <p:nvPr/>
          </p:nvSpPr>
          <p:spPr bwMode="auto">
            <a:xfrm>
              <a:off x="781063" y="2975648"/>
              <a:ext cx="945222" cy="8316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MS #1</a:t>
              </a:r>
              <a:endParaRPr lang="en-US" altLang="ko-KR" sz="1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31" name="AutoShape 350"/>
            <p:cNvSpPr>
              <a:spLocks noChangeArrowheads="1"/>
            </p:cNvSpPr>
            <p:nvPr/>
          </p:nvSpPr>
          <p:spPr bwMode="auto">
            <a:xfrm>
              <a:off x="1815117" y="2975648"/>
              <a:ext cx="945222" cy="8316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MS #2</a:t>
              </a:r>
              <a:endParaRPr lang="en-US" altLang="ko-KR" sz="1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77422" y="4493871"/>
              <a:ext cx="829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Check</a:t>
              </a:r>
            </a:p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Process</a:t>
              </a:r>
              <a:endPara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" name="AutoShape 340"/>
            <p:cNvSpPr>
              <a:spLocks noChangeArrowheads="1"/>
            </p:cNvSpPr>
            <p:nvPr/>
          </p:nvSpPr>
          <p:spPr bwMode="auto">
            <a:xfrm>
              <a:off x="3832306" y="5017092"/>
              <a:ext cx="1739007" cy="8316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F78A7"/>
                </a:gs>
                <a:gs pos="100000">
                  <a:srgbClr val="10598A"/>
                </a:gs>
              </a:gsLst>
              <a:lin ang="5400000" scaled="1"/>
            </a:gradFill>
            <a:ln w="19050" algn="ctr">
              <a:solidFill>
                <a:srgbClr val="97C6E9"/>
              </a:solidFill>
              <a:round/>
              <a:headEnd/>
              <a:tailEnd/>
            </a:ln>
          </p:spPr>
          <p:txBody>
            <a:bodyPr wrap="none" lIns="0" tIns="0" rIns="0" bIns="0" anchor="b" anchorCtr="0"/>
            <a:lstStyle/>
            <a:p>
              <a:pPr algn="ctr"/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Node Manager</a:t>
              </a:r>
              <a:endParaRPr lang="en-US" altLang="ko-KR" sz="1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34" name="타원 133"/>
            <p:cNvSpPr/>
            <p:nvPr/>
          </p:nvSpPr>
          <p:spPr bwMode="auto">
            <a:xfrm>
              <a:off x="4019737" y="5141150"/>
              <a:ext cx="1324750" cy="378045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Monitoring Thread</a:t>
              </a:r>
              <a:endParaRPr kumimoji="0" lang="ko-KR" alt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35" name="AutoShape 340"/>
            <p:cNvSpPr>
              <a:spLocks noChangeArrowheads="1"/>
            </p:cNvSpPr>
            <p:nvPr/>
          </p:nvSpPr>
          <p:spPr bwMode="auto">
            <a:xfrm>
              <a:off x="3743256" y="2975648"/>
              <a:ext cx="945222" cy="8316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MS #1</a:t>
              </a:r>
              <a:endParaRPr lang="en-US" altLang="ko-KR" sz="1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36" name="AutoShape 350"/>
            <p:cNvSpPr>
              <a:spLocks noChangeArrowheads="1"/>
            </p:cNvSpPr>
            <p:nvPr/>
          </p:nvSpPr>
          <p:spPr bwMode="auto">
            <a:xfrm>
              <a:off x="4777310" y="2975648"/>
              <a:ext cx="945222" cy="8316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F8F8F"/>
                </a:gs>
                <a:gs pos="100000">
                  <a:srgbClr val="777777"/>
                </a:gs>
              </a:gsLst>
              <a:lin ang="5400000" scaled="1"/>
            </a:gradFill>
            <a:ln w="19050" algn="ctr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MS #2</a:t>
              </a:r>
              <a:endParaRPr lang="en-US" altLang="ko-KR" sz="1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cxnSp>
          <p:nvCxnSpPr>
            <p:cNvPr id="137" name="꺾인 연결선 136"/>
            <p:cNvCxnSpPr>
              <a:stCxn id="129" idx="0"/>
              <a:endCxn id="131" idx="2"/>
            </p:cNvCxnSpPr>
            <p:nvPr/>
          </p:nvCxnSpPr>
          <p:spPr bwMode="auto">
            <a:xfrm rot="5400000" flipH="1" flipV="1">
              <a:off x="1336922" y="4190345"/>
              <a:ext cx="1333803" cy="567809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rgbClr val="333333"/>
              </a:solidFill>
              <a:prstDash val="sysDot"/>
              <a:round/>
              <a:headEnd/>
              <a:tailEnd type="triangle" w="lg" len="lg"/>
            </a:ln>
          </p:spPr>
        </p:cxnSp>
        <p:cxnSp>
          <p:nvCxnSpPr>
            <p:cNvPr id="138" name="꺾인 연결선 137"/>
            <p:cNvCxnSpPr>
              <a:stCxn id="129" idx="0"/>
              <a:endCxn id="130" idx="2"/>
            </p:cNvCxnSpPr>
            <p:nvPr/>
          </p:nvCxnSpPr>
          <p:spPr bwMode="auto">
            <a:xfrm rot="16200000" flipV="1">
              <a:off x="819896" y="4241126"/>
              <a:ext cx="1333803" cy="466245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rgbClr val="333333"/>
              </a:solidFill>
              <a:prstDash val="sysDot"/>
              <a:round/>
              <a:headEnd/>
              <a:tailEnd type="triangle" w="lg" len="lg"/>
            </a:ln>
          </p:spPr>
        </p:cxnSp>
        <p:cxnSp>
          <p:nvCxnSpPr>
            <p:cNvPr id="139" name="꺾인 연결선 138"/>
            <p:cNvCxnSpPr>
              <a:stCxn id="133" idx="0"/>
              <a:endCxn id="136" idx="2"/>
            </p:cNvCxnSpPr>
            <p:nvPr/>
          </p:nvCxnSpPr>
          <p:spPr bwMode="auto">
            <a:xfrm rot="5400000" flipH="1" flipV="1">
              <a:off x="4370993" y="4138165"/>
              <a:ext cx="1209745" cy="548111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rgbClr val="333333"/>
              </a:solidFill>
              <a:prstDash val="sysDot"/>
              <a:round/>
              <a:headEnd/>
              <a:tailEnd type="triangle" w="lg" len="lg"/>
            </a:ln>
          </p:spPr>
        </p:cxnSp>
        <p:cxnSp>
          <p:nvCxnSpPr>
            <p:cNvPr id="140" name="꺾인 연결선 139"/>
            <p:cNvCxnSpPr>
              <a:stCxn id="133" idx="0"/>
              <a:endCxn id="135" idx="2"/>
            </p:cNvCxnSpPr>
            <p:nvPr/>
          </p:nvCxnSpPr>
          <p:spPr bwMode="auto">
            <a:xfrm rot="16200000" flipV="1">
              <a:off x="3853967" y="4169248"/>
              <a:ext cx="1209745" cy="485943"/>
            </a:xfrm>
            <a:prstGeom prst="bentConnector3">
              <a:avLst>
                <a:gd name="adj1" fmla="val 50000"/>
              </a:avLst>
            </a:prstGeom>
            <a:noFill/>
            <a:ln w="22225">
              <a:solidFill>
                <a:srgbClr val="333333"/>
              </a:solidFill>
              <a:prstDash val="sysDot"/>
              <a:round/>
              <a:headEnd/>
              <a:tailEnd type="triangle" w="lg" len="lg"/>
            </a:ln>
          </p:spPr>
        </p:cxnSp>
        <p:sp>
          <p:nvSpPr>
            <p:cNvPr id="141" name="타원 140"/>
            <p:cNvSpPr/>
            <p:nvPr/>
          </p:nvSpPr>
          <p:spPr bwMode="auto">
            <a:xfrm>
              <a:off x="4019737" y="4185392"/>
              <a:ext cx="1324750" cy="378045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75000"/>
                  <a:lumOff val="2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Launcher</a:t>
              </a:r>
              <a:endPara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821084" y="4493871"/>
              <a:ext cx="791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Restart</a:t>
              </a:r>
            </a:p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Server</a:t>
              </a:r>
              <a:endPara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84039" y="1992731"/>
              <a:ext cx="1031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[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장애발생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  <a:endPara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132790" y="1992731"/>
              <a:ext cx="1031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[</a:t>
              </a:r>
              <a:r>
                <a:rPr lang="ko-KR" altLang="en-US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장애복구</a:t>
              </a:r>
              <a:r>
                <a:rPr lang="en-US" altLang="ko-KR" sz="14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  <a:endParaRPr lang="ko-KR" altLang="en-US" sz="14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45" name="Picture 4" descr="alert, attention, caution, danger, exclamation, stop, warning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85" y="3511109"/>
              <a:ext cx="454286" cy="45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AutoShape 555"/>
            <p:cNvSpPr>
              <a:spLocks noChangeArrowheads="1"/>
            </p:cNvSpPr>
            <p:nvPr/>
          </p:nvSpPr>
          <p:spPr bwMode="gray">
            <a:xfrm rot="3239695" flipH="1">
              <a:off x="5381092" y="3483787"/>
              <a:ext cx="468313" cy="450850"/>
            </a:xfrm>
            <a:custGeom>
              <a:avLst/>
              <a:gdLst>
                <a:gd name="G0" fmla="+- -320283 0 0"/>
                <a:gd name="G1" fmla="+- 3138071 0 0"/>
                <a:gd name="G2" fmla="+- -320283 0 3138071"/>
                <a:gd name="G3" fmla="+- 10800 0 0"/>
                <a:gd name="G4" fmla="+- 0 0 -32028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899 0 0"/>
                <a:gd name="G9" fmla="+- 0 0 3138071"/>
                <a:gd name="G10" fmla="+- 7899 0 2700"/>
                <a:gd name="G11" fmla="cos G10 -320283"/>
                <a:gd name="G12" fmla="sin G10 -320283"/>
                <a:gd name="G13" fmla="cos 13500 -320283"/>
                <a:gd name="G14" fmla="sin 13500 -320283"/>
                <a:gd name="G15" fmla="+- G11 10800 0"/>
                <a:gd name="G16" fmla="+- G12 10800 0"/>
                <a:gd name="G17" fmla="+- G13 10800 0"/>
                <a:gd name="G18" fmla="+- G14 10800 0"/>
                <a:gd name="G19" fmla="*/ 7899 1 2"/>
                <a:gd name="G20" fmla="+- G19 5400 0"/>
                <a:gd name="G21" fmla="cos G20 -320283"/>
                <a:gd name="G22" fmla="sin G20 -320283"/>
                <a:gd name="G23" fmla="+- G21 10800 0"/>
                <a:gd name="G24" fmla="+- G12 G23 G22"/>
                <a:gd name="G25" fmla="+- G22 G23 G11"/>
                <a:gd name="G26" fmla="cos 10800 -320283"/>
                <a:gd name="G27" fmla="sin 10800 -320283"/>
                <a:gd name="G28" fmla="cos 7899 -320283"/>
                <a:gd name="G29" fmla="sin 7899 -32028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3138071"/>
                <a:gd name="G36" fmla="sin G34 3138071"/>
                <a:gd name="G37" fmla="+/ 3138071 -32028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899 G39"/>
                <a:gd name="G43" fmla="sin 7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51 w 21600"/>
                <a:gd name="T5" fmla="*/ 6842 h 21600"/>
                <a:gd name="T6" fmla="*/ 17070 w 21600"/>
                <a:gd name="T7" fmla="*/ 17735 h 21600"/>
                <a:gd name="T8" fmla="*/ 3450 w 21600"/>
                <a:gd name="T9" fmla="*/ 7905 h 21600"/>
                <a:gd name="T10" fmla="*/ 24250 w 21600"/>
                <a:gd name="T11" fmla="*/ 9649 h 21600"/>
                <a:gd name="T12" fmla="*/ 20470 w 21600"/>
                <a:gd name="T13" fmla="*/ 14139 h 21600"/>
                <a:gd name="T14" fmla="*/ 15980 w 21600"/>
                <a:gd name="T15" fmla="*/ 1035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670" y="10127"/>
                  </a:moveTo>
                  <a:cubicBezTo>
                    <a:pt x="18320" y="6040"/>
                    <a:pt x="14901" y="2901"/>
                    <a:pt x="10800" y="2901"/>
                  </a:cubicBezTo>
                  <a:cubicBezTo>
                    <a:pt x="6437" y="2901"/>
                    <a:pt x="2901" y="6437"/>
                    <a:pt x="2901" y="10800"/>
                  </a:cubicBezTo>
                  <a:cubicBezTo>
                    <a:pt x="2901" y="15162"/>
                    <a:pt x="6437" y="18699"/>
                    <a:pt x="10800" y="18699"/>
                  </a:cubicBezTo>
                  <a:cubicBezTo>
                    <a:pt x="12757" y="18699"/>
                    <a:pt x="14645" y="17972"/>
                    <a:pt x="16097" y="16659"/>
                  </a:cubicBezTo>
                  <a:lnTo>
                    <a:pt x="18042" y="18811"/>
                  </a:lnTo>
                  <a:cubicBezTo>
                    <a:pt x="16057" y="20606"/>
                    <a:pt x="13476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408" y="-1"/>
                    <a:pt x="21082" y="4292"/>
                    <a:pt x="21560" y="9879"/>
                  </a:cubicBezTo>
                  <a:lnTo>
                    <a:pt x="24250" y="9649"/>
                  </a:lnTo>
                  <a:lnTo>
                    <a:pt x="20470" y="14139"/>
                  </a:lnTo>
                  <a:lnTo>
                    <a:pt x="15980" y="10357"/>
                  </a:lnTo>
                  <a:lnTo>
                    <a:pt x="18670" y="1012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dist="35921" dir="2700000" algn="ctr" rotWithShape="0">
                <a:schemeClr val="bg1">
                  <a:lumMod val="65000"/>
                  <a:alpha val="50000"/>
                </a:schemeClr>
              </a:outerShdw>
            </a:effectLst>
            <a:extLst/>
          </p:spPr>
          <p:txBody>
            <a:bodyPr wrap="none" lIns="0" tIns="0" rIns="0" bIns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62">
                <a:solidFill>
                  <a:prstClr val="black"/>
                </a:solidFill>
              </a:endParaRPr>
            </a:p>
          </p:txBody>
        </p:sp>
      </p:grpSp>
      <p:grpSp>
        <p:nvGrpSpPr>
          <p:cNvPr id="147" name="그룹 146"/>
          <p:cNvGrpSpPr/>
          <p:nvPr/>
        </p:nvGrpSpPr>
        <p:grpSpPr>
          <a:xfrm>
            <a:off x="404813" y="6747709"/>
            <a:ext cx="2956828" cy="184666"/>
            <a:chOff x="341312" y="2191410"/>
            <a:chExt cx="2956828" cy="184666"/>
          </a:xfrm>
        </p:grpSpPr>
        <p:sp>
          <p:nvSpPr>
            <p:cNvPr id="148" name="TextBox 147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 시 서버 자동 </a:t>
              </a: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재기동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9" name="그룹 148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50" name="직사각형 149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1" name="L 도형 150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52" name="Rectangle 335"/>
          <p:cNvSpPr>
            <a:spLocks noChangeArrowheads="1"/>
          </p:cNvSpPr>
          <p:nvPr/>
        </p:nvSpPr>
        <p:spPr bwMode="auto">
          <a:xfrm>
            <a:off x="493308" y="6922758"/>
            <a:ext cx="5960027" cy="2519714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tIns="72000" anchor="ctr"/>
          <a:lstStyle/>
          <a:p>
            <a:pPr marL="136525" indent="-136525">
              <a:buClr>
                <a:srgbClr val="3069A2"/>
              </a:buClr>
              <a:buFontTx/>
              <a:buChar char="•"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노드 매니저는 서버 프로세스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(Managed Server)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상태를 주기적으로 모니터링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6525" indent="-136525">
              <a:buClr>
                <a:srgbClr val="3069A2"/>
              </a:buClr>
              <a:buFontTx/>
              <a:buChar char="•"/>
            </a:pP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6525" indent="-136525">
              <a:buClr>
                <a:srgbClr val="3069A2"/>
              </a:buClr>
              <a:buFontTx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Monitoring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모듈은 상태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파일 업데이트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비정상 상황이 발생 시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프로세스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자동 </a:t>
            </a:r>
            <a:r>
              <a:rPr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재기동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수행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6525" indent="-136525">
              <a:buClr>
                <a:srgbClr val="3069A2"/>
              </a:buClr>
              <a:buFontTx/>
              <a:buChar char="•"/>
            </a:pP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1463" lvl="1" indent="-180975">
              <a:buClr>
                <a:srgbClr val="3069A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비정상 상황에 의해 자체적으로 종료되는 상황도 감지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자동 </a:t>
            </a:r>
            <a:r>
              <a:rPr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재기동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1463" lvl="1" indent="-180975">
              <a:buClr>
                <a:srgbClr val="3069A2"/>
              </a:buClr>
              <a:buFont typeface="Wingdings" pitchFamily="2" charset="2"/>
              <a:buChar char="ü"/>
              <a:tabLst>
                <a:tab pos="271463" algn="l"/>
              </a:tabLst>
            </a:pP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1463" lvl="1" indent="-180975">
              <a:buClr>
                <a:srgbClr val="3069A2"/>
              </a:buClr>
              <a:buFont typeface="Wingdings" pitchFamily="2" charset="2"/>
              <a:buChar char="ü"/>
              <a:tabLst>
                <a:tab pos="271463" algn="l"/>
              </a:tabLst>
            </a:pP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Mbean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통해 각 서버의 상태 확인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프로세스의 </a:t>
            </a:r>
            <a:r>
              <a:rPr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종료값을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직접 체크하여 서버 상황 감지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자동 </a:t>
            </a:r>
            <a:r>
              <a:rPr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재기동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1463" lvl="1" indent="-180975">
              <a:buClr>
                <a:srgbClr val="3069A2"/>
              </a:buClr>
              <a:buFont typeface="Wingdings" pitchFamily="2" charset="2"/>
              <a:buChar char="ü"/>
              <a:tabLst>
                <a:tab pos="271463" algn="l"/>
              </a:tabLst>
            </a:pP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6525" lvl="1" indent="-136525">
              <a:buClr>
                <a:srgbClr val="3069A2"/>
              </a:buClr>
              <a:buFontTx/>
              <a:buChar char="•"/>
              <a:tabLst>
                <a:tab pos="271463" algn="l"/>
              </a:tabLst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서버는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Memory Ratio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설정해서 지정한 비율 이상으로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Heap Memory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사용하면 자체적으로 프로세스를 종료하여 장애 사전 예방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4.9 </a:t>
            </a:r>
            <a:r>
              <a:rPr lang="ko-KR" altLang="en-US" dirty="0" smtClean="0"/>
              <a:t>컴포넌트의 </a:t>
            </a:r>
            <a:r>
              <a:rPr lang="ko-KR" altLang="en-US" dirty="0" err="1" smtClean="0"/>
              <a:t>동적로딩</a:t>
            </a:r>
            <a:r>
              <a:rPr lang="ko-KR" altLang="en-US" dirty="0" smtClean="0"/>
              <a:t> 및 </a:t>
            </a:r>
            <a:r>
              <a:rPr lang="en-US" altLang="ko-KR" dirty="0" smtClean="0"/>
              <a:t>Hot Deploy</a:t>
            </a:r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Graceful Redeployment</a:t>
            </a:r>
            <a:r>
              <a:rPr lang="ko-KR" altLang="en-US" dirty="0" smtClean="0"/>
              <a:t>는 운영중인 </a:t>
            </a:r>
            <a:r>
              <a:rPr lang="en-US" altLang="ko-KR" dirty="0" smtClean="0"/>
              <a:t>WAS</a:t>
            </a:r>
            <a:r>
              <a:rPr lang="ko-KR" altLang="en-US" dirty="0" smtClean="0"/>
              <a:t>의 재 기동 없이 수정된 어플리케이션의 재배포가 필요한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배포 이전 </a:t>
            </a:r>
            <a:r>
              <a:rPr lang="en-US" altLang="ko-KR" dirty="0" smtClean="0"/>
              <a:t>Session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Request </a:t>
            </a:r>
            <a:r>
              <a:rPr lang="ko-KR" altLang="en-US" dirty="0" smtClean="0"/>
              <a:t>처리 완료를 보장하여 동적인 </a:t>
            </a:r>
            <a:r>
              <a:rPr lang="ko-KR" altLang="en-US" dirty="0" err="1" smtClean="0"/>
              <a:t>무중단</a:t>
            </a:r>
            <a:r>
              <a:rPr lang="ko-KR" altLang="en-US" dirty="0" smtClean="0"/>
              <a:t> 서비스 환경을 제공합니다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5" name="AutoShape 78"/>
          <p:cNvSpPr>
            <a:spLocks noChangeArrowheads="1"/>
          </p:cNvSpPr>
          <p:nvPr/>
        </p:nvSpPr>
        <p:spPr bwMode="auto">
          <a:xfrm>
            <a:off x="445111" y="3116796"/>
            <a:ext cx="1576021" cy="80256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8F8F8F"/>
              </a:gs>
              <a:gs pos="100000">
                <a:srgbClr val="777777"/>
              </a:gs>
            </a:gsLst>
            <a:lin ang="5400000" scaled="1"/>
          </a:gradFill>
          <a:ln w="19050" algn="ctr">
            <a:solidFill>
              <a:srgbClr val="5F5F5F"/>
            </a:solidFill>
            <a:round/>
            <a:headEnd/>
            <a:tailEnd/>
          </a:ln>
        </p:spPr>
        <p:txBody>
          <a:bodyPr wrap="none" lIns="18000" rIns="18000"/>
          <a:lstStyle/>
          <a:p>
            <a:pPr marL="85725" indent="-85725"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en-US" altLang="ko-KR" sz="12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Old </a:t>
            </a:r>
            <a:r>
              <a:rPr kumimoji="0" lang="ko-KR" altLang="en-US" sz="12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어플리케이션</a:t>
            </a:r>
          </a:p>
        </p:txBody>
      </p:sp>
      <p:sp>
        <p:nvSpPr>
          <p:cNvPr id="6" name="AutoShape 79"/>
          <p:cNvSpPr>
            <a:spLocks noChangeArrowheads="1"/>
          </p:cNvSpPr>
          <p:nvPr/>
        </p:nvSpPr>
        <p:spPr bwMode="auto">
          <a:xfrm>
            <a:off x="458299" y="3972106"/>
            <a:ext cx="1600200" cy="454025"/>
          </a:xfrm>
          <a:prstGeom prst="notchedRightArrow">
            <a:avLst>
              <a:gd name="adj1" fmla="val 56250"/>
              <a:gd name="adj2" fmla="val 62155"/>
            </a:avLst>
          </a:prstGeom>
          <a:solidFill>
            <a:srgbClr val="FFFFFF">
              <a:lumMod val="5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lIns="72000" tIns="46800" rIns="0" bIns="432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Request 1 (Old Session)</a:t>
            </a:r>
            <a:endParaRPr kumimoji="0" lang="ko-KR" altLang="en-US" sz="900" b="1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77"/>
          <p:cNvSpPr>
            <a:spLocks noChangeArrowheads="1"/>
          </p:cNvSpPr>
          <p:nvPr/>
        </p:nvSpPr>
        <p:spPr bwMode="auto">
          <a:xfrm>
            <a:off x="540727" y="3485978"/>
            <a:ext cx="1383690" cy="369181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tIns="46800" anchor="ctr"/>
          <a:lstStyle/>
          <a:p>
            <a:pPr marL="88900" indent="-88900" algn="ctr" fontAlgn="auto" latinLnBrk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defRPr/>
            </a:pPr>
            <a:r>
              <a:rPr kumimoji="0" lang="en-US" altLang="ko-KR" sz="1100" b="1" ker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myservice.war</a:t>
            </a:r>
            <a:endParaRPr kumimoji="0" lang="ko-KR" altLang="en-US" sz="11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8" name="Line 156"/>
          <p:cNvSpPr>
            <a:spLocks noChangeShapeType="1"/>
          </p:cNvSpPr>
          <p:nvPr/>
        </p:nvSpPr>
        <p:spPr bwMode="gray">
          <a:xfrm>
            <a:off x="2067292" y="2731562"/>
            <a:ext cx="0" cy="6113286"/>
          </a:xfrm>
          <a:prstGeom prst="line">
            <a:avLst/>
          </a:prstGeom>
          <a:noFill/>
          <a:ln w="1905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AutoShape 78"/>
          <p:cNvSpPr>
            <a:spLocks noChangeArrowheads="1"/>
          </p:cNvSpPr>
          <p:nvPr/>
        </p:nvSpPr>
        <p:spPr bwMode="auto">
          <a:xfrm>
            <a:off x="4806096" y="5629985"/>
            <a:ext cx="1576021" cy="80256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F78A7"/>
              </a:gs>
              <a:gs pos="100000">
                <a:srgbClr val="10598A"/>
              </a:gs>
            </a:gsLst>
            <a:lin ang="5400000" scaled="1"/>
          </a:gradFill>
          <a:ln w="19050" algn="ctr">
            <a:solidFill>
              <a:srgbClr val="97C6E9"/>
            </a:solidFill>
            <a:round/>
            <a:headEnd/>
            <a:tailEnd/>
          </a:ln>
        </p:spPr>
        <p:txBody>
          <a:bodyPr wrap="none" lIns="36000" tIns="36000" rIns="36000" bIns="36000"/>
          <a:lstStyle/>
          <a:p>
            <a:pPr marL="85725" indent="-85725" algn="ctr" fontAlgn="auto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defRPr/>
            </a:pPr>
            <a:r>
              <a:rPr kumimoji="0" lang="en-US" altLang="ko-KR" sz="1200" b="1" ker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NEW </a:t>
            </a:r>
            <a:r>
              <a:rPr kumimoji="0" lang="ko-KR" altLang="en-US" sz="1200" b="1" ker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어플리케이션</a:t>
            </a:r>
          </a:p>
        </p:txBody>
      </p:sp>
      <p:sp>
        <p:nvSpPr>
          <p:cNvPr id="10" name="직사각형 77"/>
          <p:cNvSpPr>
            <a:spLocks noChangeArrowheads="1"/>
          </p:cNvSpPr>
          <p:nvPr/>
        </p:nvSpPr>
        <p:spPr bwMode="auto">
          <a:xfrm>
            <a:off x="4888523" y="5996872"/>
            <a:ext cx="1383690" cy="36918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tIns="46800" anchor="ctr"/>
          <a:lstStyle/>
          <a:p>
            <a:pPr marL="88900" indent="-88900" algn="ctr" fontAlgn="auto" latinLnBrk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defRPr/>
            </a:pPr>
            <a:r>
              <a:rPr kumimoji="0" lang="en-US" altLang="ko-KR" sz="1100" b="1" ker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myservice.war</a:t>
            </a:r>
            <a:endParaRPr kumimoji="0" lang="ko-KR" altLang="en-US" sz="11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1" name="AutoShape 78"/>
          <p:cNvSpPr>
            <a:spLocks noChangeArrowheads="1"/>
          </p:cNvSpPr>
          <p:nvPr/>
        </p:nvSpPr>
        <p:spPr bwMode="auto">
          <a:xfrm>
            <a:off x="2113451" y="5629985"/>
            <a:ext cx="2589335" cy="80256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3F78A7"/>
              </a:gs>
              <a:gs pos="100000">
                <a:srgbClr val="10598A"/>
              </a:gs>
            </a:gsLst>
            <a:lin ang="5400000" scaled="1"/>
          </a:gradFill>
          <a:ln w="19050" algn="ctr">
            <a:solidFill>
              <a:srgbClr val="97C6E9"/>
            </a:solidFill>
            <a:round/>
            <a:headEnd/>
            <a:tailEnd/>
          </a:ln>
        </p:spPr>
        <p:txBody>
          <a:bodyPr wrap="none" lIns="36000" tIns="36000" rIns="36000" bIns="36000"/>
          <a:lstStyle/>
          <a:p>
            <a:pPr marL="85725" indent="-85725" algn="ctr" fontAlgn="auto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defRPr/>
            </a:pPr>
            <a:r>
              <a:rPr kumimoji="0" lang="en-US" altLang="ko-KR" sz="1200" b="1" ker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New </a:t>
            </a:r>
            <a:r>
              <a:rPr kumimoji="0" lang="ko-KR" altLang="en-US" sz="1200" b="1" ker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어플리케이션</a:t>
            </a:r>
          </a:p>
        </p:txBody>
      </p:sp>
      <p:sp>
        <p:nvSpPr>
          <p:cNvPr id="12" name="AutoShape 78"/>
          <p:cNvSpPr>
            <a:spLocks noChangeArrowheads="1"/>
          </p:cNvSpPr>
          <p:nvPr/>
        </p:nvSpPr>
        <p:spPr bwMode="auto">
          <a:xfrm>
            <a:off x="2113451" y="3116796"/>
            <a:ext cx="2589335" cy="802569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8F8F8F"/>
              </a:gs>
              <a:gs pos="100000">
                <a:srgbClr val="777777"/>
              </a:gs>
            </a:gsLst>
            <a:lin ang="5400000" scaled="1"/>
          </a:gradFill>
          <a:ln w="19050" algn="ctr">
            <a:solidFill>
              <a:srgbClr val="5F5F5F"/>
            </a:solidFill>
            <a:round/>
            <a:headEnd/>
            <a:tailEnd/>
          </a:ln>
        </p:spPr>
        <p:txBody>
          <a:bodyPr wrap="none" lIns="18000" rIns="18000"/>
          <a:lstStyle/>
          <a:p>
            <a:pPr marL="85725" indent="-85725"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defRPr/>
            </a:pPr>
            <a:r>
              <a:rPr kumimoji="0" lang="en-US" altLang="ko-KR" sz="1200" b="1" ker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Old </a:t>
            </a:r>
            <a:r>
              <a:rPr kumimoji="0" lang="ko-KR" altLang="en-US" sz="1200" b="1" ker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어플리케이션</a:t>
            </a:r>
          </a:p>
        </p:txBody>
      </p:sp>
      <p:sp>
        <p:nvSpPr>
          <p:cNvPr id="13" name="AutoShape 78"/>
          <p:cNvSpPr>
            <a:spLocks noChangeArrowheads="1"/>
          </p:cNvSpPr>
          <p:nvPr/>
        </p:nvSpPr>
        <p:spPr bwMode="auto">
          <a:xfrm>
            <a:off x="4804996" y="3116796"/>
            <a:ext cx="1574922" cy="802569"/>
          </a:xfrm>
          <a:prstGeom prst="roundRect">
            <a:avLst>
              <a:gd name="adj" fmla="val 0"/>
            </a:avLst>
          </a:prstGeom>
          <a:solidFill>
            <a:srgbClr val="FFFFFF">
              <a:lumMod val="50000"/>
              <a:alpha val="24000"/>
            </a:srgbClr>
          </a:solidFill>
          <a:ln w="19050" algn="ctr">
            <a:solidFill>
              <a:srgbClr val="5F5F5F">
                <a:alpha val="39000"/>
              </a:srgbClr>
            </a:solidFill>
            <a:prstDash val="dash"/>
            <a:round/>
            <a:headEnd/>
            <a:tailEnd/>
          </a:ln>
        </p:spPr>
        <p:txBody>
          <a:bodyPr wrap="none" lIns="18000" rIns="18000"/>
          <a:lstStyle/>
          <a:p>
            <a:pPr marL="85725" indent="-85725"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0" lang="en-US" altLang="ko-KR" sz="12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Old </a:t>
            </a:r>
            <a:r>
              <a:rPr kumimoji="0" lang="ko-KR" altLang="en-US" sz="12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어플리케이션</a:t>
            </a:r>
          </a:p>
        </p:txBody>
      </p:sp>
      <p:sp>
        <p:nvSpPr>
          <p:cNvPr id="14" name="직사각형 77"/>
          <p:cNvSpPr>
            <a:spLocks noChangeArrowheads="1"/>
          </p:cNvSpPr>
          <p:nvPr/>
        </p:nvSpPr>
        <p:spPr bwMode="auto">
          <a:xfrm>
            <a:off x="4900613" y="3485978"/>
            <a:ext cx="1383689" cy="369181"/>
          </a:xfrm>
          <a:prstGeom prst="rect">
            <a:avLst/>
          </a:prstGeom>
          <a:solidFill>
            <a:srgbClr val="FFFFFF">
              <a:alpha val="29804"/>
            </a:srgbClr>
          </a:solidFill>
          <a:ln w="3175" algn="ctr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 tIns="46800" anchor="ctr"/>
          <a:lstStyle/>
          <a:p>
            <a:pPr marL="88900" indent="-88900" algn="ctr" fontAlgn="auto" latinLnBrk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defRPr/>
            </a:pPr>
            <a:r>
              <a:rPr kumimoji="0" lang="en-US" altLang="ko-KR" sz="1100" b="1" kern="0" dirty="0" err="1">
                <a:solidFill>
                  <a:srgbClr val="FFFFFF">
                    <a:lumMod val="85000"/>
                  </a:srgbClr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myservice.war</a:t>
            </a:r>
            <a:endParaRPr kumimoji="0" lang="ko-KR" altLang="en-US" sz="1100" b="1" kern="0" dirty="0">
              <a:solidFill>
                <a:srgbClr val="FFFFFF">
                  <a:lumMod val="85000"/>
                </a:srgbClr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5" name="AutoShape 79"/>
          <p:cNvSpPr>
            <a:spLocks noChangeArrowheads="1"/>
          </p:cNvSpPr>
          <p:nvPr/>
        </p:nvSpPr>
        <p:spPr bwMode="auto">
          <a:xfrm>
            <a:off x="2409093" y="6565551"/>
            <a:ext cx="2327763" cy="456319"/>
          </a:xfrm>
          <a:prstGeom prst="notchedRightArrow">
            <a:avLst>
              <a:gd name="adj1" fmla="val 56250"/>
              <a:gd name="adj2" fmla="val 61985"/>
            </a:avLst>
          </a:prstGeom>
          <a:gradFill rotWithShape="1">
            <a:gsLst>
              <a:gs pos="0">
                <a:srgbClr val="668BAA"/>
              </a:gs>
              <a:gs pos="100000">
                <a:srgbClr val="54789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168275" indent="-168275" algn="ctr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defRPr/>
            </a:pPr>
            <a:r>
              <a:rPr kumimoji="0" lang="en-US" altLang="ko-KR" sz="9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Request 3 (New Session)</a:t>
            </a:r>
            <a:endParaRPr kumimoji="0" lang="ko-KR" altLang="en-US" sz="900" b="1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AutoShape 79"/>
          <p:cNvSpPr>
            <a:spLocks noChangeArrowheads="1"/>
          </p:cNvSpPr>
          <p:nvPr/>
        </p:nvSpPr>
        <p:spPr bwMode="auto">
          <a:xfrm>
            <a:off x="3903785" y="7053973"/>
            <a:ext cx="2326665" cy="454025"/>
          </a:xfrm>
          <a:prstGeom prst="notchedRightArrow">
            <a:avLst>
              <a:gd name="adj1" fmla="val 56250"/>
              <a:gd name="adj2" fmla="val 62203"/>
            </a:avLst>
          </a:prstGeom>
          <a:gradFill rotWithShape="1">
            <a:gsLst>
              <a:gs pos="0">
                <a:srgbClr val="668BAA"/>
              </a:gs>
              <a:gs pos="100000">
                <a:srgbClr val="54789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168275" indent="-168275" algn="ctr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defRPr/>
            </a:pPr>
            <a:r>
              <a:rPr kumimoji="0" lang="en-US" altLang="ko-KR" sz="9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Request 4 (New Session)</a:t>
            </a:r>
            <a:endParaRPr kumimoji="0" lang="ko-KR" altLang="en-US" sz="900" b="1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77"/>
          <p:cNvSpPr>
            <a:spLocks noChangeArrowheads="1"/>
          </p:cNvSpPr>
          <p:nvPr/>
        </p:nvSpPr>
        <p:spPr bwMode="auto">
          <a:xfrm>
            <a:off x="2716823" y="3485978"/>
            <a:ext cx="1383690" cy="369181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tIns="46800" anchor="ctr"/>
          <a:lstStyle/>
          <a:p>
            <a:pPr marL="88900" indent="-88900" algn="ctr" fontAlgn="auto" latinLnBrk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defRPr/>
            </a:pPr>
            <a:r>
              <a:rPr kumimoji="0" lang="en-US" altLang="ko-KR" sz="1100" b="1" ker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myservice.war</a:t>
            </a:r>
            <a:endParaRPr kumimoji="0" lang="ko-KR" altLang="en-US" sz="11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8" name="직사각형 77"/>
          <p:cNvSpPr>
            <a:spLocks noChangeArrowheads="1"/>
          </p:cNvSpPr>
          <p:nvPr/>
        </p:nvSpPr>
        <p:spPr bwMode="auto">
          <a:xfrm>
            <a:off x="2721219" y="5992286"/>
            <a:ext cx="1383690" cy="36918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DDDDDD"/>
              </a:gs>
            </a:gsLst>
            <a:lin ang="5400000" scaled="1"/>
          </a:gradFill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tIns="46800" anchor="ctr"/>
          <a:lstStyle/>
          <a:p>
            <a:pPr marL="88900" indent="-88900" algn="ctr" fontAlgn="auto" latinLnBrk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defRPr/>
            </a:pPr>
            <a:r>
              <a:rPr kumimoji="0" lang="en-US" altLang="ko-KR" sz="1100" b="1" ker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myservice.war</a:t>
            </a:r>
            <a:endParaRPr kumimoji="0" lang="ko-KR" altLang="en-US" sz="11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604040" y="2731426"/>
            <a:ext cx="151676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Before Redeployment</a:t>
            </a:r>
          </a:p>
        </p:txBody>
      </p:sp>
      <p:sp>
        <p:nvSpPr>
          <p:cNvPr id="20" name="Oval 104"/>
          <p:cNvSpPr>
            <a:spLocks noChangeArrowheads="1"/>
          </p:cNvSpPr>
          <p:nvPr/>
        </p:nvSpPr>
        <p:spPr bwMode="auto">
          <a:xfrm>
            <a:off x="438572" y="2741383"/>
            <a:ext cx="228911" cy="226306"/>
          </a:xfrm>
          <a:prstGeom prst="ellipse">
            <a:avLst/>
          </a:prstGeom>
          <a:solidFill>
            <a:srgbClr val="C54426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1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2674872" y="2731426"/>
            <a:ext cx="162736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Gracefully Redeploy </a:t>
            </a:r>
            <a:r>
              <a:rPr kumimoji="0" lang="ko-KR" altLang="en-US" sz="1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중 </a:t>
            </a:r>
            <a:endParaRPr kumimoji="0" lang="en-US" altLang="ko-KR" sz="10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Oval 104"/>
          <p:cNvSpPr>
            <a:spLocks noChangeArrowheads="1"/>
          </p:cNvSpPr>
          <p:nvPr/>
        </p:nvSpPr>
        <p:spPr bwMode="auto">
          <a:xfrm>
            <a:off x="2516611" y="2741383"/>
            <a:ext cx="230378" cy="226306"/>
          </a:xfrm>
          <a:prstGeom prst="ellipse">
            <a:avLst/>
          </a:prstGeom>
          <a:solidFill>
            <a:srgbClr val="C54426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100" b="1" ker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4974792" y="2654481"/>
            <a:ext cx="16225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Graceful </a:t>
            </a:r>
            <a:r>
              <a:rPr kumimoji="0"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Redeployment</a:t>
            </a:r>
            <a:br>
              <a:rPr kumimoji="0" lang="en-US" altLang="ko-KR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0" lang="ko-KR" altLang="en-US" sz="10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완료</a:t>
            </a:r>
            <a:endParaRPr kumimoji="0" lang="en-US" altLang="ko-KR" sz="1000" b="1" kern="0" dirty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Oval 104"/>
          <p:cNvSpPr>
            <a:spLocks noChangeArrowheads="1"/>
          </p:cNvSpPr>
          <p:nvPr/>
        </p:nvSpPr>
        <p:spPr bwMode="auto">
          <a:xfrm>
            <a:off x="4825321" y="2741383"/>
            <a:ext cx="228911" cy="226306"/>
          </a:xfrm>
          <a:prstGeom prst="ellipse">
            <a:avLst/>
          </a:prstGeom>
          <a:solidFill>
            <a:srgbClr val="C54426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100" b="1" ker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25" name="Oval 104"/>
          <p:cNvSpPr>
            <a:spLocks noChangeArrowheads="1"/>
          </p:cNvSpPr>
          <p:nvPr/>
        </p:nvSpPr>
        <p:spPr bwMode="auto">
          <a:xfrm>
            <a:off x="1971675" y="5554314"/>
            <a:ext cx="230378" cy="226306"/>
          </a:xfrm>
          <a:prstGeom prst="ellipse">
            <a:avLst/>
          </a:prstGeom>
          <a:solidFill>
            <a:srgbClr val="C54426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1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26" name="AutoShape 79"/>
          <p:cNvSpPr>
            <a:spLocks noChangeArrowheads="1"/>
          </p:cNvSpPr>
          <p:nvPr/>
        </p:nvSpPr>
        <p:spPr bwMode="auto">
          <a:xfrm>
            <a:off x="1615587" y="4506387"/>
            <a:ext cx="1932110" cy="456319"/>
          </a:xfrm>
          <a:prstGeom prst="notchedRightArrow">
            <a:avLst>
              <a:gd name="adj1" fmla="val 56250"/>
              <a:gd name="adj2" fmla="val 62155"/>
            </a:avLst>
          </a:prstGeom>
          <a:solidFill>
            <a:schemeClr val="bg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72000" tIns="46800" rIns="0" bIns="432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Request 2 (Old Session)</a:t>
            </a:r>
            <a:endParaRPr lang="ko-KR" altLang="en-US" sz="9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AutoShape 79"/>
          <p:cNvSpPr>
            <a:spLocks noChangeArrowheads="1"/>
          </p:cNvSpPr>
          <p:nvPr/>
        </p:nvSpPr>
        <p:spPr bwMode="auto">
          <a:xfrm>
            <a:off x="2732210" y="4967292"/>
            <a:ext cx="1932110" cy="456317"/>
          </a:xfrm>
          <a:prstGeom prst="notchedRightArrow">
            <a:avLst>
              <a:gd name="adj1" fmla="val 56250"/>
              <a:gd name="adj2" fmla="val 62155"/>
            </a:avLst>
          </a:prstGeom>
          <a:solidFill>
            <a:schemeClr val="bg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72000" tIns="46800" rIns="0" bIns="43200" anchor="ctr"/>
          <a:lstStyle/>
          <a:p>
            <a:pPr algn="ctr">
              <a:defRPr/>
            </a:pPr>
            <a:r>
              <a:rPr lang="en-US" altLang="ko-KR" sz="9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Request 3 (Old Session)</a:t>
            </a:r>
            <a:endParaRPr lang="ko-KR" altLang="en-US" sz="9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 Box 138"/>
          <p:cNvSpPr txBox="1">
            <a:spLocks noChangeArrowheads="1"/>
          </p:cNvSpPr>
          <p:nvPr/>
        </p:nvSpPr>
        <p:spPr bwMode="auto">
          <a:xfrm>
            <a:off x="4789610" y="4772205"/>
            <a:ext cx="151971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5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Old </a:t>
            </a:r>
            <a:r>
              <a:rPr lang="ko-KR" altLang="en-US" sz="105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세션의</a:t>
            </a:r>
            <a:r>
              <a:rPr lang="en-US" altLang="ko-KR" sz="105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ctr"/>
            <a:r>
              <a:rPr lang="en-US" altLang="ko-KR" sz="105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Request </a:t>
            </a:r>
            <a:r>
              <a:rPr lang="ko-KR" altLang="en-US" sz="105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완료</a:t>
            </a:r>
            <a:r>
              <a:rPr lang="en-US" altLang="ko-KR" sz="105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5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보장</a:t>
            </a:r>
          </a:p>
        </p:txBody>
      </p:sp>
      <p:sp>
        <p:nvSpPr>
          <p:cNvPr id="29" name="Line 156"/>
          <p:cNvSpPr>
            <a:spLocks noChangeShapeType="1"/>
          </p:cNvSpPr>
          <p:nvPr/>
        </p:nvSpPr>
        <p:spPr bwMode="gray">
          <a:xfrm flipH="1" flipV="1">
            <a:off x="340702" y="5542848"/>
            <a:ext cx="6123842" cy="0"/>
          </a:xfrm>
          <a:prstGeom prst="line">
            <a:avLst/>
          </a:prstGeom>
          <a:noFill/>
          <a:ln w="1905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Line 156"/>
          <p:cNvSpPr>
            <a:spLocks noChangeShapeType="1"/>
          </p:cNvSpPr>
          <p:nvPr/>
        </p:nvSpPr>
        <p:spPr bwMode="gray">
          <a:xfrm>
            <a:off x="4758837" y="2731562"/>
            <a:ext cx="0" cy="6113286"/>
          </a:xfrm>
          <a:prstGeom prst="line">
            <a:avLst/>
          </a:prstGeom>
          <a:noFill/>
          <a:ln w="1905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설명선 2 30"/>
          <p:cNvSpPr/>
          <p:nvPr/>
        </p:nvSpPr>
        <p:spPr bwMode="auto">
          <a:xfrm>
            <a:off x="451705" y="5680431"/>
            <a:ext cx="1174872" cy="804686"/>
          </a:xfrm>
          <a:prstGeom prst="borderCallout2">
            <a:avLst>
              <a:gd name="adj1" fmla="val 79904"/>
              <a:gd name="adj2" fmla="val 100112"/>
              <a:gd name="adj3" fmla="val 68582"/>
              <a:gd name="adj4" fmla="val 125345"/>
              <a:gd name="adj5" fmla="val 21361"/>
              <a:gd name="adj6" fmla="val 136036"/>
            </a:avLst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WAR(</a:t>
            </a:r>
            <a:r>
              <a:rPr lang="en-US" altLang="ko-KR" sz="900" b="1" dirty="0" err="1">
                <a:latin typeface="맑은 고딕" pitchFamily="50" charset="-127"/>
                <a:ea typeface="맑은 고딕" pitchFamily="50" charset="-127"/>
              </a:rPr>
              <a:t>servlet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b="1" dirty="0" err="1">
                <a:latin typeface="맑은 고딕" pitchFamily="50" charset="-127"/>
                <a:ea typeface="맑은 고딕" pitchFamily="50" charset="-127"/>
              </a:rPr>
              <a:t>jsp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), JAR(</a:t>
            </a:r>
            <a:r>
              <a:rPr lang="en-US" altLang="ko-KR" sz="900" b="1" dirty="0" err="1">
                <a:latin typeface="맑은 고딕" pitchFamily="50" charset="-127"/>
                <a:ea typeface="맑은 고딕" pitchFamily="50" charset="-127"/>
              </a:rPr>
              <a:t>ejb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>EAR (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application) </a:t>
            </a: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단위로 컴포넌트를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900" b="1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구성하여 </a:t>
            </a: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배포</a:t>
            </a:r>
          </a:p>
        </p:txBody>
      </p:sp>
      <p:sp>
        <p:nvSpPr>
          <p:cNvPr id="32" name="Text Box 80"/>
          <p:cNvSpPr txBox="1">
            <a:spLocks noChangeArrowheads="1"/>
          </p:cNvSpPr>
          <p:nvPr/>
        </p:nvSpPr>
        <p:spPr bwMode="auto">
          <a:xfrm>
            <a:off x="1675040" y="5898272"/>
            <a:ext cx="75373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Redeploy</a:t>
            </a:r>
            <a:endParaRPr kumimoji="0" lang="ko-KR" altLang="en-US" sz="1000" b="1" kern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1558437" y="4442389"/>
            <a:ext cx="3139953" cy="990600"/>
          </a:xfrm>
          <a:prstGeom prst="roundRect">
            <a:avLst>
              <a:gd name="adj" fmla="val 7767"/>
            </a:avLst>
          </a:prstGeom>
          <a:solidFill>
            <a:schemeClr val="tx1">
              <a:lumMod val="50000"/>
              <a:lumOff val="50000"/>
              <a:alpha val="21000"/>
            </a:schemeClr>
          </a:solidFill>
          <a:ln w="12700" algn="ctr">
            <a:solidFill>
              <a:srgbClr val="5F5F5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213B5D"/>
              </a:buClr>
              <a:defRPr/>
            </a:pPr>
            <a:endParaRPr lang="ko-KR" altLang="en-US" sz="105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U자형 화살표 34"/>
          <p:cNvSpPr/>
          <p:nvPr/>
        </p:nvSpPr>
        <p:spPr bwMode="auto">
          <a:xfrm rot="5400000">
            <a:off x="2770642" y="7144046"/>
            <a:ext cx="1036461" cy="2232147"/>
          </a:xfrm>
          <a:prstGeom prst="uturnArrow">
            <a:avLst>
              <a:gd name="adj1" fmla="val 24915"/>
              <a:gd name="adj2" fmla="val 25000"/>
              <a:gd name="adj3" fmla="val 25000"/>
              <a:gd name="adj4" fmla="val 43750"/>
              <a:gd name="adj5" fmla="val 100000"/>
            </a:avLst>
          </a:prstGeom>
          <a:gradFill rotWithShape="1">
            <a:gsLst>
              <a:gs pos="0">
                <a:srgbClr val="668BAA"/>
              </a:gs>
              <a:gs pos="100000">
                <a:srgbClr val="547896"/>
              </a:gs>
            </a:gsLst>
            <a:lin ang="5400000" scaled="1"/>
          </a:gradFill>
          <a:ln w="28575" algn="ctr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168275" indent="-168275" algn="ctr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80000"/>
              <a:defRPr/>
            </a:pPr>
            <a:endParaRPr kumimoji="0" lang="ko-KR" altLang="en-US" sz="900" b="1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Line 156"/>
          <p:cNvSpPr>
            <a:spLocks noChangeShapeType="1"/>
          </p:cNvSpPr>
          <p:nvPr/>
        </p:nvSpPr>
        <p:spPr bwMode="gray">
          <a:xfrm flipH="1" flipV="1">
            <a:off x="340702" y="7634114"/>
            <a:ext cx="6123842" cy="0"/>
          </a:xfrm>
          <a:prstGeom prst="line">
            <a:avLst/>
          </a:prstGeom>
          <a:noFill/>
          <a:ln w="1905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51"/>
          <p:cNvSpPr txBox="1">
            <a:spLocks noChangeArrowheads="1"/>
          </p:cNvSpPr>
          <p:nvPr/>
        </p:nvSpPr>
        <p:spPr bwMode="auto">
          <a:xfrm>
            <a:off x="2575048" y="7742241"/>
            <a:ext cx="151777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Request 5 (New Session)</a:t>
            </a:r>
            <a:endParaRPr lang="ko-KR" altLang="en-US" sz="9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96"/>
          <p:cNvGrpSpPr>
            <a:grpSpLocks noChangeAspect="1"/>
          </p:cNvGrpSpPr>
          <p:nvPr/>
        </p:nvGrpSpPr>
        <p:grpSpPr bwMode="auto">
          <a:xfrm>
            <a:off x="4289792" y="7828355"/>
            <a:ext cx="447308" cy="599828"/>
            <a:chOff x="2608" y="2017"/>
            <a:chExt cx="558" cy="558"/>
          </a:xfrm>
        </p:grpSpPr>
        <p:sp>
          <p:nvSpPr>
            <p:cNvPr id="39" name="AutoShape 97"/>
            <p:cNvSpPr>
              <a:spLocks noChangeAspect="1" noChangeArrowheads="1" noTextEdit="1"/>
            </p:cNvSpPr>
            <p:nvPr/>
          </p:nvSpPr>
          <p:spPr bwMode="auto">
            <a:xfrm>
              <a:off x="2608" y="2017"/>
              <a:ext cx="55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40" name="Picture 9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11" y="2019"/>
              <a:ext cx="553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2640" y="2050"/>
              <a:ext cx="494" cy="493"/>
            </a:xfrm>
            <a:custGeom>
              <a:avLst/>
              <a:gdLst>
                <a:gd name="T0" fmla="*/ 61361 w 311"/>
                <a:gd name="T1" fmla="*/ 1649 h 310"/>
                <a:gd name="T2" fmla="*/ 66051 w 311"/>
                <a:gd name="T3" fmla="*/ 1649 h 310"/>
                <a:gd name="T4" fmla="*/ 74186 w 311"/>
                <a:gd name="T5" fmla="*/ 13325 h 310"/>
                <a:gd name="T6" fmla="*/ 79960 w 311"/>
                <a:gd name="T7" fmla="*/ 15025 h 310"/>
                <a:gd name="T8" fmla="*/ 92562 w 311"/>
                <a:gd name="T9" fmla="*/ 8585 h 310"/>
                <a:gd name="T10" fmla="*/ 96819 w 311"/>
                <a:gd name="T11" fmla="*/ 11213 h 310"/>
                <a:gd name="T12" fmla="*/ 98025 w 311"/>
                <a:gd name="T13" fmla="*/ 25367 h 310"/>
                <a:gd name="T14" fmla="*/ 102493 w 311"/>
                <a:gd name="T15" fmla="*/ 30110 h 310"/>
                <a:gd name="T16" fmla="*/ 116149 w 311"/>
                <a:gd name="T17" fmla="*/ 31177 h 310"/>
                <a:gd name="T18" fmla="*/ 118381 w 311"/>
                <a:gd name="T19" fmla="*/ 35075 h 310"/>
                <a:gd name="T20" fmla="*/ 112659 w 311"/>
                <a:gd name="T21" fmla="*/ 47885 h 310"/>
                <a:gd name="T22" fmla="*/ 114328 w 311"/>
                <a:gd name="T23" fmla="*/ 54125 h 310"/>
                <a:gd name="T24" fmla="*/ 125347 w 311"/>
                <a:gd name="T25" fmla="*/ 62070 h 310"/>
                <a:gd name="T26" fmla="*/ 125347 w 311"/>
                <a:gd name="T27" fmla="*/ 66943 h 310"/>
                <a:gd name="T28" fmla="*/ 114328 w 311"/>
                <a:gd name="T29" fmla="*/ 74872 h 310"/>
                <a:gd name="T30" fmla="*/ 112659 w 311"/>
                <a:gd name="T31" fmla="*/ 81146 h 310"/>
                <a:gd name="T32" fmla="*/ 118381 w 311"/>
                <a:gd name="T33" fmla="*/ 93618 h 310"/>
                <a:gd name="T34" fmla="*/ 116149 w 311"/>
                <a:gd name="T35" fmla="*/ 97867 h 310"/>
                <a:gd name="T36" fmla="*/ 102493 w 311"/>
                <a:gd name="T37" fmla="*/ 98896 h 310"/>
                <a:gd name="T38" fmla="*/ 98025 w 311"/>
                <a:gd name="T39" fmla="*/ 103719 h 310"/>
                <a:gd name="T40" fmla="*/ 96819 w 311"/>
                <a:gd name="T41" fmla="*/ 117837 h 310"/>
                <a:gd name="T42" fmla="*/ 92562 w 311"/>
                <a:gd name="T43" fmla="*/ 119842 h 310"/>
                <a:gd name="T44" fmla="*/ 79960 w 311"/>
                <a:gd name="T45" fmla="*/ 114064 h 310"/>
                <a:gd name="T46" fmla="*/ 74186 w 311"/>
                <a:gd name="T47" fmla="*/ 115699 h 310"/>
                <a:gd name="T48" fmla="*/ 66051 w 311"/>
                <a:gd name="T49" fmla="*/ 127398 h 310"/>
                <a:gd name="T50" fmla="*/ 61361 w 311"/>
                <a:gd name="T51" fmla="*/ 127398 h 310"/>
                <a:gd name="T52" fmla="*/ 53036 w 311"/>
                <a:gd name="T53" fmla="*/ 115699 h 310"/>
                <a:gd name="T54" fmla="*/ 47446 w 311"/>
                <a:gd name="T55" fmla="*/ 114064 h 310"/>
                <a:gd name="T56" fmla="*/ 34779 w 311"/>
                <a:gd name="T57" fmla="*/ 119842 h 310"/>
                <a:gd name="T58" fmla="*/ 30711 w 311"/>
                <a:gd name="T59" fmla="*/ 117837 h 310"/>
                <a:gd name="T60" fmla="*/ 29403 w 311"/>
                <a:gd name="T61" fmla="*/ 103719 h 310"/>
                <a:gd name="T62" fmla="*/ 25057 w 311"/>
                <a:gd name="T63" fmla="*/ 98896 h 310"/>
                <a:gd name="T64" fmla="*/ 11359 w 311"/>
                <a:gd name="T65" fmla="*/ 97867 h 310"/>
                <a:gd name="T66" fmla="*/ 9073 w 311"/>
                <a:gd name="T67" fmla="*/ 93618 h 310"/>
                <a:gd name="T68" fmla="*/ 14793 w 311"/>
                <a:gd name="T69" fmla="*/ 81146 h 310"/>
                <a:gd name="T70" fmla="*/ 13219 w 311"/>
                <a:gd name="T71" fmla="*/ 74872 h 310"/>
                <a:gd name="T72" fmla="*/ 2127 w 311"/>
                <a:gd name="T73" fmla="*/ 66943 h 310"/>
                <a:gd name="T74" fmla="*/ 2127 w 311"/>
                <a:gd name="T75" fmla="*/ 62070 h 310"/>
                <a:gd name="T76" fmla="*/ 13219 w 311"/>
                <a:gd name="T77" fmla="*/ 54125 h 310"/>
                <a:gd name="T78" fmla="*/ 14793 w 311"/>
                <a:gd name="T79" fmla="*/ 47885 h 310"/>
                <a:gd name="T80" fmla="*/ 9073 w 311"/>
                <a:gd name="T81" fmla="*/ 35075 h 310"/>
                <a:gd name="T82" fmla="*/ 11359 w 311"/>
                <a:gd name="T83" fmla="*/ 31177 h 310"/>
                <a:gd name="T84" fmla="*/ 25057 w 311"/>
                <a:gd name="T85" fmla="*/ 30110 h 310"/>
                <a:gd name="T86" fmla="*/ 29403 w 311"/>
                <a:gd name="T87" fmla="*/ 25367 h 310"/>
                <a:gd name="T88" fmla="*/ 30711 w 311"/>
                <a:gd name="T89" fmla="*/ 11213 h 310"/>
                <a:gd name="T90" fmla="*/ 34779 w 311"/>
                <a:gd name="T91" fmla="*/ 8585 h 310"/>
                <a:gd name="T92" fmla="*/ 47446 w 311"/>
                <a:gd name="T93" fmla="*/ 15025 h 310"/>
                <a:gd name="T94" fmla="*/ 53036 w 311"/>
                <a:gd name="T95" fmla="*/ 13325 h 310"/>
                <a:gd name="T96" fmla="*/ 61361 w 311"/>
                <a:gd name="T97" fmla="*/ 1649 h 3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1"/>
                <a:gd name="T148" fmla="*/ 0 h 310"/>
                <a:gd name="T149" fmla="*/ 311 w 311"/>
                <a:gd name="T150" fmla="*/ 310 h 31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1" h="310">
                  <a:moveTo>
                    <a:pt x="150" y="4"/>
                  </a:moveTo>
                  <a:cubicBezTo>
                    <a:pt x="153" y="0"/>
                    <a:pt x="158" y="0"/>
                    <a:pt x="161" y="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4" y="36"/>
                    <a:pt x="190" y="38"/>
                    <a:pt x="195" y="36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31" y="19"/>
                    <a:pt x="235" y="22"/>
                    <a:pt x="236" y="27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239" y="66"/>
                    <a:pt x="244" y="71"/>
                    <a:pt x="250" y="72"/>
                  </a:cubicBezTo>
                  <a:cubicBezTo>
                    <a:pt x="283" y="75"/>
                    <a:pt x="283" y="75"/>
                    <a:pt x="283" y="75"/>
                  </a:cubicBezTo>
                  <a:cubicBezTo>
                    <a:pt x="289" y="75"/>
                    <a:pt x="291" y="79"/>
                    <a:pt x="289" y="8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2" y="120"/>
                    <a:pt x="274" y="127"/>
                    <a:pt x="279" y="130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11" y="152"/>
                    <a:pt x="311" y="157"/>
                    <a:pt x="306" y="16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74" y="183"/>
                    <a:pt x="272" y="190"/>
                    <a:pt x="275" y="195"/>
                  </a:cubicBezTo>
                  <a:cubicBezTo>
                    <a:pt x="289" y="225"/>
                    <a:pt x="289" y="225"/>
                    <a:pt x="289" y="225"/>
                  </a:cubicBezTo>
                  <a:cubicBezTo>
                    <a:pt x="291" y="230"/>
                    <a:pt x="289" y="235"/>
                    <a:pt x="283" y="235"/>
                  </a:cubicBezTo>
                  <a:cubicBezTo>
                    <a:pt x="250" y="238"/>
                    <a:pt x="250" y="238"/>
                    <a:pt x="250" y="238"/>
                  </a:cubicBezTo>
                  <a:cubicBezTo>
                    <a:pt x="244" y="239"/>
                    <a:pt x="239" y="244"/>
                    <a:pt x="239" y="249"/>
                  </a:cubicBezTo>
                  <a:cubicBezTo>
                    <a:pt x="236" y="283"/>
                    <a:pt x="236" y="283"/>
                    <a:pt x="236" y="283"/>
                  </a:cubicBezTo>
                  <a:cubicBezTo>
                    <a:pt x="235" y="288"/>
                    <a:pt x="231" y="291"/>
                    <a:pt x="226" y="288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90" y="272"/>
                    <a:pt x="184" y="274"/>
                    <a:pt x="181" y="278"/>
                  </a:cubicBezTo>
                  <a:cubicBezTo>
                    <a:pt x="161" y="306"/>
                    <a:pt x="161" y="306"/>
                    <a:pt x="161" y="306"/>
                  </a:cubicBezTo>
                  <a:cubicBezTo>
                    <a:pt x="158" y="310"/>
                    <a:pt x="153" y="310"/>
                    <a:pt x="150" y="306"/>
                  </a:cubicBezTo>
                  <a:cubicBezTo>
                    <a:pt x="130" y="278"/>
                    <a:pt x="130" y="278"/>
                    <a:pt x="130" y="278"/>
                  </a:cubicBezTo>
                  <a:cubicBezTo>
                    <a:pt x="127" y="274"/>
                    <a:pt x="121" y="272"/>
                    <a:pt x="116" y="274"/>
                  </a:cubicBezTo>
                  <a:cubicBezTo>
                    <a:pt x="85" y="288"/>
                    <a:pt x="85" y="288"/>
                    <a:pt x="85" y="288"/>
                  </a:cubicBezTo>
                  <a:cubicBezTo>
                    <a:pt x="80" y="291"/>
                    <a:pt x="76" y="288"/>
                    <a:pt x="75" y="283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72" y="244"/>
                    <a:pt x="67" y="239"/>
                    <a:pt x="61" y="238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2" y="235"/>
                    <a:pt x="20" y="230"/>
                    <a:pt x="22" y="22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8" y="190"/>
                    <a:pt x="37" y="183"/>
                    <a:pt x="32" y="180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0" y="157"/>
                    <a:pt x="0" y="152"/>
                    <a:pt x="5" y="149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7" y="127"/>
                    <a:pt x="38" y="120"/>
                    <a:pt x="36" y="11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0" y="79"/>
                    <a:pt x="22" y="75"/>
                    <a:pt x="28" y="75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7" y="71"/>
                    <a:pt x="72" y="66"/>
                    <a:pt x="72" y="61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2"/>
                    <a:pt x="80" y="19"/>
                    <a:pt x="85" y="2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1" y="38"/>
                    <a:pt x="127" y="36"/>
                    <a:pt x="130" y="32"/>
                  </a:cubicBezTo>
                  <a:lnTo>
                    <a:pt x="150" y="4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2" name="TextBox 56"/>
          <p:cNvSpPr txBox="1">
            <a:spLocks noChangeArrowheads="1"/>
          </p:cNvSpPr>
          <p:nvPr/>
        </p:nvSpPr>
        <p:spPr bwMode="auto">
          <a:xfrm>
            <a:off x="4288571" y="7997829"/>
            <a:ext cx="4739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장애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설명선 2 42"/>
          <p:cNvSpPr/>
          <p:nvPr/>
        </p:nvSpPr>
        <p:spPr bwMode="auto">
          <a:xfrm>
            <a:off x="656692" y="7818617"/>
            <a:ext cx="969885" cy="355600"/>
          </a:xfrm>
          <a:prstGeom prst="borderCallout2">
            <a:avLst>
              <a:gd name="adj1" fmla="val 79904"/>
              <a:gd name="adj2" fmla="val 100112"/>
              <a:gd name="adj3" fmla="val 72923"/>
              <a:gd name="adj4" fmla="val 133598"/>
              <a:gd name="adj5" fmla="val 34385"/>
              <a:gd name="adj6" fmla="val 150892"/>
            </a:avLst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장애 발생 시</a:t>
            </a: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defRPr/>
            </a:pPr>
            <a:r>
              <a:rPr lang="en-US" altLang="ko-KR" sz="900" b="1" dirty="0">
                <a:latin typeface="맑은 고딕" pitchFamily="50" charset="-127"/>
                <a:ea typeface="맑은 고딕" pitchFamily="50" charset="-127"/>
              </a:rPr>
              <a:t>Rollback</a:t>
            </a:r>
            <a:r>
              <a:rPr lang="ko-KR" altLang="en-US" sz="9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b="1" dirty="0" smtClean="0">
                <a:latin typeface="맑은 고딕" pitchFamily="50" charset="-127"/>
                <a:ea typeface="맑은 고딕" pitchFamily="50" charset="-127"/>
              </a:rPr>
              <a:t>지원     </a:t>
            </a:r>
            <a:endParaRPr lang="ko-KR" altLang="en-US" sz="9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Oval 104"/>
          <p:cNvSpPr>
            <a:spLocks noChangeArrowheads="1"/>
          </p:cNvSpPr>
          <p:nvPr/>
        </p:nvSpPr>
        <p:spPr bwMode="auto">
          <a:xfrm>
            <a:off x="1971675" y="7634115"/>
            <a:ext cx="230378" cy="226306"/>
          </a:xfrm>
          <a:prstGeom prst="ellipse">
            <a:avLst/>
          </a:prstGeom>
          <a:solidFill>
            <a:srgbClr val="C54426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1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45" name="Text Box 138"/>
          <p:cNvSpPr txBox="1">
            <a:spLocks noChangeArrowheads="1"/>
          </p:cNvSpPr>
          <p:nvPr/>
        </p:nvSpPr>
        <p:spPr bwMode="auto">
          <a:xfrm>
            <a:off x="1226527" y="8315153"/>
            <a:ext cx="1222131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Rollback</a:t>
            </a:r>
            <a:endParaRPr lang="ko-KR" altLang="en-US" sz="10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17364" y="2169916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Graceful Redeployment</a:t>
            </a:r>
          </a:p>
        </p:txBody>
      </p:sp>
      <p:sp>
        <p:nvSpPr>
          <p:cNvPr id="34" name="모서리가 둥근 직사각형 74"/>
          <p:cNvSpPr>
            <a:spLocks noChangeArrowheads="1"/>
          </p:cNvSpPr>
          <p:nvPr/>
        </p:nvSpPr>
        <p:spPr bwMode="auto">
          <a:xfrm>
            <a:off x="2121144" y="6526569"/>
            <a:ext cx="4275260" cy="2265539"/>
          </a:xfrm>
          <a:prstGeom prst="roundRect">
            <a:avLst>
              <a:gd name="adj" fmla="val 7769"/>
            </a:avLst>
          </a:prstGeom>
          <a:solidFill>
            <a:srgbClr val="10598A">
              <a:alpha val="10196"/>
            </a:srgbClr>
          </a:solidFill>
          <a:ln w="12700" algn="ctr">
            <a:solidFill>
              <a:srgbClr val="10598A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buClr>
                <a:srgbClr val="213B5D"/>
              </a:buClr>
              <a:defRPr/>
            </a:pPr>
            <a:endParaRPr kumimoji="0" lang="ko-KR" altLang="en-US" sz="900" b="1" kern="0"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4.10 Graceful Auto Scaling</a:t>
            </a:r>
            <a:endParaRPr lang="en-US" altLang="ko-KR" dirty="0" smtClean="0"/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JEUS</a:t>
            </a:r>
            <a:r>
              <a:rPr lang="ko-KR" altLang="en-US" dirty="0"/>
              <a:t>는 </a:t>
            </a:r>
            <a:r>
              <a:rPr lang="ko-KR" altLang="en-US" dirty="0" err="1"/>
              <a:t>클라우드</a:t>
            </a:r>
            <a:r>
              <a:rPr lang="ko-KR" altLang="en-US" dirty="0"/>
              <a:t> </a:t>
            </a:r>
            <a:r>
              <a:rPr lang="ko-KR" altLang="en-US" dirty="0" err="1"/>
              <a:t>환경에따라</a:t>
            </a:r>
            <a:r>
              <a:rPr lang="ko-KR" altLang="en-US" dirty="0"/>
              <a:t> 유기적으로 </a:t>
            </a:r>
            <a:r>
              <a:rPr lang="en-US" altLang="ko-KR" dirty="0"/>
              <a:t>JEUS </a:t>
            </a:r>
            <a:r>
              <a:rPr lang="ko-KR" altLang="en-US" dirty="0"/>
              <a:t>서버를 추가</a:t>
            </a:r>
            <a:r>
              <a:rPr lang="en-US" altLang="ko-KR" dirty="0"/>
              <a:t>/</a:t>
            </a:r>
            <a:r>
              <a:rPr lang="ko-KR" altLang="en-US" dirty="0"/>
              <a:t>제거하는 </a:t>
            </a:r>
            <a:r>
              <a:rPr lang="en-US" altLang="ko-KR" dirty="0"/>
              <a:t>Auto Scale </a:t>
            </a:r>
            <a:r>
              <a:rPr lang="ko-KR" altLang="en-US" dirty="0"/>
              <a:t>기능을 지원합니다</a:t>
            </a:r>
            <a:r>
              <a:rPr lang="en-US" altLang="ko-KR" dirty="0"/>
              <a:t>.</a:t>
            </a: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17364" y="1846475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Graceful Auto Scaling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64476" y="2247190"/>
            <a:ext cx="5697776" cy="4536541"/>
            <a:chOff x="464968" y="1916820"/>
            <a:chExt cx="5697776" cy="4536541"/>
          </a:xfrm>
        </p:grpSpPr>
        <p:sp>
          <p:nvSpPr>
            <p:cNvPr id="110" name="AutoShape 78"/>
            <p:cNvSpPr>
              <a:spLocks noChangeArrowheads="1"/>
            </p:cNvSpPr>
            <p:nvPr/>
          </p:nvSpPr>
          <p:spPr bwMode="auto">
            <a:xfrm>
              <a:off x="464968" y="2753857"/>
              <a:ext cx="5697776" cy="3699504"/>
            </a:xfrm>
            <a:prstGeom prst="roundRect">
              <a:avLst>
                <a:gd name="adj" fmla="val 0"/>
              </a:avLst>
            </a:prstGeom>
            <a:noFill/>
            <a:ln w="19050" algn="ctr">
              <a:solidFill>
                <a:srgbClr val="97C6E9"/>
              </a:solidFill>
              <a:round/>
              <a:headEnd/>
              <a:tailEnd/>
            </a:ln>
          </p:spPr>
          <p:txBody>
            <a:bodyPr lIns="90000" tIns="36000" rIns="90000" bIns="36000"/>
            <a:lstStyle/>
            <a:p>
              <a:pPr marL="85725" indent="-85725">
                <a:lnSpc>
                  <a:spcPct val="115000"/>
                </a:lnSpc>
                <a:spcAft>
                  <a:spcPct val="25000"/>
                </a:spcAft>
                <a:buClr>
                  <a:srgbClr val="808080"/>
                </a:buClr>
                <a:buSzPct val="80000"/>
              </a:pPr>
              <a:r>
                <a:rPr lang="en-US" altLang="ko-KR" sz="1200" b="1" dirty="0">
                  <a:solidFill>
                    <a:srgbClr val="0070C0"/>
                  </a:solidFill>
                  <a:latin typeface="맑은 고딕" pitchFamily="50" charset="-127"/>
                  <a:ea typeface="맑은 고딕" pitchFamily="50" charset="-127"/>
                </a:rPr>
                <a:t>IaaS </a:t>
              </a:r>
              <a:r>
                <a:rPr lang="ko-KR" altLang="en-US" sz="1200" b="1" dirty="0" smtClean="0">
                  <a:solidFill>
                    <a:srgbClr val="0070C0"/>
                  </a:solidFill>
                  <a:latin typeface="맑은 고딕" pitchFamily="50" charset="-127"/>
                  <a:ea typeface="맑은 고딕" pitchFamily="50" charset="-127"/>
                </a:rPr>
                <a:t>플랫폼</a:t>
              </a:r>
              <a:endParaRPr lang="ko-KR" altLang="en-US" sz="12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AutoShape 177"/>
            <p:cNvSpPr>
              <a:spLocks noChangeArrowheads="1"/>
            </p:cNvSpPr>
            <p:nvPr/>
          </p:nvSpPr>
          <p:spPr bwMode="auto">
            <a:xfrm>
              <a:off x="643513" y="3808497"/>
              <a:ext cx="5282127" cy="2567107"/>
            </a:xfrm>
            <a:prstGeom prst="roundRect">
              <a:avLst>
                <a:gd name="adj" fmla="val 3403"/>
              </a:avLst>
            </a:prstGeom>
            <a:solidFill>
              <a:srgbClr val="FFFFFF"/>
            </a:solidFill>
            <a:ln w="3175" algn="ctr">
              <a:solidFill>
                <a:srgbClr val="80808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46800" anchor="b"/>
            <a:lstStyle/>
            <a:p>
              <a:pPr marL="88900" marR="0" lvl="0" indent="-88900" algn="ctr" defTabSz="914400" eaLnBrk="1" fontAlgn="auto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JEUS</a:t>
              </a:r>
            </a:p>
          </p:txBody>
        </p:sp>
        <p:sp>
          <p:nvSpPr>
            <p:cNvPr id="112" name="Text Box 44"/>
            <p:cNvSpPr txBox="1">
              <a:spLocks noChangeArrowheads="1"/>
            </p:cNvSpPr>
            <p:nvPr/>
          </p:nvSpPr>
          <p:spPr bwMode="auto">
            <a:xfrm>
              <a:off x="2433467" y="3877272"/>
              <a:ext cx="1545447" cy="447653"/>
            </a:xfrm>
            <a:prstGeom prst="rect">
              <a:avLst/>
            </a:prstGeom>
            <a:solidFill>
              <a:srgbClr val="173D5F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DAS</a:t>
              </a:r>
              <a:endPara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3" name="AutoShape 25"/>
            <p:cNvSpPr>
              <a:spLocks noChangeArrowheads="1"/>
            </p:cNvSpPr>
            <p:nvPr/>
          </p:nvSpPr>
          <p:spPr bwMode="auto">
            <a:xfrm>
              <a:off x="923425" y="5026221"/>
              <a:ext cx="931112" cy="524725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#1</a:t>
              </a:r>
              <a:endParaRPr lang="en-US" altLang="ko-KR" sz="1400" b="1" baseline="300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cxnSp>
          <p:nvCxnSpPr>
            <p:cNvPr id="114" name="직선 화살표 연결선 113"/>
            <p:cNvCxnSpPr>
              <a:stCxn id="112" idx="2"/>
              <a:endCxn id="118" idx="0"/>
            </p:cNvCxnSpPr>
            <p:nvPr/>
          </p:nvCxnSpPr>
          <p:spPr>
            <a:xfrm>
              <a:off x="3206191" y="4324925"/>
              <a:ext cx="2031033" cy="701296"/>
            </a:xfrm>
            <a:prstGeom prst="straightConnector1">
              <a:avLst/>
            </a:prstGeom>
            <a:noFill/>
            <a:ln w="38100" cap="flat" cmpd="sng" algn="ctr">
              <a:solidFill>
                <a:srgbClr val="808080">
                  <a:lumMod val="75000"/>
                </a:srgbClr>
              </a:solidFill>
              <a:prstDash val="sysDot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15" name="직선 화살표 연결선 114"/>
            <p:cNvCxnSpPr>
              <a:stCxn id="113" idx="0"/>
              <a:endCxn id="112" idx="2"/>
            </p:cNvCxnSpPr>
            <p:nvPr/>
          </p:nvCxnSpPr>
          <p:spPr>
            <a:xfrm flipV="1">
              <a:off x="1388981" y="4324925"/>
              <a:ext cx="1817210" cy="701296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16" name="AutoShape 25"/>
            <p:cNvSpPr>
              <a:spLocks noChangeArrowheads="1"/>
            </p:cNvSpPr>
            <p:nvPr/>
          </p:nvSpPr>
          <p:spPr bwMode="auto">
            <a:xfrm>
              <a:off x="2146840" y="5026221"/>
              <a:ext cx="931112" cy="524725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#2</a:t>
              </a:r>
              <a:endParaRPr lang="en-US" altLang="ko-KR" sz="1400" b="1" baseline="300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17" name="AutoShape 25"/>
            <p:cNvSpPr>
              <a:spLocks noChangeArrowheads="1"/>
            </p:cNvSpPr>
            <p:nvPr/>
          </p:nvSpPr>
          <p:spPr bwMode="auto">
            <a:xfrm>
              <a:off x="3370255" y="5026221"/>
              <a:ext cx="931112" cy="524725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72000" rIns="0" bIns="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#3</a:t>
              </a:r>
              <a:endParaRPr lang="en-US" altLang="ko-KR" sz="1400" b="1" baseline="300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118" name="AutoShape 25"/>
            <p:cNvSpPr>
              <a:spLocks noChangeArrowheads="1"/>
            </p:cNvSpPr>
            <p:nvPr/>
          </p:nvSpPr>
          <p:spPr bwMode="auto">
            <a:xfrm>
              <a:off x="4771668" y="5026221"/>
              <a:ext cx="931112" cy="524725"/>
            </a:xfrm>
            <a:prstGeom prst="cube">
              <a:avLst>
                <a:gd name="adj" fmla="val 0"/>
              </a:avLst>
            </a:prstGeom>
            <a:solidFill>
              <a:srgbClr val="FFFFFF">
                <a:lumMod val="85000"/>
              </a:srgbClr>
            </a:solidFill>
            <a:ln w="19050" algn="ctr">
              <a:solidFill>
                <a:srgbClr val="5F5F5F"/>
              </a:solidFill>
              <a:prstDash val="dash"/>
              <a:round/>
              <a:headEnd/>
              <a:tailEnd/>
            </a:ln>
          </p:spPr>
          <p:txBody>
            <a:bodyPr wrap="none" lIns="18000" rIns="1800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1400" b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MS #4</a:t>
              </a:r>
            </a:p>
          </p:txBody>
        </p:sp>
        <p:cxnSp>
          <p:nvCxnSpPr>
            <p:cNvPr id="119" name="직선 화살표 연결선 118"/>
            <p:cNvCxnSpPr>
              <a:stCxn id="116" idx="0"/>
              <a:endCxn id="112" idx="2"/>
            </p:cNvCxnSpPr>
            <p:nvPr/>
          </p:nvCxnSpPr>
          <p:spPr>
            <a:xfrm flipV="1">
              <a:off x="2612396" y="4324925"/>
              <a:ext cx="593795" cy="701296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0" name="직선 화살표 연결선 119"/>
            <p:cNvCxnSpPr>
              <a:stCxn id="117" idx="0"/>
              <a:endCxn id="112" idx="2"/>
            </p:cNvCxnSpPr>
            <p:nvPr/>
          </p:nvCxnSpPr>
          <p:spPr>
            <a:xfrm flipH="1" flipV="1">
              <a:off x="3206191" y="4324925"/>
              <a:ext cx="629620" cy="701296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21" name="직선 화살표 연결선 120"/>
            <p:cNvCxnSpPr/>
            <p:nvPr/>
          </p:nvCxnSpPr>
          <p:spPr>
            <a:xfrm>
              <a:off x="923425" y="5791934"/>
              <a:ext cx="3377942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E7686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122" name="Oval 182"/>
            <p:cNvSpPr>
              <a:spLocks noChangeArrowheads="1"/>
            </p:cNvSpPr>
            <p:nvPr/>
          </p:nvSpPr>
          <p:spPr bwMode="auto">
            <a:xfrm flipV="1">
              <a:off x="2158871" y="5842770"/>
              <a:ext cx="1006539" cy="258060"/>
            </a:xfrm>
            <a:prstGeom prst="ellipse">
              <a:avLst/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n-US" altLang="ko-KR" sz="12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Clustering</a:t>
              </a:r>
              <a:endParaRPr lang="ko-KR" altLang="en-US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23" name="그룹 122"/>
            <p:cNvGrpSpPr/>
            <p:nvPr/>
          </p:nvGrpSpPr>
          <p:grpSpPr>
            <a:xfrm>
              <a:off x="4407997" y="5060189"/>
              <a:ext cx="290769" cy="480088"/>
              <a:chOff x="5415365" y="5089514"/>
              <a:chExt cx="290769" cy="528097"/>
            </a:xfrm>
          </p:grpSpPr>
          <p:sp>
            <p:nvSpPr>
              <p:cNvPr id="124" name="이등변 삼각형 123"/>
              <p:cNvSpPr/>
              <p:nvPr/>
            </p:nvSpPr>
            <p:spPr bwMode="auto">
              <a:xfrm rot="5400000">
                <a:off x="5351457" y="5262934"/>
                <a:ext cx="528097" cy="181257"/>
              </a:xfrm>
              <a:prstGeom prst="triangle">
                <a:avLst/>
              </a:prstGeom>
              <a:solidFill>
                <a:srgbClr val="C00000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3600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25" name="이등변 삼각형 124"/>
              <p:cNvSpPr/>
              <p:nvPr/>
            </p:nvSpPr>
            <p:spPr bwMode="auto">
              <a:xfrm rot="5400000">
                <a:off x="5241945" y="5262934"/>
                <a:ext cx="528097" cy="181257"/>
              </a:xfrm>
              <a:prstGeom prst="triangle">
                <a:avLst/>
              </a:prstGeom>
              <a:solidFill>
                <a:srgbClr val="C00000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3600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solidFill>
                      <a:prstClr val="white">
                        <a:lumMod val="85000"/>
                        <a:alpha val="0"/>
                      </a:prstClr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26" name="AutoShape 177"/>
            <p:cNvSpPr>
              <a:spLocks noChangeArrowheads="1"/>
            </p:cNvSpPr>
            <p:nvPr/>
          </p:nvSpPr>
          <p:spPr bwMode="auto">
            <a:xfrm>
              <a:off x="643513" y="3026141"/>
              <a:ext cx="5282127" cy="394004"/>
            </a:xfrm>
            <a:prstGeom prst="roundRect">
              <a:avLst>
                <a:gd name="adj" fmla="val 3403"/>
              </a:avLst>
            </a:prstGeom>
            <a:solidFill>
              <a:srgbClr val="FFFFFF"/>
            </a:solidFill>
            <a:ln w="3175" algn="ctr">
              <a:solidFill>
                <a:srgbClr val="80808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46800" anchor="ctr"/>
            <a:lstStyle/>
            <a:p>
              <a:pPr marL="88900" marR="0" lvl="0" indent="-88900" algn="ctr" defTabSz="914400" eaLnBrk="1" fontAlgn="auto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WebtoB</a:t>
              </a:r>
              <a:endPara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grpSp>
          <p:nvGrpSpPr>
            <p:cNvPr id="127" name="그룹 126"/>
            <p:cNvGrpSpPr/>
            <p:nvPr/>
          </p:nvGrpSpPr>
          <p:grpSpPr>
            <a:xfrm>
              <a:off x="2053832" y="1916820"/>
              <a:ext cx="492840" cy="636952"/>
              <a:chOff x="2654153" y="1343252"/>
              <a:chExt cx="492840" cy="700647"/>
            </a:xfrm>
          </p:grpSpPr>
          <p:pic>
            <p:nvPicPr>
              <p:cNvPr id="128" name="Picture 3" descr="F:\#### 디자인위버 ####\#2016\1019_연하나로_ TmaxCloud Day 2016\05.IMG\1686_ori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4153" y="1343252"/>
                <a:ext cx="492840" cy="492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직사각형 128"/>
              <p:cNvSpPr/>
              <p:nvPr/>
            </p:nvSpPr>
            <p:spPr>
              <a:xfrm>
                <a:off x="2654153" y="1882316"/>
                <a:ext cx="492840" cy="16158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altLang="ko-KR" sz="1050" b="1" spc="-100" dirty="0" smtClean="0">
                    <a:ln>
                      <a:solidFill>
                        <a:srgbClr val="BBE0E3">
                          <a:shade val="5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Client</a:t>
                </a:r>
                <a:endParaRPr lang="en-US" altLang="ko-KR" sz="1050" b="1" spc="-100" dirty="0">
                  <a:ln>
                    <a:solidFill>
                      <a:srgbClr val="BBE0E3">
                        <a:shade val="50000"/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30" name="그룹 129"/>
            <p:cNvGrpSpPr/>
            <p:nvPr/>
          </p:nvGrpSpPr>
          <p:grpSpPr>
            <a:xfrm>
              <a:off x="2791736" y="1916820"/>
              <a:ext cx="492840" cy="636952"/>
              <a:chOff x="2654153" y="1343252"/>
              <a:chExt cx="492840" cy="700647"/>
            </a:xfrm>
          </p:grpSpPr>
          <p:pic>
            <p:nvPicPr>
              <p:cNvPr id="131" name="Picture 3" descr="F:\#### 디자인위버 ####\#2016\1019_연하나로_ TmaxCloud Day 2016\05.IMG\1686_ori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4153" y="1343252"/>
                <a:ext cx="492840" cy="492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직사각형 131"/>
              <p:cNvSpPr/>
              <p:nvPr/>
            </p:nvSpPr>
            <p:spPr>
              <a:xfrm>
                <a:off x="2654153" y="1882316"/>
                <a:ext cx="492840" cy="16158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altLang="ko-KR" sz="1050" b="1" spc="-100" dirty="0" smtClean="0">
                    <a:ln>
                      <a:solidFill>
                        <a:srgbClr val="BBE0E3">
                          <a:shade val="5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Client</a:t>
                </a:r>
                <a:endParaRPr lang="en-US" altLang="ko-KR" sz="1050" b="1" spc="-100" dirty="0">
                  <a:ln>
                    <a:solidFill>
                      <a:srgbClr val="BBE0E3">
                        <a:shade val="50000"/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33" name="그룹 132"/>
            <p:cNvGrpSpPr/>
            <p:nvPr/>
          </p:nvGrpSpPr>
          <p:grpSpPr>
            <a:xfrm>
              <a:off x="3978914" y="1916820"/>
              <a:ext cx="492840" cy="636952"/>
              <a:chOff x="2654153" y="1343252"/>
              <a:chExt cx="492840" cy="700647"/>
            </a:xfrm>
          </p:grpSpPr>
          <p:pic>
            <p:nvPicPr>
              <p:cNvPr id="134" name="Picture 3" descr="F:\#### 디자인위버 ####\#2016\1019_연하나로_ TmaxCloud Day 2016\05.IMG\1686_ori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4153" y="1343252"/>
                <a:ext cx="492840" cy="492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직사각형 134"/>
              <p:cNvSpPr/>
              <p:nvPr/>
            </p:nvSpPr>
            <p:spPr>
              <a:xfrm>
                <a:off x="2654153" y="1882316"/>
                <a:ext cx="492840" cy="16158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en-US" altLang="ko-KR" sz="1050" b="1" spc="-100" dirty="0" smtClean="0">
                    <a:ln>
                      <a:solidFill>
                        <a:srgbClr val="BBE0E3">
                          <a:shade val="50000"/>
                          <a:alpha val="0"/>
                        </a:srgbClr>
                      </a:solidFill>
                    </a:ln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Client</a:t>
                </a:r>
                <a:endParaRPr lang="en-US" altLang="ko-KR" sz="1050" b="1" spc="-100" dirty="0">
                  <a:ln>
                    <a:solidFill>
                      <a:srgbClr val="BBE0E3">
                        <a:shade val="50000"/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36" name="직사각형 135"/>
            <p:cNvSpPr/>
            <p:nvPr/>
          </p:nvSpPr>
          <p:spPr>
            <a:xfrm>
              <a:off x="3342971" y="2111482"/>
              <a:ext cx="492840" cy="14689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en-US" altLang="ko-KR" sz="1050" b="1" spc="-100" dirty="0" smtClean="0">
                  <a:ln>
                    <a:solidFill>
                      <a:srgbClr val="BBE0E3">
                        <a:shade val="50000"/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…</a:t>
              </a:r>
              <a:endParaRPr lang="en-US" altLang="ko-KR" sz="1050" b="1" spc="-100" dirty="0">
                <a:ln>
                  <a:solidFill>
                    <a:srgbClr val="BBE0E3">
                      <a:shade val="50000"/>
                      <a:alpha val="0"/>
                    </a:srgbClr>
                  </a:solidFill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7" name="위쪽/아래쪽 화살표 136"/>
            <p:cNvSpPr/>
            <p:nvPr/>
          </p:nvSpPr>
          <p:spPr bwMode="auto">
            <a:xfrm rot="10800000" flipV="1">
              <a:off x="2898843" y="2606299"/>
              <a:ext cx="746338" cy="360191"/>
            </a:xfrm>
            <a:prstGeom prst="upDownArrow">
              <a:avLst>
                <a:gd name="adj1" fmla="val 50000"/>
                <a:gd name="adj2" fmla="val 24969"/>
              </a:avLst>
            </a:prstGeom>
            <a:gradFill rotWithShape="1">
              <a:gsLst>
                <a:gs pos="0">
                  <a:srgbClr val="8EAECC"/>
                </a:gs>
                <a:gs pos="100000">
                  <a:srgbClr val="7199BD"/>
                </a:gs>
              </a:gsLst>
              <a:lin ang="540000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3600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latinLnBrk="0">
                <a:defRPr/>
              </a:pPr>
              <a:endPara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8" name="위쪽/아래쪽 화살표 137"/>
            <p:cNvSpPr/>
            <p:nvPr/>
          </p:nvSpPr>
          <p:spPr bwMode="auto">
            <a:xfrm rot="10800000" flipV="1">
              <a:off x="2898843" y="3443971"/>
              <a:ext cx="746338" cy="360191"/>
            </a:xfrm>
            <a:prstGeom prst="upDownArrow">
              <a:avLst>
                <a:gd name="adj1" fmla="val 50000"/>
                <a:gd name="adj2" fmla="val 24969"/>
              </a:avLst>
            </a:prstGeom>
            <a:gradFill rotWithShape="1">
              <a:gsLst>
                <a:gs pos="0">
                  <a:srgbClr val="8EAECC"/>
                </a:gs>
                <a:gs pos="100000">
                  <a:srgbClr val="7199BD"/>
                </a:gs>
              </a:gsLst>
              <a:lin ang="540000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3600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latinLnBrk="0">
                <a:defRPr/>
              </a:pPr>
              <a:endParaRPr lang="ko-KR" altLang="en-US" sz="1400" kern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733596" y="4571075"/>
              <a:ext cx="1019831" cy="25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notification</a:t>
              </a:r>
              <a:endParaRPr kumimoji="0" lang="ko-KR" altLang="en-US" sz="12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40" name="직선 화살표 연결선 139"/>
            <p:cNvCxnSpPr/>
            <p:nvPr/>
          </p:nvCxnSpPr>
          <p:spPr>
            <a:xfrm>
              <a:off x="4301367" y="5791934"/>
              <a:ext cx="1401413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E7686"/>
              </a:solidFill>
              <a:prstDash val="sysDash"/>
              <a:miter lim="800000"/>
              <a:headEnd type="oval"/>
              <a:tailEnd type="oval"/>
            </a:ln>
            <a:effectLst/>
          </p:spPr>
        </p:cxnSp>
        <p:sp>
          <p:nvSpPr>
            <p:cNvPr id="141" name="TextBox 140"/>
            <p:cNvSpPr txBox="1"/>
            <p:nvPr/>
          </p:nvSpPr>
          <p:spPr>
            <a:xfrm>
              <a:off x="5090845" y="3034280"/>
              <a:ext cx="723275" cy="377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50" b="1" kern="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스크립트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50" b="1" kern="0" dirty="0" err="1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동적구성</a:t>
              </a:r>
              <a:endParaRPr kumimoji="0" lang="ko-KR" altLang="en-US" sz="105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43287" y="4370240"/>
              <a:ext cx="1773242" cy="237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임계치</a:t>
              </a:r>
              <a:r>
                <a:rPr lang="ko-KR" altLang="en-US" sz="11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초과 </a:t>
              </a:r>
              <a:r>
                <a:rPr lang="en-US" altLang="ko-KR" sz="11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(CPU/Mem</a:t>
              </a:r>
              <a:r>
                <a:rPr lang="en-US" altLang="ko-KR" sz="11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43" name="그림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790" y="3931629"/>
              <a:ext cx="922904" cy="398170"/>
            </a:xfrm>
            <a:prstGeom prst="rect">
              <a:avLst/>
            </a:prstGeom>
          </p:spPr>
        </p:pic>
        <p:sp>
          <p:nvSpPr>
            <p:cNvPr id="144" name="Text Box 44"/>
            <p:cNvSpPr txBox="1">
              <a:spLocks noChangeArrowheads="1"/>
            </p:cNvSpPr>
            <p:nvPr/>
          </p:nvSpPr>
          <p:spPr bwMode="auto">
            <a:xfrm>
              <a:off x="2173812" y="3964833"/>
              <a:ext cx="539444" cy="266582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173D5F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VM</a:t>
              </a:r>
              <a:endPara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45" name="Text Box 44"/>
            <p:cNvSpPr txBox="1">
              <a:spLocks noChangeArrowheads="1"/>
            </p:cNvSpPr>
            <p:nvPr/>
          </p:nvSpPr>
          <p:spPr bwMode="auto">
            <a:xfrm>
              <a:off x="744483" y="4961200"/>
              <a:ext cx="539444" cy="22031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668BAA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VM</a:t>
              </a:r>
              <a:endPara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pic>
          <p:nvPicPr>
            <p:cNvPr id="146" name="그림 145" descr="login 첫화면(홈화면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0659" y="4043239"/>
              <a:ext cx="399316" cy="307574"/>
            </a:xfrm>
            <a:prstGeom prst="rect">
              <a:avLst/>
            </a:prstGeom>
            <a:noFill/>
            <a:ln w="12700">
              <a:solidFill>
                <a:srgbClr val="808080">
                  <a:lumMod val="50000"/>
                </a:srgbClr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7" name="Text Box 44"/>
            <p:cNvSpPr txBox="1">
              <a:spLocks noChangeArrowheads="1"/>
            </p:cNvSpPr>
            <p:nvPr/>
          </p:nvSpPr>
          <p:spPr bwMode="auto">
            <a:xfrm>
              <a:off x="1990920" y="4961200"/>
              <a:ext cx="539444" cy="22031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668BAA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VM</a:t>
              </a:r>
              <a:endPara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48" name="Text Box 44"/>
            <p:cNvSpPr txBox="1">
              <a:spLocks noChangeArrowheads="1"/>
            </p:cNvSpPr>
            <p:nvPr/>
          </p:nvSpPr>
          <p:spPr bwMode="auto">
            <a:xfrm>
              <a:off x="3180400" y="4961200"/>
              <a:ext cx="539444" cy="220315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668BAA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VM</a:t>
              </a:r>
              <a:endPara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49" name="Text Box 44"/>
            <p:cNvSpPr txBox="1">
              <a:spLocks noChangeArrowheads="1"/>
            </p:cNvSpPr>
            <p:nvPr/>
          </p:nvSpPr>
          <p:spPr bwMode="auto">
            <a:xfrm>
              <a:off x="4551401" y="4961200"/>
              <a:ext cx="539444" cy="220315"/>
            </a:xfrm>
            <a:prstGeom prst="rect">
              <a:avLst/>
            </a:prstGeom>
            <a:solidFill>
              <a:srgbClr val="FFC000">
                <a:alpha val="60000"/>
              </a:srgbClr>
            </a:solidFill>
            <a:ln w="25400">
              <a:solidFill>
                <a:srgbClr val="668BAA"/>
              </a:solidFill>
              <a:prstDash val="sysDash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VM</a:t>
              </a:r>
              <a:endPara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grpSp>
          <p:nvGrpSpPr>
            <p:cNvPr id="150" name="그룹 149"/>
            <p:cNvGrpSpPr/>
            <p:nvPr/>
          </p:nvGrpSpPr>
          <p:grpSpPr>
            <a:xfrm>
              <a:off x="719068" y="3843647"/>
              <a:ext cx="278547" cy="251817"/>
              <a:chOff x="107458" y="4285846"/>
              <a:chExt cx="278547" cy="276999"/>
            </a:xfrm>
          </p:grpSpPr>
          <p:sp>
            <p:nvSpPr>
              <p:cNvPr id="151" name="모서리가 둥근 직사각형 150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2" name="직사각형 151"/>
              <p:cNvSpPr/>
              <p:nvPr/>
            </p:nvSpPr>
            <p:spPr>
              <a:xfrm>
                <a:off x="109514" y="4285846"/>
                <a:ext cx="2744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1</a:t>
                </a: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53" name="그룹 152"/>
            <p:cNvGrpSpPr/>
            <p:nvPr/>
          </p:nvGrpSpPr>
          <p:grpSpPr>
            <a:xfrm>
              <a:off x="5481515" y="4900225"/>
              <a:ext cx="278547" cy="251817"/>
              <a:chOff x="107458" y="4285846"/>
              <a:chExt cx="278547" cy="276999"/>
            </a:xfrm>
          </p:grpSpPr>
          <p:sp>
            <p:nvSpPr>
              <p:cNvPr id="154" name="모서리가 둥근 직사각형 153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5" name="직사각형 154"/>
              <p:cNvSpPr/>
              <p:nvPr/>
            </p:nvSpPr>
            <p:spPr>
              <a:xfrm>
                <a:off x="109514" y="4285846"/>
                <a:ext cx="2744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2</a:t>
                </a: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56" name="그룹 155"/>
            <p:cNvGrpSpPr/>
            <p:nvPr/>
          </p:nvGrpSpPr>
          <p:grpSpPr>
            <a:xfrm>
              <a:off x="4816426" y="3097235"/>
              <a:ext cx="278547" cy="251817"/>
              <a:chOff x="107458" y="4285846"/>
              <a:chExt cx="278547" cy="276999"/>
            </a:xfrm>
          </p:grpSpPr>
          <p:sp>
            <p:nvSpPr>
              <p:cNvPr id="157" name="모서리가 둥근 직사각형 156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8" name="직사각형 157"/>
              <p:cNvSpPr/>
              <p:nvPr/>
            </p:nvSpPr>
            <p:spPr>
              <a:xfrm>
                <a:off x="109514" y="4285846"/>
                <a:ext cx="2744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3</a:t>
                </a: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59" name="그룹 158"/>
            <p:cNvGrpSpPr/>
            <p:nvPr/>
          </p:nvGrpSpPr>
          <p:grpSpPr>
            <a:xfrm>
              <a:off x="2478355" y="4587192"/>
              <a:ext cx="278547" cy="251817"/>
              <a:chOff x="107458" y="4285846"/>
              <a:chExt cx="278547" cy="276999"/>
            </a:xfrm>
          </p:grpSpPr>
          <p:sp>
            <p:nvSpPr>
              <p:cNvPr id="160" name="모서리가 둥근 직사각형 159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1" name="직사각형 160"/>
              <p:cNvSpPr/>
              <p:nvPr/>
            </p:nvSpPr>
            <p:spPr>
              <a:xfrm>
                <a:off x="109514" y="4285846"/>
                <a:ext cx="2744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4</a:t>
                </a: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62" name="그룹 161"/>
            <p:cNvGrpSpPr/>
            <p:nvPr/>
          </p:nvGrpSpPr>
          <p:grpSpPr>
            <a:xfrm>
              <a:off x="4143567" y="4036349"/>
              <a:ext cx="278547" cy="251817"/>
              <a:chOff x="107458" y="4285846"/>
              <a:chExt cx="278547" cy="276999"/>
            </a:xfrm>
          </p:grpSpPr>
          <p:sp>
            <p:nvSpPr>
              <p:cNvPr id="163" name="모서리가 둥근 직사각형 162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4" name="직사각형 163"/>
              <p:cNvSpPr/>
              <p:nvPr/>
            </p:nvSpPr>
            <p:spPr>
              <a:xfrm>
                <a:off x="109514" y="4285846"/>
                <a:ext cx="2744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5</a:t>
                </a: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65" name="그룹 164"/>
            <p:cNvGrpSpPr/>
            <p:nvPr/>
          </p:nvGrpSpPr>
          <p:grpSpPr>
            <a:xfrm>
              <a:off x="4410554" y="4121912"/>
              <a:ext cx="612775" cy="482023"/>
              <a:chOff x="-954700" y="3544764"/>
              <a:chExt cx="612775" cy="530225"/>
            </a:xfrm>
          </p:grpSpPr>
          <p:sp>
            <p:nvSpPr>
              <p:cNvPr id="166" name="Freeform 69"/>
              <p:cNvSpPr>
                <a:spLocks/>
              </p:cNvSpPr>
              <p:nvPr/>
            </p:nvSpPr>
            <p:spPr bwMode="auto">
              <a:xfrm>
                <a:off x="-837573" y="3700544"/>
                <a:ext cx="495648" cy="374445"/>
              </a:xfrm>
              <a:custGeom>
                <a:avLst/>
                <a:gdLst>
                  <a:gd name="T0" fmla="*/ 15 w 198"/>
                  <a:gd name="T1" fmla="*/ 104 h 150"/>
                  <a:gd name="T2" fmla="*/ 75 w 198"/>
                  <a:gd name="T3" fmla="*/ 129 h 150"/>
                  <a:gd name="T4" fmla="*/ 160 w 198"/>
                  <a:gd name="T5" fmla="*/ 44 h 150"/>
                  <a:gd name="T6" fmla="*/ 143 w 198"/>
                  <a:gd name="T7" fmla="*/ 44 h 150"/>
                  <a:gd name="T8" fmla="*/ 170 w 198"/>
                  <a:gd name="T9" fmla="*/ 2 h 150"/>
                  <a:gd name="T10" fmla="*/ 198 w 198"/>
                  <a:gd name="T11" fmla="*/ 44 h 150"/>
                  <a:gd name="T12" fmla="*/ 181 w 198"/>
                  <a:gd name="T13" fmla="*/ 44 h 150"/>
                  <a:gd name="T14" fmla="*/ 75 w 198"/>
                  <a:gd name="T15" fmla="*/ 150 h 150"/>
                  <a:gd name="T16" fmla="*/ 0 w 198"/>
                  <a:gd name="T17" fmla="*/ 119 h 150"/>
                  <a:gd name="T18" fmla="*/ 15 w 198"/>
                  <a:gd name="T19" fmla="*/ 104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8"/>
                  <a:gd name="T31" fmla="*/ 0 h 150"/>
                  <a:gd name="T32" fmla="*/ 198 w 198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8" h="150">
                    <a:moveTo>
                      <a:pt x="15" y="104"/>
                    </a:moveTo>
                    <a:cubicBezTo>
                      <a:pt x="31" y="119"/>
                      <a:pt x="52" y="129"/>
                      <a:pt x="75" y="129"/>
                    </a:cubicBezTo>
                    <a:cubicBezTo>
                      <a:pt x="122" y="129"/>
                      <a:pt x="160" y="91"/>
                      <a:pt x="160" y="44"/>
                    </a:cubicBezTo>
                    <a:cubicBezTo>
                      <a:pt x="160" y="44"/>
                      <a:pt x="143" y="44"/>
                      <a:pt x="143" y="44"/>
                    </a:cubicBezTo>
                    <a:cubicBezTo>
                      <a:pt x="143" y="44"/>
                      <a:pt x="170" y="3"/>
                      <a:pt x="170" y="2"/>
                    </a:cubicBezTo>
                    <a:cubicBezTo>
                      <a:pt x="170" y="0"/>
                      <a:pt x="198" y="44"/>
                      <a:pt x="198" y="44"/>
                    </a:cubicBezTo>
                    <a:cubicBezTo>
                      <a:pt x="198" y="44"/>
                      <a:pt x="181" y="44"/>
                      <a:pt x="181" y="44"/>
                    </a:cubicBezTo>
                    <a:cubicBezTo>
                      <a:pt x="181" y="103"/>
                      <a:pt x="134" y="150"/>
                      <a:pt x="75" y="150"/>
                    </a:cubicBezTo>
                    <a:cubicBezTo>
                      <a:pt x="46" y="150"/>
                      <a:pt x="20" y="138"/>
                      <a:pt x="0" y="119"/>
                    </a:cubicBezTo>
                    <a:lnTo>
                      <a:pt x="15" y="1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759D"/>
                  </a:gs>
                  <a:gs pos="100000">
                    <a:srgbClr val="436D93"/>
                  </a:gs>
                </a:gsLst>
                <a:lin ang="5400000" scaled="1"/>
              </a:gradFill>
              <a:ln w="285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67" name="Freeform 70"/>
              <p:cNvSpPr>
                <a:spLocks/>
              </p:cNvSpPr>
              <p:nvPr/>
            </p:nvSpPr>
            <p:spPr bwMode="auto">
              <a:xfrm>
                <a:off x="-954700" y="3544764"/>
                <a:ext cx="492791" cy="375874"/>
              </a:xfrm>
              <a:custGeom>
                <a:avLst/>
                <a:gdLst>
                  <a:gd name="T0" fmla="*/ 182 w 197"/>
                  <a:gd name="T1" fmla="*/ 46 h 150"/>
                  <a:gd name="T2" fmla="*/ 122 w 197"/>
                  <a:gd name="T3" fmla="*/ 22 h 150"/>
                  <a:gd name="T4" fmla="*/ 38 w 197"/>
                  <a:gd name="T5" fmla="*/ 106 h 150"/>
                  <a:gd name="T6" fmla="*/ 55 w 197"/>
                  <a:gd name="T7" fmla="*/ 106 h 150"/>
                  <a:gd name="T8" fmla="*/ 28 w 197"/>
                  <a:gd name="T9" fmla="*/ 149 h 150"/>
                  <a:gd name="T10" fmla="*/ 0 w 197"/>
                  <a:gd name="T11" fmla="*/ 106 h 150"/>
                  <a:gd name="T12" fmla="*/ 16 w 197"/>
                  <a:gd name="T13" fmla="*/ 106 h 150"/>
                  <a:gd name="T14" fmla="*/ 122 w 197"/>
                  <a:gd name="T15" fmla="*/ 0 h 150"/>
                  <a:gd name="T16" fmla="*/ 197 w 197"/>
                  <a:gd name="T17" fmla="*/ 31 h 150"/>
                  <a:gd name="T18" fmla="*/ 182 w 197"/>
                  <a:gd name="T19" fmla="*/ 46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7"/>
                  <a:gd name="T31" fmla="*/ 0 h 150"/>
                  <a:gd name="T32" fmla="*/ 197 w 197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7" h="150">
                    <a:moveTo>
                      <a:pt x="182" y="46"/>
                    </a:moveTo>
                    <a:cubicBezTo>
                      <a:pt x="167" y="31"/>
                      <a:pt x="146" y="22"/>
                      <a:pt x="122" y="22"/>
                    </a:cubicBezTo>
                    <a:cubicBezTo>
                      <a:pt x="76" y="22"/>
                      <a:pt x="38" y="60"/>
                      <a:pt x="38" y="106"/>
                    </a:cubicBezTo>
                    <a:cubicBezTo>
                      <a:pt x="38" y="106"/>
                      <a:pt x="55" y="106"/>
                      <a:pt x="55" y="106"/>
                    </a:cubicBezTo>
                    <a:cubicBezTo>
                      <a:pt x="55" y="106"/>
                      <a:pt x="28" y="147"/>
                      <a:pt x="28" y="149"/>
                    </a:cubicBezTo>
                    <a:cubicBezTo>
                      <a:pt x="28" y="150"/>
                      <a:pt x="0" y="106"/>
                      <a:pt x="0" y="106"/>
                    </a:cubicBezTo>
                    <a:cubicBezTo>
                      <a:pt x="0" y="106"/>
                      <a:pt x="17" y="106"/>
                      <a:pt x="16" y="106"/>
                    </a:cubicBezTo>
                    <a:cubicBezTo>
                      <a:pt x="16" y="48"/>
                      <a:pt x="64" y="0"/>
                      <a:pt x="122" y="0"/>
                    </a:cubicBezTo>
                    <a:cubicBezTo>
                      <a:pt x="152" y="0"/>
                      <a:pt x="178" y="12"/>
                      <a:pt x="197" y="31"/>
                    </a:cubicBezTo>
                    <a:lnTo>
                      <a:pt x="182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EAECC"/>
                  </a:gs>
                  <a:gs pos="100000">
                    <a:srgbClr val="7199BD"/>
                  </a:gs>
                </a:gsLst>
                <a:lin ang="5400000" scaled="1"/>
              </a:gradFill>
              <a:ln w="285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5161839" y="4037481"/>
              <a:ext cx="607859" cy="391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템플릿</a:t>
              </a:r>
              <a:endPara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1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복사</a:t>
              </a:r>
              <a:endParaRPr lang="ko-KR" altLang="en-US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133038" y="5507829"/>
              <a:ext cx="822661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kern="0" dirty="0" err="1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AutoScale</a:t>
              </a:r>
              <a:endParaRPr kumimoji="0" lang="ko-KR" altLang="en-US" sz="105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404813" y="6961579"/>
            <a:ext cx="2956828" cy="184666"/>
            <a:chOff x="341312" y="2191410"/>
            <a:chExt cx="2956828" cy="184666"/>
          </a:xfrm>
        </p:grpSpPr>
        <p:sp>
          <p:nvSpPr>
            <p:cNvPr id="171" name="TextBox 170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</a:t>
              </a:r>
              <a:r>
                <a:rPr kumimoji="0" lang="en-US" altLang="ko-KR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AutoScale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동작</a:t>
              </a:r>
            </a:p>
          </p:txBody>
        </p:sp>
        <p:grpSp>
          <p:nvGrpSpPr>
            <p:cNvPr id="172" name="그룹 171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73" name="직사각형 172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4" name="L 도형 173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76" name="Text Box 21"/>
          <p:cNvSpPr>
            <a:spLocks noChangeArrowheads="1"/>
          </p:cNvSpPr>
          <p:nvPr/>
        </p:nvSpPr>
        <p:spPr bwMode="auto">
          <a:xfrm>
            <a:off x="668482" y="7324093"/>
            <a:ext cx="2511606" cy="540666"/>
          </a:xfrm>
          <a:prstGeom prst="roundRect">
            <a:avLst>
              <a:gd name="adj" fmla="val 0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 err="1">
                <a:solidFill>
                  <a:srgbClr val="000000"/>
                </a:solidFill>
                <a:latin typeface="맑은 고딕"/>
                <a:ea typeface="맑은 고딕"/>
              </a:rPr>
              <a:t>임계치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 초과 이벤트 </a:t>
            </a: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(cloud)</a:t>
            </a:r>
          </a:p>
        </p:txBody>
      </p:sp>
      <p:sp>
        <p:nvSpPr>
          <p:cNvPr id="177" name="Text Box 21"/>
          <p:cNvSpPr>
            <a:spLocks noChangeArrowheads="1"/>
          </p:cNvSpPr>
          <p:nvPr/>
        </p:nvSpPr>
        <p:spPr bwMode="auto">
          <a:xfrm>
            <a:off x="659006" y="7970720"/>
            <a:ext cx="2511606" cy="540666"/>
          </a:xfrm>
          <a:prstGeom prst="roundRect">
            <a:avLst>
              <a:gd name="adj" fmla="val 0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 err="1">
                <a:solidFill>
                  <a:srgbClr val="000000"/>
                </a:solidFill>
                <a:latin typeface="맑은 고딕"/>
                <a:ea typeface="맑은 고딕"/>
              </a:rPr>
              <a:t>클라우드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VM 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생성 </a:t>
            </a: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(cloud)</a:t>
            </a:r>
          </a:p>
        </p:txBody>
      </p:sp>
      <p:sp>
        <p:nvSpPr>
          <p:cNvPr id="178" name="Text Box 21"/>
          <p:cNvSpPr>
            <a:spLocks noChangeArrowheads="1"/>
          </p:cNvSpPr>
          <p:nvPr/>
        </p:nvSpPr>
        <p:spPr bwMode="auto">
          <a:xfrm>
            <a:off x="661982" y="8634885"/>
            <a:ext cx="2511606" cy="540666"/>
          </a:xfrm>
          <a:prstGeom prst="roundRect">
            <a:avLst>
              <a:gd name="adj" fmla="val 0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VM Script -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JEUS 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실행</a:t>
            </a:r>
            <a:endParaRPr lang="en-US" altLang="ko-KR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79" name="Text Box 21"/>
          <p:cNvSpPr>
            <a:spLocks noChangeArrowheads="1"/>
          </p:cNvSpPr>
          <p:nvPr/>
        </p:nvSpPr>
        <p:spPr bwMode="auto">
          <a:xfrm>
            <a:off x="3715373" y="7324093"/>
            <a:ext cx="2511606" cy="540666"/>
          </a:xfrm>
          <a:prstGeom prst="roundRect">
            <a:avLst>
              <a:gd name="adj" fmla="val 0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DAS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에 상태 알림</a:t>
            </a:r>
            <a:endParaRPr lang="en-US" altLang="ko-KR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80" name="Text Box 21"/>
          <p:cNvSpPr>
            <a:spLocks noChangeArrowheads="1"/>
          </p:cNvSpPr>
          <p:nvPr/>
        </p:nvSpPr>
        <p:spPr bwMode="auto">
          <a:xfrm>
            <a:off x="3713835" y="8001630"/>
            <a:ext cx="2511606" cy="540666"/>
          </a:xfrm>
          <a:prstGeom prst="roundRect">
            <a:avLst>
              <a:gd name="adj" fmla="val 0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클러스터 템플릿 반영</a:t>
            </a:r>
          </a:p>
        </p:txBody>
      </p:sp>
      <p:sp>
        <p:nvSpPr>
          <p:cNvPr id="181" name="Text Box 21"/>
          <p:cNvSpPr>
            <a:spLocks noChangeArrowheads="1"/>
          </p:cNvSpPr>
          <p:nvPr/>
        </p:nvSpPr>
        <p:spPr bwMode="auto">
          <a:xfrm>
            <a:off x="3702804" y="8697163"/>
            <a:ext cx="2511606" cy="540666"/>
          </a:xfrm>
          <a:prstGeom prst="roundRect">
            <a:avLst>
              <a:gd name="adj" fmla="val 0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JEUS 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설정 동기화</a:t>
            </a:r>
          </a:p>
        </p:txBody>
      </p:sp>
      <p:sp>
        <p:nvSpPr>
          <p:cNvPr id="183" name="모서리가 둥근 직사각형 182"/>
          <p:cNvSpPr/>
          <p:nvPr/>
        </p:nvSpPr>
        <p:spPr bwMode="auto">
          <a:xfrm>
            <a:off x="488612" y="7480366"/>
            <a:ext cx="278547" cy="23279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490668" y="7480366"/>
            <a:ext cx="274434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6" name="모서리가 둥근 직사각형 185"/>
          <p:cNvSpPr/>
          <p:nvPr/>
        </p:nvSpPr>
        <p:spPr bwMode="auto">
          <a:xfrm>
            <a:off x="488612" y="8098548"/>
            <a:ext cx="278547" cy="23279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490668" y="8098548"/>
            <a:ext cx="274434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9" name="모서리가 둥근 직사각형 188"/>
          <p:cNvSpPr/>
          <p:nvPr/>
        </p:nvSpPr>
        <p:spPr bwMode="auto">
          <a:xfrm>
            <a:off x="488612" y="8792787"/>
            <a:ext cx="278547" cy="23279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490668" y="8792787"/>
            <a:ext cx="274434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2" name="모서리가 둥근 직사각형 191"/>
          <p:cNvSpPr/>
          <p:nvPr/>
        </p:nvSpPr>
        <p:spPr bwMode="auto">
          <a:xfrm>
            <a:off x="3533966" y="7461354"/>
            <a:ext cx="278547" cy="23279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3536022" y="7461354"/>
            <a:ext cx="274434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5" name="모서리가 둥근 직사각형 194"/>
          <p:cNvSpPr/>
          <p:nvPr/>
        </p:nvSpPr>
        <p:spPr bwMode="auto">
          <a:xfrm>
            <a:off x="3538286" y="8135656"/>
            <a:ext cx="278547" cy="23279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>
            <a:off x="3540342" y="8135656"/>
            <a:ext cx="274434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8" name="모서리가 둥근 직사각형 197"/>
          <p:cNvSpPr/>
          <p:nvPr/>
        </p:nvSpPr>
        <p:spPr bwMode="auto">
          <a:xfrm>
            <a:off x="3538286" y="8824570"/>
            <a:ext cx="278547" cy="23279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9" name="직사각형 198"/>
          <p:cNvSpPr/>
          <p:nvPr/>
        </p:nvSpPr>
        <p:spPr>
          <a:xfrm>
            <a:off x="3540342" y="8824570"/>
            <a:ext cx="274434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ko-KR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73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4.11 Dynamic Cluster Template</a:t>
            </a:r>
            <a:endParaRPr lang="en-US" altLang="ko-KR" dirty="0" smtClean="0"/>
          </a:p>
        </p:txBody>
      </p:sp>
      <p:sp>
        <p:nvSpPr>
          <p:cNvPr id="2765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클러스터를 생성할 때에 사용할 서버들의 공통적인 설정들을 서버 템플릿으로 저장하고</a:t>
            </a:r>
            <a:r>
              <a:rPr lang="en-US" altLang="ko-KR" dirty="0"/>
              <a:t>, </a:t>
            </a:r>
            <a:r>
              <a:rPr lang="ko-KR" altLang="en-US" dirty="0"/>
              <a:t>이를 이용하여 클러스터 생성시에 공통 설정을 가지는 다수의 서버를 자동으로 생성할 수 있어서 서버 </a:t>
            </a:r>
            <a:r>
              <a:rPr lang="ko-KR" altLang="en-US" dirty="0" err="1"/>
              <a:t>클러스터링</a:t>
            </a:r>
            <a:r>
              <a:rPr lang="ko-KR" altLang="en-US" dirty="0"/>
              <a:t> 환경을 편리하게 구성 및 관리할 수 있습니다</a:t>
            </a:r>
            <a:r>
              <a:rPr lang="en-US" altLang="ko-KR" dirty="0"/>
              <a:t>.</a:t>
            </a: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17364" y="1846475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Dynamic Cluster Template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60167" y="2258413"/>
            <a:ext cx="5282127" cy="4487039"/>
            <a:chOff x="647947" y="1951558"/>
            <a:chExt cx="5282127" cy="4487039"/>
          </a:xfrm>
        </p:grpSpPr>
        <p:sp>
          <p:nvSpPr>
            <p:cNvPr id="89" name="AutoShape 177"/>
            <p:cNvSpPr>
              <a:spLocks noChangeArrowheads="1"/>
            </p:cNvSpPr>
            <p:nvPr/>
          </p:nvSpPr>
          <p:spPr bwMode="auto">
            <a:xfrm>
              <a:off x="647947" y="3888598"/>
              <a:ext cx="5282127" cy="2549999"/>
            </a:xfrm>
            <a:prstGeom prst="roundRect">
              <a:avLst>
                <a:gd name="adj" fmla="val 3403"/>
              </a:avLst>
            </a:prstGeom>
            <a:solidFill>
              <a:srgbClr val="FFFFFF"/>
            </a:solidFill>
            <a:ln w="3175" algn="ctr">
              <a:solidFill>
                <a:srgbClr val="80808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46800" anchor="b"/>
            <a:lstStyle/>
            <a:p>
              <a:pPr marL="88900" marR="0" lvl="0" indent="-88900" algn="ctr" defTabSz="914400" eaLnBrk="1" fontAlgn="auto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808080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JEUS</a:t>
              </a:r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2437901" y="3980674"/>
              <a:ext cx="1545447" cy="492418"/>
            </a:xfrm>
            <a:prstGeom prst="rect">
              <a:avLst/>
            </a:prstGeom>
            <a:solidFill>
              <a:srgbClr val="173D5F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DAS</a:t>
              </a:r>
              <a:endPara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1" name="AutoShape 25"/>
            <p:cNvSpPr>
              <a:spLocks noChangeArrowheads="1"/>
            </p:cNvSpPr>
            <p:nvPr/>
          </p:nvSpPr>
          <p:spPr bwMode="auto">
            <a:xfrm>
              <a:off x="927859" y="5244518"/>
              <a:ext cx="931112" cy="577197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#1</a:t>
              </a:r>
              <a:endParaRPr lang="en-US" altLang="ko-KR" sz="1400" b="1" baseline="300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cxnSp>
          <p:nvCxnSpPr>
            <p:cNvPr id="92" name="직선 화살표 연결선 91"/>
            <p:cNvCxnSpPr>
              <a:stCxn id="91" idx="0"/>
              <a:endCxn id="90" idx="2"/>
            </p:cNvCxnSpPr>
            <p:nvPr/>
          </p:nvCxnSpPr>
          <p:spPr>
            <a:xfrm flipV="1">
              <a:off x="1393415" y="4473092"/>
              <a:ext cx="1817210" cy="771426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93" name="AutoShape 25"/>
            <p:cNvSpPr>
              <a:spLocks noChangeArrowheads="1"/>
            </p:cNvSpPr>
            <p:nvPr/>
          </p:nvSpPr>
          <p:spPr bwMode="auto">
            <a:xfrm>
              <a:off x="2151274" y="5244518"/>
              <a:ext cx="931112" cy="577197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#2</a:t>
              </a:r>
              <a:endParaRPr lang="en-US" altLang="ko-KR" sz="1400" b="1" baseline="300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94" name="AutoShape 25"/>
            <p:cNvSpPr>
              <a:spLocks noChangeArrowheads="1"/>
            </p:cNvSpPr>
            <p:nvPr/>
          </p:nvSpPr>
          <p:spPr bwMode="auto">
            <a:xfrm>
              <a:off x="4709228" y="5244518"/>
              <a:ext cx="931112" cy="577197"/>
            </a:xfrm>
            <a:prstGeom prst="cube">
              <a:avLst>
                <a:gd name="adj" fmla="val 0"/>
              </a:avLst>
            </a:prstGeom>
            <a:solidFill>
              <a:srgbClr val="668BAA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</a:pPr>
              <a:r>
                <a:rPr lang="en-US" altLang="ko-KR" sz="14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MS #3</a:t>
              </a:r>
              <a:endParaRPr lang="en-US" altLang="ko-KR" sz="1400" b="1" baseline="300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cxnSp>
          <p:nvCxnSpPr>
            <p:cNvPr id="95" name="직선 화살표 연결선 94"/>
            <p:cNvCxnSpPr>
              <a:stCxn id="93" idx="0"/>
              <a:endCxn id="90" idx="2"/>
            </p:cNvCxnSpPr>
            <p:nvPr/>
          </p:nvCxnSpPr>
          <p:spPr>
            <a:xfrm flipV="1">
              <a:off x="2616830" y="4473092"/>
              <a:ext cx="593795" cy="771426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96" name="직선 화살표 연결선 95"/>
            <p:cNvCxnSpPr>
              <a:stCxn id="94" idx="0"/>
              <a:endCxn id="90" idx="2"/>
            </p:cNvCxnSpPr>
            <p:nvPr/>
          </p:nvCxnSpPr>
          <p:spPr>
            <a:xfrm flipH="1" flipV="1">
              <a:off x="3210625" y="4473092"/>
              <a:ext cx="1964159" cy="771426"/>
            </a:xfrm>
            <a:prstGeom prst="straightConnector1">
              <a:avLst/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97" name="직선 화살표 연결선 96"/>
            <p:cNvCxnSpPr/>
            <p:nvPr/>
          </p:nvCxnSpPr>
          <p:spPr>
            <a:xfrm>
              <a:off x="927859" y="6086802"/>
              <a:ext cx="4634674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E7686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  <p:sp>
          <p:nvSpPr>
            <p:cNvPr id="98" name="Oval 182"/>
            <p:cNvSpPr>
              <a:spLocks noChangeArrowheads="1"/>
            </p:cNvSpPr>
            <p:nvPr/>
          </p:nvSpPr>
          <p:spPr bwMode="auto">
            <a:xfrm flipV="1">
              <a:off x="3608005" y="5821715"/>
              <a:ext cx="1006539" cy="283866"/>
            </a:xfrm>
            <a:prstGeom prst="ellipse">
              <a:avLst/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n-US" altLang="ko-KR" sz="12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Clustering</a:t>
              </a:r>
              <a:endParaRPr lang="ko-KR" altLang="en-US" sz="1200" b="1" dirty="0">
                <a:solidFill>
                  <a:srgbClr val="000000">
                    <a:lumMod val="85000"/>
                    <a:lumOff val="15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9" name="그룹 98"/>
            <p:cNvGrpSpPr/>
            <p:nvPr/>
          </p:nvGrpSpPr>
          <p:grpSpPr>
            <a:xfrm>
              <a:off x="1715785" y="4293545"/>
              <a:ext cx="612775" cy="530225"/>
              <a:chOff x="-954700" y="3544764"/>
              <a:chExt cx="612775" cy="530225"/>
            </a:xfrm>
          </p:grpSpPr>
          <p:sp>
            <p:nvSpPr>
              <p:cNvPr id="100" name="Freeform 69"/>
              <p:cNvSpPr>
                <a:spLocks/>
              </p:cNvSpPr>
              <p:nvPr/>
            </p:nvSpPr>
            <p:spPr bwMode="auto">
              <a:xfrm>
                <a:off x="-837573" y="3700544"/>
                <a:ext cx="495648" cy="374445"/>
              </a:xfrm>
              <a:custGeom>
                <a:avLst/>
                <a:gdLst>
                  <a:gd name="T0" fmla="*/ 15 w 198"/>
                  <a:gd name="T1" fmla="*/ 104 h 150"/>
                  <a:gd name="T2" fmla="*/ 75 w 198"/>
                  <a:gd name="T3" fmla="*/ 129 h 150"/>
                  <a:gd name="T4" fmla="*/ 160 w 198"/>
                  <a:gd name="T5" fmla="*/ 44 h 150"/>
                  <a:gd name="T6" fmla="*/ 143 w 198"/>
                  <a:gd name="T7" fmla="*/ 44 h 150"/>
                  <a:gd name="T8" fmla="*/ 170 w 198"/>
                  <a:gd name="T9" fmla="*/ 2 h 150"/>
                  <a:gd name="T10" fmla="*/ 198 w 198"/>
                  <a:gd name="T11" fmla="*/ 44 h 150"/>
                  <a:gd name="T12" fmla="*/ 181 w 198"/>
                  <a:gd name="T13" fmla="*/ 44 h 150"/>
                  <a:gd name="T14" fmla="*/ 75 w 198"/>
                  <a:gd name="T15" fmla="*/ 150 h 150"/>
                  <a:gd name="T16" fmla="*/ 0 w 198"/>
                  <a:gd name="T17" fmla="*/ 119 h 150"/>
                  <a:gd name="T18" fmla="*/ 15 w 198"/>
                  <a:gd name="T19" fmla="*/ 104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8"/>
                  <a:gd name="T31" fmla="*/ 0 h 150"/>
                  <a:gd name="T32" fmla="*/ 198 w 198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8" h="150">
                    <a:moveTo>
                      <a:pt x="15" y="104"/>
                    </a:moveTo>
                    <a:cubicBezTo>
                      <a:pt x="31" y="119"/>
                      <a:pt x="52" y="129"/>
                      <a:pt x="75" y="129"/>
                    </a:cubicBezTo>
                    <a:cubicBezTo>
                      <a:pt x="122" y="129"/>
                      <a:pt x="160" y="91"/>
                      <a:pt x="160" y="44"/>
                    </a:cubicBezTo>
                    <a:cubicBezTo>
                      <a:pt x="160" y="44"/>
                      <a:pt x="143" y="44"/>
                      <a:pt x="143" y="44"/>
                    </a:cubicBezTo>
                    <a:cubicBezTo>
                      <a:pt x="143" y="44"/>
                      <a:pt x="170" y="3"/>
                      <a:pt x="170" y="2"/>
                    </a:cubicBezTo>
                    <a:cubicBezTo>
                      <a:pt x="170" y="0"/>
                      <a:pt x="198" y="44"/>
                      <a:pt x="198" y="44"/>
                    </a:cubicBezTo>
                    <a:cubicBezTo>
                      <a:pt x="198" y="44"/>
                      <a:pt x="181" y="44"/>
                      <a:pt x="181" y="44"/>
                    </a:cubicBezTo>
                    <a:cubicBezTo>
                      <a:pt x="181" y="103"/>
                      <a:pt x="134" y="150"/>
                      <a:pt x="75" y="150"/>
                    </a:cubicBezTo>
                    <a:cubicBezTo>
                      <a:pt x="46" y="150"/>
                      <a:pt x="20" y="138"/>
                      <a:pt x="0" y="119"/>
                    </a:cubicBezTo>
                    <a:lnTo>
                      <a:pt x="15" y="1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759D"/>
                  </a:gs>
                  <a:gs pos="100000">
                    <a:srgbClr val="436D93"/>
                  </a:gs>
                </a:gsLst>
                <a:lin ang="5400000" scaled="1"/>
              </a:gradFill>
              <a:ln w="285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1" name="Freeform 70"/>
              <p:cNvSpPr>
                <a:spLocks/>
              </p:cNvSpPr>
              <p:nvPr/>
            </p:nvSpPr>
            <p:spPr bwMode="auto">
              <a:xfrm>
                <a:off x="-954700" y="3544764"/>
                <a:ext cx="492791" cy="375874"/>
              </a:xfrm>
              <a:custGeom>
                <a:avLst/>
                <a:gdLst>
                  <a:gd name="T0" fmla="*/ 182 w 197"/>
                  <a:gd name="T1" fmla="*/ 46 h 150"/>
                  <a:gd name="T2" fmla="*/ 122 w 197"/>
                  <a:gd name="T3" fmla="*/ 22 h 150"/>
                  <a:gd name="T4" fmla="*/ 38 w 197"/>
                  <a:gd name="T5" fmla="*/ 106 h 150"/>
                  <a:gd name="T6" fmla="*/ 55 w 197"/>
                  <a:gd name="T7" fmla="*/ 106 h 150"/>
                  <a:gd name="T8" fmla="*/ 28 w 197"/>
                  <a:gd name="T9" fmla="*/ 149 h 150"/>
                  <a:gd name="T10" fmla="*/ 0 w 197"/>
                  <a:gd name="T11" fmla="*/ 106 h 150"/>
                  <a:gd name="T12" fmla="*/ 16 w 197"/>
                  <a:gd name="T13" fmla="*/ 106 h 150"/>
                  <a:gd name="T14" fmla="*/ 122 w 197"/>
                  <a:gd name="T15" fmla="*/ 0 h 150"/>
                  <a:gd name="T16" fmla="*/ 197 w 197"/>
                  <a:gd name="T17" fmla="*/ 31 h 150"/>
                  <a:gd name="T18" fmla="*/ 182 w 197"/>
                  <a:gd name="T19" fmla="*/ 46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7"/>
                  <a:gd name="T31" fmla="*/ 0 h 150"/>
                  <a:gd name="T32" fmla="*/ 197 w 197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7" h="150">
                    <a:moveTo>
                      <a:pt x="182" y="46"/>
                    </a:moveTo>
                    <a:cubicBezTo>
                      <a:pt x="167" y="31"/>
                      <a:pt x="146" y="22"/>
                      <a:pt x="122" y="22"/>
                    </a:cubicBezTo>
                    <a:cubicBezTo>
                      <a:pt x="76" y="22"/>
                      <a:pt x="38" y="60"/>
                      <a:pt x="38" y="106"/>
                    </a:cubicBezTo>
                    <a:cubicBezTo>
                      <a:pt x="38" y="106"/>
                      <a:pt x="55" y="106"/>
                      <a:pt x="55" y="106"/>
                    </a:cubicBezTo>
                    <a:cubicBezTo>
                      <a:pt x="55" y="106"/>
                      <a:pt x="28" y="147"/>
                      <a:pt x="28" y="149"/>
                    </a:cubicBezTo>
                    <a:cubicBezTo>
                      <a:pt x="28" y="150"/>
                      <a:pt x="0" y="106"/>
                      <a:pt x="0" y="106"/>
                    </a:cubicBezTo>
                    <a:cubicBezTo>
                      <a:pt x="0" y="106"/>
                      <a:pt x="17" y="106"/>
                      <a:pt x="16" y="106"/>
                    </a:cubicBezTo>
                    <a:cubicBezTo>
                      <a:pt x="16" y="48"/>
                      <a:pt x="64" y="0"/>
                      <a:pt x="122" y="0"/>
                    </a:cubicBezTo>
                    <a:cubicBezTo>
                      <a:pt x="152" y="0"/>
                      <a:pt x="178" y="12"/>
                      <a:pt x="197" y="31"/>
                    </a:cubicBezTo>
                    <a:lnTo>
                      <a:pt x="182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EAECC"/>
                  </a:gs>
                  <a:gs pos="100000">
                    <a:srgbClr val="7199BD"/>
                  </a:gs>
                </a:gsLst>
                <a:lin ang="5400000" scaled="1"/>
              </a:gradFill>
              <a:ln w="285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3069994" y="4613571"/>
              <a:ext cx="6078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템플릿</a:t>
              </a:r>
              <a:endParaRPr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1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적용</a:t>
              </a:r>
              <a:endParaRPr lang="ko-KR" altLang="en-US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713826" y="3408067"/>
              <a:ext cx="13323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서버 설정</a:t>
              </a:r>
              <a:endParaRPr lang="en-US" altLang="ko-KR" sz="11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11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템플릿 추가</a:t>
              </a:r>
              <a:endParaRPr lang="ko-KR" altLang="en-US" sz="11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04" name="직선 화살표 연결선 103"/>
            <p:cNvCxnSpPr/>
            <p:nvPr/>
          </p:nvCxnSpPr>
          <p:spPr>
            <a:xfrm>
              <a:off x="3627210" y="5577968"/>
              <a:ext cx="321386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668BAA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105" name="Picture 2" descr="서버 템플릿의 설정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06"/>
            <a:stretch/>
          </p:blipFill>
          <p:spPr bwMode="auto">
            <a:xfrm>
              <a:off x="4406582" y="4056142"/>
              <a:ext cx="1092103" cy="77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6" name="그룹 105"/>
            <p:cNvGrpSpPr/>
            <p:nvPr/>
          </p:nvGrpSpPr>
          <p:grpSpPr>
            <a:xfrm>
              <a:off x="983790" y="1951558"/>
              <a:ext cx="4610441" cy="577197"/>
              <a:chOff x="504952" y="1890530"/>
              <a:chExt cx="4610441" cy="577197"/>
            </a:xfrm>
          </p:grpSpPr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504952" y="1890530"/>
                <a:ext cx="1363241" cy="577197"/>
              </a:xfrm>
              <a:prstGeom prst="cube">
                <a:avLst>
                  <a:gd name="adj" fmla="val 0"/>
                </a:avLst>
              </a:prstGeom>
              <a:solidFill>
                <a:srgbClr val="FFFFFF">
                  <a:lumMod val="75000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서버 설정</a:t>
                </a:r>
                <a:endPara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WEB, EJB, JMS </a:t>
                </a:r>
                <a:r>
                  <a:rPr kumimoji="0" lang="ko-KR" altLang="en-US" sz="14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엔진</a:t>
                </a:r>
                <a:endParaRPr kumimoji="0" lang="en-US" altLang="ko-KR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08" name="AutoShape 25"/>
              <p:cNvSpPr>
                <a:spLocks noChangeArrowheads="1"/>
              </p:cNvSpPr>
              <p:nvPr/>
            </p:nvSpPr>
            <p:spPr bwMode="auto">
              <a:xfrm>
                <a:off x="2123272" y="1890530"/>
                <a:ext cx="1363241" cy="577197"/>
              </a:xfrm>
              <a:prstGeom prst="cube">
                <a:avLst>
                  <a:gd name="adj" fmla="val 0"/>
                </a:avLst>
              </a:prstGeom>
              <a:solidFill>
                <a:srgbClr val="FFFFFF">
                  <a:lumMod val="75000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엔진 초기화</a:t>
                </a:r>
                <a:endParaRPr kumimoji="0" lang="en-US" altLang="ko-KR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109" name="AutoShape 25"/>
              <p:cNvSpPr>
                <a:spLocks noChangeArrowheads="1"/>
              </p:cNvSpPr>
              <p:nvPr/>
            </p:nvSpPr>
            <p:spPr bwMode="auto">
              <a:xfrm>
                <a:off x="3752152" y="1890530"/>
                <a:ext cx="1363241" cy="577197"/>
              </a:xfrm>
              <a:prstGeom prst="cube">
                <a:avLst>
                  <a:gd name="adj" fmla="val 0"/>
                </a:avLst>
              </a:prstGeom>
              <a:solidFill>
                <a:srgbClr val="FFFFFF">
                  <a:lumMod val="75000"/>
                </a:srgbClr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85725" marR="0" lvl="0" indent="-85725" algn="ctr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685A2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로깅</a:t>
                </a:r>
                <a:endParaRPr kumimoji="0" lang="en-US" altLang="ko-KR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Arial" pitchFamily="34" charset="0"/>
                </a:endParaRPr>
              </a:p>
            </p:txBody>
          </p:sp>
        </p:grpSp>
        <p:cxnSp>
          <p:nvCxnSpPr>
            <p:cNvPr id="175" name="직선 화살표 연결선 174"/>
            <p:cNvCxnSpPr>
              <a:stCxn id="107" idx="3"/>
              <a:endCxn id="191" idx="1"/>
            </p:cNvCxnSpPr>
            <p:nvPr/>
          </p:nvCxnSpPr>
          <p:spPr>
            <a:xfrm>
              <a:off x="1665411" y="2528755"/>
              <a:ext cx="1237059" cy="832824"/>
            </a:xfrm>
            <a:prstGeom prst="straightConnector1">
              <a:avLst/>
            </a:prstGeom>
            <a:noFill/>
            <a:ln w="38100" cap="flat" cmpd="sng" algn="ctr">
              <a:solidFill>
                <a:srgbClr val="808080">
                  <a:lumMod val="75000"/>
                </a:srgbClr>
              </a:solidFill>
              <a:prstDash val="sysDot"/>
              <a:miter lim="800000"/>
              <a:headEnd type="none"/>
              <a:tailEnd type="triangle"/>
            </a:ln>
            <a:effectLst/>
          </p:spPr>
        </p:cxnSp>
        <p:cxnSp>
          <p:nvCxnSpPr>
            <p:cNvPr id="182" name="직선 화살표 연결선 181"/>
            <p:cNvCxnSpPr>
              <a:stCxn id="108" idx="3"/>
              <a:endCxn id="191" idx="0"/>
            </p:cNvCxnSpPr>
            <p:nvPr/>
          </p:nvCxnSpPr>
          <p:spPr>
            <a:xfrm>
              <a:off x="3283731" y="2528755"/>
              <a:ext cx="5280" cy="446283"/>
            </a:xfrm>
            <a:prstGeom prst="straightConnector1">
              <a:avLst/>
            </a:prstGeom>
            <a:noFill/>
            <a:ln w="38100" cap="flat" cmpd="sng" algn="ctr">
              <a:solidFill>
                <a:srgbClr val="808080">
                  <a:lumMod val="75000"/>
                </a:srgbClr>
              </a:solidFill>
              <a:prstDash val="sysDot"/>
              <a:miter lim="800000"/>
              <a:headEnd type="none"/>
              <a:tailEnd type="triangle"/>
            </a:ln>
            <a:effectLst/>
          </p:spPr>
        </p:cxnSp>
        <p:cxnSp>
          <p:nvCxnSpPr>
            <p:cNvPr id="185" name="직선 화살표 연결선 184"/>
            <p:cNvCxnSpPr>
              <a:stCxn id="109" idx="3"/>
              <a:endCxn id="191" idx="3"/>
            </p:cNvCxnSpPr>
            <p:nvPr/>
          </p:nvCxnSpPr>
          <p:spPr>
            <a:xfrm flipH="1">
              <a:off x="3675551" y="2528755"/>
              <a:ext cx="1237060" cy="832824"/>
            </a:xfrm>
            <a:prstGeom prst="straightConnector1">
              <a:avLst/>
            </a:prstGeom>
            <a:noFill/>
            <a:ln w="38100" cap="flat" cmpd="sng" algn="ctr">
              <a:solidFill>
                <a:srgbClr val="808080">
                  <a:lumMod val="75000"/>
                </a:srgbClr>
              </a:solidFill>
              <a:prstDash val="sysDot"/>
              <a:miter lim="800000"/>
              <a:headEnd type="none"/>
              <a:tailEnd type="triangle"/>
            </a:ln>
            <a:effectLst/>
          </p:spPr>
        </p:cxnSp>
        <p:sp>
          <p:nvSpPr>
            <p:cNvPr id="188" name="오른쪽 화살표 187"/>
            <p:cNvSpPr/>
            <p:nvPr/>
          </p:nvSpPr>
          <p:spPr bwMode="auto">
            <a:xfrm rot="5400000">
              <a:off x="3103820" y="3683030"/>
              <a:ext cx="343510" cy="411162"/>
            </a:xfrm>
            <a:prstGeom prst="rightArrow">
              <a:avLst/>
            </a:prstGeom>
            <a:solidFill>
              <a:srgbClr val="C00000"/>
            </a:solidFill>
            <a:ln w="12700" algn="ctr">
              <a:solidFill>
                <a:srgbClr val="808080">
                  <a:lumMod val="50000"/>
                </a:srgbClr>
              </a:solidFill>
              <a:round/>
              <a:headEnd/>
              <a:tailEnd/>
            </a:ln>
            <a:effectLst/>
          </p:spPr>
          <p:txBody>
            <a:bodyPr wrap="square" lIns="0" tIns="72000" rIns="0" bIns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91" name="그림 19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470" y="2975038"/>
              <a:ext cx="773081" cy="773081"/>
            </a:xfrm>
            <a:prstGeom prst="rect">
              <a:avLst/>
            </a:prstGeom>
          </p:spPr>
        </p:pic>
        <p:sp>
          <p:nvSpPr>
            <p:cNvPr id="194" name="TextBox 193"/>
            <p:cNvSpPr txBox="1"/>
            <p:nvPr/>
          </p:nvSpPr>
          <p:spPr>
            <a:xfrm>
              <a:off x="1961931" y="3338810"/>
              <a:ext cx="13323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Template</a:t>
              </a:r>
              <a:endParaRPr lang="ko-KR" altLang="en-US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97" name="그룹 196"/>
          <p:cNvGrpSpPr/>
          <p:nvPr/>
        </p:nvGrpSpPr>
        <p:grpSpPr>
          <a:xfrm>
            <a:off x="404813" y="6961579"/>
            <a:ext cx="2956828" cy="184666"/>
            <a:chOff x="341312" y="2191410"/>
            <a:chExt cx="2956828" cy="184666"/>
          </a:xfrm>
        </p:grpSpPr>
        <p:sp>
          <p:nvSpPr>
            <p:cNvPr id="200" name="TextBox 199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 Template</a:t>
              </a:r>
            </a:p>
          </p:txBody>
        </p:sp>
        <p:grpSp>
          <p:nvGrpSpPr>
            <p:cNvPr id="201" name="그룹 200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202" name="직사각형 20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3" name="L 도형 202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204" name="Text Box 21"/>
          <p:cNvSpPr>
            <a:spLocks noChangeArrowheads="1"/>
          </p:cNvSpPr>
          <p:nvPr/>
        </p:nvSpPr>
        <p:spPr bwMode="auto">
          <a:xfrm>
            <a:off x="546885" y="7299472"/>
            <a:ext cx="1784677" cy="533980"/>
          </a:xfrm>
          <a:prstGeom prst="roundRect">
            <a:avLst>
              <a:gd name="adj" fmla="val 0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서버 엔진 설정</a:t>
            </a:r>
            <a:endParaRPr lang="ko-KR" altLang="en-US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205" name="Rectangle 7"/>
          <p:cNvSpPr>
            <a:spLocks noChangeArrowheads="1"/>
          </p:cNvSpPr>
          <p:nvPr/>
        </p:nvSpPr>
        <p:spPr bwMode="gray">
          <a:xfrm>
            <a:off x="605027" y="7927825"/>
            <a:ext cx="1668394" cy="911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WEB, EJB, </a:t>
            </a:r>
            <a:r>
              <a:rPr lang="en-US" altLang="ko-KR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JMS </a:t>
            </a: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엔진 사용 여부 설정</a:t>
            </a:r>
            <a:endParaRPr lang="en-US" altLang="ko-KR" sz="1200" dirty="0">
              <a:solidFill>
                <a:srgbClr val="000000">
                  <a:lumMod val="95000"/>
                  <a:lumOff val="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6" name="Text Box 21"/>
          <p:cNvSpPr>
            <a:spLocks noChangeArrowheads="1"/>
          </p:cNvSpPr>
          <p:nvPr/>
        </p:nvSpPr>
        <p:spPr bwMode="auto">
          <a:xfrm>
            <a:off x="2539664" y="7301675"/>
            <a:ext cx="1784677" cy="533980"/>
          </a:xfrm>
          <a:prstGeom prst="roundRect">
            <a:avLst>
              <a:gd name="adj" fmla="val 0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엔진 초기화 설정</a:t>
            </a:r>
            <a:endParaRPr lang="ko-KR" altLang="en-US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207" name="Rectangle 7"/>
          <p:cNvSpPr>
            <a:spLocks noChangeArrowheads="1"/>
          </p:cNvSpPr>
          <p:nvPr/>
        </p:nvSpPr>
        <p:spPr bwMode="gray">
          <a:xfrm>
            <a:off x="2597806" y="7930028"/>
            <a:ext cx="1668394" cy="911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서버에 사용 설정된 엔진 초기화 시점 설정</a:t>
            </a:r>
            <a:endParaRPr lang="en-US" altLang="ko-KR" sz="1200" dirty="0">
              <a:solidFill>
                <a:srgbClr val="000000">
                  <a:lumMod val="95000"/>
                  <a:lumOff val="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8" name="Text Box 21"/>
          <p:cNvSpPr>
            <a:spLocks noChangeArrowheads="1"/>
          </p:cNvSpPr>
          <p:nvPr/>
        </p:nvSpPr>
        <p:spPr bwMode="auto">
          <a:xfrm>
            <a:off x="4532444" y="7285732"/>
            <a:ext cx="1784677" cy="533980"/>
          </a:xfrm>
          <a:prstGeom prst="roundRect">
            <a:avLst>
              <a:gd name="adj" fmla="val 0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ko-KR" altLang="en-US" sz="120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리소스 로깅</a:t>
            </a:r>
            <a:endParaRPr lang="ko-KR" altLang="en-US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209" name="Rectangle 7"/>
          <p:cNvSpPr>
            <a:spLocks noChangeArrowheads="1"/>
          </p:cNvSpPr>
          <p:nvPr/>
        </p:nvSpPr>
        <p:spPr bwMode="gray">
          <a:xfrm>
            <a:off x="4590586" y="7914085"/>
            <a:ext cx="1668394" cy="911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컴포넌트에서 사용한 리소스</a:t>
            </a:r>
            <a:r>
              <a:rPr lang="en-US" altLang="ko-KR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(JCA, JDBC Connection </a:t>
            </a: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200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로깅설정</a:t>
            </a:r>
            <a:endParaRPr lang="en-US" altLang="ko-KR" sz="1200" dirty="0">
              <a:solidFill>
                <a:srgbClr val="000000">
                  <a:lumMod val="95000"/>
                  <a:lumOff val="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0" name="Rectangle 7"/>
          <p:cNvSpPr>
            <a:spLocks noChangeArrowheads="1"/>
          </p:cNvSpPr>
          <p:nvPr/>
        </p:nvSpPr>
        <p:spPr bwMode="gray">
          <a:xfrm>
            <a:off x="562130" y="9089738"/>
            <a:ext cx="5891205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</a:pPr>
            <a:r>
              <a: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서버 </a:t>
            </a:r>
            <a:r>
              <a:rPr lang="ko-KR" altLang="en-US" sz="16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템플릿 일괄 적용을 통한 편리한 클러스터 환경 </a:t>
            </a:r>
            <a:r>
              <a:rPr lang="ko-KR" altLang="en-US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구성</a:t>
            </a:r>
            <a:r>
              <a:rPr lang="en-US" altLang="ko-KR" sz="16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endParaRPr lang="en-US" altLang="ko-KR" sz="160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98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5. </a:t>
            </a:r>
            <a:r>
              <a:rPr lang="ko-KR" altLang="en-US" dirty="0" err="1" smtClean="0"/>
              <a:t>확장성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5.1 </a:t>
            </a:r>
            <a:r>
              <a:rPr lang="ko-KR" altLang="en-US" dirty="0" smtClean="0"/>
              <a:t>용량확장 지원</a:t>
            </a:r>
            <a:endParaRPr lang="en-US" altLang="ko-KR" dirty="0" smtClean="0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r>
              <a:rPr kumimoji="0" lang="en-US" altLang="ko-KR" dirty="0" smtClean="0"/>
              <a:t>JEUS</a:t>
            </a:r>
            <a:r>
              <a:rPr kumimoji="0" lang="ko-KR" altLang="en-US" dirty="0" smtClean="0"/>
              <a:t>는 거래량 증가 등의 요건변화에 따라 유연한 확장성을 제공합니다</a:t>
            </a:r>
            <a:r>
              <a:rPr kumimoji="0" lang="en-US" altLang="ko-KR" dirty="0" smtClean="0"/>
              <a:t>. H/W </a:t>
            </a:r>
            <a:r>
              <a:rPr kumimoji="0" lang="ko-KR" altLang="en-US" dirty="0" smtClean="0"/>
              <a:t>내부의 성능 확장인 수직 확장</a:t>
            </a:r>
            <a:r>
              <a:rPr kumimoji="0" lang="en-US" altLang="ko-KR" dirty="0" smtClean="0"/>
              <a:t>(Scale-Up)</a:t>
            </a:r>
            <a:r>
              <a:rPr kumimoji="0" lang="ko-KR" altLang="en-US" dirty="0" smtClean="0"/>
              <a:t>과 </a:t>
            </a:r>
            <a:r>
              <a:rPr kumimoji="0" lang="en-US" altLang="ko-KR" dirty="0" smtClean="0"/>
              <a:t>Node</a:t>
            </a:r>
            <a:r>
              <a:rPr kumimoji="0" lang="ko-KR" altLang="en-US" dirty="0" smtClean="0"/>
              <a:t>를 병렬적으로 확장하는 수평 확장</a:t>
            </a:r>
            <a:r>
              <a:rPr kumimoji="0" lang="en-US" altLang="ko-KR" dirty="0" smtClean="0"/>
              <a:t>(Scale-Out) </a:t>
            </a:r>
            <a:r>
              <a:rPr kumimoji="0" lang="ko-KR" altLang="en-US" dirty="0" smtClean="0"/>
              <a:t>방안을 제공합니다</a:t>
            </a:r>
            <a:r>
              <a:rPr kumimoji="0"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417364" y="2183296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비즈니스 확장 방안 </a:t>
            </a:r>
            <a:r>
              <a:rPr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검증자료</a:t>
            </a:r>
            <a:r>
              <a:rPr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: BMT </a:t>
            </a:r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사례</a:t>
            </a:r>
            <a:r>
              <a:rPr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404813" y="6041831"/>
            <a:ext cx="2956828" cy="184666"/>
            <a:chOff x="341312" y="2191410"/>
            <a:chExt cx="2956828" cy="184666"/>
          </a:xfrm>
        </p:grpSpPr>
        <p:sp>
          <p:nvSpPr>
            <p:cNvPr id="81" name="TextBox 80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수평확장성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83" name="그룹 8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84" name="직사각형 83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5" name="L 도형 84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91" name="그룹 90"/>
          <p:cNvGrpSpPr/>
          <p:nvPr/>
        </p:nvGrpSpPr>
        <p:grpSpPr>
          <a:xfrm>
            <a:off x="411259" y="2538612"/>
            <a:ext cx="2956828" cy="184666"/>
            <a:chOff x="341312" y="2191410"/>
            <a:chExt cx="2956828" cy="184666"/>
          </a:xfrm>
        </p:grpSpPr>
        <p:sp>
          <p:nvSpPr>
            <p:cNvPr id="92" name="TextBox 91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테스트 환경 </a:t>
              </a:r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94" name="직사각형 93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5" name="L 도형 94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96" name="직사각형 95"/>
          <p:cNvSpPr/>
          <p:nvPr/>
        </p:nvSpPr>
        <p:spPr>
          <a:xfrm>
            <a:off x="411260" y="2760801"/>
            <a:ext cx="593781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은행 시스템의 실제 사용 패턴을 모델링 하여 파일럿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Application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작성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, 2,000 TPS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목표로 실시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050" dirty="0" smtClean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시스템은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서버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8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대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(8CPU), WAS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서버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2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대*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16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파티션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(8CPU), DB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서버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2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대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(64CPU)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로 구성</a:t>
            </a:r>
          </a:p>
        </p:txBody>
      </p:sp>
      <p:grpSp>
        <p:nvGrpSpPr>
          <p:cNvPr id="97" name="그룹 96"/>
          <p:cNvGrpSpPr/>
          <p:nvPr/>
        </p:nvGrpSpPr>
        <p:grpSpPr>
          <a:xfrm>
            <a:off x="411259" y="3448055"/>
            <a:ext cx="2956828" cy="184666"/>
            <a:chOff x="341312" y="2191410"/>
            <a:chExt cx="2956828" cy="184666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BMT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결과 </a:t>
              </a:r>
            </a:p>
          </p:txBody>
        </p:sp>
        <p:grpSp>
          <p:nvGrpSpPr>
            <p:cNvPr id="99" name="그룹 98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00" name="직사각형 99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1" name="L 도형 100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2" name="직사각형 101"/>
          <p:cNvSpPr/>
          <p:nvPr/>
        </p:nvSpPr>
        <p:spPr>
          <a:xfrm>
            <a:off x="411260" y="3670244"/>
            <a:ext cx="5937814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JEUS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의 경우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: 25% &gt; 50% &gt; 75 % &gt; 100%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까지 </a:t>
            </a:r>
            <a:r>
              <a:rPr lang="en-US" altLang="ko-KR" sz="105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Linear</a:t>
            </a:r>
            <a:r>
              <a:rPr lang="ko-KR" altLang="en-US" sz="105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하게 증가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타사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WAS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경우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: 75%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까지만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Linear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하게 증가</a:t>
            </a:r>
          </a:p>
        </p:txBody>
      </p:sp>
      <p:pic>
        <p:nvPicPr>
          <p:cNvPr id="103" name="그림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32" y="4115556"/>
            <a:ext cx="3984913" cy="1917635"/>
          </a:xfrm>
          <a:prstGeom prst="rect">
            <a:avLst/>
          </a:prstGeom>
        </p:spPr>
      </p:pic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260600" y="9277961"/>
            <a:ext cx="4491355" cy="26161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10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추가 </a:t>
            </a:r>
            <a:r>
              <a:rPr lang="ko-KR" altLang="en-US" sz="1100" dirty="0" err="1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노드를</a:t>
            </a:r>
            <a:r>
              <a:rPr lang="ko-KR" altLang="en-US" sz="110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구성하여 손쉽게 하는 구조 </a:t>
            </a:r>
            <a:r>
              <a:rPr lang="en-US" altLang="ko-KR" sz="110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dirty="0" err="1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클러스터링</a:t>
            </a:r>
            <a:r>
              <a:rPr lang="ko-KR" altLang="en-US" sz="110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 구성 포함</a:t>
            </a:r>
            <a:r>
              <a:rPr lang="en-US" altLang="ko-KR" sz="1100" dirty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grpSp>
        <p:nvGrpSpPr>
          <p:cNvPr id="135" name="그룹 134"/>
          <p:cNvGrpSpPr/>
          <p:nvPr/>
        </p:nvGrpSpPr>
        <p:grpSpPr>
          <a:xfrm>
            <a:off x="3816521" y="6418150"/>
            <a:ext cx="2672820" cy="1308676"/>
            <a:chOff x="5346929" y="2330661"/>
            <a:chExt cx="4104595" cy="674809"/>
          </a:xfrm>
        </p:grpSpPr>
        <p:sp>
          <p:nvSpPr>
            <p:cNvPr id="137" name="Rectangle 88"/>
            <p:cNvSpPr>
              <a:spLocks noChangeArrowheads="1"/>
            </p:cNvSpPr>
            <p:nvPr/>
          </p:nvSpPr>
          <p:spPr bwMode="auto">
            <a:xfrm>
              <a:off x="5580123" y="2569111"/>
              <a:ext cx="3629241" cy="22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0" h="0"/>
                <a:bevelB w="0" h="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lvl="0" algn="ctr" defTabSz="1001724" latinLnBrk="0">
                <a:defRPr/>
              </a:pPr>
              <a:r>
                <a:rPr lang="en-US" altLang="ko-KR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</a:t>
              </a:r>
              <a:r>
                <a:rPr lang="ko-KR" altLang="en-US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 </a:t>
              </a:r>
              <a:r>
                <a:rPr lang="en-US" altLang="ko-KR" sz="1400" kern="0" spc="-100" dirty="0" err="1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WebtoB</a:t>
              </a:r>
              <a:r>
                <a:rPr lang="en-US" altLang="ko-KR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노드 추가 시</a:t>
              </a:r>
              <a:r>
                <a:rPr lang="en-US" altLang="ko-KR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endParaRPr lang="en-US" altLang="ko-KR" sz="1400" kern="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1830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 defTabSz="1001724" latinLnBrk="0">
                <a:defRPr/>
              </a:pPr>
              <a:r>
                <a:rPr lang="ko-KR" altLang="en-US" sz="1400" kern="0" spc="-100" dirty="0" smtClean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이미지 </a:t>
              </a:r>
              <a:r>
                <a:rPr lang="ko-KR" altLang="en-US" sz="1400" kern="0" spc="-10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srgbClr val="18308A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카피로 별도의 인스톨이 필요 없이 신속한 설치 및 증설 지원</a:t>
              </a:r>
            </a:p>
          </p:txBody>
        </p:sp>
        <p:grpSp>
          <p:nvGrpSpPr>
            <p:cNvPr id="138" name="그룹 137"/>
            <p:cNvGrpSpPr/>
            <p:nvPr/>
          </p:nvGrpSpPr>
          <p:grpSpPr>
            <a:xfrm>
              <a:off x="5346929" y="2330661"/>
              <a:ext cx="4104595" cy="674809"/>
              <a:chOff x="297179" y="2265087"/>
              <a:chExt cx="9334501" cy="674809"/>
            </a:xfrm>
          </p:grpSpPr>
          <p:sp>
            <p:nvSpPr>
              <p:cNvPr id="139" name="직사각형 2"/>
              <p:cNvSpPr/>
              <p:nvPr/>
            </p:nvSpPr>
            <p:spPr bwMode="auto">
              <a:xfrm>
                <a:off x="301024" y="2297492"/>
                <a:ext cx="9295703" cy="625764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554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40" name="그룹 3"/>
              <p:cNvGrpSpPr>
                <a:grpSpLocks/>
              </p:cNvGrpSpPr>
              <p:nvPr/>
            </p:nvGrpSpPr>
            <p:grpSpPr bwMode="auto">
              <a:xfrm>
                <a:off x="9137098" y="2299068"/>
                <a:ext cx="494582" cy="639950"/>
                <a:chOff x="6047980" y="7967514"/>
                <a:chExt cx="287286" cy="863646"/>
              </a:xfrm>
            </p:grpSpPr>
            <p:cxnSp>
              <p:nvCxnSpPr>
                <p:cNvPr id="145" name="직선 연결선 144"/>
                <p:cNvCxnSpPr/>
                <p:nvPr/>
              </p:nvCxnSpPr>
              <p:spPr>
                <a:xfrm flipH="1">
                  <a:off x="6047980" y="7967514"/>
                  <a:ext cx="2872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6" name="직선 연결선 145"/>
                <p:cNvCxnSpPr/>
                <p:nvPr/>
              </p:nvCxnSpPr>
              <p:spPr>
                <a:xfrm flipH="1">
                  <a:off x="6047980" y="8820523"/>
                  <a:ext cx="2872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" name="직선 연결선 146"/>
                <p:cNvCxnSpPr/>
                <p:nvPr/>
              </p:nvCxnSpPr>
              <p:spPr>
                <a:xfrm>
                  <a:off x="6319024" y="7967514"/>
                  <a:ext cx="0" cy="86364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41" name="그룹 3"/>
              <p:cNvGrpSpPr>
                <a:grpSpLocks/>
              </p:cNvGrpSpPr>
              <p:nvPr/>
            </p:nvGrpSpPr>
            <p:grpSpPr bwMode="auto">
              <a:xfrm flipH="1">
                <a:off x="297179" y="2265087"/>
                <a:ext cx="496330" cy="674809"/>
                <a:chOff x="6047980" y="7942868"/>
                <a:chExt cx="287286" cy="912940"/>
              </a:xfrm>
            </p:grpSpPr>
            <p:cxnSp>
              <p:nvCxnSpPr>
                <p:cNvPr id="142" name="직선 연결선 141"/>
                <p:cNvCxnSpPr/>
                <p:nvPr/>
              </p:nvCxnSpPr>
              <p:spPr>
                <a:xfrm flipH="1">
                  <a:off x="6047980" y="7967514"/>
                  <a:ext cx="2872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3" name="직선 연결선 142"/>
                <p:cNvCxnSpPr/>
                <p:nvPr/>
              </p:nvCxnSpPr>
              <p:spPr>
                <a:xfrm flipH="1">
                  <a:off x="6047980" y="8820498"/>
                  <a:ext cx="2872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4" name="직선 연결선 143"/>
                <p:cNvCxnSpPr/>
                <p:nvPr/>
              </p:nvCxnSpPr>
              <p:spPr>
                <a:xfrm>
                  <a:off x="6319081" y="7942868"/>
                  <a:ext cx="0" cy="912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18308A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3" name="그룹 2"/>
          <p:cNvGrpSpPr/>
          <p:nvPr/>
        </p:nvGrpSpPr>
        <p:grpSpPr>
          <a:xfrm>
            <a:off x="723230" y="6333130"/>
            <a:ext cx="2911279" cy="2894429"/>
            <a:chOff x="3187360" y="6333130"/>
            <a:chExt cx="2911279" cy="2894429"/>
          </a:xfrm>
        </p:grpSpPr>
        <p:pic>
          <p:nvPicPr>
            <p:cNvPr id="148" name="그림 75" descr="4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630" y="6418149"/>
              <a:ext cx="292573" cy="40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9" name="그룹 148"/>
            <p:cNvGrpSpPr/>
            <p:nvPr/>
          </p:nvGrpSpPr>
          <p:grpSpPr>
            <a:xfrm>
              <a:off x="3884041" y="7077139"/>
              <a:ext cx="447558" cy="408026"/>
              <a:chOff x="6225472" y="4026626"/>
              <a:chExt cx="447558" cy="408026"/>
            </a:xfrm>
          </p:grpSpPr>
          <p:pic>
            <p:nvPicPr>
              <p:cNvPr id="150" name="그림 75" descr="4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062" y="4026626"/>
                <a:ext cx="292572" cy="408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직사각형 150"/>
              <p:cNvSpPr/>
              <p:nvPr/>
            </p:nvSpPr>
            <p:spPr>
              <a:xfrm>
                <a:off x="6225472" y="4163208"/>
                <a:ext cx="44755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136315" algn="ctr" defTabSz="126924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tabLst>
                    <a:tab pos="5389013" algn="l"/>
                  </a:tabLst>
                  <a:defRPr/>
                </a:pPr>
                <a:r>
                  <a:rPr kumimoji="0" lang="en-US" altLang="ko-KR" sz="900" b="1" kern="0" dirty="0" smtClea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JEUS</a:t>
                </a:r>
                <a:endParaRPr kumimoji="0" lang="ko-KR" altLang="en-US" sz="9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152" name="그림 75" descr="4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997" y="6418149"/>
              <a:ext cx="292573" cy="40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" name="그룹 152"/>
            <p:cNvGrpSpPr/>
            <p:nvPr/>
          </p:nvGrpSpPr>
          <p:grpSpPr>
            <a:xfrm>
              <a:off x="4970408" y="7077139"/>
              <a:ext cx="447558" cy="408026"/>
              <a:chOff x="6225472" y="4026626"/>
              <a:chExt cx="447558" cy="408026"/>
            </a:xfrm>
          </p:grpSpPr>
          <p:pic>
            <p:nvPicPr>
              <p:cNvPr id="154" name="그림 75" descr="4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062" y="4026626"/>
                <a:ext cx="292572" cy="408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직사각형 154"/>
              <p:cNvSpPr/>
              <p:nvPr/>
            </p:nvSpPr>
            <p:spPr>
              <a:xfrm>
                <a:off x="6225472" y="4163208"/>
                <a:ext cx="44755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136315" algn="ctr" defTabSz="126924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tabLst>
                    <a:tab pos="5389013" algn="l"/>
                  </a:tabLst>
                  <a:defRPr/>
                </a:pPr>
                <a:r>
                  <a:rPr kumimoji="0" lang="en-US" altLang="ko-KR" sz="900" b="1" kern="0" dirty="0" smtClea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JEUS</a:t>
                </a:r>
                <a:endParaRPr kumimoji="0" lang="ko-KR" altLang="en-US" sz="9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156" name="AutoShape 17"/>
            <p:cNvCxnSpPr>
              <a:cxnSpLocks noChangeShapeType="1"/>
              <a:stCxn id="150" idx="0"/>
              <a:endCxn id="152" idx="2"/>
            </p:cNvCxnSpPr>
            <p:nvPr/>
          </p:nvCxnSpPr>
          <p:spPr bwMode="auto">
            <a:xfrm flipV="1">
              <a:off x="4107917" y="6826175"/>
              <a:ext cx="1086367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57" name="AutoShape 17"/>
            <p:cNvCxnSpPr>
              <a:cxnSpLocks noChangeShapeType="1"/>
              <a:stCxn id="150" idx="0"/>
              <a:endCxn id="148" idx="2"/>
            </p:cNvCxnSpPr>
            <p:nvPr/>
          </p:nvCxnSpPr>
          <p:spPr bwMode="auto">
            <a:xfrm flipV="1">
              <a:off x="4107917" y="6826175"/>
              <a:ext cx="0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158" name="직사각형 157"/>
            <p:cNvSpPr/>
            <p:nvPr/>
          </p:nvSpPr>
          <p:spPr>
            <a:xfrm>
              <a:off x="3793472" y="6554731"/>
              <a:ext cx="6286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-136315" algn="ctr" defTabSz="12692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389013" algn="l"/>
                </a:tabLst>
                <a:defRPr/>
              </a:pPr>
              <a:r>
                <a:rPr kumimoji="0" lang="en-US" altLang="ko-KR" sz="900" b="1" kern="0" dirty="0" err="1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WebtoB</a:t>
              </a:r>
              <a:endParaRPr kumimoji="0" lang="ko-KR" altLang="en-US" sz="9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59" name="AutoShape 17"/>
            <p:cNvCxnSpPr>
              <a:cxnSpLocks noChangeShapeType="1"/>
              <a:stCxn id="154" idx="0"/>
              <a:endCxn id="148" idx="2"/>
            </p:cNvCxnSpPr>
            <p:nvPr/>
          </p:nvCxnSpPr>
          <p:spPr bwMode="auto">
            <a:xfrm flipH="1" flipV="1">
              <a:off x="4107917" y="6826175"/>
              <a:ext cx="1086367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60" name="AutoShape 17"/>
            <p:cNvCxnSpPr>
              <a:cxnSpLocks noChangeShapeType="1"/>
              <a:stCxn id="154" idx="0"/>
              <a:endCxn id="152" idx="2"/>
            </p:cNvCxnSpPr>
            <p:nvPr/>
          </p:nvCxnSpPr>
          <p:spPr bwMode="auto">
            <a:xfrm flipV="1">
              <a:off x="5194284" y="6826175"/>
              <a:ext cx="0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161" name="직사각형 160"/>
            <p:cNvSpPr/>
            <p:nvPr/>
          </p:nvSpPr>
          <p:spPr>
            <a:xfrm>
              <a:off x="4879839" y="6554731"/>
              <a:ext cx="6286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-136315" algn="ctr" defTabSz="12692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389013" algn="l"/>
                </a:tabLst>
                <a:defRPr/>
              </a:pPr>
              <a:r>
                <a:rPr kumimoji="0" lang="en-US" altLang="ko-KR" sz="900" b="1" kern="0" dirty="0" err="1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WebtoB</a:t>
              </a:r>
              <a:endParaRPr kumimoji="0" lang="ko-KR" altLang="en-US" sz="9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62" name="Picture 2" descr="development, setting, web, world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367" y="6333130"/>
              <a:ext cx="321054" cy="32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development, setting, web, world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472" y="6333130"/>
              <a:ext cx="321054" cy="32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AutoShape 33"/>
            <p:cNvSpPr>
              <a:spLocks noChangeArrowheads="1"/>
            </p:cNvSpPr>
            <p:nvPr/>
          </p:nvSpPr>
          <p:spPr bwMode="auto">
            <a:xfrm>
              <a:off x="3264951" y="7511444"/>
              <a:ext cx="2762250" cy="430762"/>
            </a:xfrm>
            <a:prstGeom prst="downArrow">
              <a:avLst>
                <a:gd name="adj1" fmla="val 50000"/>
                <a:gd name="adj2" fmla="val 38750"/>
              </a:avLst>
            </a:prstGeom>
            <a:solidFill>
              <a:schemeClr val="bg1">
                <a:lumMod val="65000"/>
                <a:alpha val="70195"/>
              </a:scheme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400" b="1" dirty="0" smtClean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노드수평확장</a:t>
              </a:r>
              <a:endParaRPr lang="ko-KR" altLang="en-US" sz="1400" b="1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65" name="그림 75" descr="4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630" y="8025370"/>
              <a:ext cx="292573" cy="40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6" name="그룹 165"/>
            <p:cNvGrpSpPr/>
            <p:nvPr/>
          </p:nvGrpSpPr>
          <p:grpSpPr>
            <a:xfrm>
              <a:off x="3187360" y="8684360"/>
              <a:ext cx="447558" cy="408026"/>
              <a:chOff x="6225472" y="4026626"/>
              <a:chExt cx="447558" cy="408026"/>
            </a:xfrm>
          </p:grpSpPr>
          <p:pic>
            <p:nvPicPr>
              <p:cNvPr id="167" name="그림 75" descr="4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062" y="4026626"/>
                <a:ext cx="292572" cy="408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" name="직사각형 167"/>
              <p:cNvSpPr/>
              <p:nvPr/>
            </p:nvSpPr>
            <p:spPr>
              <a:xfrm>
                <a:off x="6225472" y="4163208"/>
                <a:ext cx="44755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136315" algn="ctr" defTabSz="126924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tabLst>
                    <a:tab pos="5389013" algn="l"/>
                  </a:tabLst>
                  <a:defRPr/>
                </a:pPr>
                <a:r>
                  <a:rPr kumimoji="0" lang="en-US" altLang="ko-KR" sz="900" b="1" kern="0" dirty="0" smtClea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JEUS</a:t>
                </a:r>
                <a:endParaRPr kumimoji="0" lang="ko-KR" altLang="en-US" sz="9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169" name="그림 75" descr="4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997" y="8025370"/>
              <a:ext cx="292573" cy="40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0" name="그룹 169"/>
            <p:cNvGrpSpPr/>
            <p:nvPr/>
          </p:nvGrpSpPr>
          <p:grpSpPr>
            <a:xfrm>
              <a:off x="4273727" y="8684360"/>
              <a:ext cx="447558" cy="408026"/>
              <a:chOff x="6225472" y="4026626"/>
              <a:chExt cx="447558" cy="408026"/>
            </a:xfrm>
          </p:grpSpPr>
          <p:pic>
            <p:nvPicPr>
              <p:cNvPr id="171" name="그림 75" descr="4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062" y="4026626"/>
                <a:ext cx="292572" cy="408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2" name="직사각형 171"/>
              <p:cNvSpPr/>
              <p:nvPr/>
            </p:nvSpPr>
            <p:spPr>
              <a:xfrm>
                <a:off x="6225472" y="4163208"/>
                <a:ext cx="44755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136315" algn="ctr" defTabSz="126924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tabLst>
                    <a:tab pos="5389013" algn="l"/>
                  </a:tabLst>
                  <a:defRPr/>
                </a:pPr>
                <a:r>
                  <a:rPr kumimoji="0" lang="en-US" altLang="ko-KR" sz="900" b="1" kern="0" dirty="0" smtClea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JEUS</a:t>
                </a:r>
                <a:endParaRPr kumimoji="0" lang="ko-KR" altLang="en-US" sz="9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173" name="AutoShape 17"/>
            <p:cNvCxnSpPr>
              <a:cxnSpLocks noChangeShapeType="1"/>
              <a:stCxn id="167" idx="0"/>
              <a:endCxn id="169" idx="2"/>
            </p:cNvCxnSpPr>
            <p:nvPr/>
          </p:nvCxnSpPr>
          <p:spPr bwMode="auto">
            <a:xfrm flipV="1">
              <a:off x="3411236" y="8433396"/>
              <a:ext cx="1783048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74" name="AutoShape 17"/>
            <p:cNvCxnSpPr>
              <a:cxnSpLocks noChangeShapeType="1"/>
              <a:stCxn id="167" idx="0"/>
              <a:endCxn id="165" idx="2"/>
            </p:cNvCxnSpPr>
            <p:nvPr/>
          </p:nvCxnSpPr>
          <p:spPr bwMode="auto">
            <a:xfrm flipV="1">
              <a:off x="3411236" y="8433396"/>
              <a:ext cx="696681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175" name="직사각형 174"/>
            <p:cNvSpPr/>
            <p:nvPr/>
          </p:nvSpPr>
          <p:spPr>
            <a:xfrm>
              <a:off x="3793472" y="8161952"/>
              <a:ext cx="6286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-136315" algn="ctr" defTabSz="12692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389013" algn="l"/>
                </a:tabLst>
                <a:defRPr/>
              </a:pPr>
              <a:r>
                <a:rPr kumimoji="0" lang="en-US" altLang="ko-KR" sz="900" b="1" kern="0" dirty="0" err="1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WebtoB</a:t>
              </a:r>
              <a:endParaRPr kumimoji="0" lang="ko-KR" altLang="en-US" sz="9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76" name="AutoShape 17"/>
            <p:cNvCxnSpPr>
              <a:cxnSpLocks noChangeShapeType="1"/>
              <a:stCxn id="171" idx="0"/>
              <a:endCxn id="165" idx="2"/>
            </p:cNvCxnSpPr>
            <p:nvPr/>
          </p:nvCxnSpPr>
          <p:spPr bwMode="auto">
            <a:xfrm flipH="1" flipV="1">
              <a:off x="4107917" y="8433396"/>
              <a:ext cx="389686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77" name="AutoShape 17"/>
            <p:cNvCxnSpPr>
              <a:cxnSpLocks noChangeShapeType="1"/>
              <a:stCxn id="171" idx="0"/>
              <a:endCxn id="169" idx="2"/>
            </p:cNvCxnSpPr>
            <p:nvPr/>
          </p:nvCxnSpPr>
          <p:spPr bwMode="auto">
            <a:xfrm flipV="1">
              <a:off x="4497603" y="8433396"/>
              <a:ext cx="696681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178" name="직사각형 177"/>
            <p:cNvSpPr/>
            <p:nvPr/>
          </p:nvSpPr>
          <p:spPr>
            <a:xfrm>
              <a:off x="4879839" y="8161952"/>
              <a:ext cx="6286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-136315" algn="ctr" defTabSz="126924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389013" algn="l"/>
                </a:tabLst>
                <a:defRPr/>
              </a:pPr>
              <a:r>
                <a:rPr kumimoji="0" lang="en-US" altLang="ko-KR" sz="900" b="1" kern="0" dirty="0" err="1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WebtoB</a:t>
              </a:r>
              <a:endParaRPr kumimoji="0" lang="ko-KR" altLang="en-US" sz="9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79" name="Picture 2" descr="development, setting, web, world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367" y="7940351"/>
              <a:ext cx="321054" cy="32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2" descr="development, setting, web, world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472" y="7940351"/>
              <a:ext cx="321054" cy="32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1" name="그룹 180"/>
            <p:cNvGrpSpPr/>
            <p:nvPr/>
          </p:nvGrpSpPr>
          <p:grpSpPr>
            <a:xfrm>
              <a:off x="5317221" y="8684360"/>
              <a:ext cx="447558" cy="408026"/>
              <a:chOff x="6225472" y="4026626"/>
              <a:chExt cx="447558" cy="408026"/>
            </a:xfrm>
          </p:grpSpPr>
          <p:pic>
            <p:nvPicPr>
              <p:cNvPr id="182" name="그림 75" descr="4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062" y="4026626"/>
                <a:ext cx="292572" cy="408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" name="직사각형 182"/>
              <p:cNvSpPr/>
              <p:nvPr/>
            </p:nvSpPr>
            <p:spPr>
              <a:xfrm>
                <a:off x="6225472" y="4163208"/>
                <a:ext cx="44755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-136315" algn="ctr" defTabSz="1269248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ysClr val="windowText" lastClr="000000"/>
                  </a:buClr>
                  <a:tabLst>
                    <a:tab pos="5389013" algn="l"/>
                  </a:tabLst>
                  <a:defRPr/>
                </a:pPr>
                <a:r>
                  <a:rPr kumimoji="0" lang="en-US" altLang="ko-KR" sz="900" b="1" kern="0" dirty="0" smtClea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JEUS</a:t>
                </a:r>
                <a:endParaRPr kumimoji="0" lang="ko-KR" altLang="en-US" sz="9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84" name="덧셈 기호 183"/>
            <p:cNvSpPr/>
            <p:nvPr/>
          </p:nvSpPr>
          <p:spPr bwMode="auto">
            <a:xfrm>
              <a:off x="5086935" y="8766551"/>
              <a:ext cx="305779" cy="305779"/>
            </a:xfrm>
            <a:prstGeom prst="mathPlus">
              <a:avLst/>
            </a:prstGeom>
            <a:solidFill>
              <a:srgbClr val="C00000"/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cxnSp>
          <p:nvCxnSpPr>
            <p:cNvPr id="185" name="AutoShape 17"/>
            <p:cNvCxnSpPr>
              <a:cxnSpLocks noChangeShapeType="1"/>
              <a:stCxn id="182" idx="0"/>
              <a:endCxn id="169" idx="2"/>
            </p:cNvCxnSpPr>
            <p:nvPr/>
          </p:nvCxnSpPr>
          <p:spPr bwMode="auto">
            <a:xfrm flipH="1" flipV="1">
              <a:off x="5194284" y="8433396"/>
              <a:ext cx="346813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86" name="AutoShape 17"/>
            <p:cNvCxnSpPr>
              <a:cxnSpLocks noChangeShapeType="1"/>
              <a:stCxn id="182" idx="0"/>
              <a:endCxn id="165" idx="2"/>
            </p:cNvCxnSpPr>
            <p:nvPr/>
          </p:nvCxnSpPr>
          <p:spPr bwMode="auto">
            <a:xfrm flipH="1" flipV="1">
              <a:off x="4107917" y="8433396"/>
              <a:ext cx="1433180" cy="250964"/>
            </a:xfrm>
            <a:prstGeom prst="straightConnector1">
              <a:avLst/>
            </a:prstGeom>
            <a:noFill/>
            <a:ln w="12700">
              <a:solidFill>
                <a:schemeClr val="bg2"/>
              </a:solidFill>
              <a:prstDash val="sysDash"/>
              <a:round/>
              <a:headEnd/>
              <a:tailEnd/>
            </a:ln>
          </p:spPr>
        </p:cxnSp>
        <p:sp>
          <p:nvSpPr>
            <p:cNvPr id="187" name="Text Box 34"/>
            <p:cNvSpPr txBox="1">
              <a:spLocks noChangeArrowheads="1"/>
            </p:cNvSpPr>
            <p:nvPr/>
          </p:nvSpPr>
          <p:spPr bwMode="auto">
            <a:xfrm>
              <a:off x="5684301" y="8857672"/>
              <a:ext cx="414338" cy="36988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900" b="1" dirty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추가</a:t>
              </a:r>
            </a:p>
            <a:p>
              <a:r>
                <a:rPr lang="ko-KR" altLang="en-US" sz="900" b="1" dirty="0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</a:rPr>
                <a:t>노드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5.2 H/W, OS, DBMS </a:t>
            </a:r>
            <a:r>
              <a:rPr lang="ko-KR" altLang="en-US" dirty="0" smtClean="0"/>
              <a:t>호환성 및 </a:t>
            </a:r>
            <a:r>
              <a:rPr lang="ko-KR" altLang="en-US" dirty="0" err="1" smtClean="0"/>
              <a:t>확장성</a:t>
            </a:r>
            <a:endParaRPr lang="ko-KR" altLang="en-US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제안 솔루션은 </a:t>
            </a:r>
            <a:r>
              <a:rPr lang="en-US" altLang="ko-KR" dirty="0" smtClean="0"/>
              <a:t>H/W, OS </a:t>
            </a:r>
            <a:r>
              <a:rPr lang="ko-KR" altLang="en-US" dirty="0" smtClean="0"/>
              <a:t>등의 개방형 플랫폼 구조에 적합한 설치 및 </a:t>
            </a:r>
            <a:r>
              <a:rPr lang="ko-KR" altLang="en-US" dirty="0" err="1" smtClean="0"/>
              <a:t>운용성을</a:t>
            </a:r>
            <a:r>
              <a:rPr lang="ko-KR" altLang="en-US" dirty="0" smtClean="0"/>
              <a:t> 제공합니다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외 다양한 </a:t>
            </a:r>
            <a:r>
              <a:rPr lang="en-US" altLang="ko-KR" dirty="0" smtClean="0"/>
              <a:t>DBMS, </a:t>
            </a:r>
            <a:r>
              <a:rPr lang="ko-KR" altLang="en-US" dirty="0" err="1" smtClean="0"/>
              <a:t>웹서버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오픈 및 상용 프레임워크를 지원하여 최상의 호환성과 </a:t>
            </a:r>
            <a:r>
              <a:rPr lang="ko-KR" altLang="en-US" dirty="0" err="1" smtClean="0"/>
              <a:t>확장성을</a:t>
            </a:r>
            <a:r>
              <a:rPr lang="ko-KR" altLang="en-US" dirty="0" smtClean="0"/>
              <a:t> 제공합니다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7364" y="2205920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H/W, OS, DBMS </a:t>
            </a:r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호환성 및 </a:t>
            </a:r>
            <a:r>
              <a:rPr lang="ko-KR" altLang="en-US" sz="1200" b="1" dirty="0" err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확장성</a:t>
            </a:r>
            <a:endParaRPr lang="en-US" altLang="ko-KR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24868"/>
              </p:ext>
            </p:extLst>
          </p:nvPr>
        </p:nvGraphicFramePr>
        <p:xfrm>
          <a:off x="414274" y="3607016"/>
          <a:ext cx="6183375" cy="2510400"/>
        </p:xfrm>
        <a:graphic>
          <a:graphicData uri="http://schemas.openxmlformats.org/drawingml/2006/table">
            <a:tbl>
              <a:tblPr/>
              <a:tblGrid>
                <a:gridCol w="150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CPU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Mem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Disc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JDK</a:t>
                      </a:r>
                    </a:p>
                  </a:txBody>
                  <a:tcPr marL="36000" marR="360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Solaris 9, 10, 11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UltraSPARC 9, 10, 11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Intel X86 Series 10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 GB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 GB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JDK 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</a:t>
                      </a:r>
                      <a:r>
                        <a:rPr kumimoji="1" lang="ko-KR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이상</a:t>
                      </a:r>
                      <a:endParaRPr kumimoji="1" lang="ko-KR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HP-UX 11.x,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11i, 11iV2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PA-RISC 11.x (11.11)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Intel Itanium64 11.x(11.23, 11.31)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IBM AIX 5L, 6L,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AIX 7L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RS6000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IBM </a:t>
                      </a:r>
                      <a:r>
                        <a:rPr kumimoji="1" lang="en-US" altLang="ko-K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pSeries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(PowerPC)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Linux 계열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(Kernel 2.6이상)</a:t>
                      </a:r>
                      <a:endParaRPr kumimoji="1" lang="ko-KR" alt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Intel x86 series k2.6 이상(k2.4 지원)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Intel Itanium Series k2.6 이상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IBM pSeries(PowerPC) k2.6 이상</a:t>
                      </a:r>
                      <a:endParaRPr kumimoji="1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MS Windows 2003, 2008, XP, Vista, 7</a:t>
                      </a:r>
                      <a:endParaRPr kumimoji="1" lang="ko-KR" alt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Intel x86 Series 2008, Vista, 7</a:t>
                      </a:r>
                      <a:r>
                        <a:rPr kumimoji="1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,8</a:t>
                      </a:r>
                      <a:endParaRPr kumimoji="1" lang="ko-KR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407870" y="2548490"/>
            <a:ext cx="2956828" cy="184666"/>
            <a:chOff x="341312" y="2191410"/>
            <a:chExt cx="2956828" cy="184666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H/W, OS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등의 플랫폼 지원</a:t>
              </a: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L 도형 24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32" name="직사각형 31"/>
          <p:cNvSpPr/>
          <p:nvPr/>
        </p:nvSpPr>
        <p:spPr>
          <a:xfrm>
            <a:off x="426387" y="2813913"/>
            <a:ext cx="4144782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설치 요구사항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: JDK 1.7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이상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, 2GB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이상의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Disk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여유 공간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표준 </a:t>
            </a:r>
            <a:r>
              <a:rPr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지원환경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: JDK 1.7, Memory 1GB, Disk 20 GB</a:t>
            </a:r>
          </a:p>
          <a:p>
            <a:pPr marL="171450" indent="-171450" eaLnBrk="0" latinLnBrk="0" hangingPunct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다양한 벤더의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H/W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및 </a:t>
            </a:r>
            <a:r>
              <a:rPr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OS </a:t>
            </a:r>
            <a:r>
              <a:rPr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출시 시 지속적인 지원 원칙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418841" y="6593601"/>
            <a:ext cx="2956828" cy="184666"/>
            <a:chOff x="341312" y="2191410"/>
            <a:chExt cx="2956828" cy="184666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기타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7" name="L 도형 36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aphicFrame>
        <p:nvGraphicFramePr>
          <p:cNvPr id="38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9957"/>
              </p:ext>
            </p:extLst>
          </p:nvPr>
        </p:nvGraphicFramePr>
        <p:xfrm>
          <a:off x="493231" y="6897216"/>
          <a:ext cx="6104418" cy="1989831"/>
        </p:xfrm>
        <a:graphic>
          <a:graphicData uri="http://schemas.openxmlformats.org/drawingml/2006/table">
            <a:tbl>
              <a:tblPr/>
              <a:tblGrid>
                <a:gridCol w="167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지원 대상</a:t>
                      </a:r>
                      <a:endParaRPr kumimoji="1" lang="en-US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내용</a:t>
                      </a:r>
                      <a:endParaRPr kumimoji="1" lang="en-US" altLang="ko-K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DBMS </a:t>
                      </a: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지원</a:t>
                      </a:r>
                      <a:endParaRPr kumimoji="1" lang="ko-KR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eaLnBrk="0" latinLnBrk="0" hangingPunct="0">
                        <a:spcBef>
                          <a:spcPct val="35000"/>
                        </a:spcBef>
                        <a:buClr>
                          <a:srgbClr val="88A8C2"/>
                        </a:buClr>
                        <a:buFontTx/>
                        <a:buChar char="•"/>
                        <a:defRPr/>
                      </a:pPr>
                      <a:r>
                        <a:rPr kumimoji="0"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Oracle, Sybase, Informix, DB2, MS SQL Server, </a:t>
                      </a:r>
                      <a:r>
                        <a:rPr kumimoji="0" lang="en-US" altLang="ko-KR" sz="10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Tibero</a:t>
                      </a:r>
                      <a:r>
                        <a:rPr kumimoji="0"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등 지원</a:t>
                      </a:r>
                      <a:endParaRPr kumimoji="0"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웹서버</a:t>
                      </a: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지원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88A8C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ko-KR" sz="1000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WebtoB</a:t>
                      </a:r>
                      <a:r>
                        <a:rPr kumimoji="0" lang="en-US" altLang="ko-KR" sz="10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Apache, Sun One Webserver, IIS </a:t>
                      </a:r>
                      <a:r>
                        <a:rPr kumimoji="0" lang="ko-KR" altLang="en-US" sz="10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 지원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오픈소스 프레임워크 지원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88A8C2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ko-KR" sz="10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Web Framework(Struts), IOC Container(Spring), Persistence(Hibernate), XML(</a:t>
                      </a:r>
                      <a:r>
                        <a:rPr kumimoji="0" lang="en-US" altLang="ko-KR" sz="1000" kern="120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Xerces</a:t>
                      </a:r>
                      <a:r>
                        <a:rPr kumimoji="0" lang="en-US" altLang="ko-KR" sz="10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), Web Services(Axis) </a:t>
                      </a:r>
                      <a:r>
                        <a:rPr kumimoji="0" lang="ko-KR" altLang="en-US" sz="10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5.3 </a:t>
            </a:r>
            <a:r>
              <a:rPr lang="ko-KR" altLang="en-US" dirty="0" smtClean="0"/>
              <a:t>타 시스템 연계</a:t>
            </a:r>
            <a:endParaRPr lang="en-US" altLang="ko-KR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는 다양한 방식</a:t>
            </a:r>
            <a:r>
              <a:rPr lang="en-US" altLang="ko-KR" dirty="0" smtClean="0"/>
              <a:t>(Java </a:t>
            </a:r>
            <a:r>
              <a:rPr lang="ko-KR" altLang="en-US" dirty="0" smtClean="0"/>
              <a:t>표준 기반 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제품 특화 연계 </a:t>
            </a:r>
            <a:r>
              <a:rPr lang="en-US" altLang="ko-KR" dirty="0" smtClean="0"/>
              <a:t>Interface)</a:t>
            </a:r>
            <a:r>
              <a:rPr lang="ko-KR" altLang="en-US" dirty="0" smtClean="0"/>
              <a:t>을 이용하여 대</a:t>
            </a:r>
            <a:r>
              <a:rPr lang="en-US" altLang="ko-KR" dirty="0" smtClean="0"/>
              <a:t>/</a:t>
            </a:r>
            <a:r>
              <a:rPr lang="ko-KR" altLang="en-US" dirty="0" smtClean="0"/>
              <a:t>내외 시스템과의 유연한 연계와 통합을 지원합니다</a:t>
            </a:r>
            <a:r>
              <a:rPr lang="en-US" altLang="ko-KR" dirty="0" smtClean="0"/>
              <a:t>.</a:t>
            </a:r>
          </a:p>
        </p:txBody>
      </p:sp>
      <p:graphicFrame>
        <p:nvGraphicFramePr>
          <p:cNvPr id="6" name="Group 6"/>
          <p:cNvGraphicFramePr>
            <a:graphicFrameLocks noGrp="1"/>
          </p:cNvGraphicFramePr>
          <p:nvPr/>
        </p:nvGraphicFramePr>
        <p:xfrm>
          <a:off x="584684" y="6241640"/>
          <a:ext cx="5832648" cy="3132350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연계방식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연계 및 통합내역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JCA Connector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CICS, IMS, SAP, 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Tandom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Ingres, MQ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등과의 통합 지원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Jolt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TP-Monitor Tuxedo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연계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WebT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/ </a:t>
                      </a:r>
                      <a:r>
                        <a:rPr kumimoji="1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WebTAync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TP-Monitor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와의 연동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Tmax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Tuxedo)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RMI-IIOP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CORBA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와의 통합 용이성 제공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JDBC Driver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DB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연계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JNDI Bridge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LDAP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연계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</a:p>
                  </a:txBody>
                  <a:tcPr marL="29908" marR="29908" marT="52000" marB="52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Vitria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EAI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연계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2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AnyLink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(JEUS)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연계</a:t>
                      </a:r>
                    </a:p>
                  </a:txBody>
                  <a:tcPr marL="29908" marR="29908" marT="52000" marB="52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17364" y="2000672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다양한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Legacy System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연계 및 통합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92696" y="2541489"/>
            <a:ext cx="5337175" cy="3520264"/>
            <a:chOff x="415925" y="2391586"/>
            <a:chExt cx="5337175" cy="3520264"/>
          </a:xfrm>
        </p:grpSpPr>
        <p:sp>
          <p:nvSpPr>
            <p:cNvPr id="43" name="위쪽/아래쪽 화살표 42"/>
            <p:cNvSpPr/>
            <p:nvPr/>
          </p:nvSpPr>
          <p:spPr bwMode="auto">
            <a:xfrm rot="2700000">
              <a:off x="2605332" y="2539046"/>
              <a:ext cx="982917" cy="2969788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44" name="위쪽/아래쪽 화살표 43"/>
            <p:cNvSpPr/>
            <p:nvPr/>
          </p:nvSpPr>
          <p:spPr bwMode="auto">
            <a:xfrm rot="18900000">
              <a:off x="2605332" y="2539046"/>
              <a:ext cx="982917" cy="2969788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4249738" y="5646738"/>
              <a:ext cx="1503362" cy="2651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1809" tIns="50905" rIns="101809" bIns="50905"/>
            <a:lstStyle/>
            <a:p>
              <a:pPr algn="ctr" defTabSz="1017588">
                <a:spcBef>
                  <a:spcPct val="50000"/>
                </a:spcBef>
              </a:pPr>
              <a:r>
                <a:rPr lang="ko-KR" altLang="en-US" sz="900">
                  <a:solidFill>
                    <a:srgbClr val="4A5D8A"/>
                  </a:solidFill>
                  <a:latin typeface="맑은 고딕" pitchFamily="50" charset="-127"/>
                  <a:ea typeface="맑은 고딕" pitchFamily="50" charset="-127"/>
                </a:rPr>
                <a:t>기타 </a:t>
              </a:r>
              <a:r>
                <a:rPr lang="en-US" altLang="ko-KR" sz="900">
                  <a:solidFill>
                    <a:srgbClr val="4A5D8A"/>
                  </a:solidFill>
                  <a:latin typeface="맑은 고딕" pitchFamily="50" charset="-127"/>
                  <a:ea typeface="맑은 고딕" pitchFamily="50" charset="-127"/>
                </a:rPr>
                <a:t>OTS </a:t>
              </a:r>
              <a:r>
                <a:rPr lang="ko-KR" altLang="en-US" sz="900">
                  <a:solidFill>
                    <a:srgbClr val="4A5D8A"/>
                  </a:solidFill>
                  <a:latin typeface="맑은 고딕" pitchFamily="50" charset="-127"/>
                  <a:ea typeface="맑은 고딕" pitchFamily="50" charset="-127"/>
                </a:rPr>
                <a:t>기반 시스템</a:t>
              </a:r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4718844" y="3360738"/>
              <a:ext cx="565150" cy="2651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1809" tIns="50905" rIns="101809" bIns="50905"/>
            <a:lstStyle/>
            <a:p>
              <a:pPr algn="ctr" defTabSz="1017588">
                <a:spcBef>
                  <a:spcPct val="50000"/>
                </a:spcBef>
              </a:pPr>
              <a:r>
                <a:rPr lang="en-US" altLang="ko-KR" sz="1000">
                  <a:solidFill>
                    <a:srgbClr val="4A5D8A"/>
                  </a:solidFill>
                  <a:latin typeface="맑은 고딕" pitchFamily="50" charset="-127"/>
                  <a:ea typeface="맑은 고딕" pitchFamily="50" charset="-127"/>
                </a:rPr>
                <a:t>TP-Monitor</a:t>
              </a:r>
              <a:br>
                <a:rPr lang="en-US" altLang="ko-KR" sz="1000">
                  <a:solidFill>
                    <a:srgbClr val="4A5D8A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00">
                  <a:solidFill>
                    <a:srgbClr val="4A5D8A"/>
                  </a:solidFill>
                  <a:latin typeface="맑은 고딕" pitchFamily="50" charset="-127"/>
                  <a:ea typeface="맑은 고딕" pitchFamily="50" charset="-127"/>
                </a:rPr>
                <a:t>(Tuxedo, Tmax)</a:t>
              </a:r>
            </a:p>
          </p:txBody>
        </p:sp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3165255" y="2660650"/>
              <a:ext cx="1409700" cy="3365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50905" rIns="0" bIns="50905"/>
            <a:lstStyle/>
            <a:p>
              <a:pPr algn="r" defTabSz="1017588">
                <a:spcBef>
                  <a:spcPct val="50000"/>
                </a:spcBef>
              </a:pPr>
              <a:r>
                <a:rPr lang="en-US" altLang="ko-KR" sz="1000" b="1" dirty="0" err="1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WebT</a:t>
              </a:r>
              <a:r>
                <a:rPr lang="en-US" altLang="ko-KR" sz="1000" b="1" dirty="0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(JTC)</a:t>
              </a:r>
              <a:br>
                <a:rPr lang="en-US" altLang="ko-KR" sz="1000" b="1" dirty="0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00" b="1" dirty="0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or Jolt</a:t>
              </a:r>
            </a:p>
          </p:txBody>
        </p:sp>
        <p:sp>
          <p:nvSpPr>
            <p:cNvPr id="48" name="Text Box 55"/>
            <p:cNvSpPr txBox="1">
              <a:spLocks noChangeArrowheads="1"/>
            </p:cNvSpPr>
            <p:nvPr/>
          </p:nvSpPr>
          <p:spPr bwMode="auto">
            <a:xfrm>
              <a:off x="3109913" y="5108575"/>
              <a:ext cx="1409700" cy="3381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50905" rIns="0" bIns="50905"/>
            <a:lstStyle/>
            <a:p>
              <a:pPr algn="r" defTabSz="1017588">
                <a:spcBef>
                  <a:spcPct val="50000"/>
                </a:spcBef>
              </a:pPr>
              <a:r>
                <a:rPr lang="en-US" altLang="ko-KR" sz="1000" b="1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CORBA</a:t>
              </a:r>
            </a:p>
          </p:txBody>
        </p:sp>
        <p:sp>
          <p:nvSpPr>
            <p:cNvPr id="49" name="Text Box 56"/>
            <p:cNvSpPr txBox="1">
              <a:spLocks noChangeArrowheads="1"/>
            </p:cNvSpPr>
            <p:nvPr/>
          </p:nvSpPr>
          <p:spPr bwMode="auto">
            <a:xfrm>
              <a:off x="661194" y="3282950"/>
              <a:ext cx="1012825" cy="2667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1809" tIns="50905" rIns="101809" bIns="50905"/>
            <a:lstStyle/>
            <a:p>
              <a:pPr algn="ctr" defTabSz="1017588">
                <a:spcBef>
                  <a:spcPct val="50000"/>
                </a:spcBef>
              </a:pPr>
              <a:r>
                <a:rPr lang="en-US" altLang="ko-KR" sz="1000">
                  <a:solidFill>
                    <a:srgbClr val="4A5D8A"/>
                  </a:solidFill>
                  <a:latin typeface="맑은 고딕" pitchFamily="50" charset="-127"/>
                  <a:ea typeface="맑은 고딕" pitchFamily="50" charset="-127"/>
                </a:rPr>
                <a:t>MainFrame</a:t>
              </a:r>
            </a:p>
          </p:txBody>
        </p:sp>
        <p:sp>
          <p:nvSpPr>
            <p:cNvPr id="50" name="Text Box 60"/>
            <p:cNvSpPr txBox="1">
              <a:spLocks noChangeArrowheads="1"/>
            </p:cNvSpPr>
            <p:nvPr/>
          </p:nvSpPr>
          <p:spPr bwMode="auto">
            <a:xfrm>
              <a:off x="1624013" y="2767013"/>
              <a:ext cx="1408112" cy="3365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50905" rIns="0" bIns="50905"/>
            <a:lstStyle/>
            <a:p>
              <a:pPr defTabSz="1017588">
                <a:spcBef>
                  <a:spcPct val="50000"/>
                </a:spcBef>
              </a:pPr>
              <a:r>
                <a:rPr lang="en-US" altLang="ko-KR" sz="1000" b="1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MCI</a:t>
              </a:r>
            </a:p>
          </p:txBody>
        </p:sp>
        <p:sp>
          <p:nvSpPr>
            <p:cNvPr id="51" name="Text Box 61"/>
            <p:cNvSpPr txBox="1">
              <a:spLocks noChangeArrowheads="1"/>
            </p:cNvSpPr>
            <p:nvPr/>
          </p:nvSpPr>
          <p:spPr bwMode="auto">
            <a:xfrm>
              <a:off x="1624013" y="5108575"/>
              <a:ext cx="1598612" cy="3381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50905" rIns="0" bIns="50905"/>
            <a:lstStyle/>
            <a:p>
              <a:pPr defTabSz="1017588">
                <a:spcBef>
                  <a:spcPct val="50000"/>
                </a:spcBef>
              </a:pPr>
              <a:r>
                <a:rPr lang="en-US" altLang="ko-KR" sz="1000" b="1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JCA Connector</a:t>
              </a:r>
            </a:p>
          </p:txBody>
        </p:sp>
        <p:sp>
          <p:nvSpPr>
            <p:cNvPr id="52" name="Text Box 73"/>
            <p:cNvSpPr txBox="1">
              <a:spLocks noChangeArrowheads="1"/>
            </p:cNvSpPr>
            <p:nvPr/>
          </p:nvSpPr>
          <p:spPr bwMode="auto">
            <a:xfrm>
              <a:off x="415925" y="5646738"/>
              <a:ext cx="1503363" cy="2651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1809" tIns="50905" rIns="101809" bIns="50905"/>
            <a:lstStyle/>
            <a:p>
              <a:pPr algn="ctr" defTabSz="1017588">
                <a:spcBef>
                  <a:spcPct val="50000"/>
                </a:spcBef>
              </a:pPr>
              <a:r>
                <a:rPr lang="en-US" altLang="ko-KR" sz="1000" dirty="0">
                  <a:solidFill>
                    <a:srgbClr val="4A5D8A"/>
                  </a:solidFill>
                  <a:latin typeface="맑은 고딕" pitchFamily="50" charset="-127"/>
                  <a:ea typeface="맑은 고딕" pitchFamily="50" charset="-127"/>
                </a:rPr>
                <a:t>ERP</a:t>
              </a:r>
            </a:p>
          </p:txBody>
        </p:sp>
        <p:pic>
          <p:nvPicPr>
            <p:cNvPr id="53" name="Picture 2" descr="computers, servers, web host icon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4" y="2391586"/>
              <a:ext cx="916004" cy="91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omputers, servers, web host icon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17" y="2391586"/>
              <a:ext cx="916004" cy="91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omputers, servers, web host icon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4" y="4700976"/>
              <a:ext cx="916004" cy="91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omputers, servers, web host icon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17" y="4700976"/>
              <a:ext cx="916004" cy="91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그룹 56"/>
            <p:cNvGrpSpPr/>
            <p:nvPr/>
          </p:nvGrpSpPr>
          <p:grpSpPr>
            <a:xfrm>
              <a:off x="2393750" y="3258584"/>
              <a:ext cx="1406081" cy="1646191"/>
              <a:chOff x="2741613" y="5876131"/>
              <a:chExt cx="1162050" cy="1360488"/>
            </a:xfrm>
          </p:grpSpPr>
          <p:sp>
            <p:nvSpPr>
              <p:cNvPr id="58" name="AutoShape 473"/>
              <p:cNvSpPr>
                <a:spLocks noChangeArrowheads="1"/>
              </p:cNvSpPr>
              <p:nvPr/>
            </p:nvSpPr>
            <p:spPr bwMode="auto">
              <a:xfrm>
                <a:off x="2741613" y="5876131"/>
                <a:ext cx="1162050" cy="1360488"/>
              </a:xfrm>
              <a:prstGeom prst="roundRect">
                <a:avLst>
                  <a:gd name="adj" fmla="val 3403"/>
                </a:avLst>
              </a:prstGeom>
              <a:gradFill rotWithShape="1">
                <a:gsLst>
                  <a:gs pos="0">
                    <a:srgbClr val="3F78A7"/>
                  </a:gs>
                  <a:gs pos="100000">
                    <a:srgbClr val="10598A"/>
                  </a:gs>
                </a:gsLst>
                <a:lin ang="5400000" scaled="1"/>
              </a:gradFill>
              <a:ln w="1905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JEUS</a:t>
                </a:r>
              </a:p>
            </p:txBody>
          </p:sp>
          <p:sp>
            <p:nvSpPr>
              <p:cNvPr id="59" name="AutoShape 474"/>
              <p:cNvSpPr>
                <a:spLocks noChangeArrowheads="1"/>
              </p:cNvSpPr>
              <p:nvPr/>
            </p:nvSpPr>
            <p:spPr bwMode="auto">
              <a:xfrm>
                <a:off x="2803525" y="6187281"/>
                <a:ext cx="1038225" cy="973138"/>
              </a:xfrm>
              <a:prstGeom prst="roundRect">
                <a:avLst>
                  <a:gd name="adj" fmla="val 2185"/>
                </a:avLst>
              </a:prstGeom>
              <a:gradFill rotWithShape="1">
                <a:gsLst>
                  <a:gs pos="0">
                    <a:srgbClr val="F0F0F0"/>
                  </a:gs>
                  <a:gs pos="100000">
                    <a:srgbClr val="DDDDDD"/>
                  </a:gs>
                </a:gsLst>
                <a:lin ang="5400000" scaled="1"/>
              </a:gradFill>
              <a:ln w="317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tIns="46800"/>
              <a:lstStyle/>
              <a:p>
                <a:pPr marL="88900" indent="-88900" algn="ctr" fontAlgn="auto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rgbClr val="808080"/>
                  </a:buClr>
                  <a:defRPr/>
                </a:pPr>
                <a:endParaRPr kumimoji="0" lang="ko-KR" altLang="ko-KR" sz="1200" kern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0" name="Oval 476"/>
              <p:cNvSpPr>
                <a:spLocks noChangeArrowheads="1"/>
              </p:cNvSpPr>
              <p:nvPr/>
            </p:nvSpPr>
            <p:spPr bwMode="gray">
              <a:xfrm>
                <a:off x="3036888" y="6939756"/>
                <a:ext cx="123825" cy="122238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1" name="Oval 477"/>
              <p:cNvSpPr>
                <a:spLocks noChangeArrowheads="1"/>
              </p:cNvSpPr>
              <p:nvPr/>
            </p:nvSpPr>
            <p:spPr bwMode="gray">
              <a:xfrm>
                <a:off x="3222625" y="6939756"/>
                <a:ext cx="120650" cy="122238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Oval 478"/>
              <p:cNvSpPr>
                <a:spLocks noChangeArrowheads="1"/>
              </p:cNvSpPr>
              <p:nvPr/>
            </p:nvSpPr>
            <p:spPr bwMode="gray">
              <a:xfrm>
                <a:off x="3403600" y="6877844"/>
                <a:ext cx="120650" cy="120650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3" name="Oval 479"/>
              <p:cNvSpPr>
                <a:spLocks noChangeArrowheads="1"/>
              </p:cNvSpPr>
              <p:nvPr/>
            </p:nvSpPr>
            <p:spPr bwMode="gray">
              <a:xfrm>
                <a:off x="3525838" y="6755606"/>
                <a:ext cx="123825" cy="122238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4" name="Oval 480"/>
              <p:cNvSpPr>
                <a:spLocks noChangeArrowheads="1"/>
              </p:cNvSpPr>
              <p:nvPr/>
            </p:nvSpPr>
            <p:spPr bwMode="gray">
              <a:xfrm>
                <a:off x="3587750" y="6573044"/>
                <a:ext cx="122238" cy="120650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65" name="Picture 2" descr="gears icon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719" y="6233057"/>
                <a:ext cx="625643" cy="625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5.4 </a:t>
            </a:r>
            <a:r>
              <a:rPr lang="ko-KR" altLang="en-US" dirty="0" smtClean="0"/>
              <a:t>개발환경 지원</a:t>
            </a:r>
            <a:endParaRPr lang="en-US" altLang="ko-KR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Eclipse </a:t>
            </a:r>
            <a:r>
              <a:rPr lang="ko-KR" altLang="en-US" dirty="0" smtClean="0"/>
              <a:t>기반의 개발 툴들을 통하여 어플리케이션을 개발할 수 있도록 다양한 </a:t>
            </a:r>
            <a:r>
              <a:rPr lang="ko-KR" altLang="en-US" dirty="0" err="1" smtClean="0"/>
              <a:t>브릿지</a:t>
            </a:r>
            <a:r>
              <a:rPr lang="en-US" altLang="ko-KR" dirty="0" smtClean="0"/>
              <a:t>(Bridge)</a:t>
            </a:r>
            <a:r>
              <a:rPr lang="ko-KR" altLang="en-US" dirty="0" smtClean="0"/>
              <a:t>를 플러그인</a:t>
            </a:r>
            <a:r>
              <a:rPr lang="en-US" altLang="ko-KR" dirty="0" smtClean="0"/>
              <a:t>(plug-in) </a:t>
            </a:r>
            <a:r>
              <a:rPr lang="ko-KR" altLang="en-US" dirty="0" smtClean="0"/>
              <a:t>형태로 제공합니다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417364" y="1846475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통합 개발환경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형상관리 도구 등과의 연계 지원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418841" y="6893904"/>
            <a:ext cx="2956828" cy="184666"/>
            <a:chOff x="341312" y="2191410"/>
            <a:chExt cx="2956828" cy="184666"/>
          </a:xfrm>
        </p:grpSpPr>
        <p:sp>
          <p:nvSpPr>
            <p:cNvPr id="110" name="TextBox 109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개발환경 지원</a:t>
              </a:r>
            </a:p>
          </p:txBody>
        </p:sp>
        <p:grpSp>
          <p:nvGrpSpPr>
            <p:cNvPr id="111" name="그룹 110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12" name="직사각형 11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13" name="L 도형 112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14" name="Rectangle 60"/>
          <p:cNvSpPr>
            <a:spLocks noChangeArrowheads="1"/>
          </p:cNvSpPr>
          <p:nvPr/>
        </p:nvSpPr>
        <p:spPr bwMode="auto">
          <a:xfrm>
            <a:off x="506448" y="7192116"/>
            <a:ext cx="5989602" cy="2391401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tIns="72000"/>
          <a:lstStyle/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Eclipse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기반의 개발 지원도구를 통해서 개발자들이 쉽게 웹 어플리케이션을 구현하도록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연동 지원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연동 </a:t>
            </a:r>
            <a:r>
              <a:rPr lang="ko-KR" altLang="en-US" sz="1200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개발 툴들을 활용하여 웹어플리케이션을 개발</a:t>
            </a:r>
            <a:r>
              <a:rPr lang="en-US" altLang="ko-KR" sz="1200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, Debug, Deploy, JEUS </a:t>
            </a:r>
            <a:r>
              <a:rPr lang="ko-KR" altLang="en-US" sz="1200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기동</a:t>
            </a:r>
            <a:r>
              <a:rPr lang="en-US" altLang="ko-KR" sz="1200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200" dirty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종료 등을 수행 가능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지원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-"/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Eclipse(</a:t>
            </a:r>
            <a:r>
              <a:rPr lang="en-US" altLang="ko-KR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galileo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 Bridge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-"/>
            </a:pPr>
            <a:r>
              <a:rPr lang="en-US" altLang="ko-KR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MyEclipse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6.5 bridge for JEUS 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-"/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Eclipse 4.2.x &amp; JEUS Bridge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기타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Spring, Hibernate, Struts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등의 오픈 소스와 상용화된 다양한 프레임워크 연계 지원</a:t>
            </a:r>
            <a:endParaRPr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15925" y="2196439"/>
            <a:ext cx="5965372" cy="4572062"/>
            <a:chOff x="194417" y="1880996"/>
            <a:chExt cx="5965372" cy="4572062"/>
          </a:xfrm>
        </p:grpSpPr>
        <p:sp>
          <p:nvSpPr>
            <p:cNvPr id="47" name="AutoShape 108"/>
            <p:cNvSpPr>
              <a:spLocks noChangeArrowheads="1"/>
            </p:cNvSpPr>
            <p:nvPr/>
          </p:nvSpPr>
          <p:spPr bwMode="auto">
            <a:xfrm>
              <a:off x="4471654" y="3419728"/>
              <a:ext cx="1688135" cy="1548448"/>
            </a:xfrm>
            <a:prstGeom prst="roundRect">
              <a:avLst>
                <a:gd name="adj" fmla="val 8435"/>
              </a:avLst>
            </a:prstGeom>
            <a:solidFill>
              <a:srgbClr val="FFFFFF">
                <a:lumMod val="85000"/>
              </a:srgbClr>
            </a:solidFill>
            <a:ln w="6350" algn="ctr">
              <a:noFill/>
              <a:round/>
              <a:headEnd/>
              <a:tailEnd type="none" w="med" len="sm"/>
            </a:ln>
          </p:spPr>
          <p:txBody>
            <a:bodyPr lIns="576000" rIns="90000" anchor="t" anchorCtr="0"/>
            <a:lstStyle/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DB</a:t>
              </a: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연동</a:t>
              </a:r>
            </a:p>
          </p:txBody>
        </p:sp>
        <p:sp>
          <p:nvSpPr>
            <p:cNvPr id="48" name="AutoShape 109"/>
            <p:cNvSpPr>
              <a:spLocks noChangeArrowheads="1"/>
            </p:cNvSpPr>
            <p:nvPr/>
          </p:nvSpPr>
          <p:spPr bwMode="auto">
            <a:xfrm>
              <a:off x="3366971" y="5070056"/>
              <a:ext cx="2792818" cy="1383002"/>
            </a:xfrm>
            <a:prstGeom prst="roundRect">
              <a:avLst>
                <a:gd name="adj" fmla="val 10546"/>
              </a:avLst>
            </a:prstGeom>
            <a:solidFill>
              <a:srgbClr val="FFFFFF">
                <a:lumMod val="85000"/>
              </a:srgbClr>
            </a:solidFill>
            <a:ln w="6350" algn="ctr">
              <a:noFill/>
              <a:round/>
              <a:headEnd/>
              <a:tailEnd type="none" w="med" len="sm"/>
            </a:ln>
          </p:spPr>
          <p:txBody>
            <a:bodyPr lIns="1152000" rIns="36000" anchor="t" anchorCtr="0"/>
            <a:lstStyle/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UML </a:t>
              </a: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설계를 통한 효율적 프로그램 작성</a:t>
              </a:r>
            </a:p>
          </p:txBody>
        </p:sp>
        <p:sp>
          <p:nvSpPr>
            <p:cNvPr id="49" name="AutoShape 110"/>
            <p:cNvSpPr>
              <a:spLocks noChangeArrowheads="1"/>
            </p:cNvSpPr>
            <p:nvPr/>
          </p:nvSpPr>
          <p:spPr bwMode="auto">
            <a:xfrm>
              <a:off x="3366971" y="1885329"/>
              <a:ext cx="2792818" cy="1432520"/>
            </a:xfrm>
            <a:prstGeom prst="roundRect">
              <a:avLst>
                <a:gd name="adj" fmla="val 6574"/>
              </a:avLst>
            </a:prstGeom>
            <a:solidFill>
              <a:srgbClr val="FFFFFF">
                <a:lumMod val="85000"/>
              </a:srgbClr>
            </a:solidFill>
            <a:ln w="6350" algn="ctr">
              <a:noFill/>
              <a:round/>
              <a:headEnd/>
              <a:tailEnd type="none" w="med" len="sm"/>
            </a:ln>
          </p:spPr>
          <p:txBody>
            <a:bodyPr lIns="972000" rIns="36000"/>
            <a:lstStyle/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Framework</a:t>
              </a: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를 통한 업무개발</a:t>
              </a:r>
              <a:endPara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361950" marR="0" lvl="1" indent="-1809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상용</a:t>
              </a: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비상용 </a:t>
              </a: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Framework</a:t>
              </a:r>
              <a:endParaRPr kumimoji="0" lang="ko-KR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0" name="AutoShape 111"/>
            <p:cNvSpPr>
              <a:spLocks noChangeArrowheads="1"/>
            </p:cNvSpPr>
            <p:nvPr/>
          </p:nvSpPr>
          <p:spPr bwMode="auto">
            <a:xfrm>
              <a:off x="204150" y="3417561"/>
              <a:ext cx="1656029" cy="1548449"/>
            </a:xfrm>
            <a:prstGeom prst="roundRect">
              <a:avLst>
                <a:gd name="adj" fmla="val 8435"/>
              </a:avLst>
            </a:prstGeom>
            <a:solidFill>
              <a:srgbClr val="FFFFFF">
                <a:lumMod val="85000"/>
              </a:srgbClr>
            </a:solidFill>
            <a:ln w="6350" algn="ctr">
              <a:noFill/>
              <a:round/>
              <a:headEnd/>
              <a:tailEnd type="none" w="med" len="sm"/>
            </a:ln>
          </p:spPr>
          <p:txBody>
            <a:bodyPr lIns="90000" rIns="540000"/>
            <a:lstStyle/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Char char="•"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계정관리</a:t>
              </a:r>
            </a:p>
          </p:txBody>
        </p:sp>
        <p:sp>
          <p:nvSpPr>
            <p:cNvPr id="51" name="AutoShape 112"/>
            <p:cNvSpPr>
              <a:spLocks noChangeArrowheads="1"/>
            </p:cNvSpPr>
            <p:nvPr/>
          </p:nvSpPr>
          <p:spPr bwMode="auto">
            <a:xfrm>
              <a:off x="194417" y="5070056"/>
              <a:ext cx="2790871" cy="1383002"/>
            </a:xfrm>
            <a:prstGeom prst="roundRect">
              <a:avLst>
                <a:gd name="adj" fmla="val 10546"/>
              </a:avLst>
            </a:prstGeom>
            <a:solidFill>
              <a:srgbClr val="FFFFFF">
                <a:lumMod val="85000"/>
              </a:srgbClr>
            </a:solidFill>
            <a:ln w="6350" algn="ctr">
              <a:noFill/>
              <a:round/>
              <a:headEnd/>
              <a:tailEnd type="none" w="med" len="sm"/>
            </a:ln>
          </p:spPr>
          <p:txBody>
            <a:bodyPr lIns="72000" rIns="1116000"/>
            <a:lstStyle/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Char char="•"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형상관리</a:t>
              </a: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변경사항에 대한 영향 분석</a:t>
              </a:r>
            </a:p>
          </p:txBody>
        </p:sp>
        <p:sp>
          <p:nvSpPr>
            <p:cNvPr id="52" name="AutoShape 113"/>
            <p:cNvSpPr>
              <a:spLocks noChangeArrowheads="1"/>
            </p:cNvSpPr>
            <p:nvPr/>
          </p:nvSpPr>
          <p:spPr bwMode="auto">
            <a:xfrm>
              <a:off x="194417" y="1880996"/>
              <a:ext cx="2790871" cy="1432520"/>
            </a:xfrm>
            <a:prstGeom prst="roundRect">
              <a:avLst>
                <a:gd name="adj" fmla="val 6574"/>
              </a:avLst>
            </a:prstGeom>
            <a:solidFill>
              <a:srgbClr val="FFFFFF">
                <a:lumMod val="85000"/>
              </a:srgbClr>
            </a:solidFill>
            <a:ln w="6350" algn="ctr">
              <a:noFill/>
              <a:round/>
              <a:headEnd/>
              <a:tailEnd type="none" w="med" len="sm"/>
            </a:ln>
          </p:spPr>
          <p:txBody>
            <a:bodyPr lIns="72000" rIns="900000"/>
            <a:lstStyle/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Char char="•"/>
                <a:tabLst/>
                <a:defRPr/>
              </a:pP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연계 </a:t>
              </a: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Bridge</a:t>
              </a:r>
            </a:p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- </a:t>
              </a:r>
              <a:r>
                <a:rPr kumimoji="0" lang="en-US" altLang="ko-KR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Myeclipse</a:t>
              </a: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Bridge</a:t>
              </a:r>
            </a:p>
            <a:p>
              <a:pPr marL="85725" marR="0" lvl="0" indent="-857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- </a:t>
              </a:r>
              <a:r>
                <a:rPr kumimoji="0" lang="ko-KR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기타 </a:t>
              </a: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Eclipse             </a:t>
              </a:r>
            </a:p>
            <a:p>
              <a:pPr marL="85725" marR="0" lvl="0" indent="-85725" defTabSz="91440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ct val="35000"/>
                </a:spcAft>
                <a:buClr>
                  <a:srgbClr val="1573B3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  Bridge </a:t>
              </a: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1172564" y="2312519"/>
              <a:ext cx="4039214" cy="3848440"/>
              <a:chOff x="3140604" y="1339486"/>
              <a:chExt cx="2995214" cy="2820231"/>
            </a:xfrm>
          </p:grpSpPr>
          <p:sp>
            <p:nvSpPr>
              <p:cNvPr id="57" name="Freeform 3"/>
              <p:cNvSpPr/>
              <p:nvPr/>
            </p:nvSpPr>
            <p:spPr>
              <a:xfrm rot="16200000">
                <a:off x="3069167" y="2276887"/>
                <a:ext cx="1085852" cy="942977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635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8" name="Freeform 4"/>
              <p:cNvSpPr/>
              <p:nvPr/>
            </p:nvSpPr>
            <p:spPr>
              <a:xfrm rot="16200000">
                <a:off x="3662645" y="2678569"/>
                <a:ext cx="702264" cy="139611"/>
              </a:xfrm>
              <a:custGeom>
                <a:avLst/>
                <a:gdLst>
                  <a:gd name="connsiteX0" fmla="*/ 1248467 w 1248467"/>
                  <a:gd name="connsiteY0" fmla="*/ 651 h 248197"/>
                  <a:gd name="connsiteX1" fmla="*/ 1105567 w 1248467"/>
                  <a:gd name="connsiteY1" fmla="*/ 248197 h 248197"/>
                  <a:gd name="connsiteX2" fmla="*/ 142902 w 1248467"/>
                  <a:gd name="connsiteY2" fmla="*/ 248197 h 248197"/>
                  <a:gd name="connsiteX3" fmla="*/ 0 w 1248467"/>
                  <a:gd name="connsiteY3" fmla="*/ 649 h 248197"/>
                  <a:gd name="connsiteX4" fmla="*/ 374 w 1248467"/>
                  <a:gd name="connsiteY4" fmla="*/ 0 h 248197"/>
                  <a:gd name="connsiteX5" fmla="*/ 1248092 w 1248467"/>
                  <a:gd name="connsiteY5" fmla="*/ 0 h 24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467" h="248197">
                    <a:moveTo>
                      <a:pt x="1248467" y="651"/>
                    </a:moveTo>
                    <a:lnTo>
                      <a:pt x="1105567" y="248197"/>
                    </a:lnTo>
                    <a:lnTo>
                      <a:pt x="142902" y="248197"/>
                    </a:lnTo>
                    <a:lnTo>
                      <a:pt x="0" y="649"/>
                    </a:lnTo>
                    <a:lnTo>
                      <a:pt x="374" y="0"/>
                    </a:lnTo>
                    <a:lnTo>
                      <a:pt x="1248092" y="0"/>
                    </a:lnTo>
                    <a:close/>
                  </a:path>
                </a:pathLst>
              </a:custGeom>
              <a:solidFill>
                <a:srgbClr val="3CA7D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9" name="Freeform 5"/>
              <p:cNvSpPr/>
              <p:nvPr/>
            </p:nvSpPr>
            <p:spPr>
              <a:xfrm rot="16200000">
                <a:off x="3579848" y="1410924"/>
                <a:ext cx="1085852" cy="942977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635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0" name="Freeform 6"/>
              <p:cNvSpPr/>
              <p:nvPr/>
            </p:nvSpPr>
            <p:spPr>
              <a:xfrm rot="16200000">
                <a:off x="4070218" y="1901295"/>
                <a:ext cx="436989" cy="611100"/>
              </a:xfrm>
              <a:custGeom>
                <a:avLst/>
                <a:gdLst>
                  <a:gd name="connsiteX0" fmla="*/ 776868 w 776868"/>
                  <a:gd name="connsiteY0" fmla="*/ 1086397 h 1086399"/>
                  <a:gd name="connsiteX1" fmla="*/ 776867 w 776868"/>
                  <a:gd name="connsiteY1" fmla="*/ 1086399 h 1086399"/>
                  <a:gd name="connsiteX2" fmla="*/ 483868 w 776868"/>
                  <a:gd name="connsiteY2" fmla="*/ 1086399 h 1086399"/>
                  <a:gd name="connsiteX3" fmla="*/ 0 w 776868"/>
                  <a:gd name="connsiteY3" fmla="*/ 248199 h 1086399"/>
                  <a:gd name="connsiteX4" fmla="*/ 143278 w 776868"/>
                  <a:gd name="connsiteY4" fmla="*/ 0 h 1086399"/>
                  <a:gd name="connsiteX5" fmla="*/ 149724 w 776868"/>
                  <a:gd name="connsiteY5" fmla="*/ 0 h 108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868" h="1086399">
                    <a:moveTo>
                      <a:pt x="776868" y="1086397"/>
                    </a:moveTo>
                    <a:lnTo>
                      <a:pt x="776867" y="1086399"/>
                    </a:lnTo>
                    <a:lnTo>
                      <a:pt x="483868" y="1086399"/>
                    </a:lnTo>
                    <a:lnTo>
                      <a:pt x="0" y="248199"/>
                    </a:lnTo>
                    <a:lnTo>
                      <a:pt x="143278" y="0"/>
                    </a:lnTo>
                    <a:lnTo>
                      <a:pt x="149724" y="0"/>
                    </a:lnTo>
                    <a:close/>
                  </a:path>
                </a:pathLst>
              </a:custGeom>
              <a:solidFill>
                <a:srgbClr val="D4004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1" name="Freeform 7"/>
              <p:cNvSpPr/>
              <p:nvPr/>
            </p:nvSpPr>
            <p:spPr>
              <a:xfrm rot="16200000">
                <a:off x="4590675" y="1410924"/>
                <a:ext cx="1085853" cy="942977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635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2" name="Freeform 8"/>
              <p:cNvSpPr/>
              <p:nvPr/>
            </p:nvSpPr>
            <p:spPr>
              <a:xfrm rot="16200000">
                <a:off x="4737653" y="1901295"/>
                <a:ext cx="436989" cy="611098"/>
              </a:xfrm>
              <a:custGeom>
                <a:avLst/>
                <a:gdLst>
                  <a:gd name="connsiteX0" fmla="*/ 776867 w 776867"/>
                  <a:gd name="connsiteY0" fmla="*/ 0 h 1086395"/>
                  <a:gd name="connsiteX1" fmla="*/ 149724 w 776867"/>
                  <a:gd name="connsiteY1" fmla="*/ 1086395 h 1086395"/>
                  <a:gd name="connsiteX2" fmla="*/ 143276 w 776867"/>
                  <a:gd name="connsiteY2" fmla="*/ 1086395 h 1086395"/>
                  <a:gd name="connsiteX3" fmla="*/ 0 w 776867"/>
                  <a:gd name="connsiteY3" fmla="*/ 838200 h 1086395"/>
                  <a:gd name="connsiteX4" fmla="*/ 483868 w 776867"/>
                  <a:gd name="connsiteY4" fmla="*/ 0 h 108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867" h="1086395">
                    <a:moveTo>
                      <a:pt x="776867" y="0"/>
                    </a:moveTo>
                    <a:lnTo>
                      <a:pt x="149724" y="1086395"/>
                    </a:lnTo>
                    <a:lnTo>
                      <a:pt x="143276" y="1086395"/>
                    </a:lnTo>
                    <a:lnTo>
                      <a:pt x="0" y="838200"/>
                    </a:lnTo>
                    <a:lnTo>
                      <a:pt x="483868" y="0"/>
                    </a:lnTo>
                    <a:close/>
                  </a:path>
                </a:pathLst>
              </a:custGeom>
              <a:solidFill>
                <a:srgbClr val="F8B3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6" name="Freeform 9"/>
              <p:cNvSpPr/>
              <p:nvPr/>
            </p:nvSpPr>
            <p:spPr>
              <a:xfrm rot="16200000">
                <a:off x="5089841" y="2276887"/>
                <a:ext cx="1085853" cy="942977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635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7" name="Freeform 10"/>
              <p:cNvSpPr/>
              <p:nvPr/>
            </p:nvSpPr>
            <p:spPr>
              <a:xfrm rot="16200000">
                <a:off x="4879952" y="2678572"/>
                <a:ext cx="702263" cy="139607"/>
              </a:xfrm>
              <a:custGeom>
                <a:avLst/>
                <a:gdLst>
                  <a:gd name="connsiteX0" fmla="*/ 1248464 w 1248464"/>
                  <a:gd name="connsiteY0" fmla="*/ 247543 h 248190"/>
                  <a:gd name="connsiteX1" fmla="*/ 1248090 w 1248464"/>
                  <a:gd name="connsiteY1" fmla="*/ 248190 h 248190"/>
                  <a:gd name="connsiteX2" fmla="*/ 372 w 1248464"/>
                  <a:gd name="connsiteY2" fmla="*/ 248190 h 248190"/>
                  <a:gd name="connsiteX3" fmla="*/ 0 w 1248464"/>
                  <a:gd name="connsiteY3" fmla="*/ 247545 h 248190"/>
                  <a:gd name="connsiteX4" fmla="*/ 142900 w 1248464"/>
                  <a:gd name="connsiteY4" fmla="*/ 0 h 248190"/>
                  <a:gd name="connsiteX5" fmla="*/ 1105565 w 1248464"/>
                  <a:gd name="connsiteY5" fmla="*/ 0 h 24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8464" h="248190">
                    <a:moveTo>
                      <a:pt x="1248464" y="247543"/>
                    </a:moveTo>
                    <a:lnTo>
                      <a:pt x="1248090" y="248190"/>
                    </a:lnTo>
                    <a:lnTo>
                      <a:pt x="372" y="248190"/>
                    </a:lnTo>
                    <a:lnTo>
                      <a:pt x="0" y="247545"/>
                    </a:lnTo>
                    <a:lnTo>
                      <a:pt x="142900" y="0"/>
                    </a:lnTo>
                    <a:lnTo>
                      <a:pt x="1105565" y="0"/>
                    </a:lnTo>
                    <a:close/>
                  </a:path>
                </a:pathLst>
              </a:custGeom>
              <a:solidFill>
                <a:srgbClr val="E7542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8" name="Freeform 11"/>
              <p:cNvSpPr/>
              <p:nvPr/>
            </p:nvSpPr>
            <p:spPr>
              <a:xfrm rot="16200000">
                <a:off x="4572576" y="3145301"/>
                <a:ext cx="1085853" cy="942977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635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9" name="Freeform 12"/>
              <p:cNvSpPr/>
              <p:nvPr/>
            </p:nvSpPr>
            <p:spPr>
              <a:xfrm rot="16200000">
                <a:off x="4737655" y="2986809"/>
                <a:ext cx="436988" cy="611096"/>
              </a:xfrm>
              <a:custGeom>
                <a:avLst/>
                <a:gdLst>
                  <a:gd name="connsiteX0" fmla="*/ 776865 w 776865"/>
                  <a:gd name="connsiteY0" fmla="*/ 838200 h 1086390"/>
                  <a:gd name="connsiteX1" fmla="*/ 633593 w 776865"/>
                  <a:gd name="connsiteY1" fmla="*/ 1086390 h 1086390"/>
                  <a:gd name="connsiteX2" fmla="*/ 627140 w 776865"/>
                  <a:gd name="connsiteY2" fmla="*/ 1086390 h 1086390"/>
                  <a:gd name="connsiteX3" fmla="*/ 0 w 776865"/>
                  <a:gd name="connsiteY3" fmla="*/ 0 h 1086390"/>
                  <a:gd name="connsiteX4" fmla="*/ 292998 w 776865"/>
                  <a:gd name="connsiteY4" fmla="*/ 0 h 108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865" h="1086390">
                    <a:moveTo>
                      <a:pt x="776865" y="838200"/>
                    </a:moveTo>
                    <a:lnTo>
                      <a:pt x="633593" y="1086390"/>
                    </a:lnTo>
                    <a:lnTo>
                      <a:pt x="627140" y="1086390"/>
                    </a:lnTo>
                    <a:lnTo>
                      <a:pt x="0" y="0"/>
                    </a:lnTo>
                    <a:lnTo>
                      <a:pt x="292998" y="0"/>
                    </a:lnTo>
                    <a:close/>
                  </a:path>
                </a:pathLst>
              </a:custGeom>
              <a:solidFill>
                <a:srgbClr val="169F9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0" name="Freeform 13"/>
              <p:cNvSpPr/>
              <p:nvPr/>
            </p:nvSpPr>
            <p:spPr>
              <a:xfrm rot="16200000">
                <a:off x="3579848" y="3145302"/>
                <a:ext cx="1085853" cy="942977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635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>
              <a:xfrm rot="16200000">
                <a:off x="4070218" y="2986809"/>
                <a:ext cx="436990" cy="611100"/>
              </a:xfrm>
              <a:custGeom>
                <a:avLst/>
                <a:gdLst>
                  <a:gd name="connsiteX0" fmla="*/ 776869 w 776869"/>
                  <a:gd name="connsiteY0" fmla="*/ 248199 h 1086399"/>
                  <a:gd name="connsiteX1" fmla="*/ 293002 w 776869"/>
                  <a:gd name="connsiteY1" fmla="*/ 1086399 h 1086399"/>
                  <a:gd name="connsiteX2" fmla="*/ 1 w 776869"/>
                  <a:gd name="connsiteY2" fmla="*/ 1086399 h 1086399"/>
                  <a:gd name="connsiteX3" fmla="*/ 0 w 776869"/>
                  <a:gd name="connsiteY3" fmla="*/ 1086397 h 1086399"/>
                  <a:gd name="connsiteX4" fmla="*/ 627144 w 776869"/>
                  <a:gd name="connsiteY4" fmla="*/ 0 h 1086399"/>
                  <a:gd name="connsiteX5" fmla="*/ 633591 w 776869"/>
                  <a:gd name="connsiteY5" fmla="*/ 0 h 108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6869" h="1086399">
                    <a:moveTo>
                      <a:pt x="776869" y="248199"/>
                    </a:moveTo>
                    <a:lnTo>
                      <a:pt x="293002" y="1086399"/>
                    </a:lnTo>
                    <a:lnTo>
                      <a:pt x="1" y="1086399"/>
                    </a:lnTo>
                    <a:lnTo>
                      <a:pt x="0" y="1086397"/>
                    </a:lnTo>
                    <a:lnTo>
                      <a:pt x="627144" y="0"/>
                    </a:lnTo>
                    <a:lnTo>
                      <a:pt x="633591" y="0"/>
                    </a:lnTo>
                    <a:close/>
                  </a:path>
                </a:pathLst>
              </a:custGeom>
              <a:solidFill>
                <a:srgbClr val="97BE1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2" name="Freeform 15"/>
              <p:cNvSpPr/>
              <p:nvPr/>
            </p:nvSpPr>
            <p:spPr>
              <a:xfrm>
                <a:off x="4083583" y="2576923"/>
                <a:ext cx="171451" cy="342903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3CA7D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3" name="Freeform 16"/>
              <p:cNvSpPr/>
              <p:nvPr/>
            </p:nvSpPr>
            <p:spPr>
              <a:xfrm rot="3600000">
                <a:off x="4299113" y="2191627"/>
                <a:ext cx="171451" cy="342902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D4004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228646" y="2582804"/>
                <a:ext cx="668790" cy="24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개발자 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788379" y="1743912"/>
                <a:ext cx="668790" cy="24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JEUS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595054" y="1743912"/>
                <a:ext cx="1077094" cy="24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Framework 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245658" y="2582804"/>
                <a:ext cx="890160" cy="24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Database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670424" y="3478290"/>
                <a:ext cx="890160" cy="24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UML </a:t>
                </a:r>
                <a:r>
                  <a:rPr kumimoji="0" lang="ko-KR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도구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3677696" y="3443139"/>
                <a:ext cx="890160" cy="42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형상관리</a:t>
                </a:r>
              </a:p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Tool</a:t>
                </a:r>
              </a:p>
            </p:txBody>
          </p:sp>
          <p:sp>
            <p:nvSpPr>
              <p:cNvPr id="117" name="Freeform 25"/>
              <p:cNvSpPr/>
              <p:nvPr/>
            </p:nvSpPr>
            <p:spPr>
              <a:xfrm rot="7200000">
                <a:off x="4748524" y="2184152"/>
                <a:ext cx="171451" cy="342902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F8B3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8" name="Freeform 26"/>
              <p:cNvSpPr/>
              <p:nvPr/>
            </p:nvSpPr>
            <p:spPr>
              <a:xfrm rot="10800000">
                <a:off x="4989828" y="2576923"/>
                <a:ext cx="171451" cy="342903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E7542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9" name="Freeform 29"/>
              <p:cNvSpPr/>
              <p:nvPr/>
            </p:nvSpPr>
            <p:spPr>
              <a:xfrm rot="18000000">
                <a:off x="4299110" y="2959554"/>
                <a:ext cx="171451" cy="342902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97BE1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0" name="Freeform 30"/>
              <p:cNvSpPr/>
              <p:nvPr/>
            </p:nvSpPr>
            <p:spPr>
              <a:xfrm rot="14400000">
                <a:off x="4748517" y="2977608"/>
                <a:ext cx="171451" cy="342902"/>
              </a:xfrm>
              <a:custGeom>
                <a:avLst/>
                <a:gdLst>
                  <a:gd name="connsiteX0" fmla="*/ 0 w 727075"/>
                  <a:gd name="connsiteY0" fmla="*/ 0 h 1454150"/>
                  <a:gd name="connsiteX1" fmla="*/ 727075 w 727075"/>
                  <a:gd name="connsiteY1" fmla="*/ 727075 h 1454150"/>
                  <a:gd name="connsiteX2" fmla="*/ 0 w 727075"/>
                  <a:gd name="connsiteY2" fmla="*/ 1454150 h 145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7075" h="1454150">
                    <a:moveTo>
                      <a:pt x="0" y="0"/>
                    </a:moveTo>
                    <a:cubicBezTo>
                      <a:pt x="401552" y="0"/>
                      <a:pt x="727075" y="325523"/>
                      <a:pt x="727075" y="727075"/>
                    </a:cubicBezTo>
                    <a:cubicBezTo>
                      <a:pt x="727075" y="1128627"/>
                      <a:pt x="401552" y="1454150"/>
                      <a:pt x="0" y="1454150"/>
                    </a:cubicBezTo>
                    <a:close/>
                  </a:path>
                </a:pathLst>
              </a:custGeom>
              <a:solidFill>
                <a:srgbClr val="169F9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1" name="Freeform 7"/>
              <p:cNvSpPr/>
              <p:nvPr/>
            </p:nvSpPr>
            <p:spPr>
              <a:xfrm rot="16200000">
                <a:off x="4073617" y="2276886"/>
                <a:ext cx="1085853" cy="942977"/>
              </a:xfrm>
              <a:custGeom>
                <a:avLst/>
                <a:gdLst>
                  <a:gd name="connsiteX0" fmla="*/ 3860800 w 3860800"/>
                  <a:gd name="connsiteY0" fmla="*/ 1676400 h 3352800"/>
                  <a:gd name="connsiteX1" fmla="*/ 2893065 w 3860800"/>
                  <a:gd name="connsiteY1" fmla="*/ 3352800 h 3352800"/>
                  <a:gd name="connsiteX2" fmla="*/ 967735 w 3860800"/>
                  <a:gd name="connsiteY2" fmla="*/ 3352800 h 3352800"/>
                  <a:gd name="connsiteX3" fmla="*/ 0 w 3860800"/>
                  <a:gd name="connsiteY3" fmla="*/ 1676400 h 3352800"/>
                  <a:gd name="connsiteX4" fmla="*/ 967735 w 3860800"/>
                  <a:gd name="connsiteY4" fmla="*/ 0 h 3352800"/>
                  <a:gd name="connsiteX5" fmla="*/ 2893065 w 3860800"/>
                  <a:gd name="connsiteY5" fmla="*/ 0 h 335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0800" h="3352800">
                    <a:moveTo>
                      <a:pt x="3860800" y="1676400"/>
                    </a:moveTo>
                    <a:lnTo>
                      <a:pt x="2893065" y="3352800"/>
                    </a:lnTo>
                    <a:lnTo>
                      <a:pt x="967735" y="3352800"/>
                    </a:lnTo>
                    <a:lnTo>
                      <a:pt x="0" y="1676400"/>
                    </a:lnTo>
                    <a:lnTo>
                      <a:pt x="967735" y="0"/>
                    </a:lnTo>
                    <a:lnTo>
                      <a:pt x="289306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3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54" name="직사각형 53"/>
            <p:cNvSpPr/>
            <p:nvPr/>
          </p:nvSpPr>
          <p:spPr>
            <a:xfrm>
              <a:off x="2651516" y="4339109"/>
              <a:ext cx="9861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 smtClean="0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Eclipse</a:t>
              </a:r>
              <a:r>
                <a:rPr kumimoji="0" lang="ko-KR" altLang="en-US" sz="1200" b="1" kern="0" dirty="0" smtClean="0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기반</a:t>
              </a:r>
              <a:endParaRPr kumimoji="0" lang="en-US" altLang="ko-KR" sz="1200" b="1" kern="0" dirty="0" smtClean="0">
                <a:solidFill>
                  <a:srgbClr val="003366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kern="0" dirty="0" smtClean="0">
                  <a:solidFill>
                    <a:srgbClr val="003366"/>
                  </a:solidFill>
                  <a:latin typeface="맑은 고딕" pitchFamily="50" charset="-127"/>
                  <a:ea typeface="맑은 고딕" pitchFamily="50" charset="-127"/>
                </a:rPr>
                <a:t>개발도구</a:t>
              </a:r>
            </a:p>
          </p:txBody>
        </p:sp>
        <p:pic>
          <p:nvPicPr>
            <p:cNvPr id="55" name="Picture 2" descr="eclips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704" y="3659902"/>
              <a:ext cx="648000" cy="721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6. </a:t>
            </a:r>
            <a:r>
              <a:rPr lang="ko-KR" altLang="en-US" dirty="0" smtClean="0"/>
              <a:t>보안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6.1 </a:t>
            </a:r>
            <a:r>
              <a:rPr lang="ko-KR" altLang="en-US" dirty="0" smtClean="0"/>
              <a:t>보안 정책 및 기능</a:t>
            </a:r>
            <a:endParaRPr lang="en-US" altLang="ko-KR" dirty="0" smtClean="0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r>
              <a:rPr kumimoji="0" lang="en-US" altLang="ko-KR" dirty="0" smtClean="0"/>
              <a:t>WAS</a:t>
            </a:r>
            <a:r>
              <a:rPr kumimoji="0" lang="ko-KR" altLang="en-US" dirty="0" smtClean="0"/>
              <a:t>인 </a:t>
            </a:r>
            <a:r>
              <a:rPr kumimoji="0" lang="en-US" altLang="ko-KR" dirty="0" smtClean="0"/>
              <a:t>JEUS </a:t>
            </a:r>
            <a:r>
              <a:rPr kumimoji="0" lang="ko-KR" altLang="en-US" dirty="0" smtClean="0"/>
              <a:t>내의 모든 자원에 대한 사용자 권한 부여 체크 및 다양한 사용자 인증과 권한 관리 기능이 제공됩니다</a:t>
            </a:r>
            <a:r>
              <a:rPr kumimoji="0" lang="en-US" altLang="ko-KR" dirty="0" smtClean="0"/>
              <a:t>. </a:t>
            </a:r>
            <a:r>
              <a:rPr kumimoji="0" lang="ko-KR" altLang="en-US" dirty="0" smtClean="0"/>
              <a:t>또한 </a:t>
            </a:r>
            <a:r>
              <a:rPr kumimoji="0" lang="en-US" altLang="ko-KR" dirty="0" smtClean="0"/>
              <a:t>SSL, X.509 </a:t>
            </a:r>
            <a:r>
              <a:rPr kumimoji="0" lang="ko-KR" altLang="en-US" dirty="0" smtClean="0"/>
              <a:t>등의 보안 프로토콜을 지원합니다</a:t>
            </a:r>
            <a:r>
              <a:rPr kumimoji="0" lang="en-US" altLang="ko-KR" dirty="0" smtClean="0"/>
              <a:t>.</a:t>
            </a: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417364" y="2072680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인증</a:t>
            </a:r>
            <a:r>
              <a:rPr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권한 관리 및 다단계 보안</a:t>
            </a:r>
          </a:p>
        </p:txBody>
      </p:sp>
      <p:grpSp>
        <p:nvGrpSpPr>
          <p:cNvPr id="68" name="그룹 67"/>
          <p:cNvGrpSpPr/>
          <p:nvPr/>
        </p:nvGrpSpPr>
        <p:grpSpPr>
          <a:xfrm>
            <a:off x="418841" y="6169818"/>
            <a:ext cx="2956828" cy="184666"/>
            <a:chOff x="341312" y="2191410"/>
            <a:chExt cx="2956828" cy="184666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다단계 보안 기능</a:t>
              </a: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71" name="직사각형 70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4" name="L 도형 73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418841" y="2433042"/>
            <a:ext cx="2956828" cy="184666"/>
            <a:chOff x="341312" y="2191410"/>
            <a:chExt cx="2956828" cy="184666"/>
          </a:xfrm>
        </p:grpSpPr>
        <p:sp>
          <p:nvSpPr>
            <p:cNvPr id="76" name="TextBox 75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인증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권한 정책 관리</a:t>
              </a:r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78" name="직사각형 77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9" name="L 도형 78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80" name="Rectangle 114"/>
          <p:cNvSpPr>
            <a:spLocks noChangeAspect="1" noChangeArrowheads="1"/>
          </p:cNvSpPr>
          <p:nvPr/>
        </p:nvSpPr>
        <p:spPr bwMode="auto">
          <a:xfrm>
            <a:off x="4612401" y="2783024"/>
            <a:ext cx="2006691" cy="792426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사용자 계정에 대한 인증 및 오브젝트에 대한 접근 권한을 제공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어플리케이션별로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별도 보안 도메인을 구성하여 해당 어플리케이션 에 리소스 사용권한을 사용자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계정별로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구성하도록 지원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11564" y="2783024"/>
            <a:ext cx="3856037" cy="2721924"/>
            <a:chOff x="719138" y="3504609"/>
            <a:chExt cx="3856037" cy="2721924"/>
          </a:xfrm>
        </p:grpSpPr>
        <p:sp>
          <p:nvSpPr>
            <p:cNvPr id="81" name="AutoShape 12"/>
            <p:cNvSpPr>
              <a:spLocks noChangeArrowheads="1"/>
            </p:cNvSpPr>
            <p:nvPr/>
          </p:nvSpPr>
          <p:spPr bwMode="auto">
            <a:xfrm>
              <a:off x="719138" y="3504609"/>
              <a:ext cx="3856037" cy="2721924"/>
            </a:xfrm>
            <a:prstGeom prst="roundRect">
              <a:avLst>
                <a:gd name="adj" fmla="val 3847"/>
              </a:avLst>
            </a:prstGeom>
            <a:solidFill>
              <a:srgbClr val="FCF9F6"/>
            </a:solidFill>
            <a:ln w="28575" algn="ctr">
              <a:solidFill>
                <a:srgbClr val="769DC0"/>
              </a:solidFill>
              <a:round/>
              <a:headEnd/>
              <a:tailEnd/>
            </a:ln>
          </p:spPr>
          <p:txBody>
            <a:bodyPr lIns="72000" rIns="0"/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Security </a:t>
              </a:r>
              <a:r>
                <a:rPr lang="en-US" altLang="ko-KR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Domain</a:t>
              </a:r>
              <a:endPara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2" name="AutoShape 14"/>
            <p:cNvSpPr>
              <a:spLocks noChangeArrowheads="1"/>
            </p:cNvSpPr>
            <p:nvPr/>
          </p:nvSpPr>
          <p:spPr bwMode="auto">
            <a:xfrm>
              <a:off x="798513" y="3958263"/>
              <a:ext cx="1163637" cy="22225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Principal</a:t>
              </a:r>
            </a:p>
          </p:txBody>
        </p:sp>
        <p:sp>
          <p:nvSpPr>
            <p:cNvPr id="83" name="AutoShape 15"/>
            <p:cNvSpPr>
              <a:spLocks noChangeArrowheads="1"/>
            </p:cNvSpPr>
            <p:nvPr/>
          </p:nvSpPr>
          <p:spPr bwMode="auto">
            <a:xfrm>
              <a:off x="2065338" y="3958263"/>
              <a:ext cx="1166812" cy="22225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1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Role</a:t>
              </a:r>
            </a:p>
          </p:txBody>
        </p:sp>
        <p:sp>
          <p:nvSpPr>
            <p:cNvPr id="84" name="AutoShape 16"/>
            <p:cNvSpPr>
              <a:spLocks noChangeArrowheads="1"/>
            </p:cNvSpPr>
            <p:nvPr/>
          </p:nvSpPr>
          <p:spPr bwMode="auto">
            <a:xfrm>
              <a:off x="3333750" y="3958263"/>
              <a:ext cx="1166813" cy="22225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1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Resource </a:t>
              </a:r>
            </a:p>
          </p:txBody>
        </p:sp>
        <p:sp>
          <p:nvSpPr>
            <p:cNvPr id="85" name="AutoShape 17"/>
            <p:cNvSpPr>
              <a:spLocks noChangeArrowheads="1"/>
            </p:cNvSpPr>
            <p:nvPr/>
          </p:nvSpPr>
          <p:spPr bwMode="auto">
            <a:xfrm>
              <a:off x="820738" y="4336308"/>
              <a:ext cx="1116012" cy="1766888"/>
            </a:xfrm>
            <a:prstGeom prst="roundRect">
              <a:avLst>
                <a:gd name="adj" fmla="val 4676"/>
              </a:avLst>
            </a:prstGeom>
            <a:solidFill>
              <a:srgbClr val="D9E2EB"/>
            </a:solidFill>
            <a:ln w="19050" algn="ctr">
              <a:solidFill>
                <a:srgbClr val="B2B2B2"/>
              </a:solidFill>
              <a:prstDash val="dash"/>
              <a:round/>
              <a:headEnd/>
              <a:tailEnd/>
            </a:ln>
          </p:spPr>
          <p:txBody>
            <a:bodyPr wrap="none" lIns="101809" tIns="50905" rIns="101809" bIns="50905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AutoShape 18"/>
            <p:cNvSpPr>
              <a:spLocks noChangeArrowheads="1"/>
            </p:cNvSpPr>
            <p:nvPr/>
          </p:nvSpPr>
          <p:spPr bwMode="auto">
            <a:xfrm>
              <a:off x="909638" y="4417271"/>
              <a:ext cx="958850" cy="1058862"/>
            </a:xfrm>
            <a:prstGeom prst="roundRect">
              <a:avLst>
                <a:gd name="adj" fmla="val 4676"/>
              </a:avLst>
            </a:prstGeom>
            <a:noFill/>
            <a:ln w="19050" algn="ctr">
              <a:solidFill>
                <a:srgbClr val="B2B2B2"/>
              </a:solidFill>
              <a:prstDash val="dash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Oval 19"/>
            <p:cNvSpPr>
              <a:spLocks noChangeArrowheads="1"/>
            </p:cNvSpPr>
            <p:nvPr/>
          </p:nvSpPr>
          <p:spPr bwMode="auto">
            <a:xfrm>
              <a:off x="1022350" y="4737946"/>
              <a:ext cx="349250" cy="31432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Kim</a:t>
              </a:r>
            </a:p>
          </p:txBody>
        </p:sp>
        <p:sp>
          <p:nvSpPr>
            <p:cNvPr id="88" name="Oval 20"/>
            <p:cNvSpPr>
              <a:spLocks noChangeArrowheads="1"/>
            </p:cNvSpPr>
            <p:nvPr/>
          </p:nvSpPr>
          <p:spPr bwMode="auto">
            <a:xfrm>
              <a:off x="1022350" y="5091958"/>
              <a:ext cx="352425" cy="31591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Lee</a:t>
              </a:r>
            </a:p>
          </p:txBody>
        </p: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1374775" y="4906221"/>
              <a:ext cx="403225" cy="31432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Park</a:t>
              </a:r>
            </a:p>
          </p:txBody>
        </p:sp>
        <p:sp>
          <p:nvSpPr>
            <p:cNvPr id="90" name="AutoShape 22"/>
            <p:cNvSpPr>
              <a:spLocks noChangeArrowheads="1"/>
            </p:cNvSpPr>
            <p:nvPr/>
          </p:nvSpPr>
          <p:spPr bwMode="auto">
            <a:xfrm>
              <a:off x="2089150" y="4336308"/>
              <a:ext cx="1116013" cy="1766888"/>
            </a:xfrm>
            <a:prstGeom prst="roundRect">
              <a:avLst>
                <a:gd name="adj" fmla="val 4676"/>
              </a:avLst>
            </a:prstGeom>
            <a:solidFill>
              <a:srgbClr val="D9E2EB"/>
            </a:solidFill>
            <a:ln w="19050" algn="ctr">
              <a:solidFill>
                <a:srgbClr val="B2B2B2"/>
              </a:solidFill>
              <a:prstDash val="dash"/>
              <a:round/>
              <a:headEnd/>
              <a:tailEnd/>
            </a:ln>
          </p:spPr>
          <p:txBody>
            <a:bodyPr wrap="none" lIns="101809" tIns="50905" rIns="101809" bIns="50905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1" name="AutoShape 23"/>
            <p:cNvSpPr>
              <a:spLocks noChangeArrowheads="1"/>
            </p:cNvSpPr>
            <p:nvPr/>
          </p:nvSpPr>
          <p:spPr bwMode="auto">
            <a:xfrm>
              <a:off x="3359150" y="4336308"/>
              <a:ext cx="1116013" cy="1766888"/>
            </a:xfrm>
            <a:prstGeom prst="roundRect">
              <a:avLst>
                <a:gd name="adj" fmla="val 4676"/>
              </a:avLst>
            </a:prstGeom>
            <a:solidFill>
              <a:srgbClr val="D9E2EB"/>
            </a:solidFill>
            <a:ln w="19050" algn="ctr">
              <a:solidFill>
                <a:srgbClr val="B2B2B2"/>
              </a:solidFill>
              <a:prstDash val="dash"/>
              <a:round/>
              <a:headEnd/>
              <a:tailEnd/>
            </a:ln>
          </p:spPr>
          <p:txBody>
            <a:bodyPr wrap="none" lIns="101809" tIns="50905" rIns="101809" bIns="50905"/>
            <a:lstStyle/>
            <a:p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2" name="AutoShape 24"/>
            <p:cNvSpPr>
              <a:spLocks noChangeArrowheads="1"/>
            </p:cNvSpPr>
            <p:nvPr/>
          </p:nvSpPr>
          <p:spPr bwMode="auto">
            <a:xfrm>
              <a:off x="3516313" y="4555383"/>
              <a:ext cx="804862" cy="635000"/>
            </a:xfrm>
            <a:prstGeom prst="can">
              <a:avLst>
                <a:gd name="adj" fmla="val 33884"/>
              </a:avLst>
            </a:prstGeom>
            <a:solidFill>
              <a:schemeClr val="bg1"/>
            </a:solidFill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defTabSz="1017588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sz="800" dirty="0" err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jndi</a:t>
              </a:r>
              <a:r>
                <a:rPr lang="en-US" altLang="ko-KR" sz="80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en-US" altLang="ko-KR" sz="800" dirty="0" err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jeus</a:t>
              </a:r>
              <a:r>
                <a:rPr lang="en-US" altLang="ko-KR" sz="80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 server,</a:t>
              </a:r>
            </a:p>
            <a:p>
              <a:pPr algn="ctr" defTabSz="1017588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sz="800" dirty="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EJB Engine etc..</a:t>
              </a:r>
            </a:p>
          </p:txBody>
        </p:sp>
        <p:sp>
          <p:nvSpPr>
            <p:cNvPr id="93" name="AutoShape 25"/>
            <p:cNvSpPr>
              <a:spLocks noChangeArrowheads="1"/>
            </p:cNvSpPr>
            <p:nvPr/>
          </p:nvSpPr>
          <p:spPr bwMode="auto">
            <a:xfrm>
              <a:off x="3509963" y="5403108"/>
              <a:ext cx="806450" cy="635000"/>
            </a:xfrm>
            <a:prstGeom prst="can">
              <a:avLst>
                <a:gd name="adj" fmla="val 33884"/>
              </a:avLst>
            </a:prstGeom>
            <a:solidFill>
              <a:schemeClr val="bg1"/>
            </a:solidFill>
            <a:ln w="19050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defTabSz="1017588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sz="80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EJB module,</a:t>
              </a:r>
            </a:p>
            <a:p>
              <a:pPr algn="ctr" defTabSz="1017588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sz="800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Web module</a:t>
              </a:r>
            </a:p>
          </p:txBody>
        </p:sp>
        <p:sp>
          <p:nvSpPr>
            <p:cNvPr id="94" name="Rectangle 26"/>
            <p:cNvSpPr>
              <a:spLocks noChangeArrowheads="1"/>
            </p:cNvSpPr>
            <p:nvPr/>
          </p:nvSpPr>
          <p:spPr bwMode="auto">
            <a:xfrm>
              <a:off x="827088" y="4434733"/>
              <a:ext cx="615950" cy="2254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1809" tIns="50905" rIns="101809" bIns="50905">
              <a:spAutoFit/>
            </a:bodyPr>
            <a:lstStyle/>
            <a:p>
              <a:pPr algn="ctr" defTabSz="1017588">
                <a:spcBef>
                  <a:spcPct val="50000"/>
                </a:spcBef>
              </a:pPr>
              <a:r>
                <a:rPr lang="ko-KR" altLang="en-US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영업부서</a:t>
              </a:r>
            </a:p>
          </p:txBody>
        </p:sp>
        <p:sp>
          <p:nvSpPr>
            <p:cNvPr id="95" name="Rectangle 27"/>
            <p:cNvSpPr>
              <a:spLocks noChangeArrowheads="1"/>
            </p:cNvSpPr>
            <p:nvPr/>
          </p:nvSpPr>
          <p:spPr bwMode="auto">
            <a:xfrm>
              <a:off x="3421063" y="4375996"/>
              <a:ext cx="1036637" cy="2254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1809" tIns="50905" rIns="101809" bIns="50905">
              <a:spAutoFit/>
            </a:bodyPr>
            <a:lstStyle/>
            <a:p>
              <a:pPr algn="ctr" defTabSz="1017588">
                <a:spcBef>
                  <a:spcPct val="50000"/>
                </a:spcBef>
              </a:pPr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System Resource</a:t>
              </a:r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3435350" y="5207846"/>
              <a:ext cx="887413" cy="2254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101809" tIns="50905" rIns="101809" bIns="50905">
              <a:spAutoFit/>
            </a:bodyPr>
            <a:lstStyle/>
            <a:p>
              <a:pPr algn="ctr" defTabSz="1017588">
                <a:spcBef>
                  <a:spcPct val="50000"/>
                </a:spcBef>
              </a:pPr>
              <a:r>
                <a:rPr lang="en-US" altLang="en-US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App</a:t>
              </a:r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 Resource</a:t>
              </a:r>
            </a:p>
          </p:txBody>
        </p:sp>
        <p:sp>
          <p:nvSpPr>
            <p:cNvPr id="97" name="Line 29"/>
            <p:cNvSpPr>
              <a:spLocks noChangeShapeType="1"/>
            </p:cNvSpPr>
            <p:nvPr/>
          </p:nvSpPr>
          <p:spPr bwMode="auto">
            <a:xfrm flipV="1">
              <a:off x="1785938" y="4620471"/>
              <a:ext cx="506412" cy="3556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98" name="Line 30"/>
            <p:cNvSpPr>
              <a:spLocks noChangeShapeType="1"/>
            </p:cNvSpPr>
            <p:nvPr/>
          </p:nvSpPr>
          <p:spPr bwMode="auto">
            <a:xfrm>
              <a:off x="3054350" y="4620471"/>
              <a:ext cx="454025" cy="106521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104" name="Line 31"/>
            <p:cNvSpPr>
              <a:spLocks noChangeShapeType="1"/>
            </p:cNvSpPr>
            <p:nvPr/>
          </p:nvSpPr>
          <p:spPr bwMode="auto">
            <a:xfrm>
              <a:off x="2901950" y="5049096"/>
              <a:ext cx="608013" cy="63976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105" name="Line 32"/>
            <p:cNvSpPr>
              <a:spLocks noChangeShapeType="1"/>
            </p:cNvSpPr>
            <p:nvPr/>
          </p:nvSpPr>
          <p:spPr bwMode="auto">
            <a:xfrm>
              <a:off x="2851150" y="5476133"/>
              <a:ext cx="658813" cy="2127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106" name="Line 33"/>
            <p:cNvSpPr>
              <a:spLocks noChangeShapeType="1"/>
            </p:cNvSpPr>
            <p:nvPr/>
          </p:nvSpPr>
          <p:spPr bwMode="auto">
            <a:xfrm flipV="1">
              <a:off x="2901950" y="4907808"/>
              <a:ext cx="608013" cy="9207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 flipV="1">
              <a:off x="2901950" y="4907808"/>
              <a:ext cx="608013" cy="1412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108" name="Oval 35"/>
            <p:cNvSpPr>
              <a:spLocks noChangeArrowheads="1"/>
            </p:cNvSpPr>
            <p:nvPr/>
          </p:nvSpPr>
          <p:spPr bwMode="auto">
            <a:xfrm>
              <a:off x="2276475" y="4479183"/>
              <a:ext cx="766763" cy="31591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ko-KR" altLang="en-US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영업부 </a:t>
              </a:r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Role</a:t>
              </a:r>
            </a:p>
          </p:txBody>
        </p:sp>
        <p:sp>
          <p:nvSpPr>
            <p:cNvPr id="109" name="Oval 36"/>
            <p:cNvSpPr>
              <a:spLocks noChangeArrowheads="1"/>
            </p:cNvSpPr>
            <p:nvPr/>
          </p:nvSpPr>
          <p:spPr bwMode="auto">
            <a:xfrm>
              <a:off x="2387600" y="4880821"/>
              <a:ext cx="515938" cy="315912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Role A</a:t>
              </a:r>
            </a:p>
          </p:txBody>
        </p:sp>
        <p:sp>
          <p:nvSpPr>
            <p:cNvPr id="110" name="Oval 37"/>
            <p:cNvSpPr>
              <a:spLocks noChangeArrowheads="1"/>
            </p:cNvSpPr>
            <p:nvPr/>
          </p:nvSpPr>
          <p:spPr bwMode="auto">
            <a:xfrm>
              <a:off x="2414588" y="5269758"/>
              <a:ext cx="465137" cy="31591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RoleB</a:t>
              </a:r>
            </a:p>
          </p:txBody>
        </p:sp>
        <p:sp>
          <p:nvSpPr>
            <p:cNvPr id="111" name="Oval 38"/>
            <p:cNvSpPr>
              <a:spLocks noChangeArrowheads="1"/>
            </p:cNvSpPr>
            <p:nvPr/>
          </p:nvSpPr>
          <p:spPr bwMode="auto">
            <a:xfrm>
              <a:off x="2408238" y="5660283"/>
              <a:ext cx="473075" cy="31432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RoleC</a:t>
              </a:r>
            </a:p>
          </p:txBody>
        </p:sp>
        <p:sp>
          <p:nvSpPr>
            <p:cNvPr id="112" name="Line 39"/>
            <p:cNvSpPr>
              <a:spLocks noChangeShapeType="1"/>
            </p:cNvSpPr>
            <p:nvPr/>
          </p:nvSpPr>
          <p:spPr bwMode="auto">
            <a:xfrm flipV="1">
              <a:off x="1328738" y="5047508"/>
              <a:ext cx="1065212" cy="5683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113" name="Line 40"/>
            <p:cNvSpPr>
              <a:spLocks noChangeShapeType="1"/>
            </p:cNvSpPr>
            <p:nvPr/>
          </p:nvSpPr>
          <p:spPr bwMode="auto">
            <a:xfrm>
              <a:off x="1328738" y="5615833"/>
              <a:ext cx="1065212" cy="1412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114" name="Line 41"/>
            <p:cNvSpPr>
              <a:spLocks noChangeShapeType="1"/>
            </p:cNvSpPr>
            <p:nvPr/>
          </p:nvSpPr>
          <p:spPr bwMode="auto">
            <a:xfrm flipV="1">
              <a:off x="1785938" y="5476133"/>
              <a:ext cx="608012" cy="2809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 type="triangle" w="med" len="med"/>
            </a:ln>
          </p:spPr>
          <p:txBody>
            <a:bodyPr tIns="46800" anchor="ctr"/>
            <a:lstStyle/>
            <a:p>
              <a:endParaRPr lang="ko-KR" altLang="en-US"/>
            </a:p>
          </p:txBody>
        </p:sp>
        <p:sp>
          <p:nvSpPr>
            <p:cNvPr id="115" name="Oval 42"/>
            <p:cNvSpPr>
              <a:spLocks noChangeArrowheads="1"/>
            </p:cNvSpPr>
            <p:nvPr/>
          </p:nvSpPr>
          <p:spPr bwMode="auto">
            <a:xfrm>
              <a:off x="985838" y="5563446"/>
              <a:ext cx="395287" cy="315912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Choi</a:t>
              </a:r>
            </a:p>
          </p:txBody>
        </p:sp>
        <p:sp>
          <p:nvSpPr>
            <p:cNvPr id="116" name="Oval 43"/>
            <p:cNvSpPr>
              <a:spLocks noChangeArrowheads="1"/>
            </p:cNvSpPr>
            <p:nvPr/>
          </p:nvSpPr>
          <p:spPr bwMode="auto">
            <a:xfrm>
              <a:off x="1465263" y="5711083"/>
              <a:ext cx="366712" cy="31591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101809" tIns="50905" rIns="101809" bIns="50905" anchor="ctr"/>
            <a:lstStyle/>
            <a:p>
              <a:pPr algn="ctr" defTabSz="1017588"/>
              <a:r>
                <a:rPr lang="en-US" altLang="ko-KR" sz="800" b="1">
                  <a:solidFill>
                    <a:srgbClr val="1C1C1C"/>
                  </a:solidFill>
                  <a:latin typeface="맑은 고딕" pitchFamily="50" charset="-127"/>
                  <a:ea typeface="맑은 고딕" pitchFamily="50" charset="-127"/>
                </a:rPr>
                <a:t>Ann</a:t>
              </a:r>
            </a:p>
          </p:txBody>
        </p:sp>
        <p:sp>
          <p:nvSpPr>
            <p:cNvPr id="118" name="Text Box 44"/>
            <p:cNvSpPr txBox="1">
              <a:spLocks noChangeArrowheads="1"/>
            </p:cNvSpPr>
            <p:nvPr/>
          </p:nvSpPr>
          <p:spPr bwMode="auto">
            <a:xfrm>
              <a:off x="1150938" y="4479183"/>
              <a:ext cx="685800" cy="2444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ko-KR" sz="800" b="1" dirty="0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Dynamic Permission</a:t>
              </a:r>
            </a:p>
          </p:txBody>
        </p:sp>
        <p:sp>
          <p:nvSpPr>
            <p:cNvPr id="119" name="Text Box 45"/>
            <p:cNvSpPr txBox="1">
              <a:spLocks noChangeArrowheads="1"/>
            </p:cNvSpPr>
            <p:nvPr/>
          </p:nvSpPr>
          <p:spPr bwMode="auto">
            <a:xfrm>
              <a:off x="1852613" y="4742708"/>
              <a:ext cx="1225550" cy="1222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800" b="1">
                  <a:solidFill>
                    <a:srgbClr val="FF3300"/>
                  </a:solidFill>
                  <a:latin typeface="맑은 고딕" pitchFamily="50" charset="-127"/>
                  <a:ea typeface="맑은 고딕" pitchFamily="50" charset="-127"/>
                </a:rPr>
                <a:t>AM 9:00 ~ 6:00</a:t>
              </a:r>
            </a:p>
          </p:txBody>
        </p:sp>
      </p:grpSp>
      <p:sp>
        <p:nvSpPr>
          <p:cNvPr id="120" name="Rectangle 114"/>
          <p:cNvSpPr>
            <a:spLocks noChangeAspect="1" noChangeArrowheads="1"/>
          </p:cNvSpPr>
          <p:nvPr/>
        </p:nvSpPr>
        <p:spPr bwMode="auto">
          <a:xfrm>
            <a:off x="4612401" y="6563494"/>
            <a:ext cx="1977911" cy="715571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단계별 보안 지원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(Data, Application, System, Network)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ACL, LDAP, SSL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X.509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등의 보안 프로토콜을 지원하여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암호화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전송구간 암호화를 지원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2" name="Group 47"/>
          <p:cNvGrpSpPr>
            <a:grpSpLocks/>
          </p:cNvGrpSpPr>
          <p:nvPr/>
        </p:nvGrpSpPr>
        <p:grpSpPr bwMode="auto">
          <a:xfrm>
            <a:off x="511564" y="6546845"/>
            <a:ext cx="4008437" cy="2411572"/>
            <a:chOff x="398" y="4324"/>
            <a:chExt cx="3619" cy="1499"/>
          </a:xfrm>
        </p:grpSpPr>
        <p:grpSp>
          <p:nvGrpSpPr>
            <p:cNvPr id="178" name="Group 48"/>
            <p:cNvGrpSpPr>
              <a:grpSpLocks/>
            </p:cNvGrpSpPr>
            <p:nvPr/>
          </p:nvGrpSpPr>
          <p:grpSpPr bwMode="auto">
            <a:xfrm>
              <a:off x="867" y="4348"/>
              <a:ext cx="2472" cy="1475"/>
              <a:chOff x="2157" y="-134"/>
              <a:chExt cx="6040" cy="2748"/>
            </a:xfrm>
          </p:grpSpPr>
          <p:grpSp>
            <p:nvGrpSpPr>
              <p:cNvPr id="195" name="Group 49"/>
              <p:cNvGrpSpPr>
                <a:grpSpLocks/>
              </p:cNvGrpSpPr>
              <p:nvPr/>
            </p:nvGrpSpPr>
            <p:grpSpPr bwMode="auto">
              <a:xfrm>
                <a:off x="2157" y="-134"/>
                <a:ext cx="6040" cy="2748"/>
                <a:chOff x="2144" y="76"/>
                <a:chExt cx="6040" cy="2748"/>
              </a:xfrm>
            </p:grpSpPr>
            <p:pic>
              <p:nvPicPr>
                <p:cNvPr id="197" name="Picture 50" descr="주요사업분야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30000" contrast="-42000"/>
                  <a:grayscl/>
                </a:blip>
                <a:srcRect/>
                <a:stretch>
                  <a:fillRect/>
                </a:stretch>
              </p:blipFill>
              <p:spPr bwMode="auto">
                <a:xfrm>
                  <a:off x="2144" y="76"/>
                  <a:ext cx="6040" cy="2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8" name="Oval 51"/>
                <p:cNvSpPr>
                  <a:spLocks noChangeArrowheads="1"/>
                </p:cNvSpPr>
                <p:nvPr/>
              </p:nvSpPr>
              <p:spPr bwMode="auto">
                <a:xfrm>
                  <a:off x="3362" y="589"/>
                  <a:ext cx="3699" cy="1715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pic>
            <p:nvPicPr>
              <p:cNvPr id="196" name="Picture 52" descr="주요사업분야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17" y="212"/>
                <a:ext cx="4520" cy="2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9" name="Group 53"/>
            <p:cNvGrpSpPr>
              <a:grpSpLocks/>
            </p:cNvGrpSpPr>
            <p:nvPr/>
          </p:nvGrpSpPr>
          <p:grpSpPr bwMode="auto">
            <a:xfrm>
              <a:off x="698" y="4324"/>
              <a:ext cx="983" cy="241"/>
              <a:chOff x="166" y="2055"/>
              <a:chExt cx="1238" cy="57"/>
            </a:xfrm>
          </p:grpSpPr>
          <p:sp>
            <p:nvSpPr>
              <p:cNvPr id="193" name="Line 54"/>
              <p:cNvSpPr>
                <a:spLocks noChangeShapeType="1"/>
              </p:cNvSpPr>
              <p:nvPr/>
            </p:nvSpPr>
            <p:spPr bwMode="auto">
              <a:xfrm flipH="1" flipV="1">
                <a:off x="1135" y="2055"/>
                <a:ext cx="269" cy="57"/>
              </a:xfrm>
              <a:prstGeom prst="line">
                <a:avLst/>
              </a:prstGeom>
              <a:noFill/>
              <a:ln w="3175" cap="rnd">
                <a:solidFill>
                  <a:schemeClr val="bg2"/>
                </a:solidFill>
                <a:prstDash val="sysDot"/>
                <a:round/>
                <a:headEnd type="oval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4" name="Line 55"/>
              <p:cNvSpPr>
                <a:spLocks noChangeShapeType="1"/>
              </p:cNvSpPr>
              <p:nvPr/>
            </p:nvSpPr>
            <p:spPr bwMode="auto">
              <a:xfrm flipH="1">
                <a:off x="166" y="2055"/>
                <a:ext cx="969" cy="0"/>
              </a:xfrm>
              <a:prstGeom prst="line">
                <a:avLst/>
              </a:prstGeom>
              <a:noFill/>
              <a:ln w="317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0" name="Group 56"/>
            <p:cNvGrpSpPr>
              <a:grpSpLocks/>
            </p:cNvGrpSpPr>
            <p:nvPr/>
          </p:nvGrpSpPr>
          <p:grpSpPr bwMode="auto">
            <a:xfrm>
              <a:off x="698" y="4953"/>
              <a:ext cx="970" cy="206"/>
              <a:chOff x="166" y="2055"/>
              <a:chExt cx="1238" cy="57"/>
            </a:xfrm>
          </p:grpSpPr>
          <p:sp>
            <p:nvSpPr>
              <p:cNvPr id="191" name="Line 57"/>
              <p:cNvSpPr>
                <a:spLocks noChangeShapeType="1"/>
              </p:cNvSpPr>
              <p:nvPr/>
            </p:nvSpPr>
            <p:spPr bwMode="auto">
              <a:xfrm flipH="1" flipV="1">
                <a:off x="1135" y="2055"/>
                <a:ext cx="269" cy="57"/>
              </a:xfrm>
              <a:prstGeom prst="line">
                <a:avLst/>
              </a:prstGeom>
              <a:noFill/>
              <a:ln w="3175" cap="rnd">
                <a:solidFill>
                  <a:schemeClr val="bg2"/>
                </a:solidFill>
                <a:prstDash val="sysDot"/>
                <a:round/>
                <a:headEnd type="oval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2" name="Line 58"/>
              <p:cNvSpPr>
                <a:spLocks noChangeShapeType="1"/>
              </p:cNvSpPr>
              <p:nvPr/>
            </p:nvSpPr>
            <p:spPr bwMode="auto">
              <a:xfrm flipH="1">
                <a:off x="166" y="2055"/>
                <a:ext cx="969" cy="0"/>
              </a:xfrm>
              <a:prstGeom prst="line">
                <a:avLst/>
              </a:prstGeom>
              <a:noFill/>
              <a:ln w="317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1" name="Group 59"/>
            <p:cNvGrpSpPr>
              <a:grpSpLocks/>
            </p:cNvGrpSpPr>
            <p:nvPr/>
          </p:nvGrpSpPr>
          <p:grpSpPr bwMode="auto">
            <a:xfrm flipH="1">
              <a:off x="2450" y="4393"/>
              <a:ext cx="1030" cy="310"/>
              <a:chOff x="166" y="2055"/>
              <a:chExt cx="1238" cy="57"/>
            </a:xfrm>
          </p:grpSpPr>
          <p:sp>
            <p:nvSpPr>
              <p:cNvPr id="189" name="Line 60"/>
              <p:cNvSpPr>
                <a:spLocks noChangeShapeType="1"/>
              </p:cNvSpPr>
              <p:nvPr/>
            </p:nvSpPr>
            <p:spPr bwMode="auto">
              <a:xfrm flipH="1" flipV="1">
                <a:off x="1135" y="2055"/>
                <a:ext cx="269" cy="57"/>
              </a:xfrm>
              <a:prstGeom prst="line">
                <a:avLst/>
              </a:prstGeom>
              <a:noFill/>
              <a:ln w="3175" cap="rnd">
                <a:solidFill>
                  <a:schemeClr val="bg2"/>
                </a:solidFill>
                <a:prstDash val="sysDot"/>
                <a:round/>
                <a:headEnd type="oval" w="med" len="med"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90" name="Line 61"/>
              <p:cNvSpPr>
                <a:spLocks noChangeShapeType="1"/>
              </p:cNvSpPr>
              <p:nvPr/>
            </p:nvSpPr>
            <p:spPr bwMode="auto">
              <a:xfrm flipH="1">
                <a:off x="166" y="2055"/>
                <a:ext cx="969" cy="0"/>
              </a:xfrm>
              <a:prstGeom prst="line">
                <a:avLst/>
              </a:prstGeom>
              <a:noFill/>
              <a:ln w="3175" cap="rnd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82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019" y="5030"/>
              <a:ext cx="163" cy="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000" b="1" i="1" kern="1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-윤고딕140"/>
                </a:rPr>
                <a:t>DATA</a:t>
              </a:r>
              <a:endParaRPr lang="ko-KR" altLang="en-US" sz="1000" b="1" i="1" kern="10">
                <a:ln w="190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-윤고딕140"/>
              </a:endParaRPr>
            </a:p>
          </p:txBody>
        </p:sp>
        <p:sp>
          <p:nvSpPr>
            <p:cNvPr id="183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1909" y="4777"/>
              <a:ext cx="383" cy="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000" b="1" i="1" kern="10">
                  <a:ln w="1905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-윤고딕140"/>
                </a:rPr>
                <a:t>APPLICATION</a:t>
              </a:r>
              <a:endParaRPr lang="ko-KR" altLang="en-US" sz="1000" b="1" i="1" kern="10">
                <a:ln w="1905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-윤고딕140"/>
              </a:endParaRPr>
            </a:p>
          </p:txBody>
        </p:sp>
        <p:sp>
          <p:nvSpPr>
            <p:cNvPr id="184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1984" y="4578"/>
              <a:ext cx="233" cy="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000" b="1" i="1" kern="10">
                  <a:ln w="19050">
                    <a:noFill/>
                    <a:round/>
                    <a:headEnd/>
                    <a:tailEnd/>
                  </a:ln>
                  <a:solidFill>
                    <a:srgbClr val="292929"/>
                  </a:solidFill>
                  <a:latin typeface="-윤고딕140"/>
                </a:rPr>
                <a:t>SYSTEM</a:t>
              </a:r>
              <a:endParaRPr lang="ko-KR" altLang="en-US" sz="1000" b="1" i="1" kern="10">
                <a:ln w="19050">
                  <a:noFill/>
                  <a:round/>
                  <a:headEnd/>
                  <a:tailEnd/>
                </a:ln>
                <a:solidFill>
                  <a:srgbClr val="292929"/>
                </a:solidFill>
                <a:latin typeface="-윤고딕140"/>
              </a:endParaRPr>
            </a:p>
          </p:txBody>
        </p:sp>
        <p:sp>
          <p:nvSpPr>
            <p:cNvPr id="185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1958" y="4441"/>
              <a:ext cx="285" cy="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000" b="1" i="1" kern="10">
                  <a:ln w="19050">
                    <a:noFill/>
                    <a:round/>
                    <a:headEnd/>
                    <a:tailEnd/>
                  </a:ln>
                  <a:solidFill>
                    <a:srgbClr val="292929"/>
                  </a:solidFill>
                  <a:latin typeface="-윤고딕140"/>
                </a:rPr>
                <a:t>NETWORK</a:t>
              </a:r>
              <a:endParaRPr lang="ko-KR" altLang="en-US" sz="1000" b="1" i="1" kern="10">
                <a:ln w="19050">
                  <a:noFill/>
                  <a:round/>
                  <a:headEnd/>
                  <a:tailEnd/>
                </a:ln>
                <a:solidFill>
                  <a:srgbClr val="292929"/>
                </a:solidFill>
                <a:latin typeface="-윤고딕140"/>
              </a:endParaRPr>
            </a:p>
          </p:txBody>
        </p:sp>
        <p:sp>
          <p:nvSpPr>
            <p:cNvPr id="186" name="Text Box 66"/>
            <p:cNvSpPr txBox="1">
              <a:spLocks noChangeArrowheads="1"/>
            </p:cNvSpPr>
            <p:nvPr/>
          </p:nvSpPr>
          <p:spPr bwMode="auto">
            <a:xfrm>
              <a:off x="2964" y="4406"/>
              <a:ext cx="1053" cy="72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fontAlgn="ctr" latinLnBrk="0">
                <a:spcBef>
                  <a:spcPct val="10000"/>
                </a:spcBef>
                <a:buClr>
                  <a:srgbClr val="649BA8"/>
                </a:buClr>
                <a:buSzPct val="85000"/>
                <a:buFont typeface="-윤고딕140"/>
                <a:buNone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Role-Based Access Control   (</a:t>
              </a: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美</a:t>
              </a: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, NIST)</a:t>
              </a:r>
            </a:p>
            <a:p>
              <a:pPr marL="206375" lvl="1" indent="-84138" fontAlgn="ctr" latinLnBrk="0">
                <a:spcBef>
                  <a:spcPct val="1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</a:pP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파일</a:t>
              </a:r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디렉터리 객체에 대한 직무 기반의 접근 제어 수행</a:t>
              </a:r>
            </a:p>
            <a:p>
              <a:pPr marL="206375" lvl="1" indent="-84138" fontAlgn="ctr" latinLnBrk="0">
                <a:spcBef>
                  <a:spcPct val="1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</a:pPr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Root </a:t>
              </a: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권한 최소화 및 위임 지원</a:t>
              </a:r>
            </a:p>
          </p:txBody>
        </p:sp>
        <p:sp>
          <p:nvSpPr>
            <p:cNvPr id="187" name="Text Box 67"/>
            <p:cNvSpPr txBox="1">
              <a:spLocks noChangeArrowheads="1"/>
            </p:cNvSpPr>
            <p:nvPr/>
          </p:nvSpPr>
          <p:spPr bwMode="auto">
            <a:xfrm>
              <a:off x="398" y="4349"/>
              <a:ext cx="1142" cy="390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fontAlgn="ctr" latinLnBrk="0">
                <a:spcBef>
                  <a:spcPct val="10000"/>
                </a:spcBef>
                <a:buClr>
                  <a:srgbClr val="649BA8"/>
                </a:buClr>
                <a:buSzPct val="85000"/>
                <a:buFont typeface="-윤고딕140"/>
                <a:buNone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SSL V.3</a:t>
              </a: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을  이용한 기존 </a:t>
              </a: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TCP/IP</a:t>
              </a:r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통신의 </a:t>
              </a:r>
              <a:r>
                <a:rPr lang="ko-KR" altLang="en-US" sz="900" dirty="0" err="1">
                  <a:latin typeface="맑은 고딕" pitchFamily="50" charset="-127"/>
                  <a:ea typeface="맑은 고딕" pitchFamily="50" charset="-127"/>
                </a:rPr>
                <a:t>비인증</a:t>
              </a: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 및 </a:t>
              </a:r>
              <a:r>
                <a:rPr lang="ko-KR" altLang="en-US" sz="900" dirty="0" err="1">
                  <a:latin typeface="맑은 고딕" pitchFamily="50" charset="-127"/>
                  <a:ea typeface="맑은 고딕" pitchFamily="50" charset="-127"/>
                </a:rPr>
                <a:t>비암호화</a:t>
              </a: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 통신의 취약성 제거</a:t>
              </a:r>
            </a:p>
          </p:txBody>
        </p:sp>
        <p:sp>
          <p:nvSpPr>
            <p:cNvPr id="188" name="Text Box 68"/>
            <p:cNvSpPr txBox="1">
              <a:spLocks noChangeArrowheads="1"/>
            </p:cNvSpPr>
            <p:nvPr/>
          </p:nvSpPr>
          <p:spPr bwMode="auto">
            <a:xfrm>
              <a:off x="418" y="4958"/>
              <a:ext cx="1300" cy="69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fontAlgn="ctr" latinLnBrk="0">
                <a:spcBef>
                  <a:spcPct val="10000"/>
                </a:spcBef>
                <a:buClr>
                  <a:srgbClr val="649BA8"/>
                </a:buClr>
                <a:buSzPct val="85000"/>
                <a:buFont typeface="-윤고딕140"/>
                <a:buNone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X.509 V3 </a:t>
              </a: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기술 적용</a:t>
              </a:r>
            </a:p>
            <a:p>
              <a:pPr marL="206375" lvl="1" indent="-84138" fontAlgn="ctr" latinLnBrk="0">
                <a:spcBef>
                  <a:spcPct val="1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</a:pP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사용자 인증</a:t>
              </a:r>
            </a:p>
            <a:p>
              <a:pPr marL="206375" lvl="1" indent="-84138" fontAlgn="ctr" latinLnBrk="0">
                <a:spcBef>
                  <a:spcPct val="1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</a:pP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송수신 부인 방지 </a:t>
              </a:r>
            </a:p>
            <a:p>
              <a:pPr marL="206375" lvl="1" indent="-84138" fontAlgn="ctr" latinLnBrk="0">
                <a:spcBef>
                  <a:spcPct val="1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</a:pP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공개키 방식의 통신데이터 암호화</a:t>
              </a:r>
            </a:p>
            <a:p>
              <a:pPr fontAlgn="ctr" latinLnBrk="0">
                <a:spcBef>
                  <a:spcPct val="10000"/>
                </a:spcBef>
                <a:buClr>
                  <a:srgbClr val="649BA8"/>
                </a:buClr>
                <a:buSzPct val="85000"/>
                <a:buFont typeface="-윤고딕140"/>
                <a:buNone/>
              </a:pPr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Host-Firewall </a:t>
              </a: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기능</a:t>
              </a:r>
            </a:p>
            <a:p>
              <a:pPr marL="206375" lvl="1" indent="-84138" fontAlgn="ctr" latinLnBrk="0">
                <a:spcBef>
                  <a:spcPct val="1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</a:pP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사용자</a:t>
              </a:r>
              <a:r>
                <a:rPr lang="en-US" altLang="ko-KR" sz="900" dirty="0">
                  <a:latin typeface="맑은 고딕" pitchFamily="50" charset="-127"/>
                  <a:ea typeface="맑은 고딕" pitchFamily="50" charset="-127"/>
                </a:rPr>
                <a:t>/IP/</a:t>
              </a:r>
              <a:r>
                <a:rPr lang="ko-KR" altLang="en-US" sz="900" dirty="0" err="1">
                  <a:latin typeface="맑은 고딕" pitchFamily="50" charset="-127"/>
                  <a:ea typeface="맑은 고딕" pitchFamily="50" charset="-127"/>
                </a:rPr>
                <a:t>서비스별</a:t>
              </a: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 접근 제어</a:t>
              </a:r>
            </a:p>
            <a:p>
              <a:pPr marL="206375" lvl="1" indent="-84138" fontAlgn="ctr" latinLnBrk="0">
                <a:spcBef>
                  <a:spcPct val="1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</a:pPr>
              <a:r>
                <a:rPr lang="ko-KR" altLang="en-US" sz="900" dirty="0">
                  <a:latin typeface="맑은 고딕" pitchFamily="50" charset="-127"/>
                  <a:ea typeface="맑은 고딕" pitchFamily="50" charset="-127"/>
                </a:rPr>
                <a:t>사용자 시스템 접근 허용 시간 제어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아키텍처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JEUS</a:t>
            </a:r>
            <a:r>
              <a:rPr lang="ko-KR" altLang="en-US" dirty="0" smtClean="0"/>
              <a:t>는 많은 서로 다른 모듈들로 구성되어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이러한 모듈들은 클라이언트 애플리케이션과 데이터 저장장치</a:t>
            </a:r>
            <a:r>
              <a:rPr lang="en-US" altLang="ko-KR" dirty="0" smtClean="0"/>
              <a:t>, JEUS </a:t>
            </a:r>
            <a:r>
              <a:rPr lang="ko-KR" altLang="en-US" dirty="0" smtClean="0"/>
              <a:t>사이의 통신 기술에 따라서 사용됩니다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아키텍처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40084"/>
              </p:ext>
            </p:extLst>
          </p:nvPr>
        </p:nvGraphicFramePr>
        <p:xfrm>
          <a:off x="659213" y="7192745"/>
          <a:ext cx="5662807" cy="2314140"/>
        </p:xfrm>
        <a:graphic>
          <a:graphicData uri="http://schemas.openxmlformats.org/drawingml/2006/table">
            <a:tbl>
              <a:tblPr/>
              <a:tblGrid>
                <a:gridCol w="53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Client Layer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JEUS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를 사용할 수 있는 원격 혹은 지역 애플리케이션</a:t>
                      </a: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9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Middleware Layer</a:t>
                      </a:r>
                    </a:p>
                  </a:txBody>
                  <a:tcPr marL="43200" marR="43200" marT="36000" marB="36000" vert="vert27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Domain Administration Server</a:t>
                      </a: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도메인 내 서버들 간의 설정과 모든 애플리케이션 및 리소스를 중앙에서 관리</a:t>
                      </a: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Managed Server</a:t>
                      </a: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JEUS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시스템에서 구성될 수 있는 다양한 형태의 엔진과 서비스에 대한 기반 제공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Administration Tools</a:t>
                      </a: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웹 기반 관리도구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커맨드 기반 관리도구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Source Layer</a:t>
                      </a: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103188" marR="0" lvl="0" indent="-103188" algn="l" defTabSz="9953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Back-end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의 리소스와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JEUS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시스템에 의해 사용될 수 있는 데이터 저장소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3200" marR="432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3" name="그룹 82"/>
          <p:cNvGrpSpPr/>
          <p:nvPr/>
        </p:nvGrpSpPr>
        <p:grpSpPr>
          <a:xfrm>
            <a:off x="899768" y="2844174"/>
            <a:ext cx="5202926" cy="3853708"/>
            <a:chOff x="429933" y="1873615"/>
            <a:chExt cx="8277765" cy="4408889"/>
          </a:xfrm>
        </p:grpSpPr>
        <p:sp>
          <p:nvSpPr>
            <p:cNvPr id="84" name="AutoShape 291"/>
            <p:cNvSpPr>
              <a:spLocks noChangeArrowheads="1"/>
            </p:cNvSpPr>
            <p:nvPr/>
          </p:nvSpPr>
          <p:spPr bwMode="auto">
            <a:xfrm>
              <a:off x="2948802" y="2178016"/>
              <a:ext cx="3320445" cy="4104488"/>
            </a:xfrm>
            <a:prstGeom prst="roundRect">
              <a:avLst>
                <a:gd name="adj" fmla="val 4032"/>
              </a:avLst>
            </a:prstGeom>
            <a:solidFill>
              <a:srgbClr val="22598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85" name="AutoShape 294"/>
            <p:cNvSpPr>
              <a:spLocks noChangeArrowheads="1"/>
            </p:cNvSpPr>
            <p:nvPr/>
          </p:nvSpPr>
          <p:spPr bwMode="auto">
            <a:xfrm>
              <a:off x="7195340" y="2883044"/>
              <a:ext cx="1385248" cy="355461"/>
            </a:xfrm>
            <a:prstGeom prst="can">
              <a:avLst>
                <a:gd name="adj" fmla="val 25000"/>
              </a:avLst>
            </a:prstGeom>
            <a:solidFill>
              <a:srgbClr val="FFFFFF">
                <a:lumMod val="65000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Database</a:t>
              </a:r>
            </a:p>
          </p:txBody>
        </p:sp>
        <p:sp>
          <p:nvSpPr>
            <p:cNvPr id="86" name="Line 295"/>
            <p:cNvSpPr>
              <a:spLocks noChangeShapeType="1"/>
            </p:cNvSpPr>
            <p:nvPr/>
          </p:nvSpPr>
          <p:spPr bwMode="auto">
            <a:xfrm flipV="1">
              <a:off x="2562281" y="2193727"/>
              <a:ext cx="0" cy="405539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dash"/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87" name="Rectangle 296"/>
            <p:cNvSpPr>
              <a:spLocks noChangeArrowheads="1"/>
            </p:cNvSpPr>
            <p:nvPr/>
          </p:nvSpPr>
          <p:spPr bwMode="auto">
            <a:xfrm>
              <a:off x="3091477" y="2248715"/>
              <a:ext cx="3040283" cy="74823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0" rIns="0"/>
            <a:lstStyle/>
            <a:p>
              <a:pPr marL="0" marR="0" lvl="0" indent="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  <a:cs typeface="Times New Roman" pitchFamily="18" charset="0"/>
                </a:rPr>
                <a:t>Web Server (</a:t>
              </a:r>
              <a:r>
                <a:rPr kumimoji="0" lang="en-US" altLang="ko-KR" sz="105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  <a:cs typeface="Times New Roman" pitchFamily="18" charset="0"/>
                </a:rPr>
                <a:t>WebtoB</a:t>
              </a: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  <a:cs typeface="Times New Roman" pitchFamily="18" charset="0"/>
                </a:rPr>
                <a:t>)</a:t>
              </a:r>
              <a:endParaRPr kumimoji="0" lang="en-US" altLang="ko-KR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Times New Roman" pitchFamily="18" charset="0"/>
              </a:endParaRPr>
            </a:p>
          </p:txBody>
        </p:sp>
        <p:grpSp>
          <p:nvGrpSpPr>
            <p:cNvPr id="88" name="Group 297"/>
            <p:cNvGrpSpPr>
              <a:grpSpLocks/>
            </p:cNvGrpSpPr>
            <p:nvPr/>
          </p:nvGrpSpPr>
          <p:grpSpPr bwMode="auto">
            <a:xfrm>
              <a:off x="3178203" y="2570948"/>
              <a:ext cx="2875437" cy="331778"/>
              <a:chOff x="1358" y="1068"/>
              <a:chExt cx="762" cy="285"/>
            </a:xfrm>
          </p:grpSpPr>
          <p:sp>
            <p:nvSpPr>
              <p:cNvPr id="153" name="Rectangle 298"/>
              <p:cNvSpPr>
                <a:spLocks noChangeArrowheads="1"/>
              </p:cNvSpPr>
              <p:nvPr/>
            </p:nvSpPr>
            <p:spPr bwMode="auto">
              <a:xfrm>
                <a:off x="1358" y="1068"/>
                <a:ext cx="382" cy="145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CGI</a:t>
                </a:r>
              </a:p>
            </p:txBody>
          </p:sp>
          <p:sp>
            <p:nvSpPr>
              <p:cNvPr id="154" name="Rectangle 299"/>
              <p:cNvSpPr>
                <a:spLocks noChangeArrowheads="1"/>
              </p:cNvSpPr>
              <p:nvPr/>
            </p:nvSpPr>
            <p:spPr bwMode="auto">
              <a:xfrm>
                <a:off x="1739" y="1070"/>
                <a:ext cx="381" cy="145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HTML</a:t>
                </a:r>
              </a:p>
            </p:txBody>
          </p:sp>
          <p:sp>
            <p:nvSpPr>
              <p:cNvPr id="155" name="Rectangle 300"/>
              <p:cNvSpPr>
                <a:spLocks noChangeArrowheads="1"/>
              </p:cNvSpPr>
              <p:nvPr/>
            </p:nvSpPr>
            <p:spPr bwMode="auto">
              <a:xfrm>
                <a:off x="1358" y="1210"/>
                <a:ext cx="382" cy="143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SSI</a:t>
                </a:r>
              </a:p>
            </p:txBody>
          </p:sp>
          <p:sp>
            <p:nvSpPr>
              <p:cNvPr id="156" name="Rectangle 300"/>
              <p:cNvSpPr>
                <a:spLocks noChangeArrowheads="1"/>
              </p:cNvSpPr>
              <p:nvPr/>
            </p:nvSpPr>
            <p:spPr bwMode="auto">
              <a:xfrm>
                <a:off x="1739" y="1210"/>
                <a:ext cx="381" cy="143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PHP</a:t>
                </a:r>
              </a:p>
            </p:txBody>
          </p:sp>
        </p:grpSp>
        <p:sp>
          <p:nvSpPr>
            <p:cNvPr id="89" name="Rectangle 302"/>
            <p:cNvSpPr>
              <a:spLocks noChangeArrowheads="1"/>
            </p:cNvSpPr>
            <p:nvPr/>
          </p:nvSpPr>
          <p:spPr bwMode="auto">
            <a:xfrm>
              <a:off x="3091477" y="3057829"/>
              <a:ext cx="3040283" cy="152985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0" rIns="0"/>
            <a:lstStyle/>
            <a:p>
              <a:pPr marL="0" marR="0" lvl="0" indent="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  <a:cs typeface="Times New Roman" pitchFamily="18" charset="0"/>
                </a:rPr>
                <a:t>JEUS Managed Server</a:t>
              </a:r>
            </a:p>
          </p:txBody>
        </p:sp>
        <p:grpSp>
          <p:nvGrpSpPr>
            <p:cNvPr id="90" name="그룹 309"/>
            <p:cNvGrpSpPr>
              <a:grpSpLocks/>
            </p:cNvGrpSpPr>
            <p:nvPr/>
          </p:nvGrpSpPr>
          <p:grpSpPr bwMode="auto">
            <a:xfrm>
              <a:off x="3174155" y="3850837"/>
              <a:ext cx="2879485" cy="642328"/>
              <a:chOff x="2528981" y="5910874"/>
              <a:chExt cx="1466109" cy="519113"/>
            </a:xfrm>
          </p:grpSpPr>
          <p:grpSp>
            <p:nvGrpSpPr>
              <p:cNvPr id="143" name="Group 309"/>
              <p:cNvGrpSpPr>
                <a:grpSpLocks/>
              </p:cNvGrpSpPr>
              <p:nvPr/>
            </p:nvGrpSpPr>
            <p:grpSpPr bwMode="auto">
              <a:xfrm>
                <a:off x="2528981" y="5910874"/>
                <a:ext cx="978006" cy="347663"/>
                <a:chOff x="1537" y="2466"/>
                <a:chExt cx="572" cy="288"/>
              </a:xfrm>
            </p:grpSpPr>
            <p:sp>
              <p:nvSpPr>
                <p:cNvPr id="149" name="Rectangle 310"/>
                <p:cNvSpPr>
                  <a:spLocks noChangeArrowheads="1"/>
                </p:cNvSpPr>
                <p:nvPr/>
              </p:nvSpPr>
              <p:spPr bwMode="auto">
                <a:xfrm>
                  <a:off x="1537" y="2466"/>
                  <a:ext cx="286" cy="145"/>
                </a:xfrm>
                <a:prstGeom prst="rect">
                  <a:avLst/>
                </a:prstGeom>
                <a:solidFill>
                  <a:srgbClr val="CAD3D0"/>
                </a:solidFill>
                <a:ln w="3175" algn="ctr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1588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rPr>
                    <a:t>JNDI</a:t>
                  </a:r>
                </a:p>
              </p:txBody>
            </p:sp>
            <p:sp>
              <p:nvSpPr>
                <p:cNvPr id="150" name="Rectangle 311"/>
                <p:cNvSpPr>
                  <a:spLocks noChangeArrowheads="1"/>
                </p:cNvSpPr>
                <p:nvPr/>
              </p:nvSpPr>
              <p:spPr bwMode="auto">
                <a:xfrm>
                  <a:off x="1823" y="2466"/>
                  <a:ext cx="286" cy="145"/>
                </a:xfrm>
                <a:prstGeom prst="rect">
                  <a:avLst/>
                </a:prstGeom>
                <a:solidFill>
                  <a:srgbClr val="CAD3D0"/>
                </a:solidFill>
                <a:ln w="3175" algn="ctr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1588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rPr>
                    <a:t>Security</a:t>
                  </a:r>
                </a:p>
              </p:txBody>
            </p:sp>
            <p:sp>
              <p:nvSpPr>
                <p:cNvPr id="151" name="Rectangle 312"/>
                <p:cNvSpPr>
                  <a:spLocks noChangeArrowheads="1"/>
                </p:cNvSpPr>
                <p:nvPr/>
              </p:nvSpPr>
              <p:spPr bwMode="auto">
                <a:xfrm>
                  <a:off x="1537" y="2611"/>
                  <a:ext cx="286" cy="146"/>
                </a:xfrm>
                <a:prstGeom prst="rect">
                  <a:avLst/>
                </a:prstGeom>
                <a:solidFill>
                  <a:srgbClr val="CAD3D0"/>
                </a:solidFill>
                <a:ln w="3175" algn="ctr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1588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rPr>
                    <a:t>Scheduler</a:t>
                  </a:r>
                </a:p>
              </p:txBody>
            </p:sp>
            <p:sp>
              <p:nvSpPr>
                <p:cNvPr id="152" name="Rectangle 313"/>
                <p:cNvSpPr>
                  <a:spLocks noChangeArrowheads="1"/>
                </p:cNvSpPr>
                <p:nvPr/>
              </p:nvSpPr>
              <p:spPr bwMode="auto">
                <a:xfrm>
                  <a:off x="1823" y="2611"/>
                  <a:ext cx="286" cy="146"/>
                </a:xfrm>
                <a:prstGeom prst="rect">
                  <a:avLst/>
                </a:prstGeom>
                <a:solidFill>
                  <a:srgbClr val="CAD3D0"/>
                </a:solidFill>
                <a:ln w="3175" algn="ctr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1588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rPr>
                    <a:t>Session</a:t>
                  </a:r>
                </a:p>
              </p:txBody>
            </p:sp>
          </p:grpSp>
          <p:sp>
            <p:nvSpPr>
              <p:cNvPr id="144" name="Rectangle 314"/>
              <p:cNvSpPr>
                <a:spLocks noChangeArrowheads="1"/>
              </p:cNvSpPr>
              <p:nvPr/>
            </p:nvSpPr>
            <p:spPr bwMode="auto">
              <a:xfrm>
                <a:off x="3506544" y="5911194"/>
                <a:ext cx="488697" cy="174586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JTA</a:t>
                </a:r>
              </a:p>
            </p:txBody>
          </p:sp>
          <p:sp>
            <p:nvSpPr>
              <p:cNvPr id="145" name="Rectangle 315"/>
              <p:cNvSpPr>
                <a:spLocks noChangeArrowheads="1"/>
              </p:cNvSpPr>
              <p:nvPr/>
            </p:nvSpPr>
            <p:spPr bwMode="auto">
              <a:xfrm>
                <a:off x="3506544" y="6082606"/>
                <a:ext cx="488697" cy="176173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JDBC</a:t>
                </a:r>
              </a:p>
            </p:txBody>
          </p:sp>
          <p:sp>
            <p:nvSpPr>
              <p:cNvPr id="146" name="Rectangle 316"/>
              <p:cNvSpPr>
                <a:spLocks noChangeArrowheads="1"/>
              </p:cNvSpPr>
              <p:nvPr/>
            </p:nvSpPr>
            <p:spPr bwMode="auto">
              <a:xfrm>
                <a:off x="2529151" y="6257192"/>
                <a:ext cx="488697" cy="172999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JNLP</a:t>
                </a:r>
              </a:p>
            </p:txBody>
          </p:sp>
          <p:sp>
            <p:nvSpPr>
              <p:cNvPr id="147" name="Rectangle 317"/>
              <p:cNvSpPr>
                <a:spLocks noChangeArrowheads="1"/>
              </p:cNvSpPr>
              <p:nvPr/>
            </p:nvSpPr>
            <p:spPr bwMode="auto">
              <a:xfrm>
                <a:off x="3017847" y="6257192"/>
                <a:ext cx="488697" cy="172999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JMX</a:t>
                </a:r>
              </a:p>
            </p:txBody>
          </p:sp>
          <p:sp>
            <p:nvSpPr>
              <p:cNvPr id="148" name="Rectangle 318"/>
              <p:cNvSpPr>
                <a:spLocks noChangeArrowheads="1"/>
              </p:cNvSpPr>
              <p:nvPr/>
            </p:nvSpPr>
            <p:spPr bwMode="auto">
              <a:xfrm>
                <a:off x="3506544" y="6257192"/>
                <a:ext cx="488697" cy="172999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JCA</a:t>
                </a:r>
              </a:p>
            </p:txBody>
          </p:sp>
        </p:grpSp>
        <p:sp>
          <p:nvSpPr>
            <p:cNvPr id="91" name="AutoShape 324"/>
            <p:cNvSpPr>
              <a:spLocks noChangeArrowheads="1"/>
            </p:cNvSpPr>
            <p:nvPr/>
          </p:nvSpPr>
          <p:spPr bwMode="auto">
            <a:xfrm>
              <a:off x="2199108" y="2914466"/>
              <a:ext cx="718563" cy="292618"/>
            </a:xfrm>
            <a:prstGeom prst="leftRightArrow">
              <a:avLst>
                <a:gd name="adj1" fmla="val 57944"/>
                <a:gd name="adj2" fmla="val 26611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HTTP</a:t>
              </a:r>
            </a:p>
          </p:txBody>
        </p:sp>
        <p:sp>
          <p:nvSpPr>
            <p:cNvPr id="92" name="AutoShape 325"/>
            <p:cNvSpPr>
              <a:spLocks noChangeArrowheads="1"/>
            </p:cNvSpPr>
            <p:nvPr/>
          </p:nvSpPr>
          <p:spPr bwMode="auto">
            <a:xfrm>
              <a:off x="499974" y="2883044"/>
              <a:ext cx="1520141" cy="318147"/>
            </a:xfrm>
            <a:prstGeom prst="cube">
              <a:avLst>
                <a:gd name="adj" fmla="val 12236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HTML Web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browser</a:t>
              </a:r>
            </a:p>
          </p:txBody>
        </p:sp>
        <p:sp>
          <p:nvSpPr>
            <p:cNvPr id="93" name="AutoShape 326"/>
            <p:cNvSpPr>
              <a:spLocks noChangeArrowheads="1"/>
            </p:cNvSpPr>
            <p:nvPr/>
          </p:nvSpPr>
          <p:spPr bwMode="auto">
            <a:xfrm>
              <a:off x="2199108" y="3334735"/>
              <a:ext cx="721159" cy="290653"/>
            </a:xfrm>
            <a:prstGeom prst="leftRightArrow">
              <a:avLst>
                <a:gd name="adj1" fmla="val 57944"/>
                <a:gd name="adj2" fmla="val 2690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SOAP</a:t>
              </a:r>
            </a:p>
          </p:txBody>
        </p:sp>
        <p:sp>
          <p:nvSpPr>
            <p:cNvPr id="94" name="AutoShape 327"/>
            <p:cNvSpPr>
              <a:spLocks noChangeArrowheads="1"/>
            </p:cNvSpPr>
            <p:nvPr/>
          </p:nvSpPr>
          <p:spPr bwMode="auto">
            <a:xfrm>
              <a:off x="505161" y="3291529"/>
              <a:ext cx="1517548" cy="426161"/>
            </a:xfrm>
            <a:prstGeom prst="cube">
              <a:avLst>
                <a:gd name="adj" fmla="val 10810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Web Services</a:t>
              </a:r>
            </a:p>
          </p:txBody>
        </p:sp>
        <p:sp>
          <p:nvSpPr>
            <p:cNvPr id="95" name="AutoShape 328"/>
            <p:cNvSpPr>
              <a:spLocks noChangeArrowheads="1"/>
            </p:cNvSpPr>
            <p:nvPr/>
          </p:nvSpPr>
          <p:spPr bwMode="auto">
            <a:xfrm>
              <a:off x="2199108" y="3758931"/>
              <a:ext cx="721159" cy="288689"/>
            </a:xfrm>
            <a:prstGeom prst="leftRightArrow">
              <a:avLst>
                <a:gd name="adj1" fmla="val 57944"/>
                <a:gd name="adj2" fmla="val 27087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RMI</a:t>
              </a:r>
            </a:p>
          </p:txBody>
        </p:sp>
        <p:sp>
          <p:nvSpPr>
            <p:cNvPr id="96" name="AutoShape 329"/>
            <p:cNvSpPr>
              <a:spLocks noChangeArrowheads="1"/>
            </p:cNvSpPr>
            <p:nvPr/>
          </p:nvSpPr>
          <p:spPr bwMode="auto">
            <a:xfrm>
              <a:off x="505161" y="3809990"/>
              <a:ext cx="1517548" cy="316183"/>
            </a:xfrm>
            <a:prstGeom prst="cube">
              <a:avLst>
                <a:gd name="adj" fmla="val 12236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Applet</a:t>
              </a:r>
            </a:p>
          </p:txBody>
        </p:sp>
        <p:sp>
          <p:nvSpPr>
            <p:cNvPr id="97" name="AutoShape 330"/>
            <p:cNvSpPr>
              <a:spLocks noChangeArrowheads="1"/>
            </p:cNvSpPr>
            <p:nvPr/>
          </p:nvSpPr>
          <p:spPr bwMode="auto">
            <a:xfrm>
              <a:off x="2199108" y="4177236"/>
              <a:ext cx="721159" cy="290653"/>
            </a:xfrm>
            <a:prstGeom prst="leftRightArrow">
              <a:avLst>
                <a:gd name="adj1" fmla="val 57944"/>
                <a:gd name="adj2" fmla="val 2690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RMI</a:t>
              </a:r>
            </a:p>
          </p:txBody>
        </p:sp>
        <p:sp>
          <p:nvSpPr>
            <p:cNvPr id="98" name="AutoShape 331"/>
            <p:cNvSpPr>
              <a:spLocks noChangeArrowheads="1"/>
            </p:cNvSpPr>
            <p:nvPr/>
          </p:nvSpPr>
          <p:spPr bwMode="auto">
            <a:xfrm>
              <a:off x="505161" y="4216513"/>
              <a:ext cx="1517548" cy="320111"/>
            </a:xfrm>
            <a:prstGeom prst="cube">
              <a:avLst>
                <a:gd name="adj" fmla="val 12236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Java App.</a:t>
              </a:r>
            </a:p>
          </p:txBody>
        </p:sp>
        <p:sp>
          <p:nvSpPr>
            <p:cNvPr id="99" name="AutoShape 332"/>
            <p:cNvSpPr>
              <a:spLocks noChangeArrowheads="1"/>
            </p:cNvSpPr>
            <p:nvPr/>
          </p:nvSpPr>
          <p:spPr bwMode="auto">
            <a:xfrm>
              <a:off x="2199108" y="4597504"/>
              <a:ext cx="721159" cy="290653"/>
            </a:xfrm>
            <a:prstGeom prst="leftRightArrow">
              <a:avLst>
                <a:gd name="adj1" fmla="val 57944"/>
                <a:gd name="adj2" fmla="val 2690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CAS</a:t>
              </a:r>
            </a:p>
          </p:txBody>
        </p:sp>
        <p:sp>
          <p:nvSpPr>
            <p:cNvPr id="100" name="AutoShape 333"/>
            <p:cNvSpPr>
              <a:spLocks noChangeArrowheads="1"/>
            </p:cNvSpPr>
            <p:nvPr/>
          </p:nvSpPr>
          <p:spPr bwMode="auto">
            <a:xfrm>
              <a:off x="505161" y="4624998"/>
              <a:ext cx="1517548" cy="316182"/>
            </a:xfrm>
            <a:prstGeom prst="cube">
              <a:avLst>
                <a:gd name="adj" fmla="val 12236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COM/DCOM</a:t>
              </a:r>
            </a:p>
          </p:txBody>
        </p:sp>
        <p:sp>
          <p:nvSpPr>
            <p:cNvPr id="101" name="AutoShape 334"/>
            <p:cNvSpPr>
              <a:spLocks noChangeArrowheads="1"/>
            </p:cNvSpPr>
            <p:nvPr/>
          </p:nvSpPr>
          <p:spPr bwMode="auto">
            <a:xfrm>
              <a:off x="2199108" y="5021700"/>
              <a:ext cx="721159" cy="288688"/>
            </a:xfrm>
            <a:prstGeom prst="leftRightArrow">
              <a:avLst>
                <a:gd name="adj1" fmla="val 57944"/>
                <a:gd name="adj2" fmla="val 27087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RM/IIOP</a:t>
              </a:r>
            </a:p>
          </p:txBody>
        </p:sp>
        <p:sp>
          <p:nvSpPr>
            <p:cNvPr id="102" name="AutoShape 335"/>
            <p:cNvSpPr>
              <a:spLocks noChangeArrowheads="1"/>
            </p:cNvSpPr>
            <p:nvPr/>
          </p:nvSpPr>
          <p:spPr bwMode="auto">
            <a:xfrm>
              <a:off x="505161" y="5033483"/>
              <a:ext cx="1517548" cy="318147"/>
            </a:xfrm>
            <a:prstGeom prst="cube">
              <a:avLst>
                <a:gd name="adj" fmla="val 12236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CORBA</a:t>
              </a:r>
            </a:p>
          </p:txBody>
        </p:sp>
        <p:sp>
          <p:nvSpPr>
            <p:cNvPr id="103" name="AutoShape 336"/>
            <p:cNvSpPr>
              <a:spLocks noChangeArrowheads="1"/>
            </p:cNvSpPr>
            <p:nvPr/>
          </p:nvSpPr>
          <p:spPr bwMode="auto">
            <a:xfrm>
              <a:off x="2199108" y="5441967"/>
              <a:ext cx="721159" cy="290653"/>
            </a:xfrm>
            <a:prstGeom prst="leftRightArrow">
              <a:avLst>
                <a:gd name="adj1" fmla="val 57944"/>
                <a:gd name="adj2" fmla="val 2690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JMX</a:t>
              </a:r>
            </a:p>
          </p:txBody>
        </p:sp>
        <p:sp>
          <p:nvSpPr>
            <p:cNvPr id="104" name="AutoShape 337"/>
            <p:cNvSpPr>
              <a:spLocks noChangeArrowheads="1"/>
            </p:cNvSpPr>
            <p:nvPr/>
          </p:nvSpPr>
          <p:spPr bwMode="auto">
            <a:xfrm>
              <a:off x="505161" y="5443931"/>
              <a:ext cx="1517548" cy="314220"/>
            </a:xfrm>
            <a:prstGeom prst="cube">
              <a:avLst>
                <a:gd name="adj" fmla="val 12236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NMS</a:t>
              </a:r>
            </a:p>
          </p:txBody>
        </p:sp>
        <p:sp>
          <p:nvSpPr>
            <p:cNvPr id="105" name="AutoShape 338"/>
            <p:cNvSpPr>
              <a:spLocks noChangeArrowheads="1"/>
            </p:cNvSpPr>
            <p:nvPr/>
          </p:nvSpPr>
          <p:spPr bwMode="auto">
            <a:xfrm>
              <a:off x="2199108" y="5862236"/>
              <a:ext cx="721159" cy="292616"/>
            </a:xfrm>
            <a:prstGeom prst="leftRightArrow">
              <a:avLst>
                <a:gd name="adj1" fmla="val 57944"/>
                <a:gd name="adj2" fmla="val 2672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JNLP</a:t>
              </a:r>
            </a:p>
          </p:txBody>
        </p:sp>
        <p:sp>
          <p:nvSpPr>
            <p:cNvPr id="106" name="AutoShape 339"/>
            <p:cNvSpPr>
              <a:spLocks noChangeArrowheads="1"/>
            </p:cNvSpPr>
            <p:nvPr/>
          </p:nvSpPr>
          <p:spPr bwMode="auto">
            <a:xfrm>
              <a:off x="505161" y="5850452"/>
              <a:ext cx="1517548" cy="320111"/>
            </a:xfrm>
            <a:prstGeom prst="cube">
              <a:avLst>
                <a:gd name="adj" fmla="val 12236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JNLP Client</a:t>
              </a:r>
            </a:p>
          </p:txBody>
        </p:sp>
        <p:sp>
          <p:nvSpPr>
            <p:cNvPr id="107" name="Line 340"/>
            <p:cNvSpPr>
              <a:spLocks noChangeShapeType="1"/>
            </p:cNvSpPr>
            <p:nvPr/>
          </p:nvSpPr>
          <p:spPr bwMode="auto">
            <a:xfrm flipV="1">
              <a:off x="6627232" y="2193727"/>
              <a:ext cx="0" cy="4055391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dash"/>
              <a:round/>
              <a:headEnd type="oval" w="sm" len="sm"/>
              <a:tailEnd type="oval" w="sm" len="sm"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08" name="AutoShape 341"/>
            <p:cNvSpPr>
              <a:spLocks noChangeArrowheads="1"/>
            </p:cNvSpPr>
            <p:nvPr/>
          </p:nvSpPr>
          <p:spPr bwMode="auto">
            <a:xfrm>
              <a:off x="6269247" y="2914466"/>
              <a:ext cx="718565" cy="292618"/>
            </a:xfrm>
            <a:prstGeom prst="leftRightArrow">
              <a:avLst>
                <a:gd name="adj1" fmla="val 57944"/>
                <a:gd name="adj2" fmla="val 26611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JDBC</a:t>
              </a:r>
            </a:p>
          </p:txBody>
        </p:sp>
        <p:sp>
          <p:nvSpPr>
            <p:cNvPr id="109" name="AutoShape 342"/>
            <p:cNvSpPr>
              <a:spLocks noChangeArrowheads="1"/>
            </p:cNvSpPr>
            <p:nvPr/>
          </p:nvSpPr>
          <p:spPr bwMode="auto">
            <a:xfrm>
              <a:off x="6269247" y="3409361"/>
              <a:ext cx="721159" cy="292618"/>
            </a:xfrm>
            <a:prstGeom prst="leftRightArrow">
              <a:avLst>
                <a:gd name="adj1" fmla="val 57944"/>
                <a:gd name="adj2" fmla="val 2672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JNDI</a:t>
              </a:r>
            </a:p>
          </p:txBody>
        </p:sp>
        <p:sp>
          <p:nvSpPr>
            <p:cNvPr id="110" name="AutoShape 343"/>
            <p:cNvSpPr>
              <a:spLocks noChangeArrowheads="1"/>
            </p:cNvSpPr>
            <p:nvPr/>
          </p:nvSpPr>
          <p:spPr bwMode="auto">
            <a:xfrm>
              <a:off x="6269247" y="3918004"/>
              <a:ext cx="721159" cy="288688"/>
            </a:xfrm>
            <a:prstGeom prst="leftRightArrow">
              <a:avLst>
                <a:gd name="adj1" fmla="val 57944"/>
                <a:gd name="adj2" fmla="val 27087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IIOP</a:t>
              </a:r>
            </a:p>
          </p:txBody>
        </p:sp>
        <p:sp>
          <p:nvSpPr>
            <p:cNvPr id="111" name="AutoShape 344"/>
            <p:cNvSpPr>
              <a:spLocks noChangeArrowheads="1"/>
            </p:cNvSpPr>
            <p:nvPr/>
          </p:nvSpPr>
          <p:spPr bwMode="auto">
            <a:xfrm>
              <a:off x="6269247" y="4393261"/>
              <a:ext cx="721159" cy="292616"/>
            </a:xfrm>
            <a:prstGeom prst="leftRightArrow">
              <a:avLst>
                <a:gd name="adj1" fmla="val 57944"/>
                <a:gd name="adj2" fmla="val 2672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WebT</a:t>
              </a:r>
            </a:p>
          </p:txBody>
        </p:sp>
        <p:sp>
          <p:nvSpPr>
            <p:cNvPr id="112" name="AutoShape 345"/>
            <p:cNvSpPr>
              <a:spLocks noChangeArrowheads="1"/>
            </p:cNvSpPr>
            <p:nvPr/>
          </p:nvSpPr>
          <p:spPr bwMode="auto">
            <a:xfrm>
              <a:off x="6269247" y="4874409"/>
              <a:ext cx="721159" cy="292618"/>
            </a:xfrm>
            <a:prstGeom prst="leftRightArrow">
              <a:avLst>
                <a:gd name="adj1" fmla="val 57944"/>
                <a:gd name="adj2" fmla="val 2672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IIOP</a:t>
              </a:r>
            </a:p>
          </p:txBody>
        </p:sp>
        <p:sp>
          <p:nvSpPr>
            <p:cNvPr id="113" name="AutoShape 346"/>
            <p:cNvSpPr>
              <a:spLocks noChangeArrowheads="1"/>
            </p:cNvSpPr>
            <p:nvPr/>
          </p:nvSpPr>
          <p:spPr bwMode="auto">
            <a:xfrm>
              <a:off x="6269247" y="5353593"/>
              <a:ext cx="721159" cy="290653"/>
            </a:xfrm>
            <a:prstGeom prst="leftRightArrow">
              <a:avLst>
                <a:gd name="adj1" fmla="val 57944"/>
                <a:gd name="adj2" fmla="val 2690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HostLink</a:t>
              </a:r>
              <a:endParaRPr kumimoji="0" lang="en-US" altLang="ko-K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sp>
          <p:nvSpPr>
            <p:cNvPr id="114" name="AutoShape 347"/>
            <p:cNvSpPr>
              <a:spLocks noChangeArrowheads="1"/>
            </p:cNvSpPr>
            <p:nvPr/>
          </p:nvSpPr>
          <p:spPr bwMode="auto">
            <a:xfrm>
              <a:off x="6269247" y="5834741"/>
              <a:ext cx="721159" cy="290653"/>
            </a:xfrm>
            <a:prstGeom prst="leftRightArrow">
              <a:avLst>
                <a:gd name="adj1" fmla="val 57944"/>
                <a:gd name="adj2" fmla="val 26904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Connector</a:t>
              </a:r>
            </a:p>
          </p:txBody>
        </p:sp>
        <p:sp>
          <p:nvSpPr>
            <p:cNvPr id="115" name="AutoShape 348"/>
            <p:cNvSpPr>
              <a:spLocks noChangeArrowheads="1"/>
            </p:cNvSpPr>
            <p:nvPr/>
          </p:nvSpPr>
          <p:spPr bwMode="auto">
            <a:xfrm>
              <a:off x="7127893" y="3872834"/>
              <a:ext cx="1522735" cy="379027"/>
            </a:xfrm>
            <a:prstGeom prst="cube">
              <a:avLst>
                <a:gd name="adj" fmla="val 10810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Other J2EE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Server</a:t>
              </a:r>
            </a:p>
          </p:txBody>
        </p:sp>
        <p:sp>
          <p:nvSpPr>
            <p:cNvPr id="116" name="AutoShape 349"/>
            <p:cNvSpPr>
              <a:spLocks noChangeArrowheads="1"/>
            </p:cNvSpPr>
            <p:nvPr/>
          </p:nvSpPr>
          <p:spPr bwMode="auto">
            <a:xfrm>
              <a:off x="7127893" y="4350056"/>
              <a:ext cx="1522735" cy="380991"/>
            </a:xfrm>
            <a:prstGeom prst="cube">
              <a:avLst>
                <a:gd name="adj" fmla="val 10810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Tmax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Server</a:t>
              </a:r>
            </a:p>
          </p:txBody>
        </p:sp>
        <p:sp>
          <p:nvSpPr>
            <p:cNvPr id="117" name="AutoShape 350"/>
            <p:cNvSpPr>
              <a:spLocks noChangeArrowheads="1"/>
            </p:cNvSpPr>
            <p:nvPr/>
          </p:nvSpPr>
          <p:spPr bwMode="auto">
            <a:xfrm>
              <a:off x="7127893" y="4829240"/>
              <a:ext cx="1522735" cy="379026"/>
            </a:xfrm>
            <a:prstGeom prst="cube">
              <a:avLst>
                <a:gd name="adj" fmla="val 10810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ORB</a:t>
              </a:r>
            </a:p>
          </p:txBody>
        </p:sp>
        <p:sp>
          <p:nvSpPr>
            <p:cNvPr id="118" name="AutoShape 351"/>
            <p:cNvSpPr>
              <a:spLocks noChangeArrowheads="1"/>
            </p:cNvSpPr>
            <p:nvPr/>
          </p:nvSpPr>
          <p:spPr bwMode="auto">
            <a:xfrm>
              <a:off x="7127893" y="5310388"/>
              <a:ext cx="1522735" cy="379027"/>
            </a:xfrm>
            <a:prstGeom prst="cube">
              <a:avLst>
                <a:gd name="adj" fmla="val 10810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Mainframe</a:t>
              </a:r>
            </a:p>
          </p:txBody>
        </p:sp>
        <p:sp>
          <p:nvSpPr>
            <p:cNvPr id="119" name="AutoShape 352"/>
            <p:cNvSpPr>
              <a:spLocks noChangeArrowheads="1"/>
            </p:cNvSpPr>
            <p:nvPr/>
          </p:nvSpPr>
          <p:spPr bwMode="auto">
            <a:xfrm>
              <a:off x="7127893" y="5791537"/>
              <a:ext cx="1522735" cy="379026"/>
            </a:xfrm>
            <a:prstGeom prst="cube">
              <a:avLst>
                <a:gd name="adj" fmla="val 10810"/>
              </a:avLst>
            </a:prstGeom>
            <a:solidFill>
              <a:srgbClr val="FFFFFF">
                <a:lumMod val="65000"/>
              </a:srgbClr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Legacy EIS</a:t>
              </a:r>
            </a:p>
          </p:txBody>
        </p:sp>
        <p:grpSp>
          <p:nvGrpSpPr>
            <p:cNvPr id="120" name="Group 353"/>
            <p:cNvGrpSpPr>
              <a:grpSpLocks/>
            </p:cNvGrpSpPr>
            <p:nvPr/>
          </p:nvGrpSpPr>
          <p:grpSpPr bwMode="auto">
            <a:xfrm>
              <a:off x="7196263" y="3379181"/>
              <a:ext cx="1461113" cy="395894"/>
              <a:chOff x="2857" y="1828"/>
              <a:chExt cx="505" cy="263"/>
            </a:xfrm>
            <a:solidFill>
              <a:srgbClr val="FFFFFF">
                <a:lumMod val="65000"/>
              </a:srgbClr>
            </a:solidFill>
          </p:grpSpPr>
          <p:sp>
            <p:nvSpPr>
              <p:cNvPr id="141" name="AutoShape 355"/>
              <p:cNvSpPr>
                <a:spLocks noChangeArrowheads="1"/>
              </p:cNvSpPr>
              <p:nvPr/>
            </p:nvSpPr>
            <p:spPr bwMode="auto">
              <a:xfrm>
                <a:off x="2882" y="1828"/>
                <a:ext cx="481" cy="231"/>
              </a:xfrm>
              <a:prstGeom prst="flowChartDocument">
                <a:avLst/>
              </a:prstGeom>
              <a:grpFill/>
              <a:ln w="3175" algn="ctr">
                <a:noFill/>
                <a:miter lim="800000"/>
                <a:headEnd/>
                <a:tailEnd/>
              </a:ln>
            </p:spPr>
            <p:txBody>
              <a:bodyPr wrap="none"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sp>
            <p:nvSpPr>
              <p:cNvPr id="142" name="AutoShape 356"/>
              <p:cNvSpPr>
                <a:spLocks noChangeArrowheads="1"/>
              </p:cNvSpPr>
              <p:nvPr/>
            </p:nvSpPr>
            <p:spPr bwMode="auto">
              <a:xfrm>
                <a:off x="2857" y="1853"/>
                <a:ext cx="481" cy="235"/>
              </a:xfrm>
              <a:prstGeom prst="flowChartDocument">
                <a:avLst/>
              </a:prstGeom>
              <a:grpFill/>
              <a:ln w="3175" algn="ctr">
                <a:noFill/>
                <a:miter lim="800000"/>
                <a:headEnd/>
                <a:tailEnd/>
              </a:ln>
            </p:spPr>
            <p:txBody>
              <a:bodyPr wrap="none"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Directory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Service</a:t>
                </a:r>
              </a:p>
            </p:txBody>
          </p:sp>
        </p:grpSp>
        <p:pic>
          <p:nvPicPr>
            <p:cNvPr id="121" name="Picture 357" descr="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70310" y="2264512"/>
              <a:ext cx="503810" cy="57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358" descr="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8241" y="2264512"/>
              <a:ext cx="506864" cy="57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AutoShape 359"/>
            <p:cNvSpPr>
              <a:spLocks noChangeArrowheads="1"/>
            </p:cNvSpPr>
            <p:nvPr/>
          </p:nvSpPr>
          <p:spPr bwMode="auto">
            <a:xfrm>
              <a:off x="2972534" y="1873615"/>
              <a:ext cx="3268732" cy="23173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JEUS Middleware Layer</a:t>
              </a:r>
            </a:p>
          </p:txBody>
        </p:sp>
        <p:sp>
          <p:nvSpPr>
            <p:cNvPr id="124" name="AutoShape 360"/>
            <p:cNvSpPr>
              <a:spLocks noChangeArrowheads="1"/>
            </p:cNvSpPr>
            <p:nvPr/>
          </p:nvSpPr>
          <p:spPr bwMode="auto">
            <a:xfrm>
              <a:off x="7068227" y="1873615"/>
              <a:ext cx="1639471" cy="23173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Source Layer</a:t>
              </a:r>
            </a:p>
          </p:txBody>
        </p:sp>
        <p:sp>
          <p:nvSpPr>
            <p:cNvPr id="125" name="AutoShape 361"/>
            <p:cNvSpPr>
              <a:spLocks noChangeArrowheads="1"/>
            </p:cNvSpPr>
            <p:nvPr/>
          </p:nvSpPr>
          <p:spPr bwMode="auto">
            <a:xfrm>
              <a:off x="429933" y="1873615"/>
              <a:ext cx="1639471" cy="23173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Client Layer</a:t>
              </a:r>
            </a:p>
          </p:txBody>
        </p:sp>
        <p:pic>
          <p:nvPicPr>
            <p:cNvPr id="126" name="Picture 362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9894" y="2262520"/>
              <a:ext cx="673647" cy="506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7" name="Group 297"/>
            <p:cNvGrpSpPr>
              <a:grpSpLocks/>
            </p:cNvGrpSpPr>
            <p:nvPr/>
          </p:nvGrpSpPr>
          <p:grpSpPr bwMode="auto">
            <a:xfrm>
              <a:off x="3178204" y="3370502"/>
              <a:ext cx="2875437" cy="425703"/>
              <a:chOff x="1358" y="1068"/>
              <a:chExt cx="762" cy="285"/>
            </a:xfrm>
          </p:grpSpPr>
          <p:sp>
            <p:nvSpPr>
              <p:cNvPr id="137" name="Rectangle 298"/>
              <p:cNvSpPr>
                <a:spLocks noChangeArrowheads="1"/>
              </p:cNvSpPr>
              <p:nvPr/>
            </p:nvSpPr>
            <p:spPr bwMode="auto">
              <a:xfrm>
                <a:off x="1358" y="1068"/>
                <a:ext cx="382" cy="145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EJB Engine</a:t>
                </a:r>
              </a:p>
            </p:txBody>
          </p:sp>
          <p:sp>
            <p:nvSpPr>
              <p:cNvPr id="138" name="Rectangle 299"/>
              <p:cNvSpPr>
                <a:spLocks noChangeArrowheads="1"/>
              </p:cNvSpPr>
              <p:nvPr/>
            </p:nvSpPr>
            <p:spPr bwMode="auto">
              <a:xfrm>
                <a:off x="1739" y="1070"/>
                <a:ext cx="381" cy="145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Servlet</a:t>
                </a: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 Engine</a:t>
                </a:r>
              </a:p>
            </p:txBody>
          </p:sp>
          <p:sp>
            <p:nvSpPr>
              <p:cNvPr id="139" name="Rectangle 300"/>
              <p:cNvSpPr>
                <a:spLocks noChangeArrowheads="1"/>
              </p:cNvSpPr>
              <p:nvPr/>
            </p:nvSpPr>
            <p:spPr bwMode="auto">
              <a:xfrm>
                <a:off x="1358" y="1210"/>
                <a:ext cx="382" cy="143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JMS Engine</a:t>
                </a:r>
              </a:p>
            </p:txBody>
          </p:sp>
          <p:sp>
            <p:nvSpPr>
              <p:cNvPr id="140" name="Rectangle 300"/>
              <p:cNvSpPr>
                <a:spLocks noChangeArrowheads="1"/>
              </p:cNvSpPr>
              <p:nvPr/>
            </p:nvSpPr>
            <p:spPr bwMode="auto">
              <a:xfrm>
                <a:off x="1739" y="1210"/>
                <a:ext cx="381" cy="143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Web Services</a:t>
                </a:r>
              </a:p>
            </p:txBody>
          </p:sp>
        </p:grpSp>
        <p:sp>
          <p:nvSpPr>
            <p:cNvPr id="128" name="Rectangle 296"/>
            <p:cNvSpPr>
              <a:spLocks noChangeArrowheads="1"/>
            </p:cNvSpPr>
            <p:nvPr/>
          </p:nvSpPr>
          <p:spPr bwMode="auto">
            <a:xfrm>
              <a:off x="3091477" y="4656420"/>
              <a:ext cx="3040283" cy="74823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0" rIns="0"/>
            <a:lstStyle/>
            <a:p>
              <a:pPr marL="0" marR="0" lvl="0" indent="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  <a:cs typeface="Times New Roman" pitchFamily="18" charset="0"/>
                </a:rPr>
                <a:t>JEUS Domain Admin Server</a:t>
              </a:r>
            </a:p>
          </p:txBody>
        </p:sp>
        <p:grpSp>
          <p:nvGrpSpPr>
            <p:cNvPr id="129" name="Group 297"/>
            <p:cNvGrpSpPr>
              <a:grpSpLocks/>
            </p:cNvGrpSpPr>
            <p:nvPr/>
          </p:nvGrpSpPr>
          <p:grpSpPr bwMode="auto">
            <a:xfrm>
              <a:off x="3178201" y="4979812"/>
              <a:ext cx="2875437" cy="331778"/>
              <a:chOff x="1358" y="1068"/>
              <a:chExt cx="381" cy="285"/>
            </a:xfrm>
          </p:grpSpPr>
          <p:sp>
            <p:nvSpPr>
              <p:cNvPr id="135" name="Rectangle 298"/>
              <p:cNvSpPr>
                <a:spLocks noChangeArrowheads="1"/>
              </p:cNvSpPr>
              <p:nvPr/>
            </p:nvSpPr>
            <p:spPr bwMode="auto">
              <a:xfrm>
                <a:off x="1358" y="1070"/>
                <a:ext cx="381" cy="145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Domain Configuration</a:t>
                </a:r>
              </a:p>
            </p:txBody>
          </p:sp>
          <p:sp>
            <p:nvSpPr>
              <p:cNvPr id="136" name="Rectangle 300"/>
              <p:cNvSpPr>
                <a:spLocks noChangeArrowheads="1"/>
              </p:cNvSpPr>
              <p:nvPr/>
            </p:nvSpPr>
            <p:spPr bwMode="auto">
              <a:xfrm>
                <a:off x="1358" y="1210"/>
                <a:ext cx="381" cy="143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Deployment</a:t>
                </a:r>
              </a:p>
            </p:txBody>
          </p:sp>
        </p:grpSp>
        <p:sp>
          <p:nvSpPr>
            <p:cNvPr id="130" name="Rectangle 296"/>
            <p:cNvSpPr>
              <a:spLocks noChangeArrowheads="1"/>
            </p:cNvSpPr>
            <p:nvPr/>
          </p:nvSpPr>
          <p:spPr bwMode="auto">
            <a:xfrm>
              <a:off x="3091477" y="5469461"/>
              <a:ext cx="3040283" cy="748234"/>
            </a:xfrm>
            <a:prstGeom prst="rect">
              <a:avLst/>
            </a:prstGeom>
            <a:solidFill>
              <a:srgbClr val="FFFFFF"/>
            </a:solidFill>
            <a:ln w="317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0" rIns="0"/>
            <a:lstStyle/>
            <a:p>
              <a:pPr marL="0" marR="0" lvl="0" indent="15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  <a:cs typeface="Times New Roman" pitchFamily="18" charset="0"/>
                </a:rPr>
                <a:t>JEUS Administration Tools</a:t>
              </a:r>
            </a:p>
          </p:txBody>
        </p:sp>
        <p:grpSp>
          <p:nvGrpSpPr>
            <p:cNvPr id="131" name="Group 297"/>
            <p:cNvGrpSpPr>
              <a:grpSpLocks/>
            </p:cNvGrpSpPr>
            <p:nvPr/>
          </p:nvGrpSpPr>
          <p:grpSpPr bwMode="auto">
            <a:xfrm>
              <a:off x="3178200" y="5792352"/>
              <a:ext cx="2875437" cy="331778"/>
              <a:chOff x="1358" y="1068"/>
              <a:chExt cx="381" cy="285"/>
            </a:xfrm>
          </p:grpSpPr>
          <p:sp>
            <p:nvSpPr>
              <p:cNvPr id="133" name="Rectangle 298"/>
              <p:cNvSpPr>
                <a:spLocks noChangeArrowheads="1"/>
              </p:cNvSpPr>
              <p:nvPr/>
            </p:nvSpPr>
            <p:spPr bwMode="auto">
              <a:xfrm>
                <a:off x="1358" y="1066"/>
                <a:ext cx="381" cy="145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WebAdmin</a:t>
                </a:r>
                <a:endPara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sp>
            <p:nvSpPr>
              <p:cNvPr id="134" name="Rectangle 300"/>
              <p:cNvSpPr>
                <a:spLocks noChangeArrowheads="1"/>
              </p:cNvSpPr>
              <p:nvPr/>
            </p:nvSpPr>
            <p:spPr bwMode="auto">
              <a:xfrm>
                <a:off x="1358" y="1209"/>
                <a:ext cx="381" cy="142"/>
              </a:xfrm>
              <a:prstGeom prst="rect">
                <a:avLst/>
              </a:prstGeom>
              <a:solidFill>
                <a:srgbClr val="CAD3D0"/>
              </a:solidFill>
              <a:ln w="3175" algn="ctr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0" marR="0" lvl="0" indent="158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</a:rPr>
                  <a:t>Console Tool</a:t>
                </a:r>
              </a:p>
            </p:txBody>
          </p:sp>
        </p:grpSp>
        <p:sp>
          <p:nvSpPr>
            <p:cNvPr id="132" name="AutoShape 324"/>
            <p:cNvSpPr>
              <a:spLocks noChangeArrowheads="1"/>
            </p:cNvSpPr>
            <p:nvPr/>
          </p:nvSpPr>
          <p:spPr bwMode="auto">
            <a:xfrm>
              <a:off x="2199108" y="2544904"/>
              <a:ext cx="718563" cy="292618"/>
            </a:xfrm>
            <a:prstGeom prst="leftRightArrow">
              <a:avLst>
                <a:gd name="adj1" fmla="val 57944"/>
                <a:gd name="adj2" fmla="val 26611"/>
              </a:avLst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/>
                </a:rPr>
                <a:t>Non-HTTP</a:t>
              </a:r>
              <a:endPara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</p:grpSp>
      <p:grpSp>
        <p:nvGrpSpPr>
          <p:cNvPr id="157" name="그룹 156"/>
          <p:cNvGrpSpPr/>
          <p:nvPr/>
        </p:nvGrpSpPr>
        <p:grpSpPr>
          <a:xfrm>
            <a:off x="496958" y="2468724"/>
            <a:ext cx="2956828" cy="184666"/>
            <a:chOff x="341312" y="2191410"/>
            <a:chExt cx="2956828" cy="184666"/>
          </a:xfrm>
        </p:grpSpPr>
        <p:sp>
          <p:nvSpPr>
            <p:cNvPr id="158" name="TextBox 157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Web Application Server </a:t>
              </a:r>
              <a:r>
                <a:rPr kumimoji="0" lang="en-US" altLang="ko-KR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Architecture</a:t>
              </a:r>
              <a:endParaRPr kumimoji="0" lang="en-US" altLang="ko-KR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59" name="그룹 158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60" name="직사각형 159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1" name="L 도형 160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62" name="그룹 161"/>
          <p:cNvGrpSpPr/>
          <p:nvPr/>
        </p:nvGrpSpPr>
        <p:grpSpPr>
          <a:xfrm>
            <a:off x="496958" y="6840659"/>
            <a:ext cx="2956828" cy="184666"/>
            <a:chOff x="341312" y="2191410"/>
            <a:chExt cx="2956828" cy="184666"/>
          </a:xfrm>
        </p:grpSpPr>
        <p:sp>
          <p:nvSpPr>
            <p:cNvPr id="163" name="TextBox 162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구성요소</a:t>
              </a:r>
              <a:endParaRPr kumimoji="0" lang="en-US" altLang="ko-KR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64" name="그룹 163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65" name="직사각형 164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6" name="L 도형 165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6.2 Firewall </a:t>
            </a:r>
            <a:r>
              <a:rPr lang="ko-KR" altLang="en-US" dirty="0" smtClean="0"/>
              <a:t>미 개방 상태 접속 기능</a:t>
            </a:r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JEUS</a:t>
            </a:r>
            <a:r>
              <a:rPr lang="ko-KR" altLang="en-US" dirty="0" smtClean="0"/>
              <a:t>는 자사 웹서버 제품인 </a:t>
            </a:r>
            <a:r>
              <a:rPr lang="en-US" altLang="ko-KR" dirty="0" err="1" smtClean="0"/>
              <a:t>WebtoB</a:t>
            </a:r>
            <a:r>
              <a:rPr lang="ko-KR" altLang="en-US" dirty="0" smtClean="0"/>
              <a:t>와 구성 시 역방향 접속 방식</a:t>
            </a:r>
            <a:r>
              <a:rPr lang="en-US" altLang="ko-KR" dirty="0" smtClean="0"/>
              <a:t>(Reverse Connection Pooling)</a:t>
            </a:r>
            <a:r>
              <a:rPr lang="ko-KR" altLang="en-US" dirty="0" smtClean="0"/>
              <a:t>을 제공하여 방화벽에 웹서버와 </a:t>
            </a:r>
            <a:r>
              <a:rPr lang="en-US" altLang="ko-KR" dirty="0" smtClean="0"/>
              <a:t>WAS </a:t>
            </a:r>
            <a:r>
              <a:rPr lang="ko-KR" altLang="en-US" dirty="0" smtClean="0"/>
              <a:t>간의 통신을 위한 포트를 따로 열지 않는 최상의 보안을 지원합니다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17364" y="2108684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lvl="0"/>
            <a:r>
              <a:rPr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Reverse Connection Pooling</a:t>
            </a:r>
            <a:endParaRPr lang="en-US" altLang="ko-KR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Rectangle 114"/>
          <p:cNvSpPr>
            <a:spLocks noChangeAspect="1" noChangeArrowheads="1"/>
          </p:cNvSpPr>
          <p:nvPr/>
        </p:nvSpPr>
        <p:spPr bwMode="auto">
          <a:xfrm>
            <a:off x="417364" y="7645656"/>
            <a:ext cx="6035972" cy="724002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46800" rIns="36000" bIns="46800"/>
          <a:lstStyle/>
          <a:p>
            <a:pPr marL="114300" marR="0" lvl="0" indent="-114300" algn="l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638CAD"/>
              </a:buClr>
              <a:buSzTx/>
              <a:buFontTx/>
              <a:buChar char="•"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WebtoB와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JEUS를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연결할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시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WebtoB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리스너는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WebtoB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Server의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위치를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찾아서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접속하고자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하는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특징을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가지며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WebtoB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리스너를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사용할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때에는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WebtoB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Server가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리스닝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모드로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대기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,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WebtoB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리스너가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연결을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시도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하는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방식</a:t>
            </a:r>
            <a:endParaRPr kumimoji="0" lang="en-US" altLang="ko-KR" sz="11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114300" marR="0" lvl="0" indent="-114300" algn="l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638CAD"/>
              </a:buClr>
              <a:buSzTx/>
              <a:buFontTx/>
              <a:buChar char="•"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방화벽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밖에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WebtoB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Server를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위치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,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안쪽에서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리스너를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이용하여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연결을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 </a:t>
            </a:r>
            <a:r>
              <a:rPr kumimoji="0" lang="en-US" altLang="ko-K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+mn-ea"/>
                <a:ea typeface="+mn-ea"/>
              </a:rPr>
              <a:t>맺음</a:t>
            </a:r>
            <a:endParaRPr kumimoji="0" lang="en-US" altLang="ko-KR" sz="11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417364" y="6567582"/>
            <a:ext cx="6035972" cy="863411"/>
          </a:xfrm>
          <a:prstGeom prst="rect">
            <a:avLst/>
          </a:prstGeom>
          <a:gradFill rotWithShape="1">
            <a:gsLst>
              <a:gs pos="0">
                <a:srgbClr val="E1EEF9"/>
              </a:gs>
              <a:gs pos="100000">
                <a:srgbClr val="CFE5F5"/>
              </a:gs>
            </a:gsLst>
            <a:lin ang="5400000" scaled="1"/>
          </a:gradFill>
          <a:ln w="19050" algn="ctr">
            <a:solidFill>
              <a:srgbClr val="97C6E9"/>
            </a:solidFill>
            <a:miter lim="800000"/>
            <a:headEnd/>
            <a:tailEnd/>
          </a:ln>
        </p:spPr>
        <p:txBody>
          <a:bodyPr lIns="198000" tIns="72000" rIns="198000" anchor="ctr"/>
          <a:lstStyle/>
          <a:p>
            <a:pPr marL="119063" marR="0" lvl="0" indent="-119063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JEUS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에서 </a:t>
            </a:r>
            <a:r>
              <a:rPr kumimoji="0" lang="en-US" altLang="ko-K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WebtoB</a:t>
            </a: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 Server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의 위치를 찾아서 접속</a:t>
            </a:r>
          </a:p>
          <a:p>
            <a:pPr marL="119063" marR="0" lvl="0" indent="-119063" defTabSz="914400" eaLnBrk="1" fontAlgn="ctr" latinLnBrk="0" hangingPunct="1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SzTx/>
              <a:buFont typeface="맑은 고딕" pitchFamily="50" charset="-127"/>
              <a:buChar char="→"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방화벽 밖에 있는 </a:t>
            </a:r>
            <a:r>
              <a:rPr kumimoji="0" lang="en-US" altLang="ko-K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WebtoB</a:t>
            </a: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 Server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를 별도의 방화벽 포트 오픈 없이 연결 </a:t>
            </a: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(</a:t>
            </a:r>
            <a:r>
              <a:rPr kumimoji="0" lang="ko-KR" alt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보안성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 확보</a:t>
            </a: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charset="0"/>
              </a:rPr>
              <a:t>)</a:t>
            </a:r>
            <a:endParaRPr kumimoji="0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auto">
          <a:xfrm>
            <a:off x="4570398" y="2796211"/>
            <a:ext cx="1892666" cy="3155042"/>
          </a:xfrm>
          <a:prstGeom prst="rect">
            <a:avLst/>
          </a:prstGeom>
          <a:noFill/>
          <a:ln w="19050" algn="ctr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18000" tIns="72000" rIns="18000" anchor="t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내부망</a:t>
            </a:r>
            <a:endParaRPr kumimoji="0" lang="ko-KR" altLang="en-US" sz="14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348986" y="2796211"/>
            <a:ext cx="2294142" cy="3155042"/>
          </a:xfrm>
          <a:prstGeom prst="rect">
            <a:avLst/>
          </a:prstGeom>
          <a:noFill/>
          <a:ln w="19050" algn="ctr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18000" tIns="72000" rIns="18000" anchor="t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외부망</a:t>
            </a:r>
            <a:r>
              <a:rPr kumimoji="0" lang="ko-KR" altLang="en-US" sz="1400" b="1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b="1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(DMZ)</a:t>
            </a:r>
          </a:p>
        </p:txBody>
      </p:sp>
      <p:grpSp>
        <p:nvGrpSpPr>
          <p:cNvPr id="172" name="그룹 171"/>
          <p:cNvGrpSpPr/>
          <p:nvPr/>
        </p:nvGrpSpPr>
        <p:grpSpPr>
          <a:xfrm>
            <a:off x="1024487" y="3203177"/>
            <a:ext cx="943148" cy="1261522"/>
            <a:chOff x="21966306" y="4083386"/>
            <a:chExt cx="1670846" cy="2458350"/>
          </a:xfrm>
        </p:grpSpPr>
        <p:pic>
          <p:nvPicPr>
            <p:cNvPr id="185" name="그림 75" descr="4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6234" y="4083386"/>
              <a:ext cx="1130976" cy="15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" name="직사각형 185"/>
            <p:cNvSpPr/>
            <p:nvPr/>
          </p:nvSpPr>
          <p:spPr bwMode="auto">
            <a:xfrm>
              <a:off x="21966306" y="5723868"/>
              <a:ext cx="1670846" cy="81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-125832" algn="ctr" defTabSz="1171643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4974598" algn="l"/>
                </a:tabLst>
                <a:defRPr/>
              </a:pPr>
              <a:r>
                <a:rPr kumimoji="0" lang="ko-KR" altLang="en-US" sz="12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타사</a:t>
              </a:r>
              <a:endParaRPr kumimoji="0" lang="en-US" altLang="ko-KR" sz="1200" b="1" kern="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0" lvl="1" indent="-125832" algn="ctr" defTabSz="1171643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4974598" algn="l"/>
                </a:tabLst>
                <a:defRPr/>
              </a:pPr>
              <a:r>
                <a:rPr kumimoji="0" lang="en-US" altLang="ko-KR" sz="12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Web Server</a:t>
              </a:r>
              <a:endParaRPr kumimoji="0" lang="ko-KR" altLang="en-US" sz="12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73" name="그룹 172"/>
          <p:cNvGrpSpPr/>
          <p:nvPr/>
        </p:nvGrpSpPr>
        <p:grpSpPr>
          <a:xfrm>
            <a:off x="1144707" y="4639730"/>
            <a:ext cx="702699" cy="1093645"/>
            <a:chOff x="22179290" y="4083386"/>
            <a:chExt cx="1244875" cy="2131203"/>
          </a:xfrm>
        </p:grpSpPr>
        <p:pic>
          <p:nvPicPr>
            <p:cNvPr id="183" name="그림 75" descr="4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6234" y="4083386"/>
              <a:ext cx="1130976" cy="15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" name="직사각형 183"/>
            <p:cNvSpPr/>
            <p:nvPr/>
          </p:nvSpPr>
          <p:spPr bwMode="auto">
            <a:xfrm>
              <a:off x="22179290" y="5723869"/>
              <a:ext cx="1244875" cy="490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-125832" algn="ctr" defTabSz="1171643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4974598" algn="l"/>
                </a:tabLst>
                <a:defRPr/>
              </a:pPr>
              <a:r>
                <a:rPr kumimoji="0" lang="en-US" altLang="ko-KR" sz="1200" b="1" kern="0" dirty="0" err="1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WebtoB</a:t>
              </a:r>
              <a:endParaRPr kumimoji="0" lang="ko-KR" altLang="en-US" sz="12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74" name="그룹 173"/>
          <p:cNvGrpSpPr/>
          <p:nvPr/>
        </p:nvGrpSpPr>
        <p:grpSpPr>
          <a:xfrm>
            <a:off x="5091872" y="4022647"/>
            <a:ext cx="849718" cy="1372290"/>
            <a:chOff x="22236234" y="4083386"/>
            <a:chExt cx="1130976" cy="2009169"/>
          </a:xfrm>
        </p:grpSpPr>
        <p:pic>
          <p:nvPicPr>
            <p:cNvPr id="181" name="그림 75" descr="4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6234" y="4083386"/>
              <a:ext cx="1130976" cy="157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" name="직사각형 181"/>
            <p:cNvSpPr/>
            <p:nvPr/>
          </p:nvSpPr>
          <p:spPr bwMode="auto">
            <a:xfrm>
              <a:off x="22479553" y="5723869"/>
              <a:ext cx="644346" cy="368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indent="-125832" algn="ctr" defTabSz="1171643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4974598" algn="l"/>
                </a:tabLst>
                <a:defRPr/>
              </a:pPr>
              <a:r>
                <a:rPr kumimoji="0" lang="en-US" altLang="ko-KR" sz="1200" b="1" kern="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rPr>
                <a:t>JEUS</a:t>
              </a:r>
              <a:endParaRPr kumimoji="0" lang="ko-KR" altLang="en-US" sz="12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175" name="직선 화살표 연결선 109"/>
          <p:cNvCxnSpPr>
            <a:cxnSpLocks noChangeShapeType="1"/>
          </p:cNvCxnSpPr>
          <p:nvPr/>
        </p:nvCxnSpPr>
        <p:spPr bwMode="auto">
          <a:xfrm>
            <a:off x="1934301" y="3775558"/>
            <a:ext cx="1503879" cy="0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tailEnd type="triangle" w="lg" len="lg"/>
          </a:ln>
          <a:effectLst/>
        </p:spPr>
      </p:cxnSp>
      <p:pic>
        <p:nvPicPr>
          <p:cNvPr id="176" name="그림 175"/>
          <p:cNvPicPr>
            <a:picLocks noChangeAspect="1"/>
          </p:cNvPicPr>
          <p:nvPr/>
        </p:nvPicPr>
        <p:blipFill rotWithShape="1">
          <a:blip r:embed="rId3"/>
          <a:srcRect r="37792"/>
          <a:stretch/>
        </p:blipFill>
        <p:spPr>
          <a:xfrm>
            <a:off x="3438179" y="2985270"/>
            <a:ext cx="524454" cy="2533382"/>
          </a:xfrm>
          <a:prstGeom prst="rect">
            <a:avLst/>
          </a:prstGeom>
        </p:spPr>
      </p:pic>
      <p:sp>
        <p:nvSpPr>
          <p:cNvPr id="177" name="Text Box 146"/>
          <p:cNvSpPr txBox="1">
            <a:spLocks noChangeArrowheads="1"/>
          </p:cNvSpPr>
          <p:nvPr/>
        </p:nvSpPr>
        <p:spPr bwMode="auto">
          <a:xfrm>
            <a:off x="2813962" y="5269180"/>
            <a:ext cx="1582087" cy="682073"/>
          </a:xfrm>
          <a:prstGeom prst="rect">
            <a:avLst/>
          </a:prstGeom>
          <a:solidFill>
            <a:srgbClr val="C00000"/>
          </a:solidFill>
          <a:ln w="12700" algn="ctr">
            <a:noFill/>
            <a:miter lim="800000"/>
            <a:headEnd/>
            <a:tailEnd/>
          </a:ln>
        </p:spPr>
        <p:txBody>
          <a:bodyPr lIns="54000" tIns="10800" rIns="54000" bIns="1080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방화벽 포트 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오픈없이 접근가능</a:t>
            </a:r>
          </a:p>
        </p:txBody>
      </p:sp>
      <p:pic>
        <p:nvPicPr>
          <p:cNvPr id="178" name="그림 1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95" y="3495235"/>
            <a:ext cx="528025" cy="528025"/>
          </a:xfrm>
          <a:prstGeom prst="rect">
            <a:avLst/>
          </a:prstGeom>
        </p:spPr>
      </p:pic>
      <p:cxnSp>
        <p:nvCxnSpPr>
          <p:cNvPr id="179" name="직선 화살표 연결선 109"/>
          <p:cNvCxnSpPr>
            <a:cxnSpLocks noChangeShapeType="1"/>
          </p:cNvCxnSpPr>
          <p:nvPr/>
        </p:nvCxnSpPr>
        <p:spPr bwMode="auto">
          <a:xfrm>
            <a:off x="1934301" y="4913263"/>
            <a:ext cx="2629607" cy="0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triangle" w="lg" len="lg"/>
            <a:tailEnd type="none" w="lg" len="lg"/>
          </a:ln>
          <a:effectLst/>
        </p:spPr>
      </p:cxnSp>
      <p:cxnSp>
        <p:nvCxnSpPr>
          <p:cNvPr id="180" name="직선 화살표 연결선 109"/>
          <p:cNvCxnSpPr>
            <a:cxnSpLocks noChangeShapeType="1"/>
          </p:cNvCxnSpPr>
          <p:nvPr/>
        </p:nvCxnSpPr>
        <p:spPr bwMode="auto">
          <a:xfrm>
            <a:off x="1934301" y="5127336"/>
            <a:ext cx="2629607" cy="0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tailEnd type="triangl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6.3 </a:t>
            </a:r>
            <a:r>
              <a:rPr lang="ko-KR" altLang="en-US" dirty="0" smtClean="0"/>
              <a:t>웹 공격 대응 기능</a:t>
            </a:r>
            <a:endParaRPr lang="en-US" altLang="ko-KR" dirty="0" smtClean="0"/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JEUS</a:t>
            </a:r>
            <a:r>
              <a:rPr lang="ko-KR" altLang="en-US" smtClean="0"/>
              <a:t>는 </a:t>
            </a:r>
            <a:r>
              <a:rPr lang="en-US" altLang="ko-KR" smtClean="0"/>
              <a:t>DDOS</a:t>
            </a:r>
            <a:r>
              <a:rPr lang="ko-KR" altLang="en-US" smtClean="0"/>
              <a:t>와 같은 웹 어플리케이션에 대한 악의적인 공격에 대비하여</a:t>
            </a:r>
            <a:r>
              <a:rPr lang="en-US" altLang="ko-KR" smtClean="0"/>
              <a:t>, </a:t>
            </a:r>
            <a:r>
              <a:rPr lang="ko-KR" altLang="en-US" smtClean="0"/>
              <a:t>시스템 관리자가 서버 웹 엔진의 내부 설정을 조정하여 안정적인 서비스를 지속할 수 있도록 지원합니다</a:t>
            </a:r>
            <a:r>
              <a:rPr lang="en-US" altLang="ko-KR" smtClean="0"/>
              <a:t>.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584684" y="2480393"/>
            <a:ext cx="5843412" cy="4887418"/>
            <a:chOff x="599798" y="2468724"/>
            <a:chExt cx="7698764" cy="6468711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99798" y="2468724"/>
              <a:ext cx="6858000" cy="4143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54812" y="4108260"/>
              <a:ext cx="7143750" cy="482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7364" y="2000672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웹 공격 대응 기능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18841" y="7633128"/>
            <a:ext cx="2956828" cy="184666"/>
            <a:chOff x="341312" y="2191410"/>
            <a:chExt cx="2956828" cy="184666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대응 방안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" name="L 도형 14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6" name="Rectangle 114"/>
          <p:cNvSpPr>
            <a:spLocks noChangeAspect="1" noChangeArrowheads="1"/>
          </p:cNvSpPr>
          <p:nvPr/>
        </p:nvSpPr>
        <p:spPr bwMode="auto">
          <a:xfrm>
            <a:off x="662084" y="7828849"/>
            <a:ext cx="4495108" cy="792426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Post data size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제한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GET/POST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요청에 포함된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Parameter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갯수를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제한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요청에 포함된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Header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갯수를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제한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Header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하나의 사이즈 제한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Query String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사이즈 제한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6.4 </a:t>
            </a:r>
            <a:r>
              <a:rPr lang="ko-KR" altLang="en-US" dirty="0"/>
              <a:t>중복로그인 방지 </a:t>
            </a:r>
            <a:endParaRPr lang="en-US" altLang="ko-KR" dirty="0" smtClean="0"/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/>
              <a:t>중복로그인은</a:t>
            </a:r>
            <a:r>
              <a:rPr lang="ko-KR" altLang="en-US" dirty="0"/>
              <a:t> 하나의 </a:t>
            </a:r>
            <a:r>
              <a:rPr lang="en-US" altLang="ko-KR" dirty="0"/>
              <a:t>ID</a:t>
            </a:r>
            <a:r>
              <a:rPr lang="ko-KR" altLang="en-US" dirty="0"/>
              <a:t>로 다중 접속이 가능한 상황으로써 금융감독원 </a:t>
            </a:r>
            <a:r>
              <a:rPr lang="ko-KR" altLang="en-US" dirty="0" err="1"/>
              <a:t>지시사항등에서</a:t>
            </a:r>
            <a:r>
              <a:rPr lang="ko-KR" altLang="en-US" dirty="0"/>
              <a:t> 보안상 이유로 중복 </a:t>
            </a:r>
            <a:r>
              <a:rPr lang="ko-KR" altLang="en-US" dirty="0" err="1"/>
              <a:t>로그인이</a:t>
            </a:r>
            <a:r>
              <a:rPr lang="ko-KR" altLang="en-US" dirty="0"/>
              <a:t> 허용되어서는 안 됩니다</a:t>
            </a:r>
            <a:r>
              <a:rPr lang="en-US" altLang="ko-KR" dirty="0"/>
              <a:t>. </a:t>
            </a:r>
            <a:r>
              <a:rPr lang="ko-KR" altLang="en-US" dirty="0"/>
              <a:t>이를 위해 로그인 시 </a:t>
            </a:r>
            <a:r>
              <a:rPr lang="en-US" altLang="ko-KR" dirty="0"/>
              <a:t>DB </a:t>
            </a:r>
            <a:r>
              <a:rPr lang="ko-KR" altLang="en-US" dirty="0"/>
              <a:t>처리 및 추가 개발이 필요한 상황이고</a:t>
            </a:r>
            <a:r>
              <a:rPr lang="en-US" altLang="ko-KR" dirty="0"/>
              <a:t>, </a:t>
            </a:r>
            <a:r>
              <a:rPr lang="ko-KR" altLang="en-US" dirty="0"/>
              <a:t>이를 해결하기 위해 </a:t>
            </a:r>
            <a:r>
              <a:rPr lang="en-US" altLang="ko-KR" dirty="0"/>
              <a:t>JEUS</a:t>
            </a:r>
            <a:r>
              <a:rPr lang="ko-KR" altLang="en-US" dirty="0"/>
              <a:t>에 기능 탑재하여 제공합니다</a:t>
            </a:r>
            <a:r>
              <a:rPr lang="en-US" altLang="ko-KR" dirty="0"/>
              <a:t>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7364" y="2072680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중복 로그인 방지 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404813" y="3276688"/>
            <a:ext cx="1293159" cy="2482463"/>
            <a:chOff x="870114" y="1982464"/>
            <a:chExt cx="2520000" cy="2482463"/>
          </a:xfrm>
        </p:grpSpPr>
        <p:sp>
          <p:nvSpPr>
            <p:cNvPr id="84" name="AutoShape 51"/>
            <p:cNvSpPr>
              <a:spLocks noChangeArrowheads="1"/>
            </p:cNvSpPr>
            <p:nvPr/>
          </p:nvSpPr>
          <p:spPr bwMode="auto">
            <a:xfrm>
              <a:off x="870114" y="1991700"/>
              <a:ext cx="2520000" cy="2473227"/>
            </a:xfrm>
            <a:prstGeom prst="roundRect">
              <a:avLst>
                <a:gd name="adj" fmla="val 2046"/>
              </a:avLst>
            </a:prstGeom>
            <a:solidFill>
              <a:srgbClr val="F9F9F9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85725" indent="-85725" algn="ctr" eaLnBrk="0" latinLnBrk="0" hangingPunct="0">
                <a:spcBef>
                  <a:spcPct val="35000"/>
                </a:spcBef>
                <a:buClr>
                  <a:schemeClr val="bg2"/>
                </a:buClr>
                <a:defRPr/>
              </a:pPr>
              <a:endParaRPr kumimoji="0" lang="en-US" altLang="ko-KR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AutoShape 52"/>
            <p:cNvSpPr>
              <a:spLocks noChangeArrowheads="1"/>
            </p:cNvSpPr>
            <p:nvPr/>
          </p:nvSpPr>
          <p:spPr bwMode="auto">
            <a:xfrm>
              <a:off x="870114" y="1982464"/>
              <a:ext cx="2520000" cy="309360"/>
            </a:xfrm>
            <a:prstGeom prst="roundRect">
              <a:avLst>
                <a:gd name="adj" fmla="val 0"/>
              </a:avLst>
            </a:prstGeom>
            <a:solidFill>
              <a:srgbClr val="777777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ko-KR" altLang="en-US" sz="12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사용자</a:t>
              </a:r>
              <a:endPara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1952836" y="3276688"/>
            <a:ext cx="3049200" cy="2482463"/>
            <a:chOff x="870114" y="1982464"/>
            <a:chExt cx="2520000" cy="2482463"/>
          </a:xfrm>
        </p:grpSpPr>
        <p:sp>
          <p:nvSpPr>
            <p:cNvPr id="87" name="AutoShape 51"/>
            <p:cNvSpPr>
              <a:spLocks noChangeArrowheads="1"/>
            </p:cNvSpPr>
            <p:nvPr/>
          </p:nvSpPr>
          <p:spPr bwMode="auto">
            <a:xfrm>
              <a:off x="870114" y="1991700"/>
              <a:ext cx="2520000" cy="2473227"/>
            </a:xfrm>
            <a:prstGeom prst="roundRect">
              <a:avLst>
                <a:gd name="adj" fmla="val 2046"/>
              </a:avLst>
            </a:prstGeom>
            <a:solidFill>
              <a:srgbClr val="F9F9F9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85725" indent="-85725" algn="ctr" eaLnBrk="0" latinLnBrk="0" hangingPunct="0">
                <a:spcBef>
                  <a:spcPct val="35000"/>
                </a:spcBef>
                <a:buClr>
                  <a:schemeClr val="bg2"/>
                </a:buClr>
                <a:defRPr/>
              </a:pPr>
              <a:endParaRPr kumimoji="0" lang="en-US" altLang="ko-KR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AutoShape 52"/>
            <p:cNvSpPr>
              <a:spLocks noChangeArrowheads="1"/>
            </p:cNvSpPr>
            <p:nvPr/>
          </p:nvSpPr>
          <p:spPr bwMode="auto">
            <a:xfrm>
              <a:off x="870114" y="1982464"/>
              <a:ext cx="2520000" cy="309360"/>
            </a:xfrm>
            <a:prstGeom prst="roundRect">
              <a:avLst>
                <a:gd name="adj" fmla="val 0"/>
              </a:avLst>
            </a:prstGeom>
            <a:solidFill>
              <a:srgbClr val="336699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en-US" altLang="ko-KR" sz="12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JEUS 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다중 접속 제한 </a:t>
              </a:r>
              <a:r>
                <a:rPr lang="ko-KR" altLang="en-US" sz="12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기능</a:t>
              </a:r>
              <a:endParaRPr lang="ko-KR" altLang="en-US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5231783" y="3276688"/>
            <a:ext cx="1293159" cy="2482463"/>
            <a:chOff x="870114" y="1982464"/>
            <a:chExt cx="2520000" cy="2482463"/>
          </a:xfrm>
        </p:grpSpPr>
        <p:sp>
          <p:nvSpPr>
            <p:cNvPr id="90" name="AutoShape 51"/>
            <p:cNvSpPr>
              <a:spLocks noChangeArrowheads="1"/>
            </p:cNvSpPr>
            <p:nvPr/>
          </p:nvSpPr>
          <p:spPr bwMode="auto">
            <a:xfrm>
              <a:off x="870114" y="1991700"/>
              <a:ext cx="2520000" cy="2473227"/>
            </a:xfrm>
            <a:prstGeom prst="roundRect">
              <a:avLst>
                <a:gd name="adj" fmla="val 2046"/>
              </a:avLst>
            </a:prstGeom>
            <a:solidFill>
              <a:srgbClr val="F9F9F9"/>
            </a:solidFill>
            <a:ln w="9525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85725" indent="-85725" algn="ctr" eaLnBrk="0" latinLnBrk="0" hangingPunct="0">
                <a:spcBef>
                  <a:spcPct val="35000"/>
                </a:spcBef>
                <a:buClr>
                  <a:schemeClr val="bg2"/>
                </a:buClr>
                <a:defRPr/>
              </a:pPr>
              <a:endParaRPr kumimoji="0" lang="en-US" altLang="ko-KR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1" name="AutoShape 52"/>
            <p:cNvSpPr>
              <a:spLocks noChangeArrowheads="1"/>
            </p:cNvSpPr>
            <p:nvPr/>
          </p:nvSpPr>
          <p:spPr bwMode="auto">
            <a:xfrm>
              <a:off x="870114" y="1982464"/>
              <a:ext cx="2520000" cy="309360"/>
            </a:xfrm>
            <a:prstGeom prst="roundRect">
              <a:avLst>
                <a:gd name="adj" fmla="val 0"/>
              </a:avLst>
            </a:prstGeom>
            <a:solidFill>
              <a:srgbClr val="777777"/>
            </a:solidFill>
            <a:ln w="190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latinLnBrk="0" hangingPunct="0"/>
              <a:r>
                <a:rPr lang="ko-KR" altLang="en-US" sz="12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로그인 정보</a:t>
              </a:r>
              <a:endPara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92" name="Picture 105" descr="DB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62" y="4189856"/>
            <a:ext cx="939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직사각형 98"/>
          <p:cNvSpPr/>
          <p:nvPr/>
        </p:nvSpPr>
        <p:spPr>
          <a:xfrm>
            <a:off x="1309895" y="3999484"/>
            <a:ext cx="5886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5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로그인</a:t>
            </a:r>
            <a:endParaRPr lang="ko-KR" altLang="en-US" sz="105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cxnSp>
        <p:nvCxnSpPr>
          <p:cNvPr id="100" name="직선 화살표 연결선 99"/>
          <p:cNvCxnSpPr/>
          <p:nvPr/>
        </p:nvCxnSpPr>
        <p:spPr bwMode="auto">
          <a:xfrm>
            <a:off x="1110786" y="3967134"/>
            <a:ext cx="842050" cy="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01" name="직선 화살표 연결선 100"/>
          <p:cNvCxnSpPr>
            <a:stCxn id="122" idx="3"/>
            <a:endCxn id="92" idx="1"/>
          </p:cNvCxnSpPr>
          <p:nvPr/>
        </p:nvCxnSpPr>
        <p:spPr bwMode="auto">
          <a:xfrm>
            <a:off x="4889612" y="3875038"/>
            <a:ext cx="518850" cy="62120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02" name="직사각형 101"/>
          <p:cNvSpPr/>
          <p:nvPr/>
        </p:nvSpPr>
        <p:spPr>
          <a:xfrm>
            <a:off x="5395072" y="3853668"/>
            <a:ext cx="10942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solidFill>
                  <a:srgbClr val="000000"/>
                </a:solidFill>
                <a:latin typeface="맑은 고딕"/>
                <a:ea typeface="맑은 고딕"/>
              </a:rPr>
              <a:t>다중접속 선택 여부 확인</a:t>
            </a:r>
            <a:endParaRPr lang="ko-KR" altLang="en-US" sz="1050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183499" y="3868059"/>
            <a:ext cx="225136" cy="225136"/>
          </a:xfrm>
          <a:prstGeom prst="ellipse">
            <a:avLst/>
          </a:prstGeom>
          <a:solidFill>
            <a:srgbClr val="336699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200" b="1" kern="0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2132492" y="4999796"/>
            <a:ext cx="2757120" cy="713648"/>
          </a:xfrm>
          <a:prstGeom prst="roundRect">
            <a:avLst>
              <a:gd name="adj" fmla="val 5569"/>
            </a:avLst>
          </a:prstGeom>
          <a:solidFill>
            <a:srgbClr val="99CCFF">
              <a:alpha val="39999"/>
            </a:srgbClr>
          </a:solidFill>
          <a:ln w="12700" algn="ctr">
            <a:solidFill>
              <a:srgbClr val="76A3CC"/>
            </a:solidFill>
            <a:round/>
            <a:headEnd/>
            <a:tailEnd/>
          </a:ln>
          <a:effectLst/>
        </p:spPr>
        <p:txBody>
          <a:bodyPr tIns="36000" rIns="36000" anchor="t"/>
          <a:lstStyle/>
          <a:p>
            <a:pPr algn="ctr"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Session Map</a:t>
            </a:r>
            <a:endParaRPr lang="en-US" altLang="ko-KR" sz="1100" b="1" dirty="0">
              <a:latin typeface="+mn-ea"/>
              <a:ea typeface="+mn-ea"/>
            </a:endParaRPr>
          </a:p>
        </p:txBody>
      </p:sp>
      <p:sp>
        <p:nvSpPr>
          <p:cNvPr id="105" name="Rectangle 76"/>
          <p:cNvSpPr>
            <a:spLocks noChangeArrowheads="1"/>
          </p:cNvSpPr>
          <p:nvPr/>
        </p:nvSpPr>
        <p:spPr bwMode="auto">
          <a:xfrm>
            <a:off x="2292291" y="5254983"/>
            <a:ext cx="2443286" cy="37767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69696"/>
            </a:solidFill>
            <a:miter lim="800000"/>
            <a:headEnd/>
            <a:tailEnd/>
          </a:ln>
        </p:spPr>
        <p:txBody>
          <a:bodyPr lIns="46800" tIns="72000" rIns="46800" anchor="ctr"/>
          <a:lstStyle/>
          <a:p>
            <a:pPr marL="72000" eaLnBrk="0" latinLnBrk="0" hangingPunct="0">
              <a:spcBef>
                <a:spcPct val="10000"/>
              </a:spcBef>
              <a:spcAft>
                <a:spcPct val="15000"/>
              </a:spcAft>
              <a:buClr>
                <a:srgbClr val="087EA8"/>
              </a:buClr>
              <a:buFont typeface="Wingdings" pitchFamily="2" charset="2"/>
              <a:buNone/>
              <a:defRPr/>
            </a:pPr>
            <a:r>
              <a:rPr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User-Session </a:t>
            </a:r>
            <a:r>
              <a:rPr lang="ko-KR" altLang="en-US" sz="1000" kern="0" dirty="0" err="1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</a:rPr>
              <a:t>매핑정보</a:t>
            </a:r>
            <a:endParaRPr lang="ko-KR" altLang="en-US" sz="1000" kern="0" dirty="0">
              <a:solidFill>
                <a:srgbClr val="1C1C1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6" name="Group 139"/>
          <p:cNvGrpSpPr>
            <a:grpSpLocks/>
          </p:cNvGrpSpPr>
          <p:nvPr/>
        </p:nvGrpSpPr>
        <p:grpSpPr bwMode="auto">
          <a:xfrm>
            <a:off x="3814620" y="5328073"/>
            <a:ext cx="652307" cy="231492"/>
            <a:chOff x="-198" y="2002"/>
            <a:chExt cx="125" cy="77"/>
          </a:xfrm>
          <a:solidFill>
            <a:srgbClr val="DAEDEF">
              <a:lumMod val="25000"/>
            </a:srgbClr>
          </a:solidFill>
        </p:grpSpPr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-186" y="2036"/>
              <a:ext cx="22" cy="43"/>
            </a:xfrm>
            <a:custGeom>
              <a:avLst/>
              <a:gdLst>
                <a:gd name="T0" fmla="*/ 8 w 5218"/>
                <a:gd name="T1" fmla="*/ 20 h 5923"/>
                <a:gd name="T2" fmla="*/ 8 w 5218"/>
                <a:gd name="T3" fmla="*/ 22 h 5923"/>
                <a:gd name="T4" fmla="*/ 4 w 5218"/>
                <a:gd name="T5" fmla="*/ 28 h 5923"/>
                <a:gd name="T6" fmla="*/ 4 w 5218"/>
                <a:gd name="T7" fmla="*/ 28 h 5923"/>
                <a:gd name="T8" fmla="*/ 0 w 5218"/>
                <a:gd name="T9" fmla="*/ 22 h 5923"/>
                <a:gd name="T10" fmla="*/ 0 w 5218"/>
                <a:gd name="T11" fmla="*/ 20 h 5923"/>
                <a:gd name="T12" fmla="*/ 0 w 5218"/>
                <a:gd name="T13" fmla="*/ 8 h 5923"/>
                <a:gd name="T14" fmla="*/ 0 w 5218"/>
                <a:gd name="T15" fmla="*/ 6 h 5923"/>
                <a:gd name="T16" fmla="*/ 4 w 5218"/>
                <a:gd name="T17" fmla="*/ 0 h 5923"/>
                <a:gd name="T18" fmla="*/ 4 w 5218"/>
                <a:gd name="T19" fmla="*/ 0 h 5923"/>
                <a:gd name="T20" fmla="*/ 8 w 5218"/>
                <a:gd name="T21" fmla="*/ 6 h 5923"/>
                <a:gd name="T22" fmla="*/ 8 w 5218"/>
                <a:gd name="T23" fmla="*/ 8 h 5923"/>
                <a:gd name="T24" fmla="*/ 8 w 5218"/>
                <a:gd name="T25" fmla="*/ 20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8" name="Freeform 12"/>
            <p:cNvSpPr>
              <a:spLocks/>
            </p:cNvSpPr>
            <p:nvPr/>
          </p:nvSpPr>
          <p:spPr bwMode="auto">
            <a:xfrm>
              <a:off x="-164" y="2036"/>
              <a:ext cx="23" cy="43"/>
            </a:xfrm>
            <a:custGeom>
              <a:avLst/>
              <a:gdLst>
                <a:gd name="T0" fmla="*/ 9 w 5218"/>
                <a:gd name="T1" fmla="*/ 20 h 5923"/>
                <a:gd name="T2" fmla="*/ 8 w 5218"/>
                <a:gd name="T3" fmla="*/ 22 h 5923"/>
                <a:gd name="T4" fmla="*/ 5 w 5218"/>
                <a:gd name="T5" fmla="*/ 28 h 5923"/>
                <a:gd name="T6" fmla="*/ 4 w 5218"/>
                <a:gd name="T7" fmla="*/ 28 h 5923"/>
                <a:gd name="T8" fmla="*/ 0 w 5218"/>
                <a:gd name="T9" fmla="*/ 22 h 5923"/>
                <a:gd name="T10" fmla="*/ 0 w 5218"/>
                <a:gd name="T11" fmla="*/ 20 h 5923"/>
                <a:gd name="T12" fmla="*/ 0 w 5218"/>
                <a:gd name="T13" fmla="*/ 8 h 5923"/>
                <a:gd name="T14" fmla="*/ 0 w 5218"/>
                <a:gd name="T15" fmla="*/ 6 h 5923"/>
                <a:gd name="T16" fmla="*/ 4 w 5218"/>
                <a:gd name="T17" fmla="*/ 0 h 5923"/>
                <a:gd name="T18" fmla="*/ 5 w 5218"/>
                <a:gd name="T19" fmla="*/ 0 h 5923"/>
                <a:gd name="T20" fmla="*/ 8 w 5218"/>
                <a:gd name="T21" fmla="*/ 6 h 5923"/>
                <a:gd name="T22" fmla="*/ 9 w 5218"/>
                <a:gd name="T23" fmla="*/ 8 h 5923"/>
                <a:gd name="T24" fmla="*/ 9 w 5218"/>
                <a:gd name="T25" fmla="*/ 20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-175" y="2003"/>
              <a:ext cx="22" cy="43"/>
            </a:xfrm>
            <a:custGeom>
              <a:avLst/>
              <a:gdLst>
                <a:gd name="T0" fmla="*/ 8 w 5218"/>
                <a:gd name="T1" fmla="*/ 19 h 5923"/>
                <a:gd name="T2" fmla="*/ 8 w 5218"/>
                <a:gd name="T3" fmla="*/ 21 h 5923"/>
                <a:gd name="T4" fmla="*/ 4 w 5218"/>
                <a:gd name="T5" fmla="*/ 26 h 5923"/>
                <a:gd name="T6" fmla="*/ 4 w 5218"/>
                <a:gd name="T7" fmla="*/ 26 h 5923"/>
                <a:gd name="T8" fmla="*/ 0 w 5218"/>
                <a:gd name="T9" fmla="*/ 21 h 5923"/>
                <a:gd name="T10" fmla="*/ 0 w 5218"/>
                <a:gd name="T11" fmla="*/ 19 h 5923"/>
                <a:gd name="T12" fmla="*/ 0 w 5218"/>
                <a:gd name="T13" fmla="*/ 8 h 5923"/>
                <a:gd name="T14" fmla="*/ 0 w 5218"/>
                <a:gd name="T15" fmla="*/ 6 h 5923"/>
                <a:gd name="T16" fmla="*/ 4 w 5218"/>
                <a:gd name="T17" fmla="*/ 0 h 5923"/>
                <a:gd name="T18" fmla="*/ 4 w 5218"/>
                <a:gd name="T19" fmla="*/ 0 h 5923"/>
                <a:gd name="T20" fmla="*/ 8 w 5218"/>
                <a:gd name="T21" fmla="*/ 6 h 5923"/>
                <a:gd name="T22" fmla="*/ 8 w 5218"/>
                <a:gd name="T23" fmla="*/ 8 h 5923"/>
                <a:gd name="T24" fmla="*/ 8 w 5218"/>
                <a:gd name="T25" fmla="*/ 19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-152" y="2002"/>
              <a:ext cx="22" cy="43"/>
            </a:xfrm>
            <a:custGeom>
              <a:avLst/>
              <a:gdLst>
                <a:gd name="T0" fmla="*/ 8 w 5218"/>
                <a:gd name="T1" fmla="*/ 20 h 5923"/>
                <a:gd name="T2" fmla="*/ 8 w 5218"/>
                <a:gd name="T3" fmla="*/ 22 h 5923"/>
                <a:gd name="T4" fmla="*/ 4 w 5218"/>
                <a:gd name="T5" fmla="*/ 28 h 5923"/>
                <a:gd name="T6" fmla="*/ 4 w 5218"/>
                <a:gd name="T7" fmla="*/ 28 h 5923"/>
                <a:gd name="T8" fmla="*/ 0 w 5218"/>
                <a:gd name="T9" fmla="*/ 22 h 5923"/>
                <a:gd name="T10" fmla="*/ 0 w 5218"/>
                <a:gd name="T11" fmla="*/ 20 h 5923"/>
                <a:gd name="T12" fmla="*/ 0 w 5218"/>
                <a:gd name="T13" fmla="*/ 8 h 5923"/>
                <a:gd name="T14" fmla="*/ 0 w 5218"/>
                <a:gd name="T15" fmla="*/ 6 h 5923"/>
                <a:gd name="T16" fmla="*/ 4 w 5218"/>
                <a:gd name="T17" fmla="*/ 0 h 5923"/>
                <a:gd name="T18" fmla="*/ 4 w 5218"/>
                <a:gd name="T19" fmla="*/ 0 h 5923"/>
                <a:gd name="T20" fmla="*/ 8 w 5218"/>
                <a:gd name="T21" fmla="*/ 6 h 5923"/>
                <a:gd name="T22" fmla="*/ 8 w 5218"/>
                <a:gd name="T23" fmla="*/ 8 h 5923"/>
                <a:gd name="T24" fmla="*/ 8 w 5218"/>
                <a:gd name="T25" fmla="*/ 20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-198" y="2003"/>
              <a:ext cx="22" cy="43"/>
            </a:xfrm>
            <a:custGeom>
              <a:avLst/>
              <a:gdLst>
                <a:gd name="T0" fmla="*/ 8 w 5218"/>
                <a:gd name="T1" fmla="*/ 19 h 5923"/>
                <a:gd name="T2" fmla="*/ 8 w 5218"/>
                <a:gd name="T3" fmla="*/ 21 h 5923"/>
                <a:gd name="T4" fmla="*/ 4 w 5218"/>
                <a:gd name="T5" fmla="*/ 26 h 5923"/>
                <a:gd name="T6" fmla="*/ 4 w 5218"/>
                <a:gd name="T7" fmla="*/ 26 h 5923"/>
                <a:gd name="T8" fmla="*/ 0 w 5218"/>
                <a:gd name="T9" fmla="*/ 21 h 5923"/>
                <a:gd name="T10" fmla="*/ 0 w 5218"/>
                <a:gd name="T11" fmla="*/ 19 h 5923"/>
                <a:gd name="T12" fmla="*/ 0 w 5218"/>
                <a:gd name="T13" fmla="*/ 8 h 5923"/>
                <a:gd name="T14" fmla="*/ 0 w 5218"/>
                <a:gd name="T15" fmla="*/ 6 h 5923"/>
                <a:gd name="T16" fmla="*/ 4 w 5218"/>
                <a:gd name="T17" fmla="*/ 0 h 5923"/>
                <a:gd name="T18" fmla="*/ 4 w 5218"/>
                <a:gd name="T19" fmla="*/ 0 h 5923"/>
                <a:gd name="T20" fmla="*/ 8 w 5218"/>
                <a:gd name="T21" fmla="*/ 6 h 5923"/>
                <a:gd name="T22" fmla="*/ 8 w 5218"/>
                <a:gd name="T23" fmla="*/ 8 h 5923"/>
                <a:gd name="T24" fmla="*/ 8 w 5218"/>
                <a:gd name="T25" fmla="*/ 19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-117" y="2035"/>
              <a:ext cx="21" cy="43"/>
            </a:xfrm>
            <a:custGeom>
              <a:avLst/>
              <a:gdLst>
                <a:gd name="T0" fmla="*/ 7 w 5218"/>
                <a:gd name="T1" fmla="*/ 19 h 5923"/>
                <a:gd name="T2" fmla="*/ 7 w 5218"/>
                <a:gd name="T3" fmla="*/ 21 h 5923"/>
                <a:gd name="T4" fmla="*/ 4 w 5218"/>
                <a:gd name="T5" fmla="*/ 26 h 5923"/>
                <a:gd name="T6" fmla="*/ 3 w 5218"/>
                <a:gd name="T7" fmla="*/ 26 h 5923"/>
                <a:gd name="T8" fmla="*/ 0 w 5218"/>
                <a:gd name="T9" fmla="*/ 21 h 5923"/>
                <a:gd name="T10" fmla="*/ 0 w 5218"/>
                <a:gd name="T11" fmla="*/ 19 h 5923"/>
                <a:gd name="T12" fmla="*/ 0 w 5218"/>
                <a:gd name="T13" fmla="*/ 8 h 5923"/>
                <a:gd name="T14" fmla="*/ 0 w 5218"/>
                <a:gd name="T15" fmla="*/ 6 h 5923"/>
                <a:gd name="T16" fmla="*/ 3 w 5218"/>
                <a:gd name="T17" fmla="*/ 0 h 5923"/>
                <a:gd name="T18" fmla="*/ 4 w 5218"/>
                <a:gd name="T19" fmla="*/ 0 h 5923"/>
                <a:gd name="T20" fmla="*/ 7 w 5218"/>
                <a:gd name="T21" fmla="*/ 6 h 5923"/>
                <a:gd name="T22" fmla="*/ 7 w 5218"/>
                <a:gd name="T23" fmla="*/ 8 h 5923"/>
                <a:gd name="T24" fmla="*/ 7 w 5218"/>
                <a:gd name="T25" fmla="*/ 19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3" name="Freeform 11"/>
            <p:cNvSpPr>
              <a:spLocks/>
            </p:cNvSpPr>
            <p:nvPr/>
          </p:nvSpPr>
          <p:spPr bwMode="auto">
            <a:xfrm>
              <a:off x="-95" y="2035"/>
              <a:ext cx="22" cy="43"/>
            </a:xfrm>
            <a:custGeom>
              <a:avLst/>
              <a:gdLst>
                <a:gd name="T0" fmla="*/ 8 w 5218"/>
                <a:gd name="T1" fmla="*/ 19 h 5923"/>
                <a:gd name="T2" fmla="*/ 8 w 5218"/>
                <a:gd name="T3" fmla="*/ 21 h 5923"/>
                <a:gd name="T4" fmla="*/ 4 w 5218"/>
                <a:gd name="T5" fmla="*/ 26 h 5923"/>
                <a:gd name="T6" fmla="*/ 4 w 5218"/>
                <a:gd name="T7" fmla="*/ 26 h 5923"/>
                <a:gd name="T8" fmla="*/ 0 w 5218"/>
                <a:gd name="T9" fmla="*/ 21 h 5923"/>
                <a:gd name="T10" fmla="*/ 0 w 5218"/>
                <a:gd name="T11" fmla="*/ 19 h 5923"/>
                <a:gd name="T12" fmla="*/ 0 w 5218"/>
                <a:gd name="T13" fmla="*/ 8 h 5923"/>
                <a:gd name="T14" fmla="*/ 0 w 5218"/>
                <a:gd name="T15" fmla="*/ 6 h 5923"/>
                <a:gd name="T16" fmla="*/ 4 w 5218"/>
                <a:gd name="T17" fmla="*/ 0 h 5923"/>
                <a:gd name="T18" fmla="*/ 4 w 5218"/>
                <a:gd name="T19" fmla="*/ 0 h 5923"/>
                <a:gd name="T20" fmla="*/ 8 w 5218"/>
                <a:gd name="T21" fmla="*/ 6 h 5923"/>
                <a:gd name="T22" fmla="*/ 8 w 5218"/>
                <a:gd name="T23" fmla="*/ 8 h 5923"/>
                <a:gd name="T24" fmla="*/ 8 w 5218"/>
                <a:gd name="T25" fmla="*/ 19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4" name="Freeform 11"/>
            <p:cNvSpPr>
              <a:spLocks/>
            </p:cNvSpPr>
            <p:nvPr/>
          </p:nvSpPr>
          <p:spPr bwMode="auto">
            <a:xfrm>
              <a:off x="-140" y="2035"/>
              <a:ext cx="22" cy="43"/>
            </a:xfrm>
            <a:custGeom>
              <a:avLst/>
              <a:gdLst>
                <a:gd name="T0" fmla="*/ 8 w 5218"/>
                <a:gd name="T1" fmla="*/ 20 h 5923"/>
                <a:gd name="T2" fmla="*/ 8 w 5218"/>
                <a:gd name="T3" fmla="*/ 22 h 5923"/>
                <a:gd name="T4" fmla="*/ 4 w 5218"/>
                <a:gd name="T5" fmla="*/ 28 h 5923"/>
                <a:gd name="T6" fmla="*/ 4 w 5218"/>
                <a:gd name="T7" fmla="*/ 28 h 5923"/>
                <a:gd name="T8" fmla="*/ 0 w 5218"/>
                <a:gd name="T9" fmla="*/ 22 h 5923"/>
                <a:gd name="T10" fmla="*/ 0 w 5218"/>
                <a:gd name="T11" fmla="*/ 20 h 5923"/>
                <a:gd name="T12" fmla="*/ 0 w 5218"/>
                <a:gd name="T13" fmla="*/ 8 h 5923"/>
                <a:gd name="T14" fmla="*/ 0 w 5218"/>
                <a:gd name="T15" fmla="*/ 6 h 5923"/>
                <a:gd name="T16" fmla="*/ 4 w 5218"/>
                <a:gd name="T17" fmla="*/ 0 h 5923"/>
                <a:gd name="T18" fmla="*/ 4 w 5218"/>
                <a:gd name="T19" fmla="*/ 0 h 5923"/>
                <a:gd name="T20" fmla="*/ 8 w 5218"/>
                <a:gd name="T21" fmla="*/ 6 h 5923"/>
                <a:gd name="T22" fmla="*/ 8 w 5218"/>
                <a:gd name="T23" fmla="*/ 8 h 5923"/>
                <a:gd name="T24" fmla="*/ 8 w 5218"/>
                <a:gd name="T25" fmla="*/ 20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5" name="Freeform 11"/>
            <p:cNvSpPr>
              <a:spLocks/>
            </p:cNvSpPr>
            <p:nvPr/>
          </p:nvSpPr>
          <p:spPr bwMode="auto">
            <a:xfrm>
              <a:off x="-129" y="2002"/>
              <a:ext cx="22" cy="42"/>
            </a:xfrm>
            <a:custGeom>
              <a:avLst/>
              <a:gdLst>
                <a:gd name="T0" fmla="*/ 8 w 5218"/>
                <a:gd name="T1" fmla="*/ 19 h 5923"/>
                <a:gd name="T2" fmla="*/ 8 w 5218"/>
                <a:gd name="T3" fmla="*/ 21 h 5923"/>
                <a:gd name="T4" fmla="*/ 4 w 5218"/>
                <a:gd name="T5" fmla="*/ 26 h 5923"/>
                <a:gd name="T6" fmla="*/ 4 w 5218"/>
                <a:gd name="T7" fmla="*/ 26 h 5923"/>
                <a:gd name="T8" fmla="*/ 0 w 5218"/>
                <a:gd name="T9" fmla="*/ 21 h 5923"/>
                <a:gd name="T10" fmla="*/ 0 w 5218"/>
                <a:gd name="T11" fmla="*/ 19 h 5923"/>
                <a:gd name="T12" fmla="*/ 0 w 5218"/>
                <a:gd name="T13" fmla="*/ 8 h 5923"/>
                <a:gd name="T14" fmla="*/ 0 w 5218"/>
                <a:gd name="T15" fmla="*/ 6 h 5923"/>
                <a:gd name="T16" fmla="*/ 4 w 5218"/>
                <a:gd name="T17" fmla="*/ 0 h 5923"/>
                <a:gd name="T18" fmla="*/ 4 w 5218"/>
                <a:gd name="T19" fmla="*/ 0 h 5923"/>
                <a:gd name="T20" fmla="*/ 8 w 5218"/>
                <a:gd name="T21" fmla="*/ 6 h 5923"/>
                <a:gd name="T22" fmla="*/ 8 w 5218"/>
                <a:gd name="T23" fmla="*/ 8 h 5923"/>
                <a:gd name="T24" fmla="*/ 8 w 5218"/>
                <a:gd name="T25" fmla="*/ 19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6" name="Freeform 12"/>
            <p:cNvSpPr>
              <a:spLocks/>
            </p:cNvSpPr>
            <p:nvPr/>
          </p:nvSpPr>
          <p:spPr bwMode="auto">
            <a:xfrm>
              <a:off x="-106" y="2002"/>
              <a:ext cx="21" cy="42"/>
            </a:xfrm>
            <a:custGeom>
              <a:avLst/>
              <a:gdLst>
                <a:gd name="T0" fmla="*/ 7 w 5218"/>
                <a:gd name="T1" fmla="*/ 19 h 5923"/>
                <a:gd name="T2" fmla="*/ 7 w 5218"/>
                <a:gd name="T3" fmla="*/ 21 h 5923"/>
                <a:gd name="T4" fmla="*/ 4 w 5218"/>
                <a:gd name="T5" fmla="*/ 26 h 5923"/>
                <a:gd name="T6" fmla="*/ 3 w 5218"/>
                <a:gd name="T7" fmla="*/ 26 h 5923"/>
                <a:gd name="T8" fmla="*/ 0 w 5218"/>
                <a:gd name="T9" fmla="*/ 21 h 5923"/>
                <a:gd name="T10" fmla="*/ 0 w 5218"/>
                <a:gd name="T11" fmla="*/ 19 h 5923"/>
                <a:gd name="T12" fmla="*/ 0 w 5218"/>
                <a:gd name="T13" fmla="*/ 8 h 5923"/>
                <a:gd name="T14" fmla="*/ 0 w 5218"/>
                <a:gd name="T15" fmla="*/ 6 h 5923"/>
                <a:gd name="T16" fmla="*/ 3 w 5218"/>
                <a:gd name="T17" fmla="*/ 0 h 5923"/>
                <a:gd name="T18" fmla="*/ 4 w 5218"/>
                <a:gd name="T19" fmla="*/ 0 h 5923"/>
                <a:gd name="T20" fmla="*/ 7 w 5218"/>
                <a:gd name="T21" fmla="*/ 6 h 5923"/>
                <a:gd name="T22" fmla="*/ 7 w 5218"/>
                <a:gd name="T23" fmla="*/ 8 h 5923"/>
                <a:gd name="T24" fmla="*/ 7 w 5218"/>
                <a:gd name="T25" fmla="*/ 19 h 59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18"/>
                <a:gd name="T40" fmla="*/ 0 h 5923"/>
                <a:gd name="T41" fmla="*/ 5218 w 5218"/>
                <a:gd name="T42" fmla="*/ 5923 h 59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18" h="5923">
                  <a:moveTo>
                    <a:pt x="5218" y="4241"/>
                  </a:moveTo>
                  <a:cubicBezTo>
                    <a:pt x="5218" y="4366"/>
                    <a:pt x="5130" y="4519"/>
                    <a:pt x="5022" y="4581"/>
                  </a:cubicBezTo>
                  <a:cubicBezTo>
                    <a:pt x="2805" y="5861"/>
                    <a:pt x="2805" y="5861"/>
                    <a:pt x="2805" y="5861"/>
                  </a:cubicBezTo>
                  <a:cubicBezTo>
                    <a:pt x="2697" y="5923"/>
                    <a:pt x="2521" y="5923"/>
                    <a:pt x="2413" y="5861"/>
                  </a:cubicBezTo>
                  <a:cubicBezTo>
                    <a:pt x="196" y="4581"/>
                    <a:pt x="196" y="4581"/>
                    <a:pt x="196" y="4581"/>
                  </a:cubicBezTo>
                  <a:cubicBezTo>
                    <a:pt x="88" y="4519"/>
                    <a:pt x="0" y="4366"/>
                    <a:pt x="0" y="4241"/>
                  </a:cubicBezTo>
                  <a:cubicBezTo>
                    <a:pt x="0" y="1682"/>
                    <a:pt x="0" y="1682"/>
                    <a:pt x="0" y="1682"/>
                  </a:cubicBezTo>
                  <a:cubicBezTo>
                    <a:pt x="0" y="1557"/>
                    <a:pt x="88" y="1404"/>
                    <a:pt x="196" y="1342"/>
                  </a:cubicBezTo>
                  <a:cubicBezTo>
                    <a:pt x="2413" y="62"/>
                    <a:pt x="2413" y="62"/>
                    <a:pt x="2413" y="62"/>
                  </a:cubicBezTo>
                  <a:cubicBezTo>
                    <a:pt x="2521" y="0"/>
                    <a:pt x="2697" y="0"/>
                    <a:pt x="2805" y="62"/>
                  </a:cubicBezTo>
                  <a:cubicBezTo>
                    <a:pt x="5022" y="1342"/>
                    <a:pt x="5022" y="1342"/>
                    <a:pt x="5022" y="1342"/>
                  </a:cubicBezTo>
                  <a:cubicBezTo>
                    <a:pt x="5130" y="1404"/>
                    <a:pt x="5218" y="1557"/>
                    <a:pt x="5218" y="1682"/>
                  </a:cubicBezTo>
                  <a:lnTo>
                    <a:pt x="5218" y="4241"/>
                  </a:lnTo>
                  <a:close/>
                </a:path>
              </a:pathLst>
            </a:custGeom>
            <a:grp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marL="0" marR="0" lvl="0" indent="0" algn="just" defTabSz="914400" eaLnBrk="0" fontAlgn="auto" latinLnBrk="0" hangingPunct="0">
                <a:lnSpc>
                  <a:spcPct val="120000"/>
                </a:lnSpc>
                <a:spcBef>
                  <a:spcPct val="10000"/>
                </a:spcBef>
                <a:spcAft>
                  <a:spcPct val="15000"/>
                </a:spcAft>
                <a:buClr>
                  <a:srgbClr val="087EA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7" name="AutoShape 52"/>
          <p:cNvSpPr>
            <a:spLocks noChangeArrowheads="1"/>
          </p:cNvSpPr>
          <p:nvPr/>
        </p:nvSpPr>
        <p:spPr bwMode="auto">
          <a:xfrm>
            <a:off x="2132492" y="4393221"/>
            <a:ext cx="2757120" cy="288000"/>
          </a:xfrm>
          <a:prstGeom prst="roundRect">
            <a:avLst>
              <a:gd name="adj" fmla="val 5569"/>
            </a:avLst>
          </a:prstGeom>
          <a:solidFill>
            <a:srgbClr val="99CCFF">
              <a:alpha val="39999"/>
            </a:srgbClr>
          </a:solidFill>
          <a:ln w="12700" algn="ctr">
            <a:solidFill>
              <a:srgbClr val="76A3CC"/>
            </a:solidFill>
            <a:round/>
            <a:headEnd/>
            <a:tailEnd/>
          </a:ln>
          <a:effectLst/>
        </p:spPr>
        <p:txBody>
          <a:bodyPr tIns="36000" rIns="36000" anchor="ctr"/>
          <a:lstStyle/>
          <a:p>
            <a:pPr algn="ctr"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Session Server</a:t>
            </a:r>
            <a:endParaRPr lang="en-US" altLang="ko-KR" sz="1100" b="1" dirty="0">
              <a:latin typeface="+mn-ea"/>
              <a:ea typeface="+mn-ea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700987" y="4006625"/>
            <a:ext cx="1486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i="1" dirty="0" err="1" smtClean="0">
                <a:solidFill>
                  <a:srgbClr val="C00000"/>
                </a:solidFill>
                <a:latin typeface="맑은 고딕"/>
                <a:ea typeface="맑은 고딕"/>
              </a:rPr>
              <a:t>Session.SetAttribute</a:t>
            </a:r>
            <a:r>
              <a:rPr lang="en-US" altLang="ko-KR" sz="800" i="1" dirty="0" smtClean="0">
                <a:solidFill>
                  <a:srgbClr val="C00000"/>
                </a:solidFill>
                <a:latin typeface="맑은 고딕"/>
                <a:ea typeface="맑은 고딕"/>
              </a:rPr>
              <a:t> (“</a:t>
            </a:r>
            <a:r>
              <a:rPr lang="en-US" altLang="ko-KR" sz="800" i="1" dirty="0" err="1" smtClean="0">
                <a:solidFill>
                  <a:srgbClr val="C00000"/>
                </a:solidFill>
                <a:latin typeface="맑은 고딕"/>
                <a:ea typeface="맑은 고딕"/>
              </a:rPr>
              <a:t>nonDupUser”,”USERID</a:t>
            </a:r>
            <a:r>
              <a:rPr lang="en-US" altLang="ko-KR" sz="800" i="1" dirty="0" smtClean="0">
                <a:solidFill>
                  <a:srgbClr val="C00000"/>
                </a:solidFill>
                <a:latin typeface="맑은 고딕"/>
                <a:ea typeface="맑은 고딕"/>
              </a:rPr>
              <a:t>”)</a:t>
            </a:r>
            <a:endParaRPr lang="ko-KR" altLang="en-US" sz="800" i="1" dirty="0">
              <a:solidFill>
                <a:srgbClr val="C00000"/>
              </a:solidFill>
              <a:latin typeface="맑은 고딕"/>
              <a:ea typeface="맑은 고딕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2409675" y="4048611"/>
            <a:ext cx="9172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err="1" smtClean="0">
                <a:solidFill>
                  <a:srgbClr val="000000"/>
                </a:solidFill>
                <a:latin typeface="맑은 고딕"/>
                <a:ea typeface="맑은 고딕"/>
              </a:rPr>
              <a:t>SetAttribute</a:t>
            </a:r>
            <a:endParaRPr lang="ko-KR" altLang="en-US" sz="1050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20" name="Oval 104"/>
          <p:cNvSpPr>
            <a:spLocks noChangeArrowheads="1"/>
          </p:cNvSpPr>
          <p:nvPr/>
        </p:nvSpPr>
        <p:spPr bwMode="auto">
          <a:xfrm>
            <a:off x="2206610" y="4063001"/>
            <a:ext cx="225136" cy="225136"/>
          </a:xfrm>
          <a:prstGeom prst="ellipse">
            <a:avLst/>
          </a:prstGeom>
          <a:solidFill>
            <a:srgbClr val="336699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200" b="1" kern="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sz="1200" b="1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1" name="직선 화살표 연결선 120"/>
          <p:cNvCxnSpPr>
            <a:stCxn id="122" idx="2"/>
            <a:endCxn id="117" idx="0"/>
          </p:cNvCxnSpPr>
          <p:nvPr/>
        </p:nvCxnSpPr>
        <p:spPr bwMode="auto">
          <a:xfrm>
            <a:off x="3511052" y="4019038"/>
            <a:ext cx="0" cy="374183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22" name="AutoShape 52"/>
          <p:cNvSpPr>
            <a:spLocks noChangeArrowheads="1"/>
          </p:cNvSpPr>
          <p:nvPr/>
        </p:nvSpPr>
        <p:spPr bwMode="auto">
          <a:xfrm>
            <a:off x="2132492" y="3731038"/>
            <a:ext cx="2757120" cy="288000"/>
          </a:xfrm>
          <a:prstGeom prst="roundRect">
            <a:avLst>
              <a:gd name="adj" fmla="val 5569"/>
            </a:avLst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rgbClr val="76A3CC"/>
            </a:solidFill>
            <a:round/>
            <a:headEnd/>
            <a:tailEnd/>
          </a:ln>
          <a:effectLst/>
        </p:spPr>
        <p:txBody>
          <a:bodyPr tIns="36000" rIns="36000" anchor="ctr"/>
          <a:lstStyle/>
          <a:p>
            <a:pPr algn="ctr"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Application</a:t>
            </a:r>
            <a:endParaRPr lang="en-US" altLang="ko-KR" sz="1100" b="1" dirty="0">
              <a:latin typeface="+mn-ea"/>
              <a:ea typeface="+mn-ea"/>
            </a:endParaRPr>
          </a:p>
        </p:txBody>
      </p:sp>
      <p:cxnSp>
        <p:nvCxnSpPr>
          <p:cNvPr id="123" name="직선 화살표 연결선 122"/>
          <p:cNvCxnSpPr/>
          <p:nvPr/>
        </p:nvCxnSpPr>
        <p:spPr bwMode="auto">
          <a:xfrm>
            <a:off x="2869288" y="4698229"/>
            <a:ext cx="0" cy="34016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24" name="직선 화살표 연결선 123"/>
          <p:cNvCxnSpPr/>
          <p:nvPr/>
        </p:nvCxnSpPr>
        <p:spPr bwMode="auto">
          <a:xfrm>
            <a:off x="4157286" y="4698229"/>
            <a:ext cx="0" cy="34016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25" name="직사각형 124"/>
          <p:cNvSpPr/>
          <p:nvPr/>
        </p:nvSpPr>
        <p:spPr>
          <a:xfrm>
            <a:off x="2182583" y="4705473"/>
            <a:ext cx="14660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solidFill>
                  <a:srgbClr val="000000"/>
                </a:solidFill>
                <a:latin typeface="맑은 고딕"/>
                <a:ea typeface="맑은 고딕"/>
              </a:rPr>
              <a:t>매핑 정보 업데이트</a:t>
            </a:r>
            <a:endParaRPr lang="ko-KR" altLang="en-US" sz="1050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4333070" y="4705473"/>
            <a:ext cx="14093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dirty="0" smtClean="0">
                <a:solidFill>
                  <a:srgbClr val="000000"/>
                </a:solidFill>
                <a:latin typeface="맑은 고딕"/>
                <a:ea typeface="맑은 고딕"/>
              </a:rPr>
              <a:t>기존 세션 </a:t>
            </a:r>
            <a:r>
              <a:rPr lang="en-US" altLang="ko-KR" sz="1050" dirty="0" smtClean="0">
                <a:solidFill>
                  <a:srgbClr val="000000"/>
                </a:solidFill>
                <a:latin typeface="맑은 고딕"/>
                <a:ea typeface="맑은 고딕"/>
              </a:rPr>
              <a:t>Invalidate</a:t>
            </a:r>
            <a:endParaRPr lang="ko-KR" altLang="en-US" sz="1050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27" name="Oval 104"/>
          <p:cNvSpPr>
            <a:spLocks noChangeArrowheads="1"/>
          </p:cNvSpPr>
          <p:nvPr/>
        </p:nvSpPr>
        <p:spPr bwMode="auto">
          <a:xfrm>
            <a:off x="2024040" y="4719863"/>
            <a:ext cx="225136" cy="225136"/>
          </a:xfrm>
          <a:prstGeom prst="ellipse">
            <a:avLst/>
          </a:prstGeom>
          <a:solidFill>
            <a:srgbClr val="336699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200" b="1" kern="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sz="1200" b="1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8" name="Oval 104"/>
          <p:cNvSpPr>
            <a:spLocks noChangeArrowheads="1"/>
          </p:cNvSpPr>
          <p:nvPr/>
        </p:nvSpPr>
        <p:spPr bwMode="auto">
          <a:xfrm>
            <a:off x="4189437" y="4719863"/>
            <a:ext cx="225136" cy="225136"/>
          </a:xfrm>
          <a:prstGeom prst="ellipse">
            <a:avLst/>
          </a:prstGeom>
          <a:solidFill>
            <a:srgbClr val="336699"/>
          </a:solidFill>
          <a:ln w="2857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defRPr/>
            </a:pPr>
            <a:r>
              <a:rPr kumimoji="0" lang="en-US" altLang="ko-KR" sz="1200" b="1" kern="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sz="1200" b="1" kern="0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9" name="직선 화살표 연결선 195"/>
          <p:cNvCxnSpPr>
            <a:stCxn id="98" idx="3"/>
            <a:endCxn id="87" idx="1"/>
          </p:cNvCxnSpPr>
          <p:nvPr/>
        </p:nvCxnSpPr>
        <p:spPr bwMode="auto">
          <a:xfrm flipV="1">
            <a:off x="1306340" y="4522538"/>
            <a:ext cx="646496" cy="63844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30" name="Picture 2" descr="cancel, delete, error, exit, remov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54" y="4427578"/>
            <a:ext cx="219285" cy="21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직사각형 130"/>
          <p:cNvSpPr/>
          <p:nvPr/>
        </p:nvSpPr>
        <p:spPr>
          <a:xfrm>
            <a:off x="1051907" y="5229662"/>
            <a:ext cx="9060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50" b="1" dirty="0" smtClean="0">
                <a:solidFill>
                  <a:srgbClr val="000000"/>
                </a:solidFill>
                <a:latin typeface="맑은 고딕"/>
                <a:ea typeface="맑은 고딕"/>
              </a:rPr>
              <a:t>중복 로그인</a:t>
            </a:r>
            <a:endParaRPr lang="ko-KR" altLang="en-US" sz="105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726883" y="3802724"/>
            <a:ext cx="579457" cy="686391"/>
            <a:chOff x="5225740" y="2849747"/>
            <a:chExt cx="579457" cy="686391"/>
          </a:xfrm>
        </p:grpSpPr>
        <p:sp>
          <p:nvSpPr>
            <p:cNvPr id="94" name="Text Box 66"/>
            <p:cNvSpPr txBox="1">
              <a:spLocks noChangeArrowheads="1"/>
            </p:cNvSpPr>
            <p:nvPr/>
          </p:nvSpPr>
          <p:spPr bwMode="auto">
            <a:xfrm>
              <a:off x="5236263" y="3338204"/>
              <a:ext cx="558414" cy="1979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50" dirty="0" smtClean="0">
                  <a:latin typeface="+mn-ea"/>
                  <a:ea typeface="+mn-ea"/>
                </a:rPr>
                <a:t>Client A</a:t>
              </a:r>
              <a:endParaRPr lang="en-US" altLang="ko-KR" sz="1050" dirty="0">
                <a:latin typeface="+mn-ea"/>
                <a:ea typeface="+mn-ea"/>
              </a:endParaRPr>
            </a:p>
          </p:txBody>
        </p:sp>
        <p:pic>
          <p:nvPicPr>
            <p:cNvPr id="95" name="Picture 78" descr="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5740" y="2849747"/>
              <a:ext cx="579457" cy="53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그룹 95"/>
          <p:cNvGrpSpPr/>
          <p:nvPr/>
        </p:nvGrpSpPr>
        <p:grpSpPr>
          <a:xfrm>
            <a:off x="726883" y="4892399"/>
            <a:ext cx="579457" cy="679245"/>
            <a:chOff x="5225740" y="3569680"/>
            <a:chExt cx="579457" cy="679245"/>
          </a:xfrm>
        </p:grpSpPr>
        <p:sp>
          <p:nvSpPr>
            <p:cNvPr id="97" name="Text Box 65"/>
            <p:cNvSpPr txBox="1">
              <a:spLocks noChangeArrowheads="1"/>
            </p:cNvSpPr>
            <p:nvPr/>
          </p:nvSpPr>
          <p:spPr bwMode="auto">
            <a:xfrm>
              <a:off x="5241071" y="4050991"/>
              <a:ext cx="548796" cy="1979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72000" tIns="36000" rIns="0" bIns="0">
              <a:spAutoFit/>
            </a:bodyPr>
            <a:lstStyle/>
            <a:p>
              <a:pPr algn="ctr">
                <a:defRPr/>
              </a:pPr>
              <a:r>
                <a:rPr lang="en-US" altLang="ko-KR" sz="1050" dirty="0" smtClean="0">
                  <a:latin typeface="+mn-ea"/>
                  <a:ea typeface="+mn-ea"/>
                </a:rPr>
                <a:t>Client B</a:t>
              </a:r>
              <a:endParaRPr lang="en-US" altLang="ko-KR" sz="1050" dirty="0">
                <a:latin typeface="+mn-ea"/>
                <a:ea typeface="+mn-ea"/>
              </a:endParaRPr>
            </a:p>
          </p:txBody>
        </p:sp>
        <p:pic>
          <p:nvPicPr>
            <p:cNvPr id="98" name="Picture 78" descr="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5740" y="3569680"/>
              <a:ext cx="579457" cy="53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그룹 5"/>
          <p:cNvGrpSpPr/>
          <p:nvPr/>
        </p:nvGrpSpPr>
        <p:grpSpPr>
          <a:xfrm>
            <a:off x="384827" y="6969224"/>
            <a:ext cx="6212824" cy="2183038"/>
            <a:chOff x="384827" y="5830302"/>
            <a:chExt cx="6212824" cy="2183038"/>
          </a:xfrm>
        </p:grpSpPr>
        <p:sp>
          <p:nvSpPr>
            <p:cNvPr id="132" name="직사각형 131"/>
            <p:cNvSpPr/>
            <p:nvPr/>
          </p:nvSpPr>
          <p:spPr>
            <a:xfrm>
              <a:off x="384827" y="5997458"/>
              <a:ext cx="6212824" cy="20158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184" tIns="50092" rIns="100184" bIns="50092" anchor="ctr"/>
            <a:lstStyle/>
            <a:p>
              <a:pPr indent="-198281" algn="ctr" defTabSz="1401886">
                <a:defRPr/>
              </a:pPr>
              <a:endParaRPr lang="ko-KR" altLang="en-US" sz="1200" dirty="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456314" y="5830302"/>
              <a:ext cx="1880654" cy="3348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34" tIns="45717" rIns="91434" bIns="45717" anchor="ctr"/>
            <a:lstStyle/>
            <a:p>
              <a:pPr marL="198281" indent="-198281" algn="ctr" defTabSz="1097720"/>
              <a:r>
                <a:rPr lang="ko-KR" alt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기능 배경</a:t>
              </a:r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2553784" y="5830302"/>
              <a:ext cx="1880654" cy="3348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34" tIns="45717" rIns="91434" bIns="45717" anchor="ctr"/>
            <a:lstStyle/>
            <a:p>
              <a:pPr marL="198281" indent="-198281" algn="ctr" defTabSz="1097720"/>
              <a:r>
                <a:rPr lang="ko-KR" alt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주요 이슈</a:t>
              </a: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4638830" y="5830302"/>
              <a:ext cx="1880654" cy="3348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34" tIns="45717" rIns="91434" bIns="45717" anchor="ctr"/>
            <a:lstStyle/>
            <a:p>
              <a:pPr marL="198281" indent="-198281" algn="ctr" defTabSz="1097720"/>
              <a:r>
                <a:rPr lang="ko-KR" alt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기대 효과</a:t>
              </a:r>
            </a:p>
          </p:txBody>
        </p:sp>
        <p:cxnSp>
          <p:nvCxnSpPr>
            <p:cNvPr id="136" name="직선 연결선 135"/>
            <p:cNvCxnSpPr/>
            <p:nvPr/>
          </p:nvCxnSpPr>
          <p:spPr>
            <a:xfrm rot="5400000">
              <a:off x="3828135" y="6936936"/>
              <a:ext cx="1475309" cy="60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/>
            <p:cNvCxnSpPr/>
            <p:nvPr/>
          </p:nvCxnSpPr>
          <p:spPr>
            <a:xfrm rot="5400000">
              <a:off x="1704707" y="6936936"/>
              <a:ext cx="1475309" cy="60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60"/>
            <p:cNvSpPr>
              <a:spLocks noChangeArrowheads="1"/>
            </p:cNvSpPr>
            <p:nvPr/>
          </p:nvSpPr>
          <p:spPr bwMode="auto">
            <a:xfrm>
              <a:off x="384827" y="6238106"/>
              <a:ext cx="2060549" cy="80749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tIns="72000"/>
            <a:lstStyle/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세션 정보의 업데이트를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DB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를 금융감독원 지침에 따른 다중접속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멀티로그인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제한 기능의 시행 필요</a:t>
              </a:r>
            </a:p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동일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ID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로 다른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Device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에서의 다중 접속을 제한함</a:t>
              </a:r>
            </a:p>
          </p:txBody>
        </p:sp>
        <p:sp>
          <p:nvSpPr>
            <p:cNvPr id="139" name="Rectangle 60"/>
            <p:cNvSpPr>
              <a:spLocks noChangeArrowheads="1"/>
            </p:cNvSpPr>
            <p:nvPr/>
          </p:nvSpPr>
          <p:spPr bwMode="auto">
            <a:xfrm>
              <a:off x="2446102" y="6238106"/>
              <a:ext cx="2060549" cy="80749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tIns="72000"/>
            <a:lstStyle/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중복체크의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확인을 위해 로그인 </a:t>
              </a:r>
              <a:r>
                <a:rPr lang="ko-KR" altLang="en-US" sz="1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세션정보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업데이트가 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DB Level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에서 발생</a:t>
              </a:r>
            </a:p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DB Update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로 인한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DB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부하에 대한 부담 해소 필요</a:t>
              </a:r>
            </a:p>
          </p:txBody>
        </p:sp>
        <p:sp>
          <p:nvSpPr>
            <p:cNvPr id="140" name="Rectangle 60"/>
            <p:cNvSpPr>
              <a:spLocks noChangeArrowheads="1"/>
            </p:cNvSpPr>
            <p:nvPr/>
          </p:nvSpPr>
          <p:spPr bwMode="auto">
            <a:xfrm>
              <a:off x="4569664" y="6238106"/>
              <a:ext cx="2027987" cy="80749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</p:spPr>
          <p:txBody>
            <a:bodyPr tIns="72000"/>
            <a:lstStyle/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세션 정보의 업데이트를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DB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를 사용하지 않고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JEUS Session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사용해서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DB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부하 해소</a:t>
              </a:r>
            </a:p>
            <a:p>
              <a:pPr marL="130175" indent="-130175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>
                  <a:srgbClr val="808080"/>
                </a:buClr>
                <a:buFontTx/>
                <a:buChar char="•"/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단순 </a:t>
              </a:r>
              <a:r>
                <a:rPr lang="en-US" altLang="ko-KR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Select </a:t>
              </a:r>
              <a:r>
                <a:rPr lang="ko-KR" altLang="en-US" sz="1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쿼리 만으로 다중접속 제한의 구현 </a:t>
              </a:r>
              <a:r>
                <a:rPr lang="ko-KR" altLang="en-US" sz="11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제공</a:t>
              </a:r>
              <a:endPara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7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6.5 Password validation </a:t>
            </a:r>
            <a:endParaRPr lang="en-US" altLang="ko-KR" dirty="0" smtClean="0"/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사용자가 신규 계정 생성 및 기존 패스워드 변경 시</a:t>
            </a:r>
            <a:r>
              <a:rPr lang="en-US" altLang="ko-KR" dirty="0"/>
              <a:t>, </a:t>
            </a:r>
            <a:r>
              <a:rPr lang="ko-KR" altLang="en-US" dirty="0"/>
              <a:t>패스워드의 적합성을 검사하여 패스워드 보안을 강화합니다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7364" y="1846475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Password validation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664850" y="7027567"/>
            <a:ext cx="1944514" cy="1713790"/>
            <a:chOff x="4653136" y="7371635"/>
            <a:chExt cx="4104538" cy="865505"/>
          </a:xfrm>
        </p:grpSpPr>
        <p:sp>
          <p:nvSpPr>
            <p:cNvPr id="67" name="직사각형 66"/>
            <p:cNvSpPr/>
            <p:nvPr/>
          </p:nvSpPr>
          <p:spPr>
            <a:xfrm>
              <a:off x="4653136" y="7371635"/>
              <a:ext cx="4104538" cy="364016"/>
            </a:xfrm>
            <a:prstGeom prst="rect">
              <a:avLst/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>
                <a:buClr>
                  <a:srgbClr val="333333"/>
                </a:buClr>
                <a:buSzPct val="80000"/>
                <a:tabLst>
                  <a:tab pos="914400" algn="l"/>
                  <a:tab pos="7315200" algn="r"/>
                </a:tabLst>
              </a:pPr>
              <a:r>
                <a:rPr lang="ko-KR" altLang="en-US" sz="14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보안상 취약한 </a:t>
              </a:r>
              <a:r>
                <a:rPr lang="en-US" altLang="ko-KR" sz="14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Password </a:t>
              </a:r>
              <a:r>
                <a:rPr lang="ko-KR" altLang="en-US" sz="14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설정 개선</a:t>
              </a: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4653136" y="7873124"/>
              <a:ext cx="4104538" cy="364016"/>
            </a:xfrm>
            <a:prstGeom prst="rect">
              <a:avLst/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anchor="ctr" anchorCtr="0"/>
            <a:lstStyle/>
            <a:p>
              <a:pPr algn="ctr">
                <a:buClr>
                  <a:srgbClr val="333333"/>
                </a:buClr>
                <a:buSzPct val="80000"/>
                <a:tabLst>
                  <a:tab pos="914400" algn="l"/>
                  <a:tab pos="7315200" algn="r"/>
                </a:tabLst>
              </a:pPr>
              <a:r>
                <a:rPr lang="en-US" altLang="ko-KR" sz="14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Validation rule</a:t>
              </a:r>
              <a:r>
                <a:rPr lang="ko-KR" altLang="en-US" sz="1400" b="1" dirty="0">
                  <a:solidFill>
                    <a:srgbClr val="000000"/>
                  </a:solidFill>
                  <a:latin typeface="맑은 고딕"/>
                  <a:ea typeface="맑은 고딕"/>
                </a:rPr>
                <a:t>을 통한 보안 강화</a:t>
              </a:r>
            </a:p>
          </p:txBody>
        </p:sp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3" cstate="print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9911" y="4840960"/>
            <a:ext cx="1027367" cy="23374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그룹 4"/>
          <p:cNvGrpSpPr/>
          <p:nvPr/>
        </p:nvGrpSpPr>
        <p:grpSpPr>
          <a:xfrm>
            <a:off x="562189" y="2333338"/>
            <a:ext cx="3118840" cy="3287882"/>
            <a:chOff x="554077" y="2333337"/>
            <a:chExt cx="4243308" cy="440069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057" y="2333337"/>
              <a:ext cx="3017782" cy="1475360"/>
            </a:xfrm>
            <a:prstGeom prst="rect">
              <a:avLst/>
            </a:prstGeom>
          </p:spPr>
        </p:pic>
        <p:sp>
          <p:nvSpPr>
            <p:cNvPr id="69" name="이등변 삼각형 68"/>
            <p:cNvSpPr/>
            <p:nvPr/>
          </p:nvSpPr>
          <p:spPr bwMode="auto">
            <a:xfrm>
              <a:off x="584684" y="3183464"/>
              <a:ext cx="4093992" cy="847076"/>
            </a:xfrm>
            <a:prstGeom prst="triangle">
              <a:avLst>
                <a:gd name="adj" fmla="val 24939"/>
              </a:avLst>
            </a:prstGeom>
            <a:solidFill>
              <a:srgbClr val="FFFFFF">
                <a:lumMod val="85000"/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4077" y="3689785"/>
              <a:ext cx="3949397" cy="237827"/>
            </a:xfrm>
            <a:prstGeom prst="rect">
              <a:avLst/>
            </a:prstGeom>
            <a:noFill/>
          </p:spPr>
          <p:txBody>
            <a:bodyPr wrap="square" bIns="0" rtlCol="0" anchor="ctr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808080">
                      <a:lumMod val="50000"/>
                    </a:srgbClr>
                  </a:solidFill>
                  <a:latin typeface="맑은 고딕" pitchFamily="50" charset="-127"/>
                  <a:ea typeface="맑은 고딕" pitchFamily="50" charset="-127"/>
                </a:rPr>
                <a:t>계정 생성 및 패스워드 변경 시</a:t>
              </a:r>
              <a:endParaRPr lang="ko-KR" altLang="en-US" sz="1400" b="1" dirty="0">
                <a:solidFill>
                  <a:srgbClr val="808080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684" y="3954014"/>
              <a:ext cx="4212701" cy="2780017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85" y="6666552"/>
            <a:ext cx="3917348" cy="2722225"/>
          </a:xfrm>
          <a:prstGeom prst="rect">
            <a:avLst/>
          </a:prstGeom>
        </p:spPr>
      </p:pic>
      <p:sp>
        <p:nvSpPr>
          <p:cNvPr id="197" name="Text Box 21"/>
          <p:cNvSpPr>
            <a:spLocks noChangeArrowheads="1"/>
          </p:cNvSpPr>
          <p:nvPr/>
        </p:nvSpPr>
        <p:spPr bwMode="auto">
          <a:xfrm>
            <a:off x="3969060" y="2464373"/>
            <a:ext cx="2628590" cy="533980"/>
          </a:xfrm>
          <a:prstGeom prst="roundRect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Password validator </a:t>
            </a:r>
            <a:r>
              <a:rPr lang="ko-KR" altLang="en-US" sz="1200" b="1" dirty="0">
                <a:solidFill>
                  <a:srgbClr val="000000"/>
                </a:solidFill>
                <a:latin typeface="맑은 고딕"/>
                <a:ea typeface="맑은 고딕"/>
              </a:rPr>
              <a:t>기능 추가</a:t>
            </a:r>
          </a:p>
        </p:txBody>
      </p:sp>
      <p:sp>
        <p:nvSpPr>
          <p:cNvPr id="198" name="Rectangle 7"/>
          <p:cNvSpPr>
            <a:spLocks noChangeArrowheads="1"/>
          </p:cNvSpPr>
          <p:nvPr/>
        </p:nvSpPr>
        <p:spPr bwMode="gray">
          <a:xfrm>
            <a:off x="4077132" y="3008016"/>
            <a:ext cx="2457320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Password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를 입력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수정하는 경우 일반적인 수준의 제약사항을 설정 </a:t>
            </a: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가능</a:t>
            </a:r>
            <a:r>
              <a:rPr lang="en-US" altLang="ko-KR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Password 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설정 관련 </a:t>
            </a: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보안 강화</a:t>
            </a:r>
            <a:endParaRPr lang="en-US" altLang="ko-KR" sz="1200" dirty="0">
              <a:solidFill>
                <a:srgbClr val="000000">
                  <a:lumMod val="95000"/>
                  <a:lumOff val="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9" name="Text Box 21"/>
          <p:cNvSpPr>
            <a:spLocks noChangeArrowheads="1"/>
          </p:cNvSpPr>
          <p:nvPr/>
        </p:nvSpPr>
        <p:spPr bwMode="auto">
          <a:xfrm>
            <a:off x="3969060" y="3987756"/>
            <a:ext cx="2628590" cy="533980"/>
          </a:xfrm>
          <a:prstGeom prst="roundRect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Default Password Validator</a:t>
            </a:r>
            <a:endParaRPr lang="ko-KR" altLang="en-US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200" name="Rectangle 7"/>
          <p:cNvSpPr>
            <a:spLocks noChangeArrowheads="1"/>
          </p:cNvSpPr>
          <p:nvPr/>
        </p:nvSpPr>
        <p:spPr bwMode="gray">
          <a:xfrm>
            <a:off x="4077132" y="4531399"/>
            <a:ext cx="2457320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특수문자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숫자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대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소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문자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최소글자수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최대글자수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/ID</a:t>
            </a:r>
            <a:r>
              <a:rPr lang="ko-KR" altLang="en-US" sz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포함불가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 등 </a:t>
            </a: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기능 제공</a:t>
            </a:r>
            <a:endParaRPr lang="ko-KR" altLang="en-US" sz="1200" dirty="0">
              <a:solidFill>
                <a:srgbClr val="000000">
                  <a:lumMod val="95000"/>
                  <a:lumOff val="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1" name="Text Box 21"/>
          <p:cNvSpPr>
            <a:spLocks noChangeArrowheads="1"/>
          </p:cNvSpPr>
          <p:nvPr/>
        </p:nvSpPr>
        <p:spPr bwMode="auto">
          <a:xfrm>
            <a:off x="3969060" y="5345252"/>
            <a:ext cx="2628590" cy="533980"/>
          </a:xfrm>
          <a:prstGeom prst="roundRect">
            <a:avLst>
              <a:gd name="adj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buClr>
                <a:srgbClr val="333333"/>
              </a:buClr>
              <a:buSzPct val="80000"/>
              <a:tabLst>
                <a:tab pos="914400" algn="l"/>
                <a:tab pos="7315200" algn="r"/>
              </a:tabLst>
            </a:pPr>
            <a:r>
              <a:rPr lang="en-US" altLang="ko-KR" sz="1200" b="1" dirty="0">
                <a:solidFill>
                  <a:srgbClr val="000000"/>
                </a:solidFill>
                <a:latin typeface="맑은 고딕"/>
                <a:ea typeface="맑은 고딕"/>
              </a:rPr>
              <a:t>Custom Password Validator </a:t>
            </a:r>
            <a:endParaRPr lang="ko-KR" altLang="en-US" sz="1200" b="1" dirty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202" name="Rectangle 7"/>
          <p:cNvSpPr>
            <a:spLocks noChangeArrowheads="1"/>
          </p:cNvSpPr>
          <p:nvPr/>
        </p:nvSpPr>
        <p:spPr bwMode="gray">
          <a:xfrm>
            <a:off x="4077132" y="5888895"/>
            <a:ext cx="2457320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사용자 임의의 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Password validator </a:t>
            </a:r>
            <a:r>
              <a:rPr lang="ko-KR" altLang="en-US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추가를 위한 </a:t>
            </a:r>
            <a:r>
              <a:rPr lang="en-US" altLang="ko-KR" sz="1200" dirty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Custom Password Validator </a:t>
            </a:r>
            <a:r>
              <a:rPr lang="ko-KR" altLang="en-US" sz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맑은 고딕" pitchFamily="50" charset="-127"/>
                <a:ea typeface="맑은 고딕" pitchFamily="50" charset="-127"/>
              </a:rPr>
              <a:t>기능 제공</a:t>
            </a:r>
          </a:p>
        </p:txBody>
      </p:sp>
      <p:sp>
        <p:nvSpPr>
          <p:cNvPr id="203" name="모서리가 둥근 직사각형 202"/>
          <p:cNvSpPr/>
          <p:nvPr/>
        </p:nvSpPr>
        <p:spPr bwMode="auto">
          <a:xfrm>
            <a:off x="3867975" y="3869996"/>
            <a:ext cx="278547" cy="256076"/>
          </a:xfrm>
          <a:prstGeom prst="roundRect">
            <a:avLst/>
          </a:prstGeom>
          <a:solidFill>
            <a:srgbClr val="113077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" name="직사각형 203"/>
          <p:cNvSpPr/>
          <p:nvPr/>
        </p:nvSpPr>
        <p:spPr>
          <a:xfrm>
            <a:off x="3870031" y="3869996"/>
            <a:ext cx="2744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3867975" y="5261778"/>
            <a:ext cx="278547" cy="276999"/>
            <a:chOff x="107458" y="4285846"/>
            <a:chExt cx="278547" cy="276999"/>
          </a:xfrm>
        </p:grpSpPr>
        <p:sp>
          <p:nvSpPr>
            <p:cNvPr id="206" name="모서리가 둥근 직사각형 205"/>
            <p:cNvSpPr/>
            <p:nvPr/>
          </p:nvSpPr>
          <p:spPr bwMode="auto">
            <a:xfrm>
              <a:off x="107458" y="4285846"/>
              <a:ext cx="278547" cy="256076"/>
            </a:xfrm>
            <a:prstGeom prst="roundRect">
              <a:avLst/>
            </a:prstGeom>
            <a:solidFill>
              <a:srgbClr val="113077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109514" y="4285846"/>
              <a:ext cx="2744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2</a:t>
              </a:r>
              <a:endPara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592796" y="5673476"/>
            <a:ext cx="830610" cy="276999"/>
            <a:chOff x="1566128" y="5741534"/>
            <a:chExt cx="830610" cy="276999"/>
          </a:xfrm>
        </p:grpSpPr>
        <p:sp>
          <p:nvSpPr>
            <p:cNvPr id="214" name="모서리가 둥근 직사각형 213"/>
            <p:cNvSpPr/>
            <p:nvPr/>
          </p:nvSpPr>
          <p:spPr bwMode="auto">
            <a:xfrm>
              <a:off x="1566128" y="5751995"/>
              <a:ext cx="278547" cy="256076"/>
            </a:xfrm>
            <a:prstGeom prst="roundRect">
              <a:avLst/>
            </a:prstGeom>
            <a:solidFill>
              <a:srgbClr val="113077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1568184" y="5741534"/>
              <a:ext cx="274434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16" name="그룹 215"/>
            <p:cNvGrpSpPr/>
            <p:nvPr/>
          </p:nvGrpSpPr>
          <p:grpSpPr>
            <a:xfrm>
              <a:off x="2118191" y="5741534"/>
              <a:ext cx="278547" cy="276999"/>
              <a:chOff x="107458" y="4285846"/>
              <a:chExt cx="278547" cy="276999"/>
            </a:xfrm>
          </p:grpSpPr>
          <p:sp>
            <p:nvSpPr>
              <p:cNvPr id="217" name="모서리가 둥근 직사각형 216"/>
              <p:cNvSpPr/>
              <p:nvPr/>
            </p:nvSpPr>
            <p:spPr bwMode="auto">
              <a:xfrm>
                <a:off x="107458" y="4285846"/>
                <a:ext cx="278547" cy="256076"/>
              </a:xfrm>
              <a:prstGeom prst="roundRect">
                <a:avLst/>
              </a:prstGeom>
              <a:solidFill>
                <a:srgbClr val="113077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8" name="직사각형 217"/>
              <p:cNvSpPr/>
              <p:nvPr/>
            </p:nvSpPr>
            <p:spPr>
              <a:xfrm>
                <a:off x="109514" y="4285846"/>
                <a:ext cx="2744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2</a:t>
                </a: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3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7. </a:t>
            </a:r>
            <a:r>
              <a:rPr lang="ko-KR" altLang="en-US" dirty="0" smtClean="0"/>
              <a:t>시스템 관리 및 모니터링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7.1 </a:t>
            </a:r>
            <a:r>
              <a:rPr lang="ko-KR" altLang="en-US" dirty="0" err="1" smtClean="0"/>
              <a:t>웹기반</a:t>
            </a:r>
            <a:r>
              <a:rPr lang="ko-KR" altLang="en-US" dirty="0" smtClean="0"/>
              <a:t> 관리 콘솔 지원</a:t>
            </a:r>
            <a:endParaRPr lang="en-US" altLang="ko-KR" dirty="0" smtClean="0"/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ko-KR" dirty="0" smtClean="0"/>
          </a:p>
          <a:p>
            <a:pPr eaLnBrk="1" hangingPunct="1"/>
            <a:r>
              <a:rPr kumimoji="0" lang="en-US" altLang="ko-KR" dirty="0" smtClean="0"/>
              <a:t>JEUS</a:t>
            </a:r>
            <a:r>
              <a:rPr kumimoji="0" lang="ko-KR" altLang="en-US" dirty="0" smtClean="0"/>
              <a:t>의 </a:t>
            </a:r>
            <a:r>
              <a:rPr kumimoji="0" lang="en-US" altLang="ko-KR" dirty="0" err="1" smtClean="0"/>
              <a:t>WebAdmin</a:t>
            </a:r>
            <a:r>
              <a:rPr kumimoji="0" lang="ko-KR" altLang="en-US" dirty="0" smtClean="0"/>
              <a:t>은 직관적인 </a:t>
            </a:r>
            <a:r>
              <a:rPr kumimoji="0" lang="en-US" altLang="ko-KR" dirty="0" smtClean="0"/>
              <a:t>Topology</a:t>
            </a:r>
            <a:r>
              <a:rPr kumimoji="0" lang="ko-KR" altLang="en-US" dirty="0" smtClean="0"/>
              <a:t>와 내비게이션의 통일성을 개선하여 </a:t>
            </a:r>
            <a:r>
              <a:rPr kumimoji="0" lang="en-US" altLang="ko-KR" dirty="0" smtClean="0"/>
              <a:t>User Experience</a:t>
            </a:r>
            <a:r>
              <a:rPr kumimoji="0" lang="ko-KR" altLang="en-US" dirty="0" smtClean="0"/>
              <a:t>를 극대화하였으며 관리자는 향상된 기능을 통하여 보다 효과적인 관리 및 모니터링이 가능합니다</a:t>
            </a:r>
            <a:r>
              <a:rPr kumimoji="0" lang="en-US" altLang="ko-KR" dirty="0" smtClean="0"/>
              <a:t>. 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7364" y="2085390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WebAdmin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Picture 2" descr="Lock 가져오기 - user1의 Lock &amp; Edit 모드(user1이 Lock을 가진 상태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2699160"/>
            <a:ext cx="4088005" cy="34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추가 기능 - 온라인 도움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2"/>
          <a:stretch/>
        </p:blipFill>
        <p:spPr bwMode="auto">
          <a:xfrm>
            <a:off x="2511069" y="3542516"/>
            <a:ext cx="3881989" cy="24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추가 기능 - Console Comm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68" y="4390833"/>
            <a:ext cx="3235664" cy="25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417364" y="7290950"/>
            <a:ext cx="2956828" cy="184666"/>
            <a:chOff x="341312" y="2191410"/>
            <a:chExt cx="2956828" cy="184666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주요 특징</a:t>
              </a: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" name="L 도형 26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28" name="Rectangle 114"/>
          <p:cNvSpPr>
            <a:spLocks noChangeAspect="1" noChangeArrowheads="1"/>
          </p:cNvSpPr>
          <p:nvPr/>
        </p:nvSpPr>
        <p:spPr bwMode="auto">
          <a:xfrm>
            <a:off x="660607" y="7486671"/>
            <a:ext cx="2480361" cy="792426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UX(User Experience)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극대화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직관적인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Topology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Self Explanatory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Navigation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통일성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설정 단순화 및 효율성</a:t>
            </a:r>
          </a:p>
        </p:txBody>
      </p:sp>
      <p:grpSp>
        <p:nvGrpSpPr>
          <p:cNvPr id="29" name="그룹 28"/>
          <p:cNvGrpSpPr/>
          <p:nvPr/>
        </p:nvGrpSpPr>
        <p:grpSpPr>
          <a:xfrm>
            <a:off x="3436230" y="7290950"/>
            <a:ext cx="2956828" cy="184666"/>
            <a:chOff x="341312" y="2191410"/>
            <a:chExt cx="2956828" cy="184666"/>
          </a:xfrm>
        </p:grpSpPr>
        <p:sp>
          <p:nvSpPr>
            <p:cNvPr id="30" name="TextBox 29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상세 기능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L 도형 32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34" name="Rectangle 114"/>
          <p:cNvSpPr>
            <a:spLocks noChangeAspect="1" noChangeArrowheads="1"/>
          </p:cNvSpPr>
          <p:nvPr/>
        </p:nvSpPr>
        <p:spPr bwMode="auto">
          <a:xfrm>
            <a:off x="3679473" y="7486671"/>
            <a:ext cx="2480361" cy="792426"/>
          </a:xfrm>
          <a:prstGeom prst="roundRect">
            <a:avLst>
              <a:gd name="adj" fmla="val 3111"/>
            </a:avLst>
          </a:prstGeom>
          <a:noFill/>
          <a:ln w="3175" algn="ctr">
            <a:noFill/>
            <a:round/>
            <a:headEnd/>
            <a:tailEnd/>
          </a:ln>
        </p:spPr>
        <p:txBody>
          <a:bodyPr lIns="72000" tIns="108000" rIns="36000" bIns="46800"/>
          <a:lstStyle/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실시간 서버 관리 및 모니터링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통계 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Access History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관리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도메인 기본정보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Short Cut 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Web Command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라인 지원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운영자 매뉴얼 링크</a:t>
            </a:r>
          </a:p>
          <a:p>
            <a:pPr marL="130175" indent="-130175">
              <a:spcAft>
                <a:spcPct val="2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온라인 도움말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7.2 Command Line </a:t>
            </a:r>
            <a:r>
              <a:rPr lang="ko-KR" altLang="en-US" dirty="0" smtClean="0"/>
              <a:t>기반 관리 콘솔 지원</a:t>
            </a:r>
            <a:endParaRPr lang="en-US" altLang="ko-KR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JEUS</a:t>
            </a:r>
            <a:r>
              <a:rPr lang="ko-KR" altLang="en-US" dirty="0" smtClean="0"/>
              <a:t>는 분산된 </a:t>
            </a:r>
            <a:r>
              <a:rPr lang="en-US" altLang="ko-KR" dirty="0" smtClean="0"/>
              <a:t>WAS </a:t>
            </a:r>
            <a:r>
              <a:rPr lang="ko-KR" altLang="en-US" dirty="0" smtClean="0"/>
              <a:t>서버를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한곳에서 관리 할 수 있는 통합 </a:t>
            </a:r>
            <a:r>
              <a:rPr lang="en-US" altLang="ko-KR" dirty="0" smtClean="0"/>
              <a:t>Command Line </a:t>
            </a:r>
            <a:r>
              <a:rPr lang="ko-KR" altLang="en-US" dirty="0" smtClean="0"/>
              <a:t>관리 툴을 지원합니다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7364" y="1856656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통합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Command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라인 툴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jeusadmin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16" y="2247318"/>
            <a:ext cx="4738885" cy="31881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4048293" y="2247318"/>
            <a:ext cx="1451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spc="-100" dirty="0" smtClean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도메인 정보 확인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02" y="3841378"/>
            <a:ext cx="4257983" cy="244744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1" name="직사각형 20"/>
          <p:cNvSpPr/>
          <p:nvPr/>
        </p:nvSpPr>
        <p:spPr>
          <a:xfrm>
            <a:off x="4653166" y="3902075"/>
            <a:ext cx="1284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400" b="1" kern="0" spc="-100" dirty="0" smtClean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서버 정보 확인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17364" y="6508139"/>
            <a:ext cx="2956828" cy="184666"/>
            <a:chOff x="341312" y="2191410"/>
            <a:chExt cx="2956828" cy="184666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 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Command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라인 툴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L 도형 25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27" name="Rectangle 60"/>
          <p:cNvSpPr>
            <a:spLocks noChangeArrowheads="1"/>
          </p:cNvSpPr>
          <p:nvPr/>
        </p:nvSpPr>
        <p:spPr bwMode="auto">
          <a:xfrm>
            <a:off x="566144" y="6799453"/>
            <a:ext cx="5887192" cy="155130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tIns="72000"/>
          <a:lstStyle/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 각 기능의 설정 후 상태 진행 통합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Command Line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툴을  통하여 설정 작업이 진행되고 있음을 확인할 수 있을 뿐 아니라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지속적인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 S/W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상태 모니터링이 가능하여 원하는 정보 제공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 S/W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작업 수행 상태를 확인하는 모니터링 기능을 제공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실시간으로 현재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thread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상태를 모니터링 할 수 있는 기능을 제공하며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JVM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메모리 상태를 확인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내 어플리케이션과 리소스에 대한 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Thread </a:t>
            </a:r>
            <a:r>
              <a:rPr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할당정보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Thread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정보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DB statement, JSP, Session, EJB clustering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등의 모니터링 기능 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제공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7.3 WAS Configuration </a:t>
            </a:r>
            <a:r>
              <a:rPr lang="ko-KR" altLang="en-US" dirty="0" smtClean="0"/>
              <a:t>배포</a:t>
            </a:r>
            <a:endParaRPr lang="en-US" altLang="ko-KR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의 도메인 설정 변경을 통한 </a:t>
            </a:r>
            <a:r>
              <a:rPr lang="en-US" altLang="ko-KR" dirty="0" smtClean="0"/>
              <a:t>Configuration</a:t>
            </a:r>
            <a:r>
              <a:rPr lang="ko-KR" altLang="en-US" dirty="0" smtClean="0"/>
              <a:t>의 배포</a:t>
            </a:r>
            <a:r>
              <a:rPr lang="en-US" altLang="ko-KR" dirty="0" smtClean="0"/>
              <a:t>(</a:t>
            </a:r>
            <a:r>
              <a:rPr lang="ko-KR" altLang="en-US" dirty="0" smtClean="0"/>
              <a:t>적용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Rollback</a:t>
            </a:r>
            <a:r>
              <a:rPr lang="ko-KR" altLang="en-US" dirty="0" smtClean="0"/>
              <a:t>은 </a:t>
            </a:r>
            <a:r>
              <a:rPr lang="en-US" altLang="ko-KR" dirty="0" err="1" smtClean="0"/>
              <a:t>WebAdmin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</a:t>
            </a:r>
            <a:r>
              <a:rPr lang="en-US" altLang="ko-KR" dirty="0" err="1" smtClean="0"/>
              <a:t>jeusadmin</a:t>
            </a:r>
            <a:r>
              <a:rPr lang="ko-KR" altLang="en-US" dirty="0" smtClean="0"/>
              <a:t>을 사용하여 진행되며</a:t>
            </a:r>
            <a:r>
              <a:rPr lang="en-US" altLang="ko-KR" dirty="0" smtClean="0"/>
              <a:t>, DAS</a:t>
            </a:r>
            <a:r>
              <a:rPr lang="ko-KR" altLang="en-US" dirty="0" smtClean="0"/>
              <a:t>를 통하여 </a:t>
            </a:r>
            <a:r>
              <a:rPr lang="ko-KR" altLang="en-US" dirty="0" err="1" smtClean="0"/>
              <a:t>중앙집중화된</a:t>
            </a:r>
            <a:r>
              <a:rPr lang="ko-KR" altLang="en-US" dirty="0" smtClean="0"/>
              <a:t> 관리환경을 제공합니다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417364" y="1856656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Configuration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설정 기능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417364" y="6341955"/>
            <a:ext cx="2956828" cy="184666"/>
            <a:chOff x="341312" y="2191410"/>
            <a:chExt cx="2956828" cy="184666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Configuration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설정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59" name="직사각형 58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0" name="L 도형 59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61" name="그룹 60"/>
          <p:cNvGrpSpPr/>
          <p:nvPr/>
        </p:nvGrpSpPr>
        <p:grpSpPr>
          <a:xfrm>
            <a:off x="417364" y="2212050"/>
            <a:ext cx="2956828" cy="184666"/>
            <a:chOff x="341312" y="2191410"/>
            <a:chExt cx="2956828" cy="184666"/>
          </a:xfrm>
        </p:grpSpPr>
        <p:sp>
          <p:nvSpPr>
            <p:cNvPr id="62" name="TextBox 61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 Configuration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배포 구조도</a:t>
              </a: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5" name="L 도형 64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92712" y="2525310"/>
            <a:ext cx="5241304" cy="3400749"/>
            <a:chOff x="406853" y="2650732"/>
            <a:chExt cx="5241304" cy="3400749"/>
          </a:xfrm>
        </p:grpSpPr>
        <p:sp>
          <p:nvSpPr>
            <p:cNvPr id="66" name="AutoShape 25"/>
            <p:cNvSpPr>
              <a:spLocks noChangeArrowheads="1"/>
            </p:cNvSpPr>
            <p:nvPr/>
          </p:nvSpPr>
          <p:spPr bwMode="auto">
            <a:xfrm>
              <a:off x="2320665" y="3340044"/>
              <a:ext cx="1134372" cy="855270"/>
            </a:xfrm>
            <a:prstGeom prst="cube">
              <a:avLst>
                <a:gd name="adj" fmla="val 19514"/>
              </a:avLst>
            </a:prstGeom>
            <a:solidFill>
              <a:srgbClr val="3366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1800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  <a:buFont typeface="Wingdings" pitchFamily="2" charset="2"/>
                <a:buNone/>
              </a:pPr>
              <a:r>
                <a:rPr lang="en-US" altLang="ko-KR" sz="110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DAS</a:t>
              </a:r>
            </a:p>
          </p:txBody>
        </p:sp>
        <p:cxnSp>
          <p:nvCxnSpPr>
            <p:cNvPr id="67" name="AutoShape 65"/>
            <p:cNvCxnSpPr>
              <a:cxnSpLocks noChangeShapeType="1"/>
              <a:stCxn id="66" idx="5"/>
              <a:endCxn id="68" idx="2"/>
            </p:cNvCxnSpPr>
            <p:nvPr/>
          </p:nvCxnSpPr>
          <p:spPr bwMode="auto">
            <a:xfrm flipV="1">
              <a:off x="3455037" y="3426999"/>
              <a:ext cx="1026308" cy="25723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808080"/>
              </a:solidFill>
              <a:miter lim="800000"/>
              <a:headEnd type="none" w="med" len="med"/>
              <a:tailEnd type="none" w="med" len="med"/>
            </a:ln>
          </p:spPr>
        </p:cxnSp>
        <p:sp>
          <p:nvSpPr>
            <p:cNvPr id="68" name="AutoShape 25"/>
            <p:cNvSpPr>
              <a:spLocks noChangeArrowheads="1"/>
            </p:cNvSpPr>
            <p:nvPr/>
          </p:nvSpPr>
          <p:spPr bwMode="gray">
            <a:xfrm>
              <a:off x="4481345" y="2650732"/>
              <a:ext cx="1166812" cy="1336675"/>
            </a:xfrm>
            <a:prstGeom prst="cube">
              <a:avLst>
                <a:gd name="adj" fmla="val 18500"/>
              </a:avLst>
            </a:prstGeom>
            <a:gradFill rotWithShape="1">
              <a:gsLst>
                <a:gs pos="0">
                  <a:srgbClr val="4D8DC7"/>
                </a:gs>
                <a:gs pos="50000">
                  <a:srgbClr val="A4C5E2"/>
                </a:gs>
                <a:gs pos="100000">
                  <a:srgbClr val="4D8DC7"/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36000" rIns="0" bIns="36000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rPr>
                <a:t>Managed Server#1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1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cxnSp>
          <p:nvCxnSpPr>
            <p:cNvPr id="70" name="AutoShape 65"/>
            <p:cNvCxnSpPr>
              <a:cxnSpLocks noChangeShapeType="1"/>
              <a:stCxn id="66" idx="5"/>
              <a:endCxn id="71" idx="2"/>
            </p:cNvCxnSpPr>
            <p:nvPr/>
          </p:nvCxnSpPr>
          <p:spPr bwMode="auto">
            <a:xfrm>
              <a:off x="3455037" y="3684230"/>
              <a:ext cx="1026308" cy="129956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808080"/>
              </a:solidFill>
              <a:miter lim="800000"/>
              <a:headEnd type="none" w="med" len="med"/>
              <a:tailEnd type="none" w="med" len="med"/>
            </a:ln>
          </p:spPr>
        </p:cxnSp>
        <p:sp>
          <p:nvSpPr>
            <p:cNvPr id="71" name="AutoShape 25"/>
            <p:cNvSpPr>
              <a:spLocks noChangeArrowheads="1"/>
            </p:cNvSpPr>
            <p:nvPr/>
          </p:nvSpPr>
          <p:spPr bwMode="gray">
            <a:xfrm>
              <a:off x="4481345" y="4208324"/>
              <a:ext cx="1166812" cy="1335088"/>
            </a:xfrm>
            <a:prstGeom prst="cube">
              <a:avLst>
                <a:gd name="adj" fmla="val 18500"/>
              </a:avLst>
            </a:prstGeom>
            <a:gradFill rotWithShape="1">
              <a:gsLst>
                <a:gs pos="0">
                  <a:srgbClr val="4D8DC7"/>
                </a:gs>
                <a:gs pos="50000">
                  <a:srgbClr val="A4C5E2"/>
                </a:gs>
                <a:gs pos="100000">
                  <a:srgbClr val="4D8DC7"/>
                </a:gs>
              </a:gsLst>
              <a:lin ang="27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36000" rIns="0" bIns="36000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rPr>
                <a:t>Managed Server#2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100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406853" y="3625812"/>
              <a:ext cx="131638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00" dirty="0" err="1" smtClean="0">
                  <a:latin typeface="+mn-ea"/>
                  <a:ea typeface="+mn-ea"/>
                </a:rPr>
                <a:t>jeusadmin</a:t>
              </a:r>
              <a:endParaRPr lang="en-US" altLang="ko-KR" sz="1000" dirty="0" smtClean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en-US" altLang="ko-KR" sz="1000" dirty="0" smtClean="0">
                  <a:latin typeface="+mn-ea"/>
                  <a:ea typeface="+mn-ea"/>
                </a:rPr>
                <a:t>(Command Line </a:t>
              </a:r>
              <a:r>
                <a:rPr lang="ko-KR" altLang="en-US" sz="1000" dirty="0" smtClean="0">
                  <a:latin typeface="+mn-ea"/>
                  <a:ea typeface="+mn-ea"/>
                </a:rPr>
                <a:t>툴</a:t>
              </a:r>
              <a:r>
                <a:rPr lang="en-US" altLang="ko-KR" sz="1000" dirty="0" smtClean="0">
                  <a:latin typeface="+mn-ea"/>
                  <a:ea typeface="+mn-ea"/>
                </a:rPr>
                <a:t>)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58335" y="4616679"/>
              <a:ext cx="1013419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00" dirty="0" err="1" smtClean="0">
                  <a:latin typeface="+mn-ea"/>
                  <a:ea typeface="+mn-ea"/>
                </a:rPr>
                <a:t>WebAdmin</a:t>
              </a:r>
              <a:endParaRPr lang="en-US" altLang="ko-KR" sz="1000" dirty="0" smtClean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en-US" altLang="ko-KR" sz="1000" dirty="0" smtClean="0">
                  <a:latin typeface="+mn-ea"/>
                  <a:ea typeface="+mn-ea"/>
                </a:rPr>
                <a:t>(Web </a:t>
              </a:r>
              <a:r>
                <a:rPr lang="ko-KR" altLang="en-US" sz="1000" dirty="0" smtClean="0">
                  <a:latin typeface="+mn-ea"/>
                  <a:ea typeface="+mn-ea"/>
                </a:rPr>
                <a:t>기반 툴</a:t>
              </a:r>
              <a:r>
                <a:rPr lang="en-US" altLang="ko-KR" sz="1000" dirty="0" smtClean="0">
                  <a:latin typeface="+mn-ea"/>
                  <a:ea typeface="+mn-ea"/>
                </a:rPr>
                <a:t>)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pic>
          <p:nvPicPr>
            <p:cNvPr id="74" name="Picture 82" descr="문서 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9478" y="2771753"/>
              <a:ext cx="744694" cy="87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Box 74"/>
            <p:cNvSpPr txBox="1"/>
            <p:nvPr/>
          </p:nvSpPr>
          <p:spPr bwMode="auto">
            <a:xfrm>
              <a:off x="2093792" y="2907856"/>
              <a:ext cx="82030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000" dirty="0" smtClean="0">
                  <a:latin typeface="+mn-ea"/>
                  <a:ea typeface="+mn-ea"/>
                </a:rPr>
                <a:t>최신설정</a:t>
              </a:r>
              <a:endParaRPr lang="en-US" altLang="ko-KR" sz="1000" dirty="0" smtClean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ko-KR" altLang="en-US" sz="1000" dirty="0" smtClean="0">
                  <a:latin typeface="+mn-ea"/>
                  <a:ea typeface="+mn-ea"/>
                </a:rPr>
                <a:t>파일</a:t>
              </a:r>
              <a:endParaRPr lang="en-US" altLang="ko-KR" sz="1000" dirty="0" smtClean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en-US" altLang="ko-KR" sz="1000" dirty="0" smtClean="0">
                  <a:latin typeface="+mn-ea"/>
                  <a:ea typeface="+mn-ea"/>
                </a:rPr>
                <a:t>Version #4</a:t>
              </a:r>
            </a:p>
            <a:p>
              <a:pPr algn="ctr">
                <a:defRPr/>
              </a:pPr>
              <a:r>
                <a:rPr lang="en-US" altLang="ko-KR" sz="800" dirty="0" smtClean="0">
                  <a:latin typeface="+mn-ea"/>
                  <a:ea typeface="+mn-ea"/>
                </a:rPr>
                <a:t>(domain.xml)</a:t>
              </a:r>
              <a:endParaRPr lang="ko-KR" altLang="en-US" sz="800" dirty="0">
                <a:latin typeface="+mn-ea"/>
                <a:ea typeface="+mn-ea"/>
              </a:endParaRPr>
            </a:p>
          </p:txBody>
        </p:sp>
        <p:pic>
          <p:nvPicPr>
            <p:cNvPr id="76" name="Picture 82" descr="문서 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95187" y="3292185"/>
              <a:ext cx="744694" cy="87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82" descr="문서 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95187" y="4920265"/>
              <a:ext cx="744694" cy="87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 bwMode="auto">
            <a:xfrm>
              <a:off x="3996346" y="2998580"/>
              <a:ext cx="441325" cy="231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00" dirty="0">
                  <a:latin typeface="+mn-ea"/>
                  <a:ea typeface="+mn-ea"/>
                </a:rPr>
                <a:t>배포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3996346" y="4586369"/>
              <a:ext cx="441325" cy="231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00" dirty="0">
                  <a:latin typeface="+mn-ea"/>
                  <a:ea typeface="+mn-ea"/>
                </a:rPr>
                <a:t>배포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4534149" y="3489054"/>
              <a:ext cx="865942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800" dirty="0" smtClean="0">
                  <a:latin typeface="+mn-ea"/>
                  <a:ea typeface="+mn-ea"/>
                </a:rPr>
                <a:t>최신설정파일</a:t>
              </a:r>
              <a:endParaRPr lang="en-US" altLang="ko-KR" sz="800" dirty="0" smtClean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en-US" altLang="ko-KR" sz="800" dirty="0" smtClean="0">
                  <a:latin typeface="+mn-ea"/>
                  <a:ea typeface="+mn-ea"/>
                </a:rPr>
                <a:t>domain.xml</a:t>
              </a:r>
              <a:endParaRPr lang="en-US" altLang="ko-KR" sz="800" dirty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en-US" altLang="ko-KR" sz="1000" dirty="0">
                  <a:latin typeface="+mn-ea"/>
                  <a:ea typeface="+mn-ea"/>
                </a:rPr>
                <a:t>(Read Only)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81" name="TextBox 80"/>
            <p:cNvSpPr txBox="1"/>
            <p:nvPr/>
          </p:nvSpPr>
          <p:spPr bwMode="auto">
            <a:xfrm>
              <a:off x="1337702" y="3004690"/>
              <a:ext cx="10585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800" dirty="0" smtClean="0">
                  <a:latin typeface="+mn-ea"/>
                  <a:ea typeface="+mn-ea"/>
                </a:rPr>
                <a:t>명령</a:t>
              </a:r>
              <a:endParaRPr lang="en-US" altLang="ko-KR" sz="800" dirty="0" smtClean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en-US" altLang="ko-KR" sz="800" dirty="0" smtClean="0">
                  <a:latin typeface="+mn-ea"/>
                  <a:ea typeface="+mn-ea"/>
                </a:rPr>
                <a:t>(</a:t>
              </a:r>
              <a:r>
                <a:rPr lang="ko-KR" altLang="en-US" sz="800" dirty="0" smtClean="0">
                  <a:latin typeface="+mn-ea"/>
                  <a:ea typeface="+mn-ea"/>
                </a:rPr>
                <a:t>배포</a:t>
              </a:r>
              <a:r>
                <a:rPr lang="en-US" altLang="ko-KR" sz="800" dirty="0" smtClean="0">
                  <a:latin typeface="+mn-ea"/>
                  <a:ea typeface="+mn-ea"/>
                </a:rPr>
                <a:t>,</a:t>
              </a:r>
              <a:r>
                <a:rPr lang="ko-KR" altLang="en-US" sz="800" dirty="0" smtClean="0">
                  <a:latin typeface="+mn-ea"/>
                  <a:ea typeface="+mn-ea"/>
                </a:rPr>
                <a:t>롤백</a:t>
              </a:r>
              <a:r>
                <a:rPr lang="en-US" altLang="ko-KR" sz="800" dirty="0" smtClean="0">
                  <a:latin typeface="+mn-ea"/>
                  <a:ea typeface="+mn-ea"/>
                </a:rPr>
                <a:t>)</a:t>
              </a:r>
              <a:endParaRPr lang="ko-KR" altLang="en-US" sz="800" dirty="0">
                <a:latin typeface="+mn-ea"/>
                <a:ea typeface="+mn-ea"/>
              </a:endParaRPr>
            </a:p>
          </p:txBody>
        </p:sp>
        <p:cxnSp>
          <p:nvCxnSpPr>
            <p:cNvPr id="82" name="AutoShape 65"/>
            <p:cNvCxnSpPr>
              <a:cxnSpLocks noChangeShapeType="1"/>
              <a:endCxn id="66" idx="2"/>
            </p:cNvCxnSpPr>
            <p:nvPr/>
          </p:nvCxnSpPr>
          <p:spPr bwMode="auto">
            <a:xfrm>
              <a:off x="1337543" y="3307664"/>
              <a:ext cx="983122" cy="54346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808080"/>
              </a:solidFill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3" name="AutoShape 65"/>
            <p:cNvCxnSpPr>
              <a:cxnSpLocks noChangeShapeType="1"/>
              <a:endCxn id="66" idx="2"/>
            </p:cNvCxnSpPr>
            <p:nvPr/>
          </p:nvCxnSpPr>
          <p:spPr bwMode="auto">
            <a:xfrm flipV="1">
              <a:off x="1337702" y="3851127"/>
              <a:ext cx="982963" cy="51484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808080"/>
              </a:solidFill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84" name="그룹 83"/>
            <p:cNvGrpSpPr/>
            <p:nvPr/>
          </p:nvGrpSpPr>
          <p:grpSpPr>
            <a:xfrm>
              <a:off x="1966323" y="4401770"/>
              <a:ext cx="1736632" cy="831699"/>
              <a:chOff x="2179216" y="4865571"/>
              <a:chExt cx="1736632" cy="873927"/>
            </a:xfrm>
          </p:grpSpPr>
          <p:pic>
            <p:nvPicPr>
              <p:cNvPr id="85" name="Picture 82" descr="문서 0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8384" y="4865571"/>
                <a:ext cx="744694" cy="8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" name="TextBox 85"/>
              <p:cNvSpPr txBox="1"/>
              <p:nvPr/>
            </p:nvSpPr>
            <p:spPr bwMode="auto">
              <a:xfrm>
                <a:off x="3102805" y="5156873"/>
                <a:ext cx="813043" cy="3162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000" dirty="0" smtClean="0">
                    <a:latin typeface="+mn-ea"/>
                    <a:ea typeface="+mn-ea"/>
                  </a:rPr>
                  <a:t>Version #3</a:t>
                </a:r>
              </a:p>
            </p:txBody>
          </p:sp>
          <p:pic>
            <p:nvPicPr>
              <p:cNvPr id="87" name="Picture 82" descr="문서 0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84463" y="4865571"/>
                <a:ext cx="744694" cy="8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" name="TextBox 87"/>
              <p:cNvSpPr txBox="1"/>
              <p:nvPr/>
            </p:nvSpPr>
            <p:spPr bwMode="auto">
              <a:xfrm>
                <a:off x="2633969" y="5156873"/>
                <a:ext cx="813043" cy="3162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000" dirty="0" smtClean="0">
                    <a:latin typeface="+mn-ea"/>
                    <a:ea typeface="+mn-ea"/>
                  </a:rPr>
                  <a:t>Version #2</a:t>
                </a:r>
                <a:endParaRPr lang="ko-KR" altLang="en-US" sz="1000" dirty="0">
                  <a:latin typeface="+mn-ea"/>
                  <a:ea typeface="+mn-ea"/>
                </a:endParaRPr>
              </a:p>
            </p:txBody>
          </p:sp>
          <p:pic>
            <p:nvPicPr>
              <p:cNvPr id="89" name="Picture 82" descr="문서 0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31076" y="4865571"/>
                <a:ext cx="744694" cy="8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TextBox 89"/>
              <p:cNvSpPr txBox="1"/>
              <p:nvPr/>
            </p:nvSpPr>
            <p:spPr bwMode="auto">
              <a:xfrm>
                <a:off x="2179216" y="4930900"/>
                <a:ext cx="813043" cy="711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00" dirty="0" smtClean="0">
                    <a:latin typeface="+mn-ea"/>
                    <a:ea typeface="+mn-ea"/>
                  </a:rPr>
                  <a:t>백업설정</a:t>
                </a:r>
                <a:endParaRPr lang="en-US" altLang="ko-KR" sz="1000" dirty="0" smtClean="0">
                  <a:latin typeface="+mn-ea"/>
                  <a:ea typeface="+mn-ea"/>
                </a:endParaRPr>
              </a:p>
              <a:p>
                <a:pPr algn="ctr">
                  <a:defRPr/>
                </a:pPr>
                <a:r>
                  <a:rPr lang="ko-KR" altLang="en-US" sz="1000" dirty="0" smtClean="0">
                    <a:latin typeface="+mn-ea"/>
                    <a:ea typeface="+mn-ea"/>
                  </a:rPr>
                  <a:t>파일</a:t>
                </a:r>
                <a:endParaRPr lang="en-US" altLang="ko-KR" sz="1000" dirty="0" smtClean="0">
                  <a:latin typeface="+mn-ea"/>
                  <a:ea typeface="+mn-ea"/>
                </a:endParaRPr>
              </a:p>
              <a:p>
                <a:pPr algn="ctr">
                  <a:defRPr/>
                </a:pPr>
                <a:r>
                  <a:rPr lang="en-US" altLang="ko-KR" sz="1000" dirty="0" smtClean="0">
                    <a:latin typeface="+mn-ea"/>
                    <a:ea typeface="+mn-ea"/>
                  </a:rPr>
                  <a:t>Version #1</a:t>
                </a:r>
                <a:endParaRPr lang="ko-KR" altLang="en-US" sz="10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91" name="모서리가 둥근 사각형 설명선 102"/>
            <p:cNvSpPr>
              <a:spLocks noChangeArrowheads="1"/>
            </p:cNvSpPr>
            <p:nvPr/>
          </p:nvSpPr>
          <p:spPr bwMode="auto">
            <a:xfrm>
              <a:off x="657221" y="5418068"/>
              <a:ext cx="3629232" cy="633413"/>
            </a:xfrm>
            <a:prstGeom prst="wedgeRoundRectCallout">
              <a:avLst>
                <a:gd name="adj1" fmla="val 25799"/>
                <a:gd name="adj2" fmla="val -94340"/>
                <a:gd name="adj3" fmla="val 16667"/>
              </a:avLst>
            </a:prstGeom>
            <a:solidFill>
              <a:schemeClr val="bg1"/>
            </a:solidFill>
            <a:ln w="28575" algn="ctr">
              <a:solidFill>
                <a:srgbClr val="B7CFE7"/>
              </a:solidFill>
              <a:round/>
              <a:headEnd/>
              <a:tailEnd type="triangle" w="med" len="med"/>
            </a:ln>
          </p:spPr>
          <p:txBody>
            <a:bodyPr lIns="46800" rIns="46800" anchor="ctr"/>
            <a:lstStyle/>
            <a:p>
              <a:pPr>
                <a:defRPr/>
              </a:pPr>
              <a:r>
                <a:rPr lang="ko-KR" altLang="en-US" sz="1000" dirty="0">
                  <a:latin typeface="+mn-ea"/>
                  <a:ea typeface="+mn-ea"/>
                  <a:cs typeface="Times New Roman" pitchFamily="18" charset="0"/>
                </a:rPr>
                <a:t>설정로테이션 </a:t>
              </a:r>
              <a:r>
                <a:rPr lang="en-US" altLang="ko-KR" sz="1000" dirty="0">
                  <a:latin typeface="+mn-ea"/>
                  <a:ea typeface="+mn-ea"/>
                  <a:cs typeface="Times New Roman" pitchFamily="18" charset="0"/>
                </a:rPr>
                <a:t>: </a:t>
              </a:r>
            </a:p>
            <a:p>
              <a:pPr>
                <a:buFontTx/>
                <a:buChar char="-"/>
                <a:defRPr/>
              </a:pPr>
              <a:r>
                <a:rPr lang="ko-KR" altLang="en-US" sz="1000" dirty="0">
                  <a:latin typeface="+mn-ea"/>
                  <a:ea typeface="+mn-ea"/>
                  <a:cs typeface="Times New Roman" pitchFamily="18" charset="0"/>
                </a:rPr>
                <a:t>설정을 변경하면 기존 설정이 백업</a:t>
              </a:r>
              <a:endParaRPr lang="en-US" altLang="ko-KR" sz="1000" dirty="0">
                <a:latin typeface="+mn-ea"/>
                <a:ea typeface="+mn-ea"/>
                <a:cs typeface="Times New Roman" pitchFamily="18" charset="0"/>
              </a:endParaRPr>
            </a:p>
            <a:p>
              <a:pPr>
                <a:buFontTx/>
                <a:buChar char="-"/>
                <a:defRPr/>
              </a:pPr>
              <a:r>
                <a:rPr lang="ko-KR" altLang="en-US" sz="1000" dirty="0">
                  <a:latin typeface="+mn-ea"/>
                  <a:ea typeface="+mn-ea"/>
                  <a:cs typeface="Times New Roman" pitchFamily="18" charset="0"/>
                </a:rPr>
                <a:t>현재 설정과 같은 위치에 </a:t>
              </a:r>
              <a:r>
                <a:rPr lang="en-US" altLang="ko-KR" sz="1000" dirty="0">
                  <a:latin typeface="+mn-ea"/>
                  <a:ea typeface="+mn-ea"/>
                  <a:cs typeface="Times New Roman" pitchFamily="18" charset="0"/>
                </a:rPr>
                <a:t>"</a:t>
              </a:r>
              <a:r>
                <a:rPr lang="en-US" altLang="ko-KR" sz="1000" dirty="0" smtClean="0">
                  <a:latin typeface="+mn-ea"/>
                  <a:ea typeface="+mn-ea"/>
                  <a:cs typeface="Times New Roman" pitchFamily="18" charset="0"/>
                </a:rPr>
                <a:t>domain_YYYYMMDD.xml00000</a:t>
              </a:r>
              <a:endParaRPr lang="ko-KR" altLang="en-US" sz="1000" dirty="0">
                <a:latin typeface="+mn-ea"/>
                <a:ea typeface="+mn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3996435" y="3584058"/>
              <a:ext cx="441147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00" dirty="0" smtClean="0">
                  <a:latin typeface="+mn-ea"/>
                  <a:ea typeface="+mn-ea"/>
                </a:rPr>
                <a:t>롤백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3996435" y="5115632"/>
              <a:ext cx="441147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00" dirty="0" smtClean="0">
                  <a:latin typeface="+mn-ea"/>
                  <a:ea typeface="+mn-ea"/>
                </a:rPr>
                <a:t>롤백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cxnSp>
          <p:nvCxnSpPr>
            <p:cNvPr id="94" name="직선 화살표 연결선 93"/>
            <p:cNvCxnSpPr/>
            <p:nvPr/>
          </p:nvCxnSpPr>
          <p:spPr bwMode="auto">
            <a:xfrm>
              <a:off x="3908408" y="3301016"/>
              <a:ext cx="45365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5" name="직선 화살표 연결선 94"/>
            <p:cNvCxnSpPr/>
            <p:nvPr/>
          </p:nvCxnSpPr>
          <p:spPr bwMode="auto">
            <a:xfrm flipH="1">
              <a:off x="3379145" y="4174943"/>
              <a:ext cx="267" cy="302436"/>
            </a:xfrm>
            <a:prstGeom prst="straightConnector1">
              <a:avLst/>
            </a:prstGeom>
            <a:noFill/>
            <a:ln w="12700" cap="flat" cmpd="sng" algn="ctr">
              <a:solidFill>
                <a:srgbClr val="002060"/>
              </a:solidFill>
              <a:prstDash val="lgDash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6" name="직선 화살표 연결선 95"/>
            <p:cNvCxnSpPr/>
            <p:nvPr/>
          </p:nvCxnSpPr>
          <p:spPr bwMode="auto">
            <a:xfrm>
              <a:off x="3908408" y="4888805"/>
              <a:ext cx="45365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7" name="직선 화살표 연결선 96"/>
            <p:cNvCxnSpPr/>
            <p:nvPr/>
          </p:nvCxnSpPr>
          <p:spPr bwMode="auto">
            <a:xfrm>
              <a:off x="3832799" y="3527843"/>
              <a:ext cx="529263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98" name="직선 화살표 연결선 97"/>
            <p:cNvCxnSpPr/>
            <p:nvPr/>
          </p:nvCxnSpPr>
          <p:spPr bwMode="auto">
            <a:xfrm>
              <a:off x="3908408" y="5115632"/>
              <a:ext cx="45365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99" name="직선 화살표 연결선 98"/>
            <p:cNvCxnSpPr/>
            <p:nvPr/>
          </p:nvCxnSpPr>
          <p:spPr bwMode="auto">
            <a:xfrm>
              <a:off x="3227927" y="4099334"/>
              <a:ext cx="1" cy="378045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ys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00" name="TextBox 99"/>
            <p:cNvSpPr txBox="1"/>
            <p:nvPr/>
          </p:nvSpPr>
          <p:spPr bwMode="auto">
            <a:xfrm>
              <a:off x="2774273" y="4174943"/>
              <a:ext cx="441147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00" dirty="0" smtClean="0">
                  <a:latin typeface="+mn-ea"/>
                  <a:ea typeface="+mn-ea"/>
                </a:rPr>
                <a:t>롤백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3391652" y="4283933"/>
              <a:ext cx="441147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00" dirty="0" smtClean="0">
                  <a:latin typeface="+mn-ea"/>
                  <a:ea typeface="+mn-ea"/>
                </a:rPr>
                <a:t>백업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1337702" y="4063216"/>
              <a:ext cx="10585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800" dirty="0" smtClean="0">
                  <a:latin typeface="+mn-ea"/>
                  <a:ea typeface="+mn-ea"/>
                </a:rPr>
                <a:t>명령</a:t>
              </a:r>
              <a:endParaRPr lang="en-US" altLang="ko-KR" sz="800" dirty="0" smtClean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en-US" altLang="ko-KR" sz="800" dirty="0" smtClean="0">
                  <a:latin typeface="+mn-ea"/>
                  <a:ea typeface="+mn-ea"/>
                </a:rPr>
                <a:t>(</a:t>
              </a:r>
              <a:r>
                <a:rPr lang="ko-KR" altLang="en-US" sz="800" dirty="0" smtClean="0">
                  <a:latin typeface="+mn-ea"/>
                  <a:ea typeface="+mn-ea"/>
                </a:rPr>
                <a:t>배포</a:t>
              </a:r>
              <a:r>
                <a:rPr lang="en-US" altLang="ko-KR" sz="800" dirty="0" smtClean="0">
                  <a:latin typeface="+mn-ea"/>
                  <a:ea typeface="+mn-ea"/>
                </a:rPr>
                <a:t>,</a:t>
              </a:r>
              <a:r>
                <a:rPr lang="ko-KR" altLang="en-US" sz="800" dirty="0" smtClean="0">
                  <a:latin typeface="+mn-ea"/>
                  <a:ea typeface="+mn-ea"/>
                </a:rPr>
                <a:t>롤백</a:t>
              </a:r>
              <a:r>
                <a:rPr lang="en-US" altLang="ko-KR" sz="800" dirty="0" smtClean="0">
                  <a:latin typeface="+mn-ea"/>
                  <a:ea typeface="+mn-ea"/>
                </a:rPr>
                <a:t>)</a:t>
              </a:r>
              <a:endParaRPr lang="ko-KR" altLang="en-US" sz="800" dirty="0">
                <a:latin typeface="+mn-ea"/>
                <a:ea typeface="+mn-ea"/>
              </a:endParaRPr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4534149" y="5115632"/>
              <a:ext cx="865942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800" dirty="0" smtClean="0">
                  <a:latin typeface="+mn-ea"/>
                  <a:ea typeface="+mn-ea"/>
                </a:rPr>
                <a:t>최신설정파일</a:t>
              </a:r>
              <a:endParaRPr lang="en-US" altLang="ko-KR" sz="800" dirty="0" smtClean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en-US" altLang="ko-KR" sz="800" dirty="0" smtClean="0">
                  <a:latin typeface="+mn-ea"/>
                  <a:ea typeface="+mn-ea"/>
                </a:rPr>
                <a:t>domain.xml</a:t>
              </a:r>
              <a:endParaRPr lang="en-US" altLang="ko-KR" sz="800" dirty="0"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en-US" altLang="ko-KR" sz="1000" dirty="0">
                  <a:latin typeface="+mn-ea"/>
                  <a:ea typeface="+mn-ea"/>
                </a:rPr>
                <a:t>(Read Only)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pic>
          <p:nvPicPr>
            <p:cNvPr id="104" name="Picture 27" descr="gnome, system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22" y="3022685"/>
              <a:ext cx="625644" cy="625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7" descr="gnome, system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22" y="4095814"/>
              <a:ext cx="625644" cy="625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development, setting, web, world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725" y="4359010"/>
              <a:ext cx="321054" cy="32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직사각형 107"/>
          <p:cNvSpPr/>
          <p:nvPr/>
        </p:nvSpPr>
        <p:spPr>
          <a:xfrm>
            <a:off x="451427" y="6987281"/>
            <a:ext cx="2975555" cy="208846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domain.xml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하나의 파일로 관리</a:t>
            </a:r>
          </a:p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운영 중 동적 설정 반영 기능 제공</a:t>
            </a:r>
          </a:p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변경된 설정은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DAS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가 검증하여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Managed Server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로 분배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-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직접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xml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을 편집하는 경우 반영되지 않음</a:t>
            </a:r>
          </a:p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설정 반영과 롤백 기능 제공</a:t>
            </a:r>
          </a:p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MS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에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Read only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로컬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Cache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로 존재</a:t>
            </a:r>
          </a:p>
        </p:txBody>
      </p:sp>
      <p:sp>
        <p:nvSpPr>
          <p:cNvPr id="109" name="직사각형 108"/>
          <p:cNvSpPr/>
          <p:nvPr/>
        </p:nvSpPr>
        <p:spPr>
          <a:xfrm>
            <a:off x="451427" y="6737197"/>
            <a:ext cx="2974516" cy="250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marL="198281" indent="-198281" algn="ctr" defTabSz="109772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ko-KR" altLang="en-US" sz="12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개요</a:t>
            </a:r>
          </a:p>
        </p:txBody>
      </p:sp>
      <p:sp>
        <p:nvSpPr>
          <p:cNvPr id="111" name="직사각형 110"/>
          <p:cNvSpPr/>
          <p:nvPr/>
        </p:nvSpPr>
        <p:spPr>
          <a:xfrm>
            <a:off x="3633810" y="6987282"/>
            <a:ext cx="2975555" cy="20884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동시에 설정을 변경할 수 없도록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lock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을 수행</a:t>
            </a:r>
          </a:p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DAS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로부터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Lock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을 얻은 사용자는 현재 운영 중인 설정을 변경 가능</a:t>
            </a:r>
          </a:p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변경한 설정을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DAS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로 전달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- save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수행</a:t>
            </a:r>
          </a:p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변경한 사항을 서버에 반영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- activate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수행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: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설정파일 자동 백업 기능 제공</a:t>
            </a:r>
          </a:p>
          <a:p>
            <a:pPr marL="171450" indent="-171450" latinLnBrk="0">
              <a:lnSpc>
                <a:spcPct val="110000"/>
              </a:lnSpc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변경 사항을 취소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- cancel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수행 </a:t>
            </a:r>
            <a:r>
              <a:rPr lang="en-US" altLang="ko-KR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: Lock </a:t>
            </a:r>
            <a:r>
              <a:rPr lang="ko-KR" altLang="en-US" sz="105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해제 변경사항 모두 삭제</a:t>
            </a:r>
          </a:p>
        </p:txBody>
      </p:sp>
      <p:sp>
        <p:nvSpPr>
          <p:cNvPr id="132" name="직사각형 131"/>
          <p:cNvSpPr/>
          <p:nvPr/>
        </p:nvSpPr>
        <p:spPr>
          <a:xfrm>
            <a:off x="3633810" y="6737197"/>
            <a:ext cx="2974516" cy="2500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marL="198281" indent="-198281" algn="ctr" defTabSz="109772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ko-KR" altLang="en-US" sz="12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설정변경</a:t>
            </a:r>
            <a:r>
              <a:rPr lang="ko-KR" altLang="en-US" sz="12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및 롤백 반영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7.4 Thread </a:t>
            </a:r>
            <a:r>
              <a:rPr lang="ko-KR" altLang="en-US" dirty="0" smtClean="0"/>
              <a:t>상태 모니터링</a:t>
            </a:r>
            <a:endParaRPr lang="en-US" altLang="ko-KR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의 도메인 설정 변경을 통한 </a:t>
            </a:r>
            <a:r>
              <a:rPr lang="en-US" altLang="ko-KR" dirty="0" smtClean="0"/>
              <a:t>Configuration</a:t>
            </a:r>
            <a:r>
              <a:rPr lang="ko-KR" altLang="en-US" dirty="0" smtClean="0"/>
              <a:t>의 배포</a:t>
            </a:r>
            <a:r>
              <a:rPr lang="en-US" altLang="ko-KR" dirty="0" smtClean="0"/>
              <a:t>(</a:t>
            </a:r>
            <a:r>
              <a:rPr lang="ko-KR" altLang="en-US" dirty="0" smtClean="0"/>
              <a:t>적용</a:t>
            </a:r>
            <a:r>
              <a:rPr lang="en-US" altLang="ko-KR" dirty="0" smtClean="0"/>
              <a:t>)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Rollback</a:t>
            </a:r>
            <a:r>
              <a:rPr lang="ko-KR" altLang="en-US" dirty="0" smtClean="0"/>
              <a:t>은 </a:t>
            </a:r>
            <a:r>
              <a:rPr lang="en-US" altLang="ko-KR" dirty="0" err="1" smtClean="0"/>
              <a:t>WebAdmin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</a:t>
            </a:r>
            <a:r>
              <a:rPr lang="en-US" altLang="ko-KR" dirty="0" err="1" smtClean="0"/>
              <a:t>jeusadmin</a:t>
            </a:r>
            <a:r>
              <a:rPr lang="ko-KR" altLang="en-US" dirty="0" smtClean="0"/>
              <a:t>을 사용하여 진행되며</a:t>
            </a:r>
            <a:r>
              <a:rPr lang="en-US" altLang="ko-KR" dirty="0" smtClean="0"/>
              <a:t>, DAS</a:t>
            </a:r>
            <a:r>
              <a:rPr lang="ko-KR" altLang="en-US" dirty="0" smtClean="0"/>
              <a:t>를 통하여 </a:t>
            </a:r>
            <a:r>
              <a:rPr lang="ko-KR" altLang="en-US" dirty="0" err="1" smtClean="0"/>
              <a:t>중앙집중화된</a:t>
            </a:r>
            <a:r>
              <a:rPr lang="ko-KR" altLang="en-US" dirty="0" smtClean="0"/>
              <a:t> 관리환경을 제공합니다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17364" y="1856656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Thread Status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모니터링 화면 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17364" y="5862132"/>
            <a:ext cx="2956828" cy="184666"/>
            <a:chOff x="341312" y="2191410"/>
            <a:chExt cx="2956828" cy="184666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Thread Pool WEB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화면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6" name="L 도형 35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417364" y="2161074"/>
            <a:ext cx="5603924" cy="226024"/>
            <a:chOff x="341312" y="2140434"/>
            <a:chExt cx="5603924" cy="226024"/>
          </a:xfrm>
        </p:grpSpPr>
        <p:sp>
          <p:nvSpPr>
            <p:cNvPr id="38" name="TextBox 37"/>
            <p:cNvSpPr txBox="1"/>
            <p:nvPr/>
          </p:nvSpPr>
          <p:spPr bwMode="auto">
            <a:xfrm>
              <a:off x="593949" y="2140434"/>
              <a:ext cx="5351287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Command Line Thread Status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관리 화면 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– </a:t>
              </a:r>
              <a:r>
                <a:rPr kumimoji="0" lang="en-US" altLang="ko-KR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jeusadmin</a:t>
              </a:r>
              <a:endParaRPr kumimoji="0" lang="en-US" altLang="ko-KR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1" name="L 도형 40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82" y="2544718"/>
            <a:ext cx="3812019" cy="311843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3" name="Picture 4" descr="WebAdmin에서 Thread 정보 확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/>
          <a:stretch/>
        </p:blipFill>
        <p:spPr bwMode="auto">
          <a:xfrm>
            <a:off x="1509466" y="6094370"/>
            <a:ext cx="3672356" cy="34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7.5 DB Connection Pool </a:t>
            </a:r>
            <a:r>
              <a:rPr lang="ko-KR" altLang="en-US" dirty="0" smtClean="0"/>
              <a:t>모니터링</a:t>
            </a:r>
            <a:endParaRPr lang="en-US" altLang="ko-KR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사용자는 </a:t>
            </a:r>
            <a:r>
              <a:rPr lang="en-US" altLang="ko-KR" dirty="0" smtClean="0"/>
              <a:t>DB Connection Pool</a:t>
            </a:r>
            <a:r>
              <a:rPr lang="ko-KR" altLang="en-US" dirty="0" smtClean="0"/>
              <a:t>을 실시간으로 설정 및 제어하기 위해 </a:t>
            </a:r>
            <a:r>
              <a:rPr lang="en-US" altLang="ko-KR" dirty="0" smtClean="0"/>
              <a:t>Command Line</a:t>
            </a:r>
            <a:r>
              <a:rPr lang="ko-KR" altLang="en-US" dirty="0" smtClean="0"/>
              <a:t> 툴인 </a:t>
            </a:r>
            <a:r>
              <a:rPr lang="en-US" altLang="ko-KR" dirty="0" err="1" smtClean="0"/>
              <a:t>jeusadmin</a:t>
            </a:r>
            <a:r>
              <a:rPr lang="ko-KR" altLang="en-US" dirty="0" smtClean="0"/>
              <a:t>이나 </a:t>
            </a:r>
            <a:r>
              <a:rPr lang="en-US" altLang="ko-KR" dirty="0" err="1" smtClean="0"/>
              <a:t>WebAdmin</a:t>
            </a:r>
            <a:r>
              <a:rPr lang="ko-KR" altLang="en-US" dirty="0" smtClean="0"/>
              <a:t>을 사용합니다</a:t>
            </a:r>
            <a:r>
              <a:rPr lang="en-US" altLang="ko-KR" dirty="0" smtClean="0"/>
              <a:t>.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17364" y="1856656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DB Connection Pool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모니터링 화면 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17364" y="5862132"/>
            <a:ext cx="2956828" cy="184666"/>
            <a:chOff x="341312" y="2191410"/>
            <a:chExt cx="2956828" cy="184666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 Connection Pool WEB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모니터링 화면</a:t>
              </a: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" name="L 도형 26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28" name="그룹 27"/>
          <p:cNvGrpSpPr/>
          <p:nvPr/>
        </p:nvGrpSpPr>
        <p:grpSpPr>
          <a:xfrm>
            <a:off x="417364" y="2161074"/>
            <a:ext cx="5603924" cy="226024"/>
            <a:chOff x="341312" y="2140434"/>
            <a:chExt cx="5603924" cy="226024"/>
          </a:xfrm>
        </p:grpSpPr>
        <p:sp>
          <p:nvSpPr>
            <p:cNvPr id="29" name="TextBox 28"/>
            <p:cNvSpPr txBox="1"/>
            <p:nvPr/>
          </p:nvSpPr>
          <p:spPr bwMode="auto">
            <a:xfrm>
              <a:off x="593949" y="2140434"/>
              <a:ext cx="5351287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Command Line DB Connection Pool 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관리 화면 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– </a:t>
              </a:r>
              <a:r>
                <a:rPr kumimoji="0" lang="en-US" altLang="ko-KR" sz="1200" b="1" kern="0" spc="-100" dirty="0" err="1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jeusadmin</a:t>
              </a:r>
              <a:endParaRPr kumimoji="0" lang="en-US" altLang="ko-KR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L 도형 31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pic>
        <p:nvPicPr>
          <p:cNvPr id="33" name="Picture 2" descr="Connection Pool 설정화면 (2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5"/>
          <a:stretch/>
        </p:blipFill>
        <p:spPr bwMode="auto">
          <a:xfrm>
            <a:off x="1234401" y="6238338"/>
            <a:ext cx="3624559" cy="3237951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onnection Pool 생성 (3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/>
          <a:stretch/>
        </p:blipFill>
        <p:spPr bwMode="auto">
          <a:xfrm>
            <a:off x="3046680" y="7340647"/>
            <a:ext cx="3341797" cy="1983410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57" y="2527801"/>
            <a:ext cx="4243670" cy="1660255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843" y="4521869"/>
            <a:ext cx="4243670" cy="1159316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7" name="직사각형 36"/>
          <p:cNvSpPr/>
          <p:nvPr/>
        </p:nvSpPr>
        <p:spPr>
          <a:xfrm>
            <a:off x="3743570" y="4169261"/>
            <a:ext cx="1806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200" b="1" kern="0" spc="-100" dirty="0" smtClean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Connection pool </a:t>
            </a:r>
            <a:r>
              <a:rPr kumimoji="0" lang="ko-KR" altLang="en-US" sz="1200" b="1" kern="0" spc="-100" dirty="0" smtClean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모니터링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7.6 3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Party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모니터링 솔루션 연계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시스템 관리 소프트웨어 및 </a:t>
            </a:r>
            <a:r>
              <a:rPr lang="en-US" altLang="ko-KR" dirty="0" smtClean="0"/>
              <a:t>Application </a:t>
            </a:r>
            <a:r>
              <a:rPr lang="ko-KR" altLang="en-US" dirty="0" smtClean="0"/>
              <a:t>관리 소프트웨어와의 연계를 지원하여 안정적인 운영관리 환경을 지원합니다</a:t>
            </a:r>
            <a:r>
              <a:rPr lang="en-US" altLang="ko-KR" dirty="0" smtClean="0"/>
              <a:t>. SNMP Agent</a:t>
            </a:r>
            <a:r>
              <a:rPr lang="ko-KR" altLang="en-US" dirty="0" smtClean="0"/>
              <a:t>와 새롭게 </a:t>
            </a:r>
            <a:r>
              <a:rPr lang="en-US" altLang="ko-KR" dirty="0" smtClean="0"/>
              <a:t>JSON </a:t>
            </a:r>
            <a:r>
              <a:rPr lang="ko-KR" altLang="en-US" dirty="0" smtClean="0"/>
              <a:t>인터페이스 모듈 지원을 통해 </a:t>
            </a:r>
            <a:r>
              <a:rPr lang="en-US" altLang="ko-KR" dirty="0" smtClean="0"/>
              <a:t>JEUS </a:t>
            </a:r>
            <a:r>
              <a:rPr lang="ko-KR" altLang="en-US" dirty="0" smtClean="0"/>
              <a:t>구성정보 및 성능 통계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모니터링 정보를 쉽고 편리하게 유관솔루션과 연계토록 지원합니다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417364" y="2108684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200" b="1" baseline="30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rd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Party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모니터링 솔루션 연계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64704" y="2466728"/>
            <a:ext cx="5233512" cy="4382793"/>
            <a:chOff x="590125" y="1944089"/>
            <a:chExt cx="5233512" cy="4382793"/>
          </a:xfrm>
        </p:grpSpPr>
        <p:sp>
          <p:nvSpPr>
            <p:cNvPr id="64" name="AutoShape 7"/>
            <p:cNvSpPr>
              <a:spLocks noChangeArrowheads="1"/>
            </p:cNvSpPr>
            <p:nvPr/>
          </p:nvSpPr>
          <p:spPr bwMode="auto">
            <a:xfrm>
              <a:off x="590125" y="3527237"/>
              <a:ext cx="5233512" cy="1489552"/>
            </a:xfrm>
            <a:prstGeom prst="roundRect">
              <a:avLst>
                <a:gd name="adj" fmla="val 2769"/>
              </a:avLst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324000" tIns="36000" rIns="54000" bIns="45712"/>
            <a:lstStyle/>
            <a:p>
              <a:endParaRPr lang="ko-KR" altLang="en-US" sz="28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5" name="AutoShape 7"/>
            <p:cNvSpPr>
              <a:spLocks noChangeArrowheads="1"/>
            </p:cNvSpPr>
            <p:nvPr/>
          </p:nvSpPr>
          <p:spPr bwMode="auto">
            <a:xfrm>
              <a:off x="590125" y="1944089"/>
              <a:ext cx="5233512" cy="1536000"/>
            </a:xfrm>
            <a:prstGeom prst="roundRect">
              <a:avLst>
                <a:gd name="adj" fmla="val 2769"/>
              </a:avLst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324000" tIns="36000" rIns="54000" bIns="45712"/>
            <a:lstStyle/>
            <a:p>
              <a:endParaRPr lang="ko-KR" altLang="en-US" sz="280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6" name="AutoShape 8"/>
            <p:cNvSpPr>
              <a:spLocks noChangeArrowheads="1"/>
            </p:cNvSpPr>
            <p:nvPr/>
          </p:nvSpPr>
          <p:spPr bwMode="auto">
            <a:xfrm>
              <a:off x="4884155" y="2055149"/>
              <a:ext cx="806768" cy="136906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36000" tIns="0" rIns="36000" bIns="0" anchor="ctr"/>
            <a:lstStyle/>
            <a:p>
              <a:pPr algn="ctr" defTabSz="762000" eaLnBrk="0" latinLnBrk="0" hangingPunct="0">
                <a:lnSpc>
                  <a:spcPct val="110000"/>
                </a:lnSpc>
              </a:pPr>
              <a:r>
                <a:rPr kumimoji="0" lang="en-US" altLang="ko-K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SNMP</a:t>
              </a:r>
            </a:p>
            <a:p>
              <a:pPr algn="ctr" defTabSz="762000" eaLnBrk="0" latinLnBrk="0" hangingPunct="0">
                <a:lnSpc>
                  <a:spcPct val="110000"/>
                </a:lnSpc>
              </a:pPr>
              <a:r>
                <a:rPr kumimoji="0" lang="en-US" altLang="ko-K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Master</a:t>
              </a:r>
            </a:p>
            <a:p>
              <a:pPr algn="ctr" defTabSz="762000" eaLnBrk="0" latinLnBrk="0" hangingPunct="0">
                <a:lnSpc>
                  <a:spcPct val="110000"/>
                </a:lnSpc>
              </a:pPr>
              <a:r>
                <a:rPr kumimoji="0" lang="en-US" altLang="ko-KR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Agent</a:t>
              </a:r>
              <a:endParaRPr kumimoji="0"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>
              <a:off x="3894030" y="2173894"/>
              <a:ext cx="913289" cy="316071"/>
            </a:xfrm>
            <a:prstGeom prst="leftRightArrow">
              <a:avLst>
                <a:gd name="adj1" fmla="val 64241"/>
                <a:gd name="adj2" fmla="val 52214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700" b="1" i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SMUX</a:t>
              </a:r>
            </a:p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700" b="1" i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AgentX</a:t>
              </a:r>
              <a:endParaRPr lang="en-US" altLang="ko-KR" sz="7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68" name="AutoShape 9"/>
            <p:cNvSpPr>
              <a:spLocks noChangeArrowheads="1"/>
            </p:cNvSpPr>
            <p:nvPr/>
          </p:nvSpPr>
          <p:spPr bwMode="auto">
            <a:xfrm>
              <a:off x="768243" y="2093566"/>
              <a:ext cx="3085625" cy="419377"/>
            </a:xfrm>
            <a:prstGeom prst="roundRect">
              <a:avLst>
                <a:gd name="adj" fmla="val 6477"/>
              </a:avLst>
            </a:prstGeom>
            <a:solidFill>
              <a:schemeClr val="bg1"/>
            </a:solidFill>
            <a:ln w="9525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  <a:buFont typeface="Monotype Sorts"/>
                <a:buNone/>
              </a:pPr>
              <a:endParaRPr kumimoji="0" lang="en-US" altLang="ko-KR" sz="11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9" name="AutoShape 10"/>
            <p:cNvSpPr>
              <a:spLocks noChangeArrowheads="1"/>
            </p:cNvSpPr>
            <p:nvPr/>
          </p:nvSpPr>
          <p:spPr bwMode="auto">
            <a:xfrm>
              <a:off x="948107" y="2154046"/>
              <a:ext cx="1286986" cy="298417"/>
            </a:xfrm>
            <a:prstGeom prst="roundRect">
              <a:avLst/>
            </a:prstGeom>
            <a:solidFill>
              <a:srgbClr val="236D9C"/>
            </a:solidFill>
            <a:ln w="317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lnSpc>
                  <a:spcPct val="80000"/>
                </a:lnSpc>
              </a:pPr>
              <a:r>
                <a:rPr kumimoji="0" lang="en-US" altLang="ko-KR" sz="9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JEUS </a:t>
              </a:r>
            </a:p>
            <a:p>
              <a:pPr algn="ctr" latinLnBrk="0">
                <a:lnSpc>
                  <a:spcPct val="80000"/>
                </a:lnSpc>
              </a:pPr>
              <a:r>
                <a:rPr kumimoji="0" lang="en-US" altLang="ko-KR" sz="9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SNMP MIB</a:t>
              </a:r>
              <a:endParaRPr lang="en-US" altLang="ko-KR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70" name="AutoShape 11"/>
            <p:cNvSpPr>
              <a:spLocks noChangeArrowheads="1"/>
            </p:cNvSpPr>
            <p:nvPr/>
          </p:nvSpPr>
          <p:spPr bwMode="auto">
            <a:xfrm>
              <a:off x="2456868" y="2154046"/>
              <a:ext cx="1220628" cy="298417"/>
            </a:xfrm>
            <a:prstGeom prst="homePlate">
              <a:avLst/>
            </a:prstGeom>
            <a:solidFill>
              <a:srgbClr val="236D9C"/>
            </a:solidFill>
            <a:ln w="31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>
                <a:lnSpc>
                  <a:spcPct val="80000"/>
                </a:lnSpc>
              </a:pPr>
              <a:r>
                <a:rPr kumimoji="0" lang="en-US" altLang="ko-KR" sz="9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JEUS </a:t>
              </a:r>
            </a:p>
            <a:p>
              <a:pPr algn="ctr" latinLnBrk="0">
                <a:lnSpc>
                  <a:spcPct val="80000"/>
                </a:lnSpc>
              </a:pPr>
              <a:r>
                <a:rPr kumimoji="0" lang="en-US" altLang="ko-KR" sz="9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SNMP Agent</a:t>
              </a:r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768243" y="2525444"/>
              <a:ext cx="3085625" cy="419377"/>
            </a:xfrm>
            <a:prstGeom prst="roundRect">
              <a:avLst>
                <a:gd name="adj" fmla="val 6477"/>
              </a:avLst>
            </a:prstGeom>
            <a:solidFill>
              <a:schemeClr val="bg1"/>
            </a:solidFill>
            <a:ln w="9525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  <a:buFont typeface="Monotype Sorts"/>
                <a:buNone/>
              </a:pPr>
              <a:endParaRPr kumimoji="0" lang="en-US" altLang="ko-KR" sz="11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5" name="AutoShape 28"/>
            <p:cNvSpPr>
              <a:spLocks noChangeArrowheads="1"/>
            </p:cNvSpPr>
            <p:nvPr/>
          </p:nvSpPr>
          <p:spPr bwMode="auto">
            <a:xfrm>
              <a:off x="948107" y="2586349"/>
              <a:ext cx="1286986" cy="2979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9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OS</a:t>
              </a:r>
            </a:p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9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SNMP MIB</a:t>
              </a:r>
            </a:p>
          </p:txBody>
        </p:sp>
        <p:sp>
          <p:nvSpPr>
            <p:cNvPr id="80" name="AutoShape 29"/>
            <p:cNvSpPr>
              <a:spLocks noChangeArrowheads="1"/>
            </p:cNvSpPr>
            <p:nvPr/>
          </p:nvSpPr>
          <p:spPr bwMode="auto">
            <a:xfrm>
              <a:off x="2456868" y="2586349"/>
              <a:ext cx="1220628" cy="29792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9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OS </a:t>
              </a:r>
            </a:p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9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SNMP Agent</a:t>
              </a:r>
            </a:p>
          </p:txBody>
        </p:sp>
        <p:sp>
          <p:nvSpPr>
            <p:cNvPr id="89" name="AutoShape 31"/>
            <p:cNvSpPr>
              <a:spLocks noChangeArrowheads="1"/>
            </p:cNvSpPr>
            <p:nvPr/>
          </p:nvSpPr>
          <p:spPr bwMode="auto">
            <a:xfrm>
              <a:off x="768243" y="2965278"/>
              <a:ext cx="3085625" cy="420513"/>
            </a:xfrm>
            <a:prstGeom prst="roundRect">
              <a:avLst>
                <a:gd name="adj" fmla="val 6477"/>
              </a:avLst>
            </a:prstGeom>
            <a:solidFill>
              <a:schemeClr val="bg1"/>
            </a:solidFill>
            <a:ln w="9525" algn="ctr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  <a:buFont typeface="Monotype Sorts"/>
                <a:buNone/>
              </a:pPr>
              <a:endParaRPr kumimoji="0" lang="en-US" altLang="ko-KR" sz="1100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8" name="AutoShape 32"/>
            <p:cNvSpPr>
              <a:spLocks noChangeArrowheads="1"/>
            </p:cNvSpPr>
            <p:nvPr/>
          </p:nvSpPr>
          <p:spPr bwMode="auto">
            <a:xfrm>
              <a:off x="948107" y="3026404"/>
              <a:ext cx="1286986" cy="29792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9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Other</a:t>
              </a:r>
            </a:p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9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SNMP MIB</a:t>
              </a:r>
            </a:p>
          </p:txBody>
        </p:sp>
        <p:sp>
          <p:nvSpPr>
            <p:cNvPr id="119" name="AutoShape 33"/>
            <p:cNvSpPr>
              <a:spLocks noChangeArrowheads="1"/>
            </p:cNvSpPr>
            <p:nvPr/>
          </p:nvSpPr>
          <p:spPr bwMode="auto">
            <a:xfrm>
              <a:off x="2456868" y="3026404"/>
              <a:ext cx="1220628" cy="29792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9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Other</a:t>
              </a:r>
            </a:p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9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SNMP Agent</a:t>
              </a:r>
            </a:p>
          </p:txBody>
        </p:sp>
        <p:sp>
          <p:nvSpPr>
            <p:cNvPr id="120" name="AutoShape 8"/>
            <p:cNvSpPr>
              <a:spLocks noChangeArrowheads="1"/>
            </p:cNvSpPr>
            <p:nvPr/>
          </p:nvSpPr>
          <p:spPr bwMode="auto">
            <a:xfrm>
              <a:off x="2615130" y="3602326"/>
              <a:ext cx="1325856" cy="638624"/>
            </a:xfrm>
            <a:prstGeom prst="roundRect">
              <a:avLst/>
            </a:prstGeom>
            <a:ln>
              <a:solidFill>
                <a:srgbClr val="FBCD64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0" tIns="36000" rIns="0" bIns="0" anchor="t"/>
            <a:lstStyle/>
            <a:p>
              <a:pPr algn="ctr"/>
              <a:r>
                <a:rPr kumimoji="0" lang="en-US" altLang="ko-KR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Interface </a:t>
              </a:r>
              <a:r>
                <a:rPr kumimoji="0" lang="en-US" altLang="ko-KR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Module</a:t>
              </a:r>
            </a:p>
          </p:txBody>
        </p:sp>
        <p:sp>
          <p:nvSpPr>
            <p:cNvPr id="130" name="AutoShape 12"/>
            <p:cNvSpPr>
              <a:spLocks noChangeArrowheads="1"/>
            </p:cNvSpPr>
            <p:nvPr/>
          </p:nvSpPr>
          <p:spPr bwMode="auto">
            <a:xfrm>
              <a:off x="3894030" y="2606964"/>
              <a:ext cx="913289" cy="316071"/>
            </a:xfrm>
            <a:prstGeom prst="leftRightArrow">
              <a:avLst>
                <a:gd name="adj1" fmla="val 64241"/>
                <a:gd name="adj2" fmla="val 52214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700" b="1" i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SMUX</a:t>
              </a:r>
            </a:p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700" b="1" i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AgentX</a:t>
              </a:r>
              <a:endParaRPr lang="en-US" altLang="ko-KR" sz="7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244845" y="4020341"/>
              <a:ext cx="1411152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050" b="1" dirty="0">
                  <a:solidFill>
                    <a:srgbClr val="FF0000"/>
                  </a:solidFill>
                  <a:latin typeface="+mn-ea"/>
                  <a:ea typeface="+mn-ea"/>
                </a:rPr>
                <a:t>JSON </a:t>
              </a:r>
              <a:r>
                <a:rPr lang="ko-KR" altLang="en-US" sz="1050" b="1" dirty="0">
                  <a:solidFill>
                    <a:srgbClr val="FF0000"/>
                  </a:solidFill>
                  <a:latin typeface="+mn-ea"/>
                  <a:ea typeface="+mn-ea"/>
                </a:rPr>
                <a:t>인터페이스를 제공함으로써</a:t>
              </a:r>
              <a:r>
                <a:rPr lang="en-US" altLang="ko-KR" sz="1050" b="1" dirty="0">
                  <a:solidFill>
                    <a:srgbClr val="FF0000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50" b="1" dirty="0">
                  <a:solidFill>
                    <a:srgbClr val="FF0000"/>
                  </a:solidFill>
                  <a:latin typeface="+mn-ea"/>
                  <a:ea typeface="+mn-ea"/>
                </a:rPr>
                <a:t>연계 호환성 극대화 </a:t>
              </a:r>
            </a:p>
          </p:txBody>
        </p:sp>
        <p:sp>
          <p:nvSpPr>
            <p:cNvPr id="132" name="AutoShape 12"/>
            <p:cNvSpPr>
              <a:spLocks noChangeArrowheads="1"/>
            </p:cNvSpPr>
            <p:nvPr/>
          </p:nvSpPr>
          <p:spPr bwMode="auto">
            <a:xfrm>
              <a:off x="3894030" y="3040034"/>
              <a:ext cx="913289" cy="316071"/>
            </a:xfrm>
            <a:prstGeom prst="leftRightArrow">
              <a:avLst>
                <a:gd name="adj1" fmla="val 64241"/>
                <a:gd name="adj2" fmla="val 52214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700" b="1" i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SMUX</a:t>
              </a:r>
            </a:p>
            <a:p>
              <a:pPr algn="ctr" latinLnBrk="0">
                <a:lnSpc>
                  <a:spcPct val="80000"/>
                </a:lnSpc>
                <a:defRPr/>
              </a:pPr>
              <a:r>
                <a:rPr kumimoji="0" lang="en-US" altLang="ko-KR" sz="700" b="1" i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AgentX</a:t>
              </a:r>
              <a:endParaRPr lang="en-US" altLang="ko-KR" sz="7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auto">
            <a:xfrm>
              <a:off x="953441" y="5450582"/>
              <a:ext cx="1274762" cy="876300"/>
            </a:xfrm>
            <a:prstGeom prst="roundRect">
              <a:avLst>
                <a:gd name="adj" fmla="val 7148"/>
              </a:avLst>
            </a:prstGeom>
            <a:solidFill>
              <a:srgbClr val="F4F6F6"/>
            </a:solidFill>
            <a:ln w="9525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 eaLnBrk="0" latinLnBrk="0" hangingPunct="0"/>
              <a:r>
                <a:rPr kumimoji="0" lang="en-US" altLang="ko-KR" sz="900" b="1" dirty="0"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Enterprise </a:t>
              </a:r>
              <a:br>
                <a:rPr kumimoji="0" lang="en-US" altLang="ko-KR" sz="900" b="1" dirty="0"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</a:br>
              <a:r>
                <a:rPr kumimoji="0" lang="en-US" altLang="ko-KR" sz="900" b="1" dirty="0">
                  <a:latin typeface="맑은 고딕" pitchFamily="50" charset="-127"/>
                  <a:ea typeface="맑은 고딕" pitchFamily="50" charset="-127"/>
                  <a:cs typeface="Times New Roman" pitchFamily="18" charset="0"/>
                </a:rPr>
                <a:t>Monitoring Console</a:t>
              </a:r>
              <a:endParaRPr lang="en-US" altLang="ko-KR" sz="9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endParaRPr>
            </a:p>
          </p:txBody>
        </p:sp>
        <p:grpSp>
          <p:nvGrpSpPr>
            <p:cNvPr id="134" name="Group 15"/>
            <p:cNvGrpSpPr>
              <a:grpSpLocks/>
            </p:cNvGrpSpPr>
            <p:nvPr/>
          </p:nvGrpSpPr>
          <p:grpSpPr bwMode="auto">
            <a:xfrm>
              <a:off x="2802251" y="5516531"/>
              <a:ext cx="2807328" cy="783360"/>
              <a:chOff x="1818" y="5111"/>
              <a:chExt cx="2204" cy="688"/>
            </a:xfrm>
          </p:grpSpPr>
          <p:pic>
            <p:nvPicPr>
              <p:cNvPr id="135" name="Picture 16" descr="tivoli-brand-s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06" y="5135"/>
                <a:ext cx="1064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6" name="Group 17"/>
              <p:cNvGrpSpPr>
                <a:grpSpLocks/>
              </p:cNvGrpSpPr>
              <p:nvPr/>
            </p:nvGrpSpPr>
            <p:grpSpPr bwMode="auto">
              <a:xfrm>
                <a:off x="2912" y="5401"/>
                <a:ext cx="1110" cy="340"/>
                <a:chOff x="3595" y="17"/>
                <a:chExt cx="1383" cy="388"/>
              </a:xfrm>
            </p:grpSpPr>
            <p:pic>
              <p:nvPicPr>
                <p:cNvPr id="143" name="Picture 18" descr="hm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595" y="17"/>
                  <a:ext cx="490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106" y="121"/>
                  <a:ext cx="872" cy="2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err="1">
                      <a:latin typeface="맑은 고딕" pitchFamily="50" charset="-127"/>
                      <a:ea typeface="맑은 고딕" pitchFamily="50" charset="-127"/>
                    </a:rPr>
                    <a:t>OpenView</a:t>
                  </a:r>
                  <a:endParaRPr lang="en-US" altLang="ko-KR" sz="1200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137" name="Group 20"/>
              <p:cNvGrpSpPr>
                <a:grpSpLocks/>
              </p:cNvGrpSpPr>
              <p:nvPr/>
            </p:nvGrpSpPr>
            <p:grpSpPr bwMode="auto">
              <a:xfrm>
                <a:off x="1818" y="5520"/>
                <a:ext cx="1096" cy="279"/>
                <a:chOff x="3642" y="1398"/>
                <a:chExt cx="1014" cy="282"/>
              </a:xfrm>
            </p:grpSpPr>
            <p:pic>
              <p:nvPicPr>
                <p:cNvPr id="141" name="Picture 21" descr="bmc software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9882" r="11363"/>
                <a:stretch>
                  <a:fillRect/>
                </a:stretch>
              </p:blipFill>
              <p:spPr bwMode="auto">
                <a:xfrm>
                  <a:off x="3642" y="1398"/>
                  <a:ext cx="624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229" y="1436"/>
                  <a:ext cx="427" cy="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>
                      <a:latin typeface="맑은 고딕" pitchFamily="50" charset="-127"/>
                      <a:ea typeface="맑은 고딕" pitchFamily="50" charset="-127"/>
                    </a:rPr>
                    <a:t>Patrol</a:t>
                  </a:r>
                </a:p>
              </p:txBody>
            </p:sp>
          </p:grpSp>
          <p:grpSp>
            <p:nvGrpSpPr>
              <p:cNvPr id="138" name="Group 23"/>
              <p:cNvGrpSpPr>
                <a:grpSpLocks/>
              </p:cNvGrpSpPr>
              <p:nvPr/>
            </p:nvGrpSpPr>
            <p:grpSpPr bwMode="auto">
              <a:xfrm>
                <a:off x="1936" y="5111"/>
                <a:ext cx="937" cy="318"/>
                <a:chOff x="5145" y="2865"/>
                <a:chExt cx="937" cy="318"/>
              </a:xfrm>
            </p:grpSpPr>
            <p:pic>
              <p:nvPicPr>
                <p:cNvPr id="139" name="Picture 24" descr="sysmaste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145" y="2865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359" y="2940"/>
                  <a:ext cx="723" cy="2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b="1">
                      <a:latin typeface="맑은 고딕" pitchFamily="50" charset="-127"/>
                      <a:ea typeface="맑은 고딕" pitchFamily="50" charset="-127"/>
                    </a:rPr>
                    <a:t>Sysmaster</a:t>
                  </a:r>
                </a:p>
              </p:txBody>
            </p:sp>
          </p:grpSp>
        </p:grpSp>
        <p:pic>
          <p:nvPicPr>
            <p:cNvPr id="145" name="Picture 3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20441" y="5168007"/>
              <a:ext cx="11430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6" name="AutoShape 14"/>
            <p:cNvCxnSpPr>
              <a:cxnSpLocks noChangeShapeType="1"/>
              <a:endCxn id="133" idx="0"/>
            </p:cNvCxnSpPr>
            <p:nvPr/>
          </p:nvCxnSpPr>
          <p:spPr bwMode="auto">
            <a:xfrm flipH="1">
              <a:off x="1590822" y="2739679"/>
              <a:ext cx="4100101" cy="2710903"/>
            </a:xfrm>
            <a:prstGeom prst="bentConnector4">
              <a:avLst>
                <a:gd name="adj1" fmla="val -5575"/>
                <a:gd name="adj2" fmla="val 87361"/>
              </a:avLst>
            </a:prstGeom>
            <a:noFill/>
            <a:ln w="19050">
              <a:solidFill>
                <a:schemeClr val="bg2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147" name="AutoShape 14"/>
            <p:cNvCxnSpPr>
              <a:cxnSpLocks noChangeShapeType="1"/>
              <a:stCxn id="120" idx="3"/>
              <a:endCxn id="133" idx="0"/>
            </p:cNvCxnSpPr>
            <p:nvPr/>
          </p:nvCxnSpPr>
          <p:spPr bwMode="auto">
            <a:xfrm flipH="1">
              <a:off x="1590822" y="3921638"/>
              <a:ext cx="2350164" cy="1528944"/>
            </a:xfrm>
            <a:prstGeom prst="bentConnector4">
              <a:avLst>
                <a:gd name="adj1" fmla="val -9727"/>
                <a:gd name="adj2" fmla="val 77357"/>
              </a:avLst>
            </a:prstGeom>
            <a:noFill/>
            <a:ln w="19050">
              <a:solidFill>
                <a:schemeClr val="bg2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  <p:pic>
          <p:nvPicPr>
            <p:cNvPr id="148" name="내용 개체 틀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7246" y="3902919"/>
              <a:ext cx="301625" cy="301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149" name="그룹 148"/>
            <p:cNvGrpSpPr/>
            <p:nvPr/>
          </p:nvGrpSpPr>
          <p:grpSpPr>
            <a:xfrm>
              <a:off x="718896" y="3591769"/>
              <a:ext cx="1278255" cy="1360488"/>
              <a:chOff x="2741613" y="5876131"/>
              <a:chExt cx="1162050" cy="1360488"/>
            </a:xfrm>
          </p:grpSpPr>
          <p:sp>
            <p:nvSpPr>
              <p:cNvPr id="150" name="AutoShape 473"/>
              <p:cNvSpPr>
                <a:spLocks noChangeArrowheads="1"/>
              </p:cNvSpPr>
              <p:nvPr/>
            </p:nvSpPr>
            <p:spPr bwMode="auto">
              <a:xfrm>
                <a:off x="2741613" y="5876131"/>
                <a:ext cx="1162050" cy="1360488"/>
              </a:xfrm>
              <a:prstGeom prst="roundRect">
                <a:avLst>
                  <a:gd name="adj" fmla="val 3403"/>
                </a:avLst>
              </a:prstGeom>
              <a:gradFill rotWithShape="1">
                <a:gsLst>
                  <a:gs pos="0">
                    <a:srgbClr val="3F78A7"/>
                  </a:gs>
                  <a:gs pos="100000">
                    <a:srgbClr val="10598A"/>
                  </a:gs>
                </a:gsLst>
                <a:lin ang="5400000" scaled="1"/>
              </a:gradFill>
              <a:ln w="19050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lIns="36000" tIns="36000" rIns="36000" bIns="36000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b="1" kern="0" dirty="0">
                    <a:solidFill>
                      <a:srgbClr val="FFFFFF"/>
                    </a:solidFill>
                    <a:latin typeface="+mn-ea"/>
                    <a:ea typeface="+mn-ea"/>
                  </a:rPr>
                  <a:t>JEUS</a:t>
                </a:r>
              </a:p>
            </p:txBody>
          </p:sp>
          <p:sp>
            <p:nvSpPr>
              <p:cNvPr id="151" name="AutoShape 474"/>
              <p:cNvSpPr>
                <a:spLocks noChangeArrowheads="1"/>
              </p:cNvSpPr>
              <p:nvPr/>
            </p:nvSpPr>
            <p:spPr bwMode="auto">
              <a:xfrm>
                <a:off x="2803525" y="6187281"/>
                <a:ext cx="1038225" cy="973138"/>
              </a:xfrm>
              <a:prstGeom prst="roundRect">
                <a:avLst>
                  <a:gd name="adj" fmla="val 2185"/>
                </a:avLst>
              </a:prstGeom>
              <a:gradFill rotWithShape="1">
                <a:gsLst>
                  <a:gs pos="0">
                    <a:srgbClr val="F0F0F0"/>
                  </a:gs>
                  <a:gs pos="100000">
                    <a:srgbClr val="DDDDDD"/>
                  </a:gs>
                </a:gsLst>
                <a:lin ang="5400000" scaled="1"/>
              </a:gradFill>
              <a:ln w="3175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tIns="46800"/>
              <a:lstStyle/>
              <a:p>
                <a:pPr marL="88900" indent="-88900" algn="ctr" fontAlgn="auto">
                  <a:lnSpc>
                    <a:spcPct val="105000"/>
                  </a:lnSpc>
                  <a:spcBef>
                    <a:spcPct val="15000"/>
                  </a:spcBef>
                  <a:spcAft>
                    <a:spcPct val="15000"/>
                  </a:spcAft>
                  <a:buClr>
                    <a:srgbClr val="808080"/>
                  </a:buClr>
                  <a:defRPr/>
                </a:pPr>
                <a:endParaRPr kumimoji="0" lang="ko-KR" altLang="ko-KR" sz="1200" kern="0">
                  <a:solidFill>
                    <a:sysClr val="windowText" lastClr="000000"/>
                  </a:solidFill>
                  <a:latin typeface="+mn-ea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2" name="Oval 476"/>
              <p:cNvSpPr>
                <a:spLocks noChangeArrowheads="1"/>
              </p:cNvSpPr>
              <p:nvPr/>
            </p:nvSpPr>
            <p:spPr bwMode="gray">
              <a:xfrm>
                <a:off x="3036888" y="6939756"/>
                <a:ext cx="123825" cy="122238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3" name="Oval 477"/>
              <p:cNvSpPr>
                <a:spLocks noChangeArrowheads="1"/>
              </p:cNvSpPr>
              <p:nvPr/>
            </p:nvSpPr>
            <p:spPr bwMode="gray">
              <a:xfrm>
                <a:off x="3222625" y="6939756"/>
                <a:ext cx="120650" cy="122238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4" name="Oval 478"/>
              <p:cNvSpPr>
                <a:spLocks noChangeArrowheads="1"/>
              </p:cNvSpPr>
              <p:nvPr/>
            </p:nvSpPr>
            <p:spPr bwMode="gray">
              <a:xfrm>
                <a:off x="3403600" y="6877844"/>
                <a:ext cx="120650" cy="120650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5" name="Oval 479"/>
              <p:cNvSpPr>
                <a:spLocks noChangeArrowheads="1"/>
              </p:cNvSpPr>
              <p:nvPr/>
            </p:nvSpPr>
            <p:spPr bwMode="gray">
              <a:xfrm>
                <a:off x="3525838" y="6755606"/>
                <a:ext cx="123825" cy="122238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6" name="Oval 480"/>
              <p:cNvSpPr>
                <a:spLocks noChangeArrowheads="1"/>
              </p:cNvSpPr>
              <p:nvPr/>
            </p:nvSpPr>
            <p:spPr bwMode="gray">
              <a:xfrm>
                <a:off x="3587750" y="6573044"/>
                <a:ext cx="122238" cy="120650"/>
              </a:xfrm>
              <a:prstGeom prst="ellipse">
                <a:avLst/>
              </a:prstGeom>
              <a:gradFill rotWithShape="1">
                <a:gsLst>
                  <a:gs pos="0">
                    <a:srgbClr val="B9C8D4"/>
                  </a:gs>
                  <a:gs pos="100000">
                    <a:srgbClr val="61839F"/>
                  </a:gs>
                </a:gsLst>
                <a:lin ang="5400000" scaled="1"/>
              </a:gradFill>
              <a:ln w="19050" algn="ctr">
                <a:solidFill>
                  <a:srgbClr val="61839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157" name="Picture 2" descr="gears icon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5719" y="6233057"/>
                <a:ext cx="625643" cy="625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8" name="직선 연결선 68"/>
            <p:cNvCxnSpPr>
              <a:cxnSpLocks noChangeShapeType="1"/>
              <a:stCxn id="156" idx="7"/>
              <a:endCxn id="120" idx="1"/>
            </p:cNvCxnSpPr>
            <p:nvPr/>
          </p:nvCxnSpPr>
          <p:spPr bwMode="auto">
            <a:xfrm flipV="1">
              <a:off x="1764417" y="3921638"/>
              <a:ext cx="850713" cy="38471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159" name="직선 연결선 68"/>
            <p:cNvCxnSpPr>
              <a:cxnSpLocks noChangeShapeType="1"/>
              <a:stCxn id="155" idx="6"/>
              <a:endCxn id="160" idx="1"/>
            </p:cNvCxnSpPr>
            <p:nvPr/>
          </p:nvCxnSpPr>
          <p:spPr bwMode="auto">
            <a:xfrm>
              <a:off x="1717752" y="4532363"/>
              <a:ext cx="906003" cy="23547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prstDash val="sysDash"/>
              <a:round/>
              <a:headEnd type="oval" w="med" len="med"/>
              <a:tailEnd type="oval" w="med" len="med"/>
            </a:ln>
          </p:spPr>
        </p:cxnSp>
        <p:sp>
          <p:nvSpPr>
            <p:cNvPr id="160" name="AutoShape 9"/>
            <p:cNvSpPr>
              <a:spLocks noChangeArrowheads="1"/>
            </p:cNvSpPr>
            <p:nvPr/>
          </p:nvSpPr>
          <p:spPr bwMode="auto">
            <a:xfrm>
              <a:off x="2623755" y="4425709"/>
              <a:ext cx="1308606" cy="260401"/>
            </a:xfrm>
            <a:prstGeom prst="roundRect">
              <a:avLst>
                <a:gd name="adj" fmla="val 6477"/>
              </a:avLst>
            </a:prstGeom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0" tIns="36000" rIns="0" bIns="0" anchor="t"/>
            <a:lstStyle/>
            <a:p>
              <a:pPr algn="ctr"/>
              <a:r>
                <a:rPr kumimoji="0" lang="en-US" altLang="ko-KR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Interface Module</a:t>
              </a:r>
            </a:p>
          </p:txBody>
        </p:sp>
        <p:cxnSp>
          <p:nvCxnSpPr>
            <p:cNvPr id="161" name="직선 연결선 68"/>
            <p:cNvCxnSpPr>
              <a:cxnSpLocks noChangeShapeType="1"/>
              <a:stCxn id="154" idx="5"/>
              <a:endCxn id="160" idx="1"/>
            </p:cNvCxnSpPr>
            <p:nvPr/>
          </p:nvCxnSpPr>
          <p:spPr bwMode="auto">
            <a:xfrm flipV="1">
              <a:off x="1560361" y="4555910"/>
              <a:ext cx="1063394" cy="140553"/>
            </a:xfrm>
            <a:prstGeom prst="line">
              <a:avLst/>
            </a:prstGeom>
            <a:noFill/>
            <a:ln w="25400" algn="ctr">
              <a:solidFill>
                <a:schemeClr val="bg1"/>
              </a:solidFill>
              <a:prstDash val="sysDash"/>
              <a:round/>
              <a:headEnd type="oval" w="med" len="med"/>
              <a:tailEnd type="oval" w="med" len="med"/>
            </a:ln>
          </p:spPr>
        </p:cxnSp>
        <p:pic>
          <p:nvPicPr>
            <p:cNvPr id="162" name="그림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456" y="5483770"/>
              <a:ext cx="474715" cy="474715"/>
            </a:xfrm>
            <a:prstGeom prst="rect">
              <a:avLst/>
            </a:prstGeom>
          </p:spPr>
        </p:pic>
      </p:grpSp>
      <p:sp>
        <p:nvSpPr>
          <p:cNvPr id="163" name="Rectangle 60"/>
          <p:cNvSpPr>
            <a:spLocks noChangeArrowheads="1"/>
          </p:cNvSpPr>
          <p:nvPr/>
        </p:nvSpPr>
        <p:spPr bwMode="auto">
          <a:xfrm>
            <a:off x="440225" y="7381159"/>
            <a:ext cx="6157425" cy="155130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tIns="72000"/>
          <a:lstStyle/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SNMP Agent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SNMP MIB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기반의 관리 프로토콜을 지원함으로써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3rd Party SMS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시스템들과의 연동 지원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SNMP Agent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통해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구성 정보 제공 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SNMP Agent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통해 성능 통계 및 장애 모니터링 지원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JMX </a:t>
            </a:r>
            <a:r>
              <a:rPr lang="en-US" altLang="ko-KR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Mbean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통한 시스템 모니터링 정보 제공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제공 기능 외에 상용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APM(Application Management System)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솔루션들은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Application Level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BCI(Byte Code Instrument)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기법등을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이용해 모니터링 수행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1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는 연계 편의성 및 웹 브라우저 호환성을 최고로 증대 시킬 수 있는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JSON(JavaScript Object Notation)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지원</a:t>
            </a:r>
          </a:p>
        </p:txBody>
      </p:sp>
      <p:grpSp>
        <p:nvGrpSpPr>
          <p:cNvPr id="164" name="그룹 163"/>
          <p:cNvGrpSpPr/>
          <p:nvPr/>
        </p:nvGrpSpPr>
        <p:grpSpPr>
          <a:xfrm>
            <a:off x="417364" y="7123246"/>
            <a:ext cx="2956828" cy="184666"/>
            <a:chOff x="341312" y="2191410"/>
            <a:chExt cx="2956828" cy="184666"/>
          </a:xfrm>
        </p:grpSpPr>
        <p:sp>
          <p:nvSpPr>
            <p:cNvPr id="165" name="TextBox 164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연계 방안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66" name="그룹 165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67" name="직사각형 166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8" name="L 도형 167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특장점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인터넷 기반의 </a:t>
            </a:r>
            <a:r>
              <a:rPr lang="en-US" altLang="ko-KR" dirty="0" smtClean="0"/>
              <a:t>OLTP </a:t>
            </a:r>
            <a:r>
              <a:rPr lang="ko-KR" altLang="en-US" dirty="0" smtClean="0"/>
              <a:t>서비스를 처리하는 </a:t>
            </a:r>
            <a:r>
              <a:rPr lang="en-US" altLang="ko-KR" dirty="0" smtClean="0"/>
              <a:t>JEUS</a:t>
            </a:r>
            <a:r>
              <a:rPr lang="ko-KR" altLang="en-US" dirty="0" smtClean="0"/>
              <a:t>는 검증된 탁월한 성능과 안정성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최신 </a:t>
            </a:r>
            <a:r>
              <a:rPr lang="en-US" altLang="ko-KR" dirty="0" smtClean="0"/>
              <a:t>Java </a:t>
            </a:r>
            <a:r>
              <a:rPr lang="ko-KR" altLang="en-US" dirty="0" smtClean="0"/>
              <a:t>표준의 적용과 개발 및 관리 편의성 그리고 유연한 </a:t>
            </a:r>
            <a:r>
              <a:rPr lang="ko-KR" altLang="en-US" dirty="0" err="1" smtClean="0"/>
              <a:t>확장성을</a:t>
            </a:r>
            <a:r>
              <a:rPr lang="ko-KR" altLang="en-US" dirty="0" smtClean="0"/>
              <a:t> 특장점으로 기업 </a:t>
            </a:r>
            <a:r>
              <a:rPr lang="en-US" altLang="ko-KR" dirty="0" smtClean="0"/>
              <a:t>IT </a:t>
            </a:r>
            <a:r>
              <a:rPr lang="ko-KR" altLang="en-US" dirty="0" smtClean="0"/>
              <a:t>환경을 효과적이며 효율적으로 지원합니다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특장점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08225" y="2792760"/>
            <a:ext cx="2763416" cy="296902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47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6350" cap="flat" cmpd="sng" algn="ctr">
            <a:solidFill>
              <a:srgbClr val="32AAC8"/>
            </a:solidFill>
            <a:prstDash val="solid"/>
          </a:ln>
          <a:effectLst/>
        </p:spPr>
        <p:txBody>
          <a:bodyPr lIns="72000" tIns="108000" rIns="72000" bIns="0" anchor="t"/>
          <a:lstStyle/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웹서버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단에서부터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부하조절</a:t>
            </a:r>
            <a:endParaRPr kumimoji="0" lang="ko-KR" altLang="en-US" sz="11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  <a:p>
            <a:pPr marL="108000" lvl="1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TP-Monitor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엔진을 내장한 자사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웹서버인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</a:t>
            </a:r>
            <a:r>
              <a:rPr kumimoji="0" lang="en-US" altLang="ko-KR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WebtoB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와의 최적 연동으로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부하조절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탁월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(Round-robin/Dynamic Routing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지원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)</a:t>
            </a:r>
          </a:p>
          <a:p>
            <a:pPr marL="108000" lvl="1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WebtoB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와 단일 플랫폼 구성 시 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Steam Pipe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통신으로 성능 향상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다양한 대용량 트랜잭션 처리 기술</a:t>
            </a:r>
          </a:p>
          <a:p>
            <a:pPr marL="108000" lvl="1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HTTP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메시지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큐잉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, Thread Pooling,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다양한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캐싱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(EJB, JSP,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정적 이미지 등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), DB Connection Pooling</a:t>
            </a:r>
          </a:p>
          <a:p>
            <a:pPr marL="108000" marR="0" lvl="0" indent="171450" defTabSz="1001713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6A6A6"/>
              </a:buClr>
              <a:buSzPct val="80000"/>
              <a:buFont typeface="나눔고딕" pitchFamily="50" charset="-127"/>
              <a:buChar char="◆"/>
              <a:tabLst/>
              <a:defRPr/>
            </a:pP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grpSp>
        <p:nvGrpSpPr>
          <p:cNvPr id="22" name="Group 96"/>
          <p:cNvGrpSpPr>
            <a:grpSpLocks/>
          </p:cNvGrpSpPr>
          <p:nvPr/>
        </p:nvGrpSpPr>
        <p:grpSpPr bwMode="auto">
          <a:xfrm>
            <a:off x="390596" y="2480288"/>
            <a:ext cx="2880000" cy="365094"/>
            <a:chOff x="441" y="2203"/>
            <a:chExt cx="943" cy="188"/>
          </a:xfrm>
        </p:grpSpPr>
        <p:grpSp>
          <p:nvGrpSpPr>
            <p:cNvPr id="23" name="Group 97"/>
            <p:cNvGrpSpPr>
              <a:grpSpLocks/>
            </p:cNvGrpSpPr>
            <p:nvPr/>
          </p:nvGrpSpPr>
          <p:grpSpPr bwMode="auto">
            <a:xfrm flipH="1">
              <a:off x="441" y="2203"/>
              <a:ext cx="943" cy="188"/>
              <a:chOff x="3117" y="5113"/>
              <a:chExt cx="1333" cy="188"/>
            </a:xfrm>
          </p:grpSpPr>
          <p:sp>
            <p:nvSpPr>
              <p:cNvPr id="25" name="Freeform 98"/>
              <p:cNvSpPr>
                <a:spLocks/>
              </p:cNvSpPr>
              <p:nvPr/>
            </p:nvSpPr>
            <p:spPr bwMode="gray">
              <a:xfrm>
                <a:off x="3170" y="5203"/>
                <a:ext cx="1280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5"/>
                  </a:cxn>
                  <a:cxn ang="0">
                    <a:pos x="1096" y="48"/>
                  </a:cxn>
                  <a:cxn ang="0">
                    <a:pos x="0" y="0"/>
                  </a:cxn>
                </a:cxnLst>
                <a:rect l="0" t="0" r="r" b="b"/>
                <a:pathLst>
                  <a:path w="1096" h="95">
                    <a:moveTo>
                      <a:pt x="0" y="0"/>
                    </a:moveTo>
                    <a:lnTo>
                      <a:pt x="0" y="95"/>
                    </a:lnTo>
                    <a:lnTo>
                      <a:pt x="109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defTabSz="913964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2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" name="Rectangle 99"/>
              <p:cNvSpPr>
                <a:spLocks noChangeArrowheads="1"/>
              </p:cNvSpPr>
              <p:nvPr/>
            </p:nvSpPr>
            <p:spPr bwMode="auto">
              <a:xfrm>
                <a:off x="3117" y="5113"/>
                <a:ext cx="1325" cy="168"/>
              </a:xfrm>
              <a:prstGeom prst="rect">
                <a:avLst/>
              </a:prstGeom>
              <a:solidFill>
                <a:srgbClr val="32AAC8"/>
              </a:solidFill>
              <a:ln>
                <a:solidFill>
                  <a:srgbClr val="32AAC8"/>
                </a:solidFill>
              </a:ln>
            </p:spPr>
            <p:txBody>
              <a:bodyPr wrap="none" lIns="288000" anchor="ctr">
                <a:scene3d>
                  <a:camera prst="orthographicFront"/>
                  <a:lightRig rig="threePt" dir="t"/>
                </a:scene3d>
                <a:sp3d>
                  <a:bevelT w="0"/>
                </a:sp3d>
              </a:bodyPr>
              <a:lstStyle/>
              <a:p>
                <a:pPr defTabSz="913964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200" b="1" dirty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대규모 성능 처리 보장</a:t>
                </a:r>
                <a:endParaRPr kumimoji="0" lang="ko-KR" altLang="en-US" sz="1200" b="1" dirty="0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4" name="Line 100"/>
            <p:cNvSpPr>
              <a:spLocks noChangeShapeType="1"/>
            </p:cNvSpPr>
            <p:nvPr/>
          </p:nvSpPr>
          <p:spPr bwMode="auto">
            <a:xfrm>
              <a:off x="449" y="2205"/>
              <a:ext cx="48" cy="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 defTabSz="913964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7" name="직사각형 26"/>
          <p:cNvSpPr/>
          <p:nvPr/>
        </p:nvSpPr>
        <p:spPr bwMode="auto">
          <a:xfrm>
            <a:off x="408225" y="6480711"/>
            <a:ext cx="2763416" cy="296902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47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6350" cap="flat" cmpd="sng" algn="ctr">
            <a:solidFill>
              <a:srgbClr val="32AAC8"/>
            </a:solidFill>
            <a:prstDash val="solid"/>
          </a:ln>
          <a:effectLst/>
        </p:spPr>
        <p:txBody>
          <a:bodyPr lIns="72000" tIns="108000" rIns="72000" bIns="0" anchor="t"/>
          <a:lstStyle/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차세대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웹표준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HTML5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지원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</a:t>
            </a:r>
            <a:r>
              <a:rPr kumimoji="0" lang="en-US" altLang="ko-KR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WebSocket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, JSON API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제공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)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Annotation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편의성 개선</a:t>
            </a:r>
            <a:endParaRPr kumimoji="0" lang="en-US" altLang="ko-KR" sz="11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Eclipse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기반의 통합개발도구와의 연동성 제공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HTTP2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프로토콜 제공 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(JAVA EE 8, Servlet 4.0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스펙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)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서버가 다수의 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Client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로 리소스 전달하는 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Server Push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기능 제공</a:t>
            </a:r>
            <a:endParaRPr kumimoji="0" lang="en-US" altLang="ko-KR" sz="11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Non-blocking I/O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방식으로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서블릿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다중 처리 지원</a:t>
            </a:r>
          </a:p>
          <a:p>
            <a:pPr marL="108000" marR="0" lvl="0" indent="171450" defTabSz="1001713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6A6A6"/>
              </a:buClr>
              <a:buSzPct val="80000"/>
              <a:buFont typeface="나눔고딕" pitchFamily="50" charset="-127"/>
              <a:buChar char="◆"/>
              <a:tabLst/>
              <a:defRPr/>
            </a:pP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grpSp>
        <p:nvGrpSpPr>
          <p:cNvPr id="29" name="Group 96"/>
          <p:cNvGrpSpPr>
            <a:grpSpLocks/>
          </p:cNvGrpSpPr>
          <p:nvPr/>
        </p:nvGrpSpPr>
        <p:grpSpPr bwMode="auto">
          <a:xfrm>
            <a:off x="390596" y="6168239"/>
            <a:ext cx="2880000" cy="365094"/>
            <a:chOff x="441" y="2203"/>
            <a:chExt cx="943" cy="188"/>
          </a:xfrm>
        </p:grpSpPr>
        <p:grpSp>
          <p:nvGrpSpPr>
            <p:cNvPr id="42" name="Group 97"/>
            <p:cNvGrpSpPr>
              <a:grpSpLocks/>
            </p:cNvGrpSpPr>
            <p:nvPr/>
          </p:nvGrpSpPr>
          <p:grpSpPr bwMode="auto">
            <a:xfrm flipH="1">
              <a:off x="441" y="2203"/>
              <a:ext cx="943" cy="188"/>
              <a:chOff x="3117" y="5113"/>
              <a:chExt cx="1333" cy="188"/>
            </a:xfrm>
          </p:grpSpPr>
          <p:sp>
            <p:nvSpPr>
              <p:cNvPr id="44" name="Freeform 98"/>
              <p:cNvSpPr>
                <a:spLocks/>
              </p:cNvSpPr>
              <p:nvPr/>
            </p:nvSpPr>
            <p:spPr bwMode="gray">
              <a:xfrm>
                <a:off x="3170" y="5203"/>
                <a:ext cx="1280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5"/>
                  </a:cxn>
                  <a:cxn ang="0">
                    <a:pos x="1096" y="48"/>
                  </a:cxn>
                  <a:cxn ang="0">
                    <a:pos x="0" y="0"/>
                  </a:cxn>
                </a:cxnLst>
                <a:rect l="0" t="0" r="r" b="b"/>
                <a:pathLst>
                  <a:path w="1096" h="95">
                    <a:moveTo>
                      <a:pt x="0" y="0"/>
                    </a:moveTo>
                    <a:lnTo>
                      <a:pt x="0" y="95"/>
                    </a:lnTo>
                    <a:lnTo>
                      <a:pt x="109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defTabSz="913964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2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5" name="Rectangle 99"/>
              <p:cNvSpPr>
                <a:spLocks noChangeArrowheads="1"/>
              </p:cNvSpPr>
              <p:nvPr/>
            </p:nvSpPr>
            <p:spPr bwMode="auto">
              <a:xfrm>
                <a:off x="3117" y="5113"/>
                <a:ext cx="1325" cy="168"/>
              </a:xfrm>
              <a:prstGeom prst="rect">
                <a:avLst/>
              </a:prstGeom>
              <a:solidFill>
                <a:srgbClr val="32AAC8"/>
              </a:solidFill>
              <a:ln>
                <a:solidFill>
                  <a:srgbClr val="32AAC8"/>
                </a:solidFill>
              </a:ln>
            </p:spPr>
            <p:txBody>
              <a:bodyPr wrap="none" lIns="288000" anchor="ctr">
                <a:scene3d>
                  <a:camera prst="orthographicFront"/>
                  <a:lightRig rig="threePt" dir="t"/>
                </a:scene3d>
                <a:sp3d>
                  <a:bevelT w="0"/>
                </a:sp3d>
              </a:bodyPr>
              <a:lstStyle/>
              <a:p>
                <a:pPr defTabSz="913964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200" b="1" dirty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개발 </a:t>
                </a:r>
                <a:r>
                  <a:rPr kumimoji="0" lang="ko-KR" altLang="en-US" sz="1200" b="1" dirty="0" smtClean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생산성 및 성능 향상</a:t>
                </a:r>
              </a:p>
            </p:txBody>
          </p:sp>
        </p:grpSp>
        <p:sp>
          <p:nvSpPr>
            <p:cNvPr id="43" name="Line 100"/>
            <p:cNvSpPr>
              <a:spLocks noChangeShapeType="1"/>
            </p:cNvSpPr>
            <p:nvPr/>
          </p:nvSpPr>
          <p:spPr bwMode="auto">
            <a:xfrm>
              <a:off x="449" y="2205"/>
              <a:ext cx="48" cy="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 defTabSz="913964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6" name="직사각형 45"/>
          <p:cNvSpPr/>
          <p:nvPr/>
        </p:nvSpPr>
        <p:spPr bwMode="auto">
          <a:xfrm>
            <a:off x="3690858" y="2792760"/>
            <a:ext cx="2763416" cy="296902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47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6350" cap="flat" cmpd="sng" algn="ctr">
            <a:solidFill>
              <a:srgbClr val="32AAC8"/>
            </a:solidFill>
            <a:prstDash val="solid"/>
          </a:ln>
          <a:effectLst/>
        </p:spPr>
        <p:txBody>
          <a:bodyPr lIns="72000" tIns="108000" rIns="72000" bIns="0" anchor="t"/>
          <a:lstStyle/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다양한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클러스터링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지원을 통한 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Fail-Over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DAS, Session, EJB, JMS, Node, </a:t>
            </a:r>
            <a:r>
              <a:rPr kumimoji="0" lang="en-US" altLang="ko-KR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Datasource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Clustering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지원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장애 및 자원 자동 관리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비정상적인 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DB Connection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자동 반환 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무중단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배포환경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제공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(Hot Swap, Graceful Redeployment)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라이브러리 관리 및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배포기능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 제공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(Library Deployment)</a:t>
            </a:r>
          </a:p>
          <a:p>
            <a:pPr marL="108000" marR="0" lvl="0" indent="171450" defTabSz="1001713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6A6A6"/>
              </a:buClr>
              <a:buSzPct val="80000"/>
              <a:buFont typeface="나눔고딕" pitchFamily="50" charset="-127"/>
              <a:buChar char="◆"/>
              <a:tabLst/>
              <a:defRPr/>
            </a:pP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grpSp>
        <p:nvGrpSpPr>
          <p:cNvPr id="48" name="Group 96"/>
          <p:cNvGrpSpPr>
            <a:grpSpLocks/>
          </p:cNvGrpSpPr>
          <p:nvPr/>
        </p:nvGrpSpPr>
        <p:grpSpPr bwMode="auto">
          <a:xfrm>
            <a:off x="3673229" y="2480288"/>
            <a:ext cx="2880000" cy="365094"/>
            <a:chOff x="441" y="2203"/>
            <a:chExt cx="943" cy="188"/>
          </a:xfrm>
        </p:grpSpPr>
        <p:grpSp>
          <p:nvGrpSpPr>
            <p:cNvPr id="49" name="Group 97"/>
            <p:cNvGrpSpPr>
              <a:grpSpLocks/>
            </p:cNvGrpSpPr>
            <p:nvPr/>
          </p:nvGrpSpPr>
          <p:grpSpPr bwMode="auto">
            <a:xfrm flipH="1">
              <a:off x="441" y="2203"/>
              <a:ext cx="943" cy="188"/>
              <a:chOff x="3117" y="5113"/>
              <a:chExt cx="1333" cy="188"/>
            </a:xfrm>
          </p:grpSpPr>
          <p:sp>
            <p:nvSpPr>
              <p:cNvPr id="51" name="Freeform 98"/>
              <p:cNvSpPr>
                <a:spLocks/>
              </p:cNvSpPr>
              <p:nvPr/>
            </p:nvSpPr>
            <p:spPr bwMode="gray">
              <a:xfrm>
                <a:off x="3170" y="5203"/>
                <a:ext cx="1280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5"/>
                  </a:cxn>
                  <a:cxn ang="0">
                    <a:pos x="1096" y="48"/>
                  </a:cxn>
                  <a:cxn ang="0">
                    <a:pos x="0" y="0"/>
                  </a:cxn>
                </a:cxnLst>
                <a:rect l="0" t="0" r="r" b="b"/>
                <a:pathLst>
                  <a:path w="1096" h="95">
                    <a:moveTo>
                      <a:pt x="0" y="0"/>
                    </a:moveTo>
                    <a:lnTo>
                      <a:pt x="0" y="95"/>
                    </a:lnTo>
                    <a:lnTo>
                      <a:pt x="109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defTabSz="913964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2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2" name="Rectangle 99"/>
              <p:cNvSpPr>
                <a:spLocks noChangeArrowheads="1"/>
              </p:cNvSpPr>
              <p:nvPr/>
            </p:nvSpPr>
            <p:spPr bwMode="auto">
              <a:xfrm>
                <a:off x="3117" y="5113"/>
                <a:ext cx="1325" cy="168"/>
              </a:xfrm>
              <a:prstGeom prst="rect">
                <a:avLst/>
              </a:prstGeom>
              <a:solidFill>
                <a:srgbClr val="32AAC8"/>
              </a:solidFill>
              <a:ln>
                <a:solidFill>
                  <a:srgbClr val="32AAC8"/>
                </a:solidFill>
              </a:ln>
            </p:spPr>
            <p:txBody>
              <a:bodyPr wrap="none" lIns="288000" anchor="ctr">
                <a:scene3d>
                  <a:camera prst="orthographicFront"/>
                  <a:lightRig rig="threePt" dir="t"/>
                </a:scene3d>
                <a:sp3d>
                  <a:bevelT w="0"/>
                </a:sp3d>
              </a:bodyPr>
              <a:lstStyle/>
              <a:p>
                <a:pPr defTabSz="913964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200" b="1" dirty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안정적인 고가용 시스템 환경 제공</a:t>
                </a:r>
                <a:endParaRPr kumimoji="0" lang="ko-KR" altLang="en-US" sz="1200" b="1" dirty="0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50" name="Line 100"/>
            <p:cNvSpPr>
              <a:spLocks noChangeShapeType="1"/>
            </p:cNvSpPr>
            <p:nvPr/>
          </p:nvSpPr>
          <p:spPr bwMode="auto">
            <a:xfrm>
              <a:off x="449" y="2205"/>
              <a:ext cx="48" cy="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 defTabSz="913964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직사각형 52"/>
          <p:cNvSpPr/>
          <p:nvPr/>
        </p:nvSpPr>
        <p:spPr bwMode="auto">
          <a:xfrm>
            <a:off x="3690858" y="6480711"/>
            <a:ext cx="2763416" cy="296902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47000">
                <a:sysClr val="window" lastClr="FFFFFF">
                  <a:alpha val="0"/>
                </a:sysClr>
              </a:gs>
            </a:gsLst>
            <a:lin ang="16200000" scaled="1"/>
            <a:tileRect/>
          </a:gradFill>
          <a:ln w="6350" cap="flat" cmpd="sng" algn="ctr">
            <a:solidFill>
              <a:srgbClr val="32AAC8"/>
            </a:solidFill>
            <a:prstDash val="solid"/>
          </a:ln>
          <a:effectLst/>
        </p:spPr>
        <p:txBody>
          <a:bodyPr lIns="72000" tIns="108000" rIns="72000" bIns="0" anchor="t"/>
          <a:lstStyle/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Dynamic Clustering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강화로 대규모 확장성 제공</a:t>
            </a:r>
            <a:endParaRPr kumimoji="0" lang="en-US" altLang="ko-KR" sz="11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배치 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Application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개발 지원</a:t>
            </a:r>
            <a:endParaRPr kumimoji="0" lang="en-US" altLang="ko-KR" sz="11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Third Party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제품과의 연동</a:t>
            </a: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 Server, EAI, NMS Console, APM </a:t>
            </a: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등 </a:t>
            </a:r>
            <a:r>
              <a:rPr kumimoji="0" lang="ko-KR" altLang="en-US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연동지원</a:t>
            </a:r>
            <a:endParaRPr kumimoji="0" lang="ko-KR" altLang="en-US" sz="1100" dirty="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한컴돋움" pitchFamily="18" charset="2"/>
            </a:endParaRPr>
          </a:p>
          <a:p>
            <a:pPr marL="108000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오픈소스 지원</a:t>
            </a:r>
          </a:p>
          <a:p>
            <a:pPr marL="108000" lvl="1" indent="171450" defTabSz="913964" font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Web Framework(Struts), IOC Container(Spring), Persistence(Hibernate), XML(</a:t>
            </a:r>
            <a:r>
              <a:rPr kumimoji="0" lang="en-US" altLang="ko-KR" sz="1100" dirty="0" err="1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Xerces</a:t>
            </a:r>
            <a:r>
              <a:rPr kumimoji="0" lang="en-US" altLang="ko-KR" sz="1100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한컴돋움" pitchFamily="18" charset="2"/>
              </a:rPr>
              <a:t>), Web Services(Axis)</a:t>
            </a:r>
          </a:p>
          <a:p>
            <a:pPr marL="108000" marR="0" lvl="0" indent="171450" defTabSz="1001713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6A6A6"/>
              </a:buClr>
              <a:buSzPct val="80000"/>
              <a:buFont typeface="나눔고딕" pitchFamily="50" charset="-127"/>
              <a:buChar char="◆"/>
              <a:tabLst/>
              <a:defRPr/>
            </a:pP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grpSp>
        <p:nvGrpSpPr>
          <p:cNvPr id="55" name="Group 96"/>
          <p:cNvGrpSpPr>
            <a:grpSpLocks/>
          </p:cNvGrpSpPr>
          <p:nvPr/>
        </p:nvGrpSpPr>
        <p:grpSpPr bwMode="auto">
          <a:xfrm>
            <a:off x="3673229" y="6168239"/>
            <a:ext cx="2880000" cy="365094"/>
            <a:chOff x="441" y="2203"/>
            <a:chExt cx="943" cy="188"/>
          </a:xfrm>
        </p:grpSpPr>
        <p:grpSp>
          <p:nvGrpSpPr>
            <p:cNvPr id="56" name="Group 97"/>
            <p:cNvGrpSpPr>
              <a:grpSpLocks/>
            </p:cNvGrpSpPr>
            <p:nvPr/>
          </p:nvGrpSpPr>
          <p:grpSpPr bwMode="auto">
            <a:xfrm flipH="1">
              <a:off x="441" y="2203"/>
              <a:ext cx="943" cy="188"/>
              <a:chOff x="3117" y="5113"/>
              <a:chExt cx="1333" cy="188"/>
            </a:xfrm>
          </p:grpSpPr>
          <p:sp>
            <p:nvSpPr>
              <p:cNvPr id="58" name="Freeform 98"/>
              <p:cNvSpPr>
                <a:spLocks/>
              </p:cNvSpPr>
              <p:nvPr/>
            </p:nvSpPr>
            <p:spPr bwMode="gray">
              <a:xfrm>
                <a:off x="3170" y="5203"/>
                <a:ext cx="1280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5"/>
                  </a:cxn>
                  <a:cxn ang="0">
                    <a:pos x="1096" y="48"/>
                  </a:cxn>
                  <a:cxn ang="0">
                    <a:pos x="0" y="0"/>
                  </a:cxn>
                </a:cxnLst>
                <a:rect l="0" t="0" r="r" b="b"/>
                <a:pathLst>
                  <a:path w="1096" h="95">
                    <a:moveTo>
                      <a:pt x="0" y="0"/>
                    </a:moveTo>
                    <a:lnTo>
                      <a:pt x="0" y="95"/>
                    </a:lnTo>
                    <a:lnTo>
                      <a:pt x="109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defTabSz="913964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2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9" name="Rectangle 99"/>
              <p:cNvSpPr>
                <a:spLocks noChangeArrowheads="1"/>
              </p:cNvSpPr>
              <p:nvPr/>
            </p:nvSpPr>
            <p:spPr bwMode="auto">
              <a:xfrm>
                <a:off x="3117" y="5113"/>
                <a:ext cx="1325" cy="168"/>
              </a:xfrm>
              <a:prstGeom prst="rect">
                <a:avLst/>
              </a:prstGeom>
              <a:solidFill>
                <a:srgbClr val="32AAC8"/>
              </a:solidFill>
              <a:ln>
                <a:solidFill>
                  <a:srgbClr val="32AAC8"/>
                </a:solidFill>
              </a:ln>
            </p:spPr>
            <p:txBody>
              <a:bodyPr wrap="none" lIns="288000" anchor="ctr">
                <a:scene3d>
                  <a:camera prst="orthographicFront"/>
                  <a:lightRig rig="threePt" dir="t"/>
                </a:scene3d>
                <a:sp3d>
                  <a:bevelT w="0"/>
                </a:sp3d>
              </a:bodyPr>
              <a:lstStyle/>
              <a:p>
                <a:pPr defTabSz="913964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200" b="1" dirty="0" smtClean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유연성 </a:t>
                </a:r>
                <a:r>
                  <a:rPr kumimoji="0" lang="ko-KR" altLang="en-US" sz="1200" b="1" dirty="0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및 확장성 지원</a:t>
                </a:r>
                <a:endParaRPr kumimoji="0" lang="ko-KR" altLang="en-US" sz="1200" b="1" dirty="0" smtClean="0">
                  <a:solidFill>
                    <a:srgbClr val="FFFF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57" name="Line 100"/>
            <p:cNvSpPr>
              <a:spLocks noChangeShapeType="1"/>
            </p:cNvSpPr>
            <p:nvPr/>
          </p:nvSpPr>
          <p:spPr bwMode="auto">
            <a:xfrm>
              <a:off x="449" y="2205"/>
              <a:ext cx="48" cy="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pPr defTabSz="913964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2810883" y="5118951"/>
            <a:ext cx="1394133" cy="1394133"/>
            <a:chOff x="4174005" y="3371492"/>
            <a:chExt cx="1394133" cy="1394133"/>
          </a:xfrm>
        </p:grpSpPr>
        <p:grpSp>
          <p:nvGrpSpPr>
            <p:cNvPr id="61" name="그룹 277"/>
            <p:cNvGrpSpPr/>
            <p:nvPr/>
          </p:nvGrpSpPr>
          <p:grpSpPr>
            <a:xfrm>
              <a:off x="4174005" y="3371492"/>
              <a:ext cx="1394133" cy="1394133"/>
              <a:chOff x="4792634" y="3916704"/>
              <a:chExt cx="1608166" cy="1608166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4792634" y="3916704"/>
                <a:ext cx="1608166" cy="16081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1001429" latinLnBrk="0"/>
                <a:endParaRPr lang="ko-KR" altLang="en-US" sz="1200" dirty="0">
                  <a:solidFill>
                    <a:srgbClr val="FFA764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4871838" y="3995908"/>
                <a:ext cx="1449760" cy="144976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64C3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1001429" latinLnBrk="0"/>
                <a:endParaRPr lang="en-US" altLang="ko-KR" sz="1200" dirty="0">
                  <a:solidFill>
                    <a:srgbClr val="2FA0B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2" name="직사각형 61"/>
            <p:cNvSpPr/>
            <p:nvPr/>
          </p:nvSpPr>
          <p:spPr>
            <a:xfrm>
              <a:off x="4218932" y="3725327"/>
              <a:ext cx="1304278" cy="6540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kumimoji="0" lang="en-US" altLang="ko-KR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</a:t>
              </a:r>
            </a:p>
            <a:p>
              <a:pPr algn="ctr" fontAlgn="auto" latinLnBrk="0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kumimoji="0" lang="ko-KR" altLang="en-US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특장점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7.7 Rolling Patch</a:t>
            </a:r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제품의 패치 적용 시 시스템의 중단을 최소화하면서 순차적으로 진행하는 </a:t>
            </a:r>
            <a:r>
              <a:rPr lang="en-US" altLang="ko-KR" dirty="0" smtClean="0"/>
              <a:t>Rolling Patch</a:t>
            </a:r>
            <a:r>
              <a:rPr lang="ko-KR" altLang="en-US" dirty="0" smtClean="0"/>
              <a:t>를 지원합니다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본 기능은 시스템의 </a:t>
            </a:r>
            <a:r>
              <a:rPr lang="ko-KR" altLang="en-US" dirty="0" err="1" smtClean="0"/>
              <a:t>고가용성과</a:t>
            </a:r>
            <a:r>
              <a:rPr lang="ko-KR" altLang="en-US" dirty="0" smtClean="0"/>
              <a:t> 패치 편리성을 제공합니다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417364" y="1849505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Rolling Patch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417364" y="6585778"/>
            <a:ext cx="2956828" cy="184666"/>
            <a:chOff x="341312" y="2191410"/>
            <a:chExt cx="2956828" cy="184666"/>
          </a:xfrm>
        </p:grpSpPr>
        <p:sp>
          <p:nvSpPr>
            <p:cNvPr id="76" name="TextBox 75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JEUS</a:t>
              </a: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</a:t>
              </a: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Rolling Patch</a:t>
              </a: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86" name="직사각형 85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9" name="L 도형 88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91" name="그룹 90"/>
          <p:cNvGrpSpPr/>
          <p:nvPr/>
        </p:nvGrpSpPr>
        <p:grpSpPr>
          <a:xfrm>
            <a:off x="417364" y="2249410"/>
            <a:ext cx="2956828" cy="184666"/>
            <a:chOff x="341312" y="2191410"/>
            <a:chExt cx="2956828" cy="184666"/>
          </a:xfrm>
        </p:grpSpPr>
        <p:sp>
          <p:nvSpPr>
            <p:cNvPr id="92" name="TextBox 91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Rolling </a:t>
              </a:r>
              <a:r>
                <a:rPr kumimoji="0" lang="en-US" altLang="ko-KR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Patch </a:t>
              </a: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개념도</a:t>
              </a:r>
              <a:endParaRPr kumimoji="0" lang="en-US" altLang="ko-KR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93" name="그룹 9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98" name="직사각형 97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9" name="L 도형 98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968329" y="2511671"/>
            <a:ext cx="5065803" cy="3853899"/>
            <a:chOff x="567678" y="2448243"/>
            <a:chExt cx="5065803" cy="3853899"/>
          </a:xfrm>
        </p:grpSpPr>
        <p:sp>
          <p:nvSpPr>
            <p:cNvPr id="100" name="TextBox 99"/>
            <p:cNvSpPr txBox="1"/>
            <p:nvPr/>
          </p:nvSpPr>
          <p:spPr>
            <a:xfrm>
              <a:off x="4874656" y="2477303"/>
              <a:ext cx="744537" cy="231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900" dirty="0">
                  <a:latin typeface="+mn-ea"/>
                  <a:ea typeface="+mn-ea"/>
                </a:rPr>
                <a:t>file upload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865131" y="2724678"/>
              <a:ext cx="76835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900" dirty="0">
                  <a:latin typeface="+mn-ea"/>
                  <a:ea typeface="+mn-ea"/>
                </a:rPr>
                <a:t>boot/down</a:t>
              </a:r>
            </a:p>
            <a:p>
              <a:pPr>
                <a:defRPr/>
              </a:pPr>
              <a:r>
                <a:rPr lang="en-US" altLang="ko-KR" sz="900" dirty="0">
                  <a:latin typeface="+mn-ea"/>
                  <a:ea typeface="+mn-ea"/>
                </a:rPr>
                <a:t>command</a:t>
              </a:r>
            </a:p>
          </p:txBody>
        </p:sp>
        <p:sp>
          <p:nvSpPr>
            <p:cNvPr id="102" name="AutoShape 25"/>
            <p:cNvSpPr>
              <a:spLocks noChangeArrowheads="1"/>
            </p:cNvSpPr>
            <p:nvPr/>
          </p:nvSpPr>
          <p:spPr bwMode="auto">
            <a:xfrm>
              <a:off x="2787768" y="2835447"/>
              <a:ext cx="1358303" cy="646512"/>
            </a:xfrm>
            <a:prstGeom prst="cube">
              <a:avLst>
                <a:gd name="adj" fmla="val 19514"/>
              </a:avLst>
            </a:prstGeom>
            <a:solidFill>
              <a:srgbClr val="336699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18000" anchor="ctr"/>
            <a:lstStyle/>
            <a:p>
              <a:pPr marL="85725" indent="-85725" algn="ctr" latinLnBrk="0">
                <a:lnSpc>
                  <a:spcPct val="110000"/>
                </a:lnSpc>
                <a:buClr>
                  <a:srgbClr val="7685A2"/>
                </a:buClr>
                <a:buFont typeface="Wingdings" pitchFamily="2" charset="2"/>
                <a:buNone/>
              </a:pPr>
              <a:r>
                <a:rPr lang="en-US" altLang="ko-KR" sz="11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DAS</a:t>
              </a:r>
            </a:p>
          </p:txBody>
        </p:sp>
        <p:cxnSp>
          <p:nvCxnSpPr>
            <p:cNvPr id="103" name="AutoShape 64"/>
            <p:cNvCxnSpPr>
              <a:cxnSpLocks noChangeShapeType="1"/>
              <a:stCxn id="102" idx="3"/>
              <a:endCxn id="110" idx="0"/>
            </p:cNvCxnSpPr>
            <p:nvPr/>
          </p:nvCxnSpPr>
          <p:spPr bwMode="auto">
            <a:xfrm rot="5400000">
              <a:off x="1998339" y="3005315"/>
              <a:ext cx="929891" cy="1883179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808080"/>
              </a:solidFill>
              <a:miter lim="800000"/>
              <a:headEnd/>
              <a:tailEnd type="triangle" w="lg" len="lg"/>
            </a:ln>
          </p:spPr>
        </p:cxnSp>
        <p:cxnSp>
          <p:nvCxnSpPr>
            <p:cNvPr id="104" name="AutoShape 65"/>
            <p:cNvCxnSpPr>
              <a:cxnSpLocks noChangeShapeType="1"/>
              <a:stCxn id="102" idx="3"/>
              <a:endCxn id="111" idx="0"/>
            </p:cNvCxnSpPr>
            <p:nvPr/>
          </p:nvCxnSpPr>
          <p:spPr bwMode="auto">
            <a:xfrm rot="5400000">
              <a:off x="2797391" y="3804367"/>
              <a:ext cx="929891" cy="28507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808080"/>
              </a:solidFill>
              <a:miter lim="800000"/>
              <a:headEnd/>
              <a:tailEnd type="triangle" w="lg" len="lg"/>
            </a:ln>
          </p:spPr>
        </p:cxnSp>
        <p:cxnSp>
          <p:nvCxnSpPr>
            <p:cNvPr id="105" name="AutoShape 67"/>
            <p:cNvCxnSpPr>
              <a:cxnSpLocks noChangeShapeType="1"/>
              <a:stCxn id="102" idx="3"/>
              <a:endCxn id="112" idx="0"/>
            </p:cNvCxnSpPr>
            <p:nvPr/>
          </p:nvCxnSpPr>
          <p:spPr bwMode="auto">
            <a:xfrm rot="16200000" flipH="1">
              <a:off x="3795156" y="3091677"/>
              <a:ext cx="929891" cy="1710456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808080"/>
              </a:solidFill>
              <a:miter lim="800000"/>
              <a:headEnd/>
              <a:tailEnd type="triangle" w="lg" len="lg"/>
            </a:ln>
          </p:spPr>
        </p:cxnSp>
        <p:cxnSp>
          <p:nvCxnSpPr>
            <p:cNvPr id="106" name="직선 화살표 연결선 219"/>
            <p:cNvCxnSpPr>
              <a:cxnSpLocks noChangeShapeType="1"/>
              <a:endCxn id="102" idx="2"/>
            </p:cNvCxnSpPr>
            <p:nvPr/>
          </p:nvCxnSpPr>
          <p:spPr bwMode="auto">
            <a:xfrm flipV="1">
              <a:off x="1875525" y="3222336"/>
              <a:ext cx="91224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 type="triangle" w="lg" len="lg"/>
            </a:ln>
          </p:spPr>
        </p:cxnSp>
        <p:sp>
          <p:nvSpPr>
            <p:cNvPr id="107" name="TextBox 106"/>
            <p:cNvSpPr txBox="1"/>
            <p:nvPr/>
          </p:nvSpPr>
          <p:spPr>
            <a:xfrm>
              <a:off x="1061731" y="3471778"/>
              <a:ext cx="602013" cy="2630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000" dirty="0">
                  <a:latin typeface="+mn-ea"/>
                  <a:ea typeface="+mn-ea"/>
                </a:rPr>
                <a:t>관리자</a:t>
              </a:r>
            </a:p>
          </p:txBody>
        </p:sp>
        <p:pic>
          <p:nvPicPr>
            <p:cNvPr id="108" name="Picture 379" descr="Untitled-18 cop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9465" y="4815708"/>
              <a:ext cx="321968" cy="32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Box 189"/>
            <p:cNvSpPr txBox="1">
              <a:spLocks noChangeArrowheads="1"/>
            </p:cNvSpPr>
            <p:nvPr/>
          </p:nvSpPr>
          <p:spPr bwMode="auto">
            <a:xfrm>
              <a:off x="3760380" y="4573054"/>
              <a:ext cx="464506" cy="427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/>
                <a:t>…</a:t>
              </a:r>
              <a:endParaRPr lang="ko-KR" altLang="en-US"/>
            </a:p>
          </p:txBody>
        </p:sp>
        <p:sp>
          <p:nvSpPr>
            <p:cNvPr id="110" name="AutoShape 25"/>
            <p:cNvSpPr>
              <a:spLocks noChangeArrowheads="1"/>
            </p:cNvSpPr>
            <p:nvPr/>
          </p:nvSpPr>
          <p:spPr bwMode="gray">
            <a:xfrm>
              <a:off x="790559" y="4411851"/>
              <a:ext cx="1232535" cy="1515314"/>
            </a:xfrm>
            <a:prstGeom prst="cube">
              <a:avLst>
                <a:gd name="adj" fmla="val 1850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36000" rIns="0" bIns="36000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rPr>
                <a:t>Managed Server#1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11" name="AutoShape 25"/>
            <p:cNvSpPr>
              <a:spLocks noChangeArrowheads="1"/>
            </p:cNvSpPr>
            <p:nvPr/>
          </p:nvSpPr>
          <p:spPr bwMode="gray">
            <a:xfrm>
              <a:off x="2388662" y="4411851"/>
              <a:ext cx="1232534" cy="1515314"/>
            </a:xfrm>
            <a:prstGeom prst="cube">
              <a:avLst>
                <a:gd name="adj" fmla="val 1850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36000" rIns="0" bIns="36000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rPr>
                <a:t>Managed Server#2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12" name="AutoShape 25"/>
            <p:cNvSpPr>
              <a:spLocks noChangeArrowheads="1"/>
            </p:cNvSpPr>
            <p:nvPr/>
          </p:nvSpPr>
          <p:spPr bwMode="gray">
            <a:xfrm>
              <a:off x="4385870" y="4411851"/>
              <a:ext cx="1232535" cy="1515314"/>
            </a:xfrm>
            <a:prstGeom prst="cube">
              <a:avLst>
                <a:gd name="adj" fmla="val 18500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36000" rIns="0" bIns="36000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kern="0" dirty="0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rPr>
                <a:t>Managed </a:t>
              </a:r>
              <a:r>
                <a:rPr kumimoji="0" lang="en-US" altLang="ko-KR" sz="1100" b="1" kern="0" dirty="0" err="1">
                  <a:solidFill>
                    <a:sysClr val="windowText" lastClr="000000"/>
                  </a:solidFill>
                  <a:latin typeface="+mn-ea"/>
                  <a:ea typeface="+mn-ea"/>
                  <a:cs typeface="Arial" pitchFamily="34" charset="0"/>
                </a:rPr>
                <a:t>Server#N</a:t>
              </a:r>
              <a:endParaRPr kumimoji="0"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100" b="1" kern="0" dirty="0">
                <a:solidFill>
                  <a:sysClr val="windowText" lastClr="000000"/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  <p:sp>
          <p:nvSpPr>
            <p:cNvPr id="113" name="오른쪽 화살표 112"/>
            <p:cNvSpPr/>
            <p:nvPr/>
          </p:nvSpPr>
          <p:spPr bwMode="auto">
            <a:xfrm>
              <a:off x="951543" y="5058362"/>
              <a:ext cx="4232540" cy="727963"/>
            </a:xfrm>
            <a:prstGeom prst="rightArrow">
              <a:avLst/>
            </a:prstGeom>
            <a:solidFill>
              <a:srgbClr val="236D9C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rPr>
                <a:t>MS</a:t>
              </a:r>
              <a:r>
                <a:rPr lang="ko-KR" altLang="en-US" sz="1200" b="1" dirty="0">
                  <a:solidFill>
                    <a:schemeClr val="bg1"/>
                  </a:solidFill>
                  <a:latin typeface="+mn-ea"/>
                  <a:ea typeface="+mn-ea"/>
                </a:rPr>
                <a:t>별 순차 패치 적용</a:t>
              </a:r>
              <a:r>
                <a:rPr lang="en-US" altLang="ko-KR" sz="1200" b="1" dirty="0">
                  <a:solidFill>
                    <a:schemeClr val="bg1"/>
                  </a:solidFill>
                  <a:latin typeface="+mn-ea"/>
                  <a:ea typeface="+mn-ea"/>
                </a:rPr>
                <a:t>(shutdown-&gt;install-&gt;booting)</a:t>
              </a:r>
              <a:endParaRPr lang="ko-KR" altLang="en-US" sz="12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grpSp>
          <p:nvGrpSpPr>
            <p:cNvPr id="114" name="Group 68"/>
            <p:cNvGrpSpPr>
              <a:grpSpLocks/>
            </p:cNvGrpSpPr>
            <p:nvPr/>
          </p:nvGrpSpPr>
          <p:grpSpPr bwMode="auto">
            <a:xfrm>
              <a:off x="1669263" y="4401669"/>
              <a:ext cx="647290" cy="566758"/>
              <a:chOff x="3356" y="3737"/>
              <a:chExt cx="429" cy="371"/>
            </a:xfrm>
          </p:grpSpPr>
          <p:sp>
            <p:nvSpPr>
              <p:cNvPr id="115" name="Freeform 69"/>
              <p:cNvSpPr>
                <a:spLocks/>
              </p:cNvSpPr>
              <p:nvPr/>
            </p:nvSpPr>
            <p:spPr bwMode="auto">
              <a:xfrm>
                <a:off x="3438" y="3846"/>
                <a:ext cx="347" cy="262"/>
              </a:xfrm>
              <a:custGeom>
                <a:avLst/>
                <a:gdLst>
                  <a:gd name="T0" fmla="*/ 249 w 198"/>
                  <a:gd name="T1" fmla="*/ 1693 h 150"/>
                  <a:gd name="T2" fmla="*/ 1237 w 198"/>
                  <a:gd name="T3" fmla="*/ 2093 h 150"/>
                  <a:gd name="T4" fmla="*/ 2641 w 198"/>
                  <a:gd name="T5" fmla="*/ 714 h 150"/>
                  <a:gd name="T6" fmla="*/ 2368 w 198"/>
                  <a:gd name="T7" fmla="*/ 714 h 150"/>
                  <a:gd name="T8" fmla="*/ 2811 w 198"/>
                  <a:gd name="T9" fmla="*/ 28 h 150"/>
                  <a:gd name="T10" fmla="*/ 3274 w 198"/>
                  <a:gd name="T11" fmla="*/ 714 h 150"/>
                  <a:gd name="T12" fmla="*/ 2992 w 198"/>
                  <a:gd name="T13" fmla="*/ 714 h 150"/>
                  <a:gd name="T14" fmla="*/ 1237 w 198"/>
                  <a:gd name="T15" fmla="*/ 2440 h 150"/>
                  <a:gd name="T16" fmla="*/ 0 w 198"/>
                  <a:gd name="T17" fmla="*/ 1934 h 150"/>
                  <a:gd name="T18" fmla="*/ 249 w 198"/>
                  <a:gd name="T19" fmla="*/ 1693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8"/>
                  <a:gd name="T31" fmla="*/ 0 h 150"/>
                  <a:gd name="T32" fmla="*/ 198 w 198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8" h="150">
                    <a:moveTo>
                      <a:pt x="15" y="104"/>
                    </a:moveTo>
                    <a:cubicBezTo>
                      <a:pt x="31" y="119"/>
                      <a:pt x="52" y="129"/>
                      <a:pt x="75" y="129"/>
                    </a:cubicBezTo>
                    <a:cubicBezTo>
                      <a:pt x="122" y="129"/>
                      <a:pt x="160" y="91"/>
                      <a:pt x="160" y="44"/>
                    </a:cubicBezTo>
                    <a:cubicBezTo>
                      <a:pt x="160" y="44"/>
                      <a:pt x="143" y="44"/>
                      <a:pt x="143" y="44"/>
                    </a:cubicBezTo>
                    <a:cubicBezTo>
                      <a:pt x="143" y="44"/>
                      <a:pt x="170" y="3"/>
                      <a:pt x="170" y="2"/>
                    </a:cubicBezTo>
                    <a:cubicBezTo>
                      <a:pt x="170" y="0"/>
                      <a:pt x="198" y="44"/>
                      <a:pt x="198" y="44"/>
                    </a:cubicBezTo>
                    <a:cubicBezTo>
                      <a:pt x="198" y="44"/>
                      <a:pt x="181" y="44"/>
                      <a:pt x="181" y="44"/>
                    </a:cubicBezTo>
                    <a:cubicBezTo>
                      <a:pt x="181" y="103"/>
                      <a:pt x="134" y="150"/>
                      <a:pt x="75" y="150"/>
                    </a:cubicBezTo>
                    <a:cubicBezTo>
                      <a:pt x="46" y="150"/>
                      <a:pt x="20" y="138"/>
                      <a:pt x="0" y="119"/>
                    </a:cubicBezTo>
                    <a:lnTo>
                      <a:pt x="15" y="1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759D"/>
                  </a:gs>
                  <a:gs pos="100000">
                    <a:srgbClr val="436D93"/>
                  </a:gs>
                </a:gsLst>
                <a:lin ang="5400000" scaled="1"/>
              </a:gradFill>
              <a:ln w="285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/>
              <a:lstStyle/>
              <a:p>
                <a:endParaRPr lang="ko-KR" altLang="en-US"/>
              </a:p>
            </p:txBody>
          </p:sp>
          <p:sp>
            <p:nvSpPr>
              <p:cNvPr id="116" name="Freeform 70"/>
              <p:cNvSpPr>
                <a:spLocks/>
              </p:cNvSpPr>
              <p:nvPr/>
            </p:nvSpPr>
            <p:spPr bwMode="auto">
              <a:xfrm>
                <a:off x="3356" y="3737"/>
                <a:ext cx="345" cy="263"/>
              </a:xfrm>
              <a:custGeom>
                <a:avLst/>
                <a:gdLst>
                  <a:gd name="T0" fmla="*/ 3002 w 197"/>
                  <a:gd name="T1" fmla="*/ 766 h 150"/>
                  <a:gd name="T2" fmla="*/ 2016 w 197"/>
                  <a:gd name="T3" fmla="*/ 366 h 150"/>
                  <a:gd name="T4" fmla="*/ 629 w 197"/>
                  <a:gd name="T5" fmla="*/ 1759 h 150"/>
                  <a:gd name="T6" fmla="*/ 902 w 197"/>
                  <a:gd name="T7" fmla="*/ 1759 h 150"/>
                  <a:gd name="T8" fmla="*/ 462 w 197"/>
                  <a:gd name="T9" fmla="*/ 2469 h 150"/>
                  <a:gd name="T10" fmla="*/ 0 w 197"/>
                  <a:gd name="T11" fmla="*/ 1759 h 150"/>
                  <a:gd name="T12" fmla="*/ 264 w 197"/>
                  <a:gd name="T13" fmla="*/ 1759 h 150"/>
                  <a:gd name="T14" fmla="*/ 2016 w 197"/>
                  <a:gd name="T15" fmla="*/ 0 h 150"/>
                  <a:gd name="T16" fmla="*/ 3245 w 197"/>
                  <a:gd name="T17" fmla="*/ 514 h 150"/>
                  <a:gd name="T18" fmla="*/ 3002 w 197"/>
                  <a:gd name="T19" fmla="*/ 766 h 1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7"/>
                  <a:gd name="T31" fmla="*/ 0 h 150"/>
                  <a:gd name="T32" fmla="*/ 197 w 197"/>
                  <a:gd name="T33" fmla="*/ 150 h 1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7" h="150">
                    <a:moveTo>
                      <a:pt x="182" y="46"/>
                    </a:moveTo>
                    <a:cubicBezTo>
                      <a:pt x="167" y="31"/>
                      <a:pt x="146" y="22"/>
                      <a:pt x="122" y="22"/>
                    </a:cubicBezTo>
                    <a:cubicBezTo>
                      <a:pt x="76" y="22"/>
                      <a:pt x="38" y="60"/>
                      <a:pt x="38" y="106"/>
                    </a:cubicBezTo>
                    <a:cubicBezTo>
                      <a:pt x="38" y="106"/>
                      <a:pt x="55" y="106"/>
                      <a:pt x="55" y="106"/>
                    </a:cubicBezTo>
                    <a:cubicBezTo>
                      <a:pt x="55" y="106"/>
                      <a:pt x="28" y="147"/>
                      <a:pt x="28" y="149"/>
                    </a:cubicBezTo>
                    <a:cubicBezTo>
                      <a:pt x="28" y="150"/>
                      <a:pt x="0" y="106"/>
                      <a:pt x="0" y="106"/>
                    </a:cubicBezTo>
                    <a:cubicBezTo>
                      <a:pt x="0" y="106"/>
                      <a:pt x="17" y="106"/>
                      <a:pt x="16" y="106"/>
                    </a:cubicBezTo>
                    <a:cubicBezTo>
                      <a:pt x="16" y="48"/>
                      <a:pt x="64" y="0"/>
                      <a:pt x="122" y="0"/>
                    </a:cubicBezTo>
                    <a:cubicBezTo>
                      <a:pt x="152" y="0"/>
                      <a:pt x="178" y="12"/>
                      <a:pt x="197" y="31"/>
                    </a:cubicBezTo>
                    <a:lnTo>
                      <a:pt x="182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EAECC"/>
                  </a:gs>
                  <a:gs pos="100000">
                    <a:srgbClr val="7199BD"/>
                  </a:gs>
                </a:gsLst>
                <a:lin ang="5400000" scaled="1"/>
              </a:gradFill>
              <a:ln w="2857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/>
              <a:lstStyle/>
              <a:p>
                <a:endParaRPr lang="ko-KR" altLang="en-US"/>
              </a:p>
            </p:txBody>
          </p:sp>
        </p:grpSp>
        <p:pic>
          <p:nvPicPr>
            <p:cNvPr id="117" name="Picture 2" descr="adm, admin, administrator, control, developer, hack, hacker, moderate, moderator, owner, programmer, sys, system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70" y="2548576"/>
              <a:ext cx="861766" cy="874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8" name="그룹 117"/>
            <p:cNvGrpSpPr/>
            <p:nvPr/>
          </p:nvGrpSpPr>
          <p:grpSpPr>
            <a:xfrm>
              <a:off x="1909505" y="2479734"/>
              <a:ext cx="882545" cy="668571"/>
              <a:chOff x="1928813" y="2882178"/>
              <a:chExt cx="835485" cy="625475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928813" y="3247661"/>
                <a:ext cx="835485" cy="246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1000" b="1" dirty="0">
                    <a:latin typeface="+mn-ea"/>
                    <a:ea typeface="+mn-ea"/>
                  </a:rPr>
                  <a:t>Patch Files</a:t>
                </a:r>
                <a:endParaRPr lang="ko-KR" altLang="en-US" sz="1000" b="1" dirty="0">
                  <a:latin typeface="+mn-ea"/>
                  <a:ea typeface="+mn-ea"/>
                </a:endParaRPr>
              </a:p>
            </p:txBody>
          </p:sp>
          <p:pic>
            <p:nvPicPr>
              <p:cNvPr id="120" name="Picture 2" descr="configure, gear, gears, mechanic, mechanical, options, settings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0738" y="2882178"/>
                <a:ext cx="479425" cy="62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1" name="Picture 2" descr="configure, gear, gears, mechanic, mechanical, options, settings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78" y="4208509"/>
              <a:ext cx="506429" cy="66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위쪽 화살표 121"/>
            <p:cNvSpPr/>
            <p:nvPr/>
          </p:nvSpPr>
          <p:spPr bwMode="auto">
            <a:xfrm rot="5400000">
              <a:off x="4528389" y="2389136"/>
              <a:ext cx="289895" cy="408109"/>
            </a:xfrm>
            <a:prstGeom prst="upArrow">
              <a:avLst/>
            </a:prstGeom>
            <a:solidFill>
              <a:srgbClr val="40596B"/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sp>
          <p:nvSpPr>
            <p:cNvPr id="123" name="위쪽 화살표 122"/>
            <p:cNvSpPr/>
            <p:nvPr/>
          </p:nvSpPr>
          <p:spPr bwMode="auto">
            <a:xfrm rot="5400000">
              <a:off x="4528389" y="2705567"/>
              <a:ext cx="289895" cy="408109"/>
            </a:xfrm>
            <a:prstGeom prst="upArrow">
              <a:avLst/>
            </a:prstGeom>
            <a:solidFill>
              <a:srgbClr val="FF7058"/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</a:endParaRPr>
            </a:p>
          </p:txBody>
        </p:sp>
        <p:grpSp>
          <p:nvGrpSpPr>
            <p:cNvPr id="124" name="그룹 123"/>
            <p:cNvGrpSpPr/>
            <p:nvPr/>
          </p:nvGrpSpPr>
          <p:grpSpPr>
            <a:xfrm>
              <a:off x="2020919" y="3066765"/>
              <a:ext cx="278744" cy="311141"/>
              <a:chOff x="-1864678" y="2724678"/>
              <a:chExt cx="408109" cy="606326"/>
            </a:xfrm>
          </p:grpSpPr>
          <p:sp>
            <p:nvSpPr>
              <p:cNvPr id="125" name="위쪽 화살표 124"/>
              <p:cNvSpPr/>
              <p:nvPr/>
            </p:nvSpPr>
            <p:spPr bwMode="auto">
              <a:xfrm rot="5400000">
                <a:off x="-1805571" y="2665571"/>
                <a:ext cx="289895" cy="408109"/>
              </a:xfrm>
              <a:prstGeom prst="upArrow">
                <a:avLst>
                  <a:gd name="adj1" fmla="val 50000"/>
                  <a:gd name="adj2" fmla="val 74331"/>
                </a:avLst>
              </a:prstGeom>
              <a:solidFill>
                <a:srgbClr val="40596B"/>
              </a:solidFill>
              <a:ln w="6350" cap="flat" cmpd="sng" algn="ctr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6" name="위쪽 화살표 125"/>
              <p:cNvSpPr/>
              <p:nvPr/>
            </p:nvSpPr>
            <p:spPr bwMode="auto">
              <a:xfrm rot="5400000">
                <a:off x="-1805571" y="2982002"/>
                <a:ext cx="289895" cy="408109"/>
              </a:xfrm>
              <a:prstGeom prst="upArrow">
                <a:avLst>
                  <a:gd name="adj1" fmla="val 50000"/>
                  <a:gd name="adj2" fmla="val 75611"/>
                </a:avLst>
              </a:prstGeom>
              <a:solidFill>
                <a:srgbClr val="FF7058"/>
              </a:solidFill>
              <a:ln w="6350" cap="flat" cmpd="sng" algn="ctr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charset="-127"/>
                  <a:ea typeface="굴림" charset="-127"/>
                </a:endParaRPr>
              </a:p>
            </p:txBody>
          </p:sp>
        </p:grpSp>
        <p:grpSp>
          <p:nvGrpSpPr>
            <p:cNvPr id="127" name="그룹 126"/>
            <p:cNvGrpSpPr/>
            <p:nvPr/>
          </p:nvGrpSpPr>
          <p:grpSpPr>
            <a:xfrm rot="5400000">
              <a:off x="3266757" y="3586011"/>
              <a:ext cx="278744" cy="311141"/>
              <a:chOff x="-1864678" y="2724678"/>
              <a:chExt cx="408109" cy="606326"/>
            </a:xfrm>
          </p:grpSpPr>
          <p:sp>
            <p:nvSpPr>
              <p:cNvPr id="128" name="위쪽 화살표 127"/>
              <p:cNvSpPr/>
              <p:nvPr/>
            </p:nvSpPr>
            <p:spPr bwMode="auto">
              <a:xfrm rot="5400000">
                <a:off x="-1805571" y="2665571"/>
                <a:ext cx="289895" cy="408109"/>
              </a:xfrm>
              <a:prstGeom prst="upArrow">
                <a:avLst>
                  <a:gd name="adj1" fmla="val 50000"/>
                  <a:gd name="adj2" fmla="val 74331"/>
                </a:avLst>
              </a:prstGeom>
              <a:solidFill>
                <a:srgbClr val="40596B"/>
              </a:solidFill>
              <a:ln w="6350" cap="flat" cmpd="sng" algn="ctr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9" name="위쪽 화살표 128"/>
              <p:cNvSpPr/>
              <p:nvPr/>
            </p:nvSpPr>
            <p:spPr bwMode="auto">
              <a:xfrm rot="5400000">
                <a:off x="-1805571" y="2982002"/>
                <a:ext cx="289895" cy="408109"/>
              </a:xfrm>
              <a:prstGeom prst="upArrow">
                <a:avLst>
                  <a:gd name="adj1" fmla="val 50000"/>
                  <a:gd name="adj2" fmla="val 75611"/>
                </a:avLst>
              </a:prstGeom>
              <a:solidFill>
                <a:srgbClr val="FF7058"/>
              </a:solidFill>
              <a:ln w="6350" cap="flat" cmpd="sng" algn="ctr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charset="-127"/>
                  <a:ea typeface="굴림" charset="-127"/>
                </a:endParaRPr>
              </a:p>
            </p:txBody>
          </p:sp>
        </p:grpSp>
        <p:cxnSp>
          <p:nvCxnSpPr>
            <p:cNvPr id="130" name="직선 화살표 연결선 129"/>
            <p:cNvCxnSpPr/>
            <p:nvPr/>
          </p:nvCxnSpPr>
          <p:spPr bwMode="auto">
            <a:xfrm>
              <a:off x="767539" y="6178942"/>
              <a:ext cx="4865942" cy="0"/>
            </a:xfrm>
            <a:prstGeom prst="straightConnector1">
              <a:avLst/>
            </a:prstGeom>
            <a:noFill/>
            <a:ln w="4445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oval"/>
              <a:tailEnd type="oval"/>
            </a:ln>
            <a:effectLst/>
          </p:spPr>
        </p:cxnSp>
        <p:sp>
          <p:nvSpPr>
            <p:cNvPr id="131" name="모서리가 둥근 직사각형 344"/>
            <p:cNvSpPr>
              <a:spLocks noChangeArrowheads="1"/>
            </p:cNvSpPr>
            <p:nvPr/>
          </p:nvSpPr>
          <p:spPr bwMode="auto">
            <a:xfrm>
              <a:off x="2457903" y="6055742"/>
              <a:ext cx="1405123" cy="246400"/>
            </a:xfrm>
            <a:prstGeom prst="roundRect">
              <a:avLst>
                <a:gd name="adj" fmla="val 10542"/>
              </a:avLst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36000" tIns="0" rIns="36000" bIns="36000" anchor="b" anchorCtr="1"/>
            <a:lstStyle/>
            <a:p>
              <a:pPr>
                <a:buClr>
                  <a:srgbClr val="333333"/>
                </a:buClr>
                <a:buSzPct val="80000"/>
                <a:defRPr/>
              </a:pPr>
              <a:r>
                <a:rPr lang="en-US" altLang="ko-KR" sz="1000" b="1" dirty="0">
                  <a:cs typeface="Times New Roman" pitchFamily="18" charset="0"/>
                </a:rPr>
                <a:t>JEUS Clustering</a:t>
              </a:r>
              <a:endParaRPr lang="ko-KR" altLang="en-US" sz="1000" b="1" dirty="0">
                <a:cs typeface="Times New Roman" pitchFamily="18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33052" y="6953268"/>
            <a:ext cx="6164598" cy="2151684"/>
            <a:chOff x="433052" y="7028759"/>
            <a:chExt cx="6655964" cy="2151684"/>
          </a:xfrm>
        </p:grpSpPr>
        <p:grpSp>
          <p:nvGrpSpPr>
            <p:cNvPr id="132" name="그룹 131"/>
            <p:cNvGrpSpPr/>
            <p:nvPr/>
          </p:nvGrpSpPr>
          <p:grpSpPr>
            <a:xfrm>
              <a:off x="433052" y="7028759"/>
              <a:ext cx="3262685" cy="2151682"/>
              <a:chOff x="9490075" y="2805075"/>
              <a:chExt cx="2873449" cy="1997460"/>
            </a:xfrm>
          </p:grpSpPr>
          <p:sp>
            <p:nvSpPr>
              <p:cNvPr id="133" name="직사각형 132"/>
              <p:cNvSpPr/>
              <p:nvPr/>
            </p:nvSpPr>
            <p:spPr>
              <a:xfrm>
                <a:off x="9490075" y="3037234"/>
                <a:ext cx="2873449" cy="176530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t"/>
              <a:lstStyle/>
              <a:p>
                <a:pPr marL="171450" indent="-171450" latinLnBrk="0">
                  <a:lnSpc>
                    <a:spcPct val="110000"/>
                  </a:lnSpc>
                  <a:spcAft>
                    <a:spcPct val="30000"/>
                  </a:spcAft>
                  <a:buClr>
                    <a:srgbClr val="969696"/>
                  </a:buClr>
                  <a:buSzPct val="85000"/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rgbClr val="1C1C1C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한컴돋움" pitchFamily="18" charset="2"/>
                  </a:rPr>
                  <a:t>시스템 패치의 적용 시 시스템의 중단을 최소화하면서 순차적으로 수행하는 과정을 의미</a:t>
                </a:r>
              </a:p>
              <a:p>
                <a:pPr marL="171450" indent="-171450" latinLnBrk="0">
                  <a:lnSpc>
                    <a:spcPct val="110000"/>
                  </a:lnSpc>
                  <a:spcAft>
                    <a:spcPct val="30000"/>
                  </a:spcAft>
                  <a:buClr>
                    <a:srgbClr val="969696"/>
                  </a:buClr>
                  <a:buSzPct val="85000"/>
                  <a:buFont typeface="Arial" panose="020B0604020202020204" pitchFamily="34" charset="0"/>
                  <a:buChar char="•"/>
                </a:pPr>
                <a:r>
                  <a:rPr lang="ko-KR" altLang="en-US" sz="1050" dirty="0">
                    <a:solidFill>
                      <a:srgbClr val="1C1C1C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한컴돋움" pitchFamily="18" charset="2"/>
                  </a:rPr>
                  <a:t>패치 시 시스템의 </a:t>
                </a:r>
                <a:r>
                  <a:rPr lang="ko-KR" altLang="en-US" sz="1050" dirty="0" err="1">
                    <a:solidFill>
                      <a:srgbClr val="1C1C1C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한컴돋움" pitchFamily="18" charset="2"/>
                  </a:rPr>
                  <a:t>고가용성</a:t>
                </a:r>
                <a:r>
                  <a:rPr lang="en-US" altLang="ko-KR" sz="1050" dirty="0">
                    <a:solidFill>
                      <a:srgbClr val="1C1C1C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한컴돋움" pitchFamily="18" charset="2"/>
                  </a:rPr>
                  <a:t>, </a:t>
                </a:r>
                <a:r>
                  <a:rPr lang="ko-KR" altLang="en-US" sz="1050" dirty="0">
                    <a:solidFill>
                      <a:srgbClr val="1C1C1C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한컴돋움" pitchFamily="18" charset="2"/>
                  </a:rPr>
                  <a:t>안정성과 적용 편리성을 제공 </a:t>
                </a:r>
              </a:p>
            </p:txBody>
          </p:sp>
          <p:sp>
            <p:nvSpPr>
              <p:cNvPr id="134" name="직사각형 133"/>
              <p:cNvSpPr/>
              <p:nvPr/>
            </p:nvSpPr>
            <p:spPr>
              <a:xfrm>
                <a:off x="9490075" y="2805075"/>
                <a:ext cx="2872446" cy="2321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4" tIns="45717" rIns="91434" bIns="45717" anchor="ctr"/>
              <a:lstStyle/>
              <a:p>
                <a:pPr marL="198281" indent="-198281" algn="ctr" defTabSz="1097720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ko-KR" altLang="en-US" sz="1200" b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개념 </a:t>
                </a:r>
              </a:p>
            </p:txBody>
          </p:sp>
        </p:grpSp>
        <p:grpSp>
          <p:nvGrpSpPr>
            <p:cNvPr id="135" name="그룹 134"/>
            <p:cNvGrpSpPr/>
            <p:nvPr/>
          </p:nvGrpSpPr>
          <p:grpSpPr>
            <a:xfrm>
              <a:off x="3826331" y="7028759"/>
              <a:ext cx="3262685" cy="2151684"/>
              <a:chOff x="9490075" y="2805075"/>
              <a:chExt cx="2873449" cy="1997462"/>
            </a:xfrm>
          </p:grpSpPr>
          <p:sp>
            <p:nvSpPr>
              <p:cNvPr id="136" name="직사각형 135"/>
              <p:cNvSpPr/>
              <p:nvPr/>
            </p:nvSpPr>
            <p:spPr>
              <a:xfrm>
                <a:off x="9490075" y="3037235"/>
                <a:ext cx="2873449" cy="176530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t"/>
              <a:lstStyle/>
              <a:p>
                <a:pPr marL="180975" indent="-180975">
                  <a:spcBef>
                    <a:spcPct val="50000"/>
                  </a:spcBef>
                  <a:buClr>
                    <a:srgbClr val="336699"/>
                  </a:buClr>
                  <a:buFont typeface="+mj-ea"/>
                  <a:buAutoNum type="circleNumDbPlain"/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JEUS Command </a:t>
                </a:r>
                <a:r>
                  <a:rPr lang="ko-KR" altLang="en-US" sz="1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관리툴</a:t>
                </a: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(</a:t>
                </a:r>
                <a:r>
                  <a:rPr lang="en-US" altLang="ko-KR" sz="1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jeusadmin</a:t>
                </a: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)</a:t>
                </a:r>
                <a:r>
                  <a:rPr lang="ko-KR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 로그인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marL="180975" indent="-180975">
                  <a:spcBef>
                    <a:spcPct val="50000"/>
                  </a:spcBef>
                  <a:buClr>
                    <a:srgbClr val="336699"/>
                  </a:buClr>
                  <a:buFont typeface="+mj-ea"/>
                  <a:buAutoNum type="circleNumDbPlain"/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DAS(Domain Administration Server)</a:t>
                </a:r>
                <a:r>
                  <a:rPr lang="ko-KR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로 해당 패치파일 로드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marL="180975" indent="-180975">
                  <a:spcBef>
                    <a:spcPct val="50000"/>
                  </a:spcBef>
                  <a:buClr>
                    <a:srgbClr val="336699"/>
                  </a:buClr>
                  <a:buFont typeface="+mj-ea"/>
                  <a:buAutoNum type="circleNumDbPlain"/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DAS</a:t>
                </a:r>
                <a:r>
                  <a:rPr lang="ko-KR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는 각각의 </a:t>
                </a: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Managed Server</a:t>
                </a:r>
                <a:r>
                  <a:rPr lang="ko-KR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로 패치파일 배포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marL="180975" indent="-180975">
                  <a:spcBef>
                    <a:spcPct val="50000"/>
                  </a:spcBef>
                  <a:buClr>
                    <a:srgbClr val="336699"/>
                  </a:buClr>
                  <a:buFont typeface="+mj-ea"/>
                  <a:buAutoNum type="circleNumDbPlain"/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Managed Server</a:t>
                </a:r>
                <a:r>
                  <a:rPr lang="ko-KR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별 단계적 패치 적용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marL="314325" lvl="1" indent="-228600">
                  <a:spcBef>
                    <a:spcPct val="50000"/>
                  </a:spcBef>
                  <a:buClr>
                    <a:srgbClr val="336699"/>
                  </a:buClr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   - Managed Server Shutdown -&gt;Patch </a:t>
                </a:r>
                <a:r>
                  <a:rPr lang="ko-KR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적용 </a:t>
                </a: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-&gt; Managed Server Booting</a:t>
                </a:r>
              </a:p>
              <a:p>
                <a:pPr marL="228600" indent="-228600">
                  <a:spcBef>
                    <a:spcPct val="50000"/>
                  </a:spcBef>
                  <a:buClr>
                    <a:srgbClr val="336699"/>
                  </a:buClr>
                  <a:buFont typeface="+mj-ea"/>
                  <a:buAutoNum type="circleNumDbPlain"/>
                  <a:defRPr/>
                </a:pPr>
                <a:r>
                  <a:rPr lang="en-US" altLang="ko-KR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Rolling Upgrade </a:t>
                </a:r>
                <a:r>
                  <a:rPr lang="ko-KR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완료</a:t>
                </a:r>
                <a:endPara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7" name="직사각형 136"/>
              <p:cNvSpPr/>
              <p:nvPr/>
            </p:nvSpPr>
            <p:spPr>
              <a:xfrm>
                <a:off x="9490075" y="2805075"/>
                <a:ext cx="2872446" cy="23216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4" tIns="45717" rIns="91434" bIns="45717" anchor="ctr"/>
              <a:lstStyle/>
              <a:p>
                <a:pPr marL="198281" indent="-198281" algn="ctr" defTabSz="1097720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ko-KR" altLang="en-US" sz="1200" b="1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절차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7.8 </a:t>
            </a:r>
            <a:r>
              <a:rPr lang="ko-KR" altLang="en-US" dirty="0" smtClean="0"/>
              <a:t>동적 운영 환경 제공</a:t>
            </a:r>
            <a:endParaRPr lang="en-US" altLang="ko-KR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는 계층적 운영 체계를 구성하는 모든 모듈들에 대하여 동적으로 추가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삭제하는 기능을 제공합니다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클러스터 </a:t>
            </a:r>
            <a:r>
              <a:rPr lang="ko-KR" altLang="en-US" dirty="0" err="1" smtClean="0"/>
              <a:t>노드는</a:t>
            </a:r>
            <a:r>
              <a:rPr lang="ko-KR" altLang="en-US" dirty="0" smtClean="0"/>
              <a:t> 관리자에 의한 입력 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설정파일을 변경</a:t>
            </a:r>
            <a:r>
              <a:rPr lang="en-US" altLang="ko-KR" dirty="0" smtClean="0"/>
              <a:t>/</a:t>
            </a:r>
            <a:r>
              <a:rPr lang="ko-KR" altLang="en-US" dirty="0" smtClean="0"/>
              <a:t>적용하게 되면 시스템적이 동적 처리합니다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7364" y="2096499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모듈 및 설정의 동적 변경 지원</a:t>
            </a:r>
            <a:endParaRPr lang="ko-KR" altLang="en-US" sz="12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04813" y="2456861"/>
            <a:ext cx="6143975" cy="4536528"/>
            <a:chOff x="515371" y="2143659"/>
            <a:chExt cx="6143975" cy="4536528"/>
          </a:xfrm>
        </p:grpSpPr>
        <p:sp>
          <p:nvSpPr>
            <p:cNvPr id="9" name="사다리꼴 8"/>
            <p:cNvSpPr/>
            <p:nvPr/>
          </p:nvSpPr>
          <p:spPr>
            <a:xfrm rot="5400000">
              <a:off x="645847" y="4106933"/>
              <a:ext cx="4536528" cy="609979"/>
            </a:xfrm>
            <a:prstGeom prst="trapezoid">
              <a:avLst>
                <a:gd name="adj" fmla="val 33550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67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rgbClr val="C00000"/>
                </a:solidFill>
                <a:latin typeface="흥국씨앗 L" panose="020B0303000000000000" pitchFamily="50" charset="-127"/>
                <a:ea typeface="흥국씨앗 L" panose="020B0303000000000000" pitchFamily="50" charset="-127"/>
              </a:endParaRPr>
            </a:p>
          </p:txBody>
        </p:sp>
        <p:sp>
          <p:nvSpPr>
            <p:cNvPr id="14" name="사다리꼴 13"/>
            <p:cNvSpPr/>
            <p:nvPr/>
          </p:nvSpPr>
          <p:spPr>
            <a:xfrm rot="16200000">
              <a:off x="2018470" y="4123703"/>
              <a:ext cx="4536528" cy="576440"/>
            </a:xfrm>
            <a:prstGeom prst="trapezoid">
              <a:avLst>
                <a:gd name="adj" fmla="val 357728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67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rgbClr val="C00000"/>
                </a:solidFill>
                <a:latin typeface="흥국씨앗 L" panose="020B0303000000000000" pitchFamily="50" charset="-127"/>
                <a:ea typeface="흥국씨앗 L" panose="020B0303000000000000" pitchFamily="50" charset="-127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2888339" y="3833530"/>
              <a:ext cx="1459789" cy="1105106"/>
              <a:chOff x="567678" y="3579686"/>
              <a:chExt cx="1605768" cy="1215617"/>
            </a:xfrm>
          </p:grpSpPr>
          <p:pic>
            <p:nvPicPr>
              <p:cNvPr id="16" name="Picture 2" descr="WebAdmin 로그인 화면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678" y="3579686"/>
                <a:ext cx="1605768" cy="910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직사각형 16"/>
              <p:cNvSpPr/>
              <p:nvPr/>
            </p:nvSpPr>
            <p:spPr>
              <a:xfrm>
                <a:off x="803067" y="4487526"/>
                <a:ext cx="11349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WebAdmin</a:t>
                </a:r>
                <a:endParaRPr lang="ko-KR" altLang="en-US" sz="1200" b="1" dirty="0"/>
              </a:p>
            </p:txBody>
          </p:sp>
        </p:grpSp>
        <p:pic>
          <p:nvPicPr>
            <p:cNvPr id="18" name="Picture 4" descr="노드 추가 - 노드 설정 메뉴 선택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6" y="2307247"/>
              <a:ext cx="2039750" cy="113181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설정변경 모드 전환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6" y="3685058"/>
              <a:ext cx="2039750" cy="124560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EJB 엔진 설정 - Basic 설정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09" y="5055885"/>
              <a:ext cx="2038124" cy="123491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데이터소스 기본 설정화면 (1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915" y="2374776"/>
              <a:ext cx="2124862" cy="113181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WebAdmin에서 동적으로 로거 설정 (3)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53"/>
            <a:stretch/>
          </p:blipFill>
          <p:spPr bwMode="auto">
            <a:xfrm>
              <a:off x="4545370" y="5024273"/>
              <a:ext cx="2067953" cy="126068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동적 반영이 가능한 설정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52"/>
            <a:stretch/>
          </p:blipFill>
          <p:spPr bwMode="auto">
            <a:xfrm>
              <a:off x="4499959" y="3737706"/>
              <a:ext cx="2158774" cy="117764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모서리가 둥근 직사각형 23"/>
            <p:cNvSpPr/>
            <p:nvPr/>
          </p:nvSpPr>
          <p:spPr bwMode="auto">
            <a:xfrm>
              <a:off x="515371" y="2143659"/>
              <a:ext cx="2160000" cy="2421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동적 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Node 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추가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2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삭제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515371" y="3666547"/>
              <a:ext cx="2160000" cy="2421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동적 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Server 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추가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삭제</a:t>
              </a: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515371" y="5024273"/>
              <a:ext cx="2160000" cy="2421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동적 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Engine 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추가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삭제</a:t>
              </a: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4499346" y="2143659"/>
              <a:ext cx="2160000" cy="2421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동적 </a:t>
              </a:r>
              <a:r>
                <a:rPr lang="en-US" altLang="ko-KR" sz="12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Datasource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추가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삭제</a:t>
              </a: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4499346" y="3666547"/>
              <a:ext cx="2160000" cy="2421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동적 모듈 설정</a:t>
              </a: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4499346" y="5024273"/>
              <a:ext cx="2160000" cy="2421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635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동적 </a:t>
              </a:r>
              <a:r>
                <a:rPr lang="en-US" altLang="ko-KR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Logger </a:t>
              </a:r>
              <a:r>
                <a:rPr lang="ko-KR" altLang="en-US" sz="1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설정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17364" y="6853025"/>
            <a:ext cx="2956828" cy="184666"/>
            <a:chOff x="341312" y="2191410"/>
            <a:chExt cx="2956828" cy="18466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동적 변경 지원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4" name="L 도형 33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464938" y="6797880"/>
            <a:ext cx="6144426" cy="155130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tIns="72000"/>
          <a:lstStyle/>
          <a:p>
            <a:pPr algn="ctr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</a:pP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</a:pPr>
            <a:r>
              <a:rPr lang="en-US" altLang="ko-KR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JEUS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의 계층적 운영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체계를 구성하는 모든 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모듈들은 </a:t>
            </a:r>
            <a:endParaRPr lang="en-US" altLang="ko-KR" sz="12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</a:pP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동적으로 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추가</a:t>
            </a:r>
            <a:r>
              <a:rPr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변경</a:t>
            </a:r>
            <a:r>
              <a:rPr lang="en-US" altLang="ko-KR" sz="12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삭제 가능</a:t>
            </a:r>
            <a:endParaRPr lang="en-US" altLang="ko-KR" sz="12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endParaRPr lang="ko-KR" altLang="en-US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시스템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레벨</a:t>
            </a:r>
            <a:b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(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클러스터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)Node, Service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컨테이너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엔진 동적 변경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서비스 레벨</a:t>
            </a:r>
            <a:b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모듈에 대한 동적 변경</a:t>
            </a:r>
            <a:b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deploy, 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undeploy</a:t>
            </a: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enable, disable </a:t>
            </a:r>
            <a:r>
              <a:rPr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etc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리소스 레벨</a:t>
            </a:r>
            <a:b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Resource </a:t>
            </a:r>
            <a:r>
              <a:rPr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대한 동적 변경</a:t>
            </a:r>
          </a:p>
          <a:p>
            <a:pPr marL="130175" indent="-130175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7.9 Library Deployment </a:t>
            </a:r>
            <a:r>
              <a:rPr lang="ko-KR" altLang="en-US" dirty="0"/>
              <a:t>지원</a:t>
            </a:r>
            <a:endParaRPr lang="en-US" altLang="ko-KR" dirty="0" smtClean="0"/>
          </a:p>
        </p:txBody>
      </p:sp>
      <p:sp>
        <p:nvSpPr>
          <p:cNvPr id="17411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JEUS</a:t>
            </a:r>
            <a:r>
              <a:rPr lang="ko-KR" altLang="en-US" dirty="0" smtClean="0"/>
              <a:t>는 </a:t>
            </a:r>
            <a:r>
              <a:rPr lang="en-US" altLang="ko-KR" dirty="0"/>
              <a:t>DAS</a:t>
            </a:r>
            <a:r>
              <a:rPr lang="ko-KR" altLang="en-US" dirty="0"/>
              <a:t>를 통해 라이브러리를 관리할 수 있도록 라이브러리 배포</a:t>
            </a:r>
            <a:r>
              <a:rPr lang="en-US" altLang="ko-KR" dirty="0"/>
              <a:t>(Library Deployment) </a:t>
            </a:r>
            <a:r>
              <a:rPr lang="ko-KR" altLang="en-US" dirty="0"/>
              <a:t>기능을 제공하여 서로 다른 애플리케이션이 서로 다른 버전의 동일한 라이브러리를 참조할 때 발생할 수 있는 클래스 충돌 문제 등을 최소화 할 수 있습니다</a:t>
            </a:r>
            <a:r>
              <a:rPr lang="en-US" altLang="ko-KR" dirty="0"/>
              <a:t>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17364" y="2096499"/>
            <a:ext cx="6192000" cy="226800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Library Deployment </a:t>
            </a:r>
            <a:r>
              <a:rPr lang="ko-KR" altLang="en-US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지원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417363" y="2467469"/>
            <a:ext cx="6192001" cy="3335583"/>
            <a:chOff x="362592" y="2487582"/>
            <a:chExt cx="9126914" cy="3361491"/>
          </a:xfrm>
        </p:grpSpPr>
        <p:sp>
          <p:nvSpPr>
            <p:cNvPr id="37" name="양쪽 모서리가 둥근 사각형 36"/>
            <p:cNvSpPr/>
            <p:nvPr/>
          </p:nvSpPr>
          <p:spPr bwMode="auto">
            <a:xfrm flipH="1" flipV="1">
              <a:off x="362592" y="2824754"/>
              <a:ext cx="9126910" cy="302431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양쪽 모서리가 둥근 사각형 37"/>
            <p:cNvSpPr/>
            <p:nvPr/>
          </p:nvSpPr>
          <p:spPr bwMode="auto">
            <a:xfrm>
              <a:off x="362604" y="2487582"/>
              <a:ext cx="9126902" cy="337174"/>
            </a:xfrm>
            <a:prstGeom prst="round2SameRect">
              <a:avLst>
                <a:gd name="adj1" fmla="val 11611"/>
                <a:gd name="adj2" fmla="val 0"/>
              </a:avLst>
            </a:prstGeom>
            <a:solidFill>
              <a:srgbClr val="000000">
                <a:lumMod val="65000"/>
                <a:lumOff val="35000"/>
              </a:srgbClr>
            </a:solidFill>
            <a:ln w="3175" cap="flat" cmpd="sng" algn="ctr">
              <a:solidFill>
                <a:srgbClr val="1C4A75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marL="0" marR="0" lvl="0" indent="0" algn="ctr" defTabSz="1001908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100" normalizeH="0" baseline="0" noProof="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기존 </a:t>
              </a:r>
              <a:r>
                <a:rPr kumimoji="0" lang="en-US" altLang="ko-KR" sz="1400" b="1" i="0" u="none" strike="noStrike" kern="0" cap="none" spc="-100" normalizeH="0" baseline="0" noProof="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Library </a:t>
              </a:r>
              <a:r>
                <a:rPr kumimoji="0" lang="ko-KR" altLang="en-US" sz="1400" b="1" i="0" u="none" strike="noStrike" kern="0" cap="none" spc="-100" normalizeH="0" baseline="0" noProof="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배포 방식 </a:t>
              </a:r>
            </a:p>
          </p:txBody>
        </p:sp>
      </p:grpSp>
      <p:sp>
        <p:nvSpPr>
          <p:cNvPr id="39" name="Rectangle 7"/>
          <p:cNvSpPr>
            <a:spLocks noChangeArrowheads="1"/>
          </p:cNvSpPr>
          <p:nvPr/>
        </p:nvSpPr>
        <p:spPr bwMode="gray">
          <a:xfrm>
            <a:off x="4862080" y="3173535"/>
            <a:ext cx="1775017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동일 라이브러리라 하더라도 각자 서버에 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lib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위치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라이브러리 버전 관리의 어려움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애플리케이션마다 사용하는 라이브러리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패키징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필요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같은 라이브러리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패키징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시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중복 클래스 로딩으로 인한 리소스 사용 문제 발생</a:t>
            </a:r>
          </a:p>
        </p:txBody>
      </p:sp>
      <p:grpSp>
        <p:nvGrpSpPr>
          <p:cNvPr id="60" name="그룹 59"/>
          <p:cNvGrpSpPr/>
          <p:nvPr/>
        </p:nvGrpSpPr>
        <p:grpSpPr>
          <a:xfrm>
            <a:off x="417362" y="5964253"/>
            <a:ext cx="6192000" cy="3507495"/>
            <a:chOff x="362592" y="2487582"/>
            <a:chExt cx="9126914" cy="3534738"/>
          </a:xfrm>
        </p:grpSpPr>
        <p:sp>
          <p:nvSpPr>
            <p:cNvPr id="61" name="양쪽 모서리가 둥근 사각형 60"/>
            <p:cNvSpPr/>
            <p:nvPr/>
          </p:nvSpPr>
          <p:spPr bwMode="auto">
            <a:xfrm flipH="1" flipV="1">
              <a:off x="362592" y="2824753"/>
              <a:ext cx="9126908" cy="319756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63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2" name="양쪽 모서리가 둥근 사각형 61"/>
            <p:cNvSpPr/>
            <p:nvPr/>
          </p:nvSpPr>
          <p:spPr bwMode="auto">
            <a:xfrm>
              <a:off x="362604" y="2487582"/>
              <a:ext cx="9126902" cy="337174"/>
            </a:xfrm>
            <a:prstGeom prst="round2SameRect">
              <a:avLst>
                <a:gd name="adj1" fmla="val 11611"/>
                <a:gd name="adj2" fmla="val 0"/>
              </a:avLst>
            </a:prstGeom>
            <a:solidFill>
              <a:srgbClr val="1C4A75"/>
            </a:solidFill>
            <a:ln w="3175" cap="flat" cmpd="sng" algn="ctr">
              <a:solidFill>
                <a:srgbClr val="1C4A75"/>
              </a:solidFill>
              <a:prstDash val="solid"/>
            </a:ln>
            <a:effectLst>
              <a:outerShdw dist="50800" dir="5400000" algn="t" rotWithShape="0">
                <a:prstClr val="black">
                  <a:alpha val="20000"/>
                </a:prstClr>
              </a:outerShdw>
            </a:effectLst>
          </p:spPr>
          <p:txBody>
            <a:bodyPr wrap="none" lIns="100191" tIns="50095" rIns="100191" bIns="50095" anchor="ctr"/>
            <a:lstStyle/>
            <a:p>
              <a:pPr marL="0" marR="0" lvl="0" indent="0" algn="ctr" defTabSz="1001908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5ADDB"/>
                </a:buClr>
                <a:buSzPct val="110000"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-100" normalizeH="0" baseline="0" noProof="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Library Deployment </a:t>
              </a:r>
              <a:r>
                <a:rPr kumimoji="0" lang="ko-KR" altLang="en-US" sz="1400" b="1" i="0" u="none" strike="noStrike" kern="0" cap="none" spc="-100" normalizeH="0" baseline="0" noProof="0" dirty="0" smtClean="0">
                  <a:ln w="0">
                    <a:solidFill>
                      <a:srgbClr val="0B4355">
                        <a:alpha val="5000"/>
                      </a:srgbClr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방식</a:t>
              </a:r>
            </a:p>
          </p:txBody>
        </p:sp>
      </p:grpSp>
      <p:sp>
        <p:nvSpPr>
          <p:cNvPr id="63" name="Rectangle 7"/>
          <p:cNvSpPr>
            <a:spLocks noChangeArrowheads="1"/>
          </p:cNvSpPr>
          <p:nvPr/>
        </p:nvSpPr>
        <p:spPr bwMode="gray">
          <a:xfrm>
            <a:off x="4894640" y="6670319"/>
            <a:ext cx="1694520" cy="503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애플리케이션마다 라이브러리 참조 기능으로 리소스 사용 최소화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애플리케이션 배포 시 사용할 라이브러리 지정 가능</a:t>
            </a:r>
            <a:r>
              <a:rPr lang="en-US" altLang="ko-KR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미사용 라이브러리 비활성화 가능</a:t>
            </a:r>
            <a:endParaRPr lang="en-US" altLang="ko-KR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라이브러리 </a:t>
            </a:r>
            <a:r>
              <a:rPr lang="ko-KR" altLang="en-US" sz="11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버전관리</a:t>
            </a:r>
            <a:r>
              <a:rPr lang="ko-KR" altLang="en-US" sz="1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가능</a:t>
            </a:r>
          </a:p>
          <a:p>
            <a:pPr marL="139700" indent="-139700" latinLnBrk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808080"/>
              </a:buClr>
              <a:buFontTx/>
              <a:buChar char="•"/>
            </a:pPr>
            <a:endParaRPr lang="ko-KR" altLang="en-US" sz="1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574999" y="3039457"/>
            <a:ext cx="4136266" cy="2543211"/>
            <a:chOff x="640902" y="2309129"/>
            <a:chExt cx="4136266" cy="2543211"/>
          </a:xfrm>
        </p:grpSpPr>
        <p:sp>
          <p:nvSpPr>
            <p:cNvPr id="89" name="Text Box 44"/>
            <p:cNvSpPr txBox="1">
              <a:spLocks noChangeArrowheads="1"/>
            </p:cNvSpPr>
            <p:nvPr/>
          </p:nvSpPr>
          <p:spPr bwMode="auto">
            <a:xfrm>
              <a:off x="640902" y="2309129"/>
              <a:ext cx="4136266" cy="2543211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  <a:ln w="63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square" lIns="0" tIns="72000" rIns="0" bIns="0" anchor="t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Managed Server</a:t>
              </a:r>
              <a:endParaRPr kumimoji="1" lang="ko-KR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0" name="Text Box 44"/>
            <p:cNvSpPr txBox="1">
              <a:spLocks noChangeArrowheads="1"/>
            </p:cNvSpPr>
            <p:nvPr/>
          </p:nvSpPr>
          <p:spPr bwMode="auto">
            <a:xfrm>
              <a:off x="735698" y="2659679"/>
              <a:ext cx="1243056" cy="211705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 algn="ctr">
              <a:solidFill>
                <a:srgbClr val="173D5F"/>
              </a:solidFill>
              <a:prstDash val="sysDot"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1" name="Text Box 44"/>
            <p:cNvSpPr txBox="1">
              <a:spLocks noChangeArrowheads="1"/>
            </p:cNvSpPr>
            <p:nvPr/>
          </p:nvSpPr>
          <p:spPr bwMode="auto">
            <a:xfrm>
              <a:off x="2085450" y="2659679"/>
              <a:ext cx="1243056" cy="211705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 algn="ctr">
              <a:solidFill>
                <a:srgbClr val="173D5F"/>
              </a:solidFill>
              <a:prstDash val="sysDot"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2" name="Text Box 44"/>
            <p:cNvSpPr txBox="1">
              <a:spLocks noChangeArrowheads="1"/>
            </p:cNvSpPr>
            <p:nvPr/>
          </p:nvSpPr>
          <p:spPr bwMode="auto">
            <a:xfrm>
              <a:off x="3435203" y="2659679"/>
              <a:ext cx="1243056" cy="211705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 algn="ctr">
              <a:solidFill>
                <a:srgbClr val="173D5F"/>
              </a:solidFill>
              <a:prstDash val="sysDot"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3" name="Text Box 44"/>
            <p:cNvSpPr txBox="1">
              <a:spLocks noChangeArrowheads="1"/>
            </p:cNvSpPr>
            <p:nvPr/>
          </p:nvSpPr>
          <p:spPr bwMode="auto">
            <a:xfrm>
              <a:off x="892724" y="4460383"/>
              <a:ext cx="929004" cy="224619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App #1</a:t>
              </a: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4" name="Text Box 44"/>
            <p:cNvSpPr txBox="1">
              <a:spLocks noChangeArrowheads="1"/>
            </p:cNvSpPr>
            <p:nvPr/>
          </p:nvSpPr>
          <p:spPr bwMode="auto">
            <a:xfrm>
              <a:off x="2242476" y="4460384"/>
              <a:ext cx="929004" cy="224619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App </a:t>
              </a:r>
              <a:r>
                <a:rPr kumimoji="1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#2</a:t>
              </a: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5" name="Text Box 44"/>
            <p:cNvSpPr txBox="1">
              <a:spLocks noChangeArrowheads="1"/>
            </p:cNvSpPr>
            <p:nvPr/>
          </p:nvSpPr>
          <p:spPr bwMode="auto">
            <a:xfrm>
              <a:off x="3592229" y="4460384"/>
              <a:ext cx="929004" cy="224619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App </a:t>
              </a:r>
              <a:r>
                <a:rPr kumimoji="1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#3</a:t>
              </a: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6" name="Text Box 44"/>
            <p:cNvSpPr txBox="1">
              <a:spLocks noChangeArrowheads="1"/>
            </p:cNvSpPr>
            <p:nvPr/>
          </p:nvSpPr>
          <p:spPr bwMode="auto">
            <a:xfrm>
              <a:off x="767074" y="2735289"/>
              <a:ext cx="3886660" cy="1410672"/>
            </a:xfrm>
            <a:prstGeom prst="rect">
              <a:avLst/>
            </a:prstGeom>
            <a:solidFill>
              <a:srgbClr val="D97155">
                <a:alpha val="66000"/>
              </a:srgbClr>
            </a:solidFill>
            <a:ln w="19050" algn="ctr">
              <a:noFill/>
              <a:prstDash val="solid"/>
              <a:round/>
              <a:headEnd/>
              <a:tailEnd/>
            </a:ln>
          </p:spPr>
          <p:txBody>
            <a:bodyPr wrap="square" lIns="0" tIns="36000" rIns="0" bIns="72000" anchor="t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애플리케이션 별 </a:t>
              </a:r>
              <a:r>
                <a:rPr kumimoji="1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</a:t>
              </a:r>
              <a:r>
                <a:rPr kumimoji="1" lang="ko-KR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로딩</a:t>
              </a: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7" name="Text Box 44"/>
            <p:cNvSpPr txBox="1">
              <a:spLocks noChangeArrowheads="1"/>
            </p:cNvSpPr>
            <p:nvPr/>
          </p:nvSpPr>
          <p:spPr bwMode="auto">
            <a:xfrm>
              <a:off x="846275" y="2962115"/>
              <a:ext cx="1021902" cy="410621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A</a:t>
              </a: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8" name="Text Box 44"/>
            <p:cNvSpPr txBox="1">
              <a:spLocks noChangeArrowheads="1"/>
            </p:cNvSpPr>
            <p:nvPr/>
          </p:nvSpPr>
          <p:spPr bwMode="auto">
            <a:xfrm>
              <a:off x="846275" y="3477572"/>
              <a:ext cx="1021902" cy="410621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B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(v1.0)</a:t>
              </a:r>
              <a:endPara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99" name="Text Box 44"/>
            <p:cNvSpPr txBox="1">
              <a:spLocks noChangeArrowheads="1"/>
            </p:cNvSpPr>
            <p:nvPr/>
          </p:nvSpPr>
          <p:spPr bwMode="auto">
            <a:xfrm>
              <a:off x="2196027" y="2962115"/>
              <a:ext cx="1021902" cy="410621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A</a:t>
              </a: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00" name="Text Box 44"/>
            <p:cNvSpPr txBox="1">
              <a:spLocks noChangeArrowheads="1"/>
            </p:cNvSpPr>
            <p:nvPr/>
          </p:nvSpPr>
          <p:spPr bwMode="auto">
            <a:xfrm>
              <a:off x="2196027" y="3477572"/>
              <a:ext cx="1021902" cy="410621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C</a:t>
              </a: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01" name="Text Box 44"/>
            <p:cNvSpPr txBox="1">
              <a:spLocks noChangeArrowheads="1"/>
            </p:cNvSpPr>
            <p:nvPr/>
          </p:nvSpPr>
          <p:spPr bwMode="auto">
            <a:xfrm>
              <a:off x="3545780" y="2962115"/>
              <a:ext cx="1021902" cy="410621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C</a:t>
              </a: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02" name="Text Box 44"/>
            <p:cNvSpPr txBox="1">
              <a:spLocks noChangeArrowheads="1"/>
            </p:cNvSpPr>
            <p:nvPr/>
          </p:nvSpPr>
          <p:spPr bwMode="auto">
            <a:xfrm>
              <a:off x="3545780" y="3477571"/>
              <a:ext cx="1021902" cy="410621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B </a:t>
              </a: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(v1.1)</a:t>
              </a: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03" name="Text Box 44"/>
            <p:cNvSpPr txBox="1">
              <a:spLocks noChangeArrowheads="1"/>
            </p:cNvSpPr>
            <p:nvPr/>
          </p:nvSpPr>
          <p:spPr bwMode="auto">
            <a:xfrm>
              <a:off x="846274" y="4096250"/>
              <a:ext cx="1021904" cy="271789"/>
            </a:xfrm>
            <a:prstGeom prst="rect">
              <a:avLst/>
            </a:prstGeom>
            <a:solidFill>
              <a:srgbClr val="808080">
                <a:lumMod val="40000"/>
                <a:lumOff val="60000"/>
              </a:srgbClr>
            </a:solidFill>
            <a:ln w="25400" algn="ctr">
              <a:solidFill>
                <a:srgbClr val="D97155">
                  <a:alpha val="84000"/>
                </a:srgbClr>
              </a:solidFill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Class loader</a:t>
              </a: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cxnSp>
          <p:nvCxnSpPr>
            <p:cNvPr id="104" name="직선 연결선 103"/>
            <p:cNvCxnSpPr>
              <a:stCxn id="103" idx="0"/>
              <a:endCxn id="98" idx="2"/>
            </p:cNvCxnSpPr>
            <p:nvPr/>
          </p:nvCxnSpPr>
          <p:spPr bwMode="auto">
            <a:xfrm flipV="1">
              <a:off x="1357226" y="3888193"/>
              <a:ext cx="0" cy="208057"/>
            </a:xfrm>
            <a:prstGeom prst="lin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5" name="직선 연결선 104"/>
            <p:cNvCxnSpPr>
              <a:stCxn id="103" idx="0"/>
              <a:endCxn id="102" idx="1"/>
            </p:cNvCxnSpPr>
            <p:nvPr/>
          </p:nvCxnSpPr>
          <p:spPr bwMode="auto">
            <a:xfrm flipV="1">
              <a:off x="1357226" y="3682882"/>
              <a:ext cx="2188554" cy="413368"/>
            </a:xfrm>
            <a:prstGeom prst="lin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06" name="그룹 105"/>
            <p:cNvGrpSpPr/>
            <p:nvPr/>
          </p:nvGrpSpPr>
          <p:grpSpPr>
            <a:xfrm>
              <a:off x="1821283" y="3733801"/>
              <a:ext cx="493463" cy="453654"/>
              <a:chOff x="0" y="4185090"/>
              <a:chExt cx="493463" cy="453654"/>
            </a:xfrm>
          </p:grpSpPr>
          <p:sp>
            <p:nvSpPr>
              <p:cNvPr id="107" name="포인트가 7개인 별 106"/>
              <p:cNvSpPr/>
              <p:nvPr/>
            </p:nvSpPr>
            <p:spPr bwMode="auto">
              <a:xfrm rot="1828233">
                <a:off x="0" y="4185090"/>
                <a:ext cx="493463" cy="453654"/>
              </a:xfrm>
              <a:prstGeom prst="star7">
                <a:avLst/>
              </a:prstGeom>
              <a:solidFill>
                <a:srgbClr val="C0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>
                <a:off x="30967" y="4260699"/>
                <a:ext cx="4315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Class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충돌</a:t>
                </a:r>
              </a:p>
            </p:txBody>
          </p:sp>
        </p:grpSp>
      </p:grpSp>
      <p:grpSp>
        <p:nvGrpSpPr>
          <p:cNvPr id="109" name="그룹 108"/>
          <p:cNvGrpSpPr/>
          <p:nvPr/>
        </p:nvGrpSpPr>
        <p:grpSpPr>
          <a:xfrm>
            <a:off x="635068" y="6526566"/>
            <a:ext cx="4016129" cy="2491147"/>
            <a:chOff x="5181014" y="2366311"/>
            <a:chExt cx="4016129" cy="2491147"/>
          </a:xfrm>
        </p:grpSpPr>
        <p:sp>
          <p:nvSpPr>
            <p:cNvPr id="110" name="Text Box 44"/>
            <p:cNvSpPr txBox="1">
              <a:spLocks noChangeArrowheads="1"/>
            </p:cNvSpPr>
            <p:nvPr/>
          </p:nvSpPr>
          <p:spPr bwMode="auto">
            <a:xfrm>
              <a:off x="5181014" y="2366311"/>
              <a:ext cx="4016129" cy="963866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  <a:ln w="63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square" lIns="0" tIns="72000" rIns="0" bIns="0" anchor="t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DAS</a:t>
              </a:r>
              <a:endPara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1" name="Text Box 44"/>
            <p:cNvSpPr txBox="1">
              <a:spLocks noChangeArrowheads="1"/>
            </p:cNvSpPr>
            <p:nvPr/>
          </p:nvSpPr>
          <p:spPr bwMode="auto">
            <a:xfrm>
              <a:off x="5291523" y="2810897"/>
              <a:ext cx="697973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A</a:t>
              </a:r>
              <a:endPara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2" name="Text Box 44"/>
            <p:cNvSpPr txBox="1">
              <a:spLocks noChangeArrowheads="1"/>
            </p:cNvSpPr>
            <p:nvPr/>
          </p:nvSpPr>
          <p:spPr bwMode="auto">
            <a:xfrm>
              <a:off x="6068267" y="2810897"/>
              <a:ext cx="697973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B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(v1.0)</a:t>
              </a:r>
              <a:endParaRPr kumimoji="1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3" name="Text Box 44"/>
            <p:cNvSpPr txBox="1">
              <a:spLocks noChangeArrowheads="1"/>
            </p:cNvSpPr>
            <p:nvPr/>
          </p:nvSpPr>
          <p:spPr bwMode="auto">
            <a:xfrm>
              <a:off x="7621755" y="2810897"/>
              <a:ext cx="697973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C</a:t>
              </a:r>
              <a:endPara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4" name="Text Box 44"/>
            <p:cNvSpPr txBox="1">
              <a:spLocks noChangeArrowheads="1"/>
            </p:cNvSpPr>
            <p:nvPr/>
          </p:nvSpPr>
          <p:spPr bwMode="auto">
            <a:xfrm>
              <a:off x="6845011" y="2810897"/>
              <a:ext cx="697973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B </a:t>
              </a:r>
              <a:r>
                <a:rPr kumimoji="1" lang="en-US" altLang="ko-KR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(v1.1)</a:t>
              </a:r>
              <a:endPara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5" name="Text Box 44"/>
            <p:cNvSpPr txBox="1">
              <a:spLocks noChangeArrowheads="1"/>
            </p:cNvSpPr>
            <p:nvPr/>
          </p:nvSpPr>
          <p:spPr bwMode="auto">
            <a:xfrm>
              <a:off x="5188311" y="3491378"/>
              <a:ext cx="4008832" cy="1366080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  <a:ln w="63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square" lIns="0" tIns="72000" rIns="0" bIns="0" anchor="b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Managed Server</a:t>
              </a:r>
              <a:endParaRPr kumimoji="1" lang="ko-KR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6" name="Text Box 44"/>
            <p:cNvSpPr txBox="1">
              <a:spLocks noChangeArrowheads="1"/>
            </p:cNvSpPr>
            <p:nvPr/>
          </p:nvSpPr>
          <p:spPr bwMode="auto">
            <a:xfrm>
              <a:off x="5403328" y="4292855"/>
              <a:ext cx="929004" cy="312434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App #1</a:t>
              </a: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7" name="Text Box 44"/>
            <p:cNvSpPr txBox="1">
              <a:spLocks noChangeArrowheads="1"/>
            </p:cNvSpPr>
            <p:nvPr/>
          </p:nvSpPr>
          <p:spPr bwMode="auto">
            <a:xfrm>
              <a:off x="6753080" y="4292855"/>
              <a:ext cx="929004" cy="312434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App </a:t>
              </a:r>
              <a:r>
                <a:rPr kumimoji="1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#2</a:t>
              </a: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8" name="Text Box 44"/>
            <p:cNvSpPr txBox="1">
              <a:spLocks noChangeArrowheads="1"/>
            </p:cNvSpPr>
            <p:nvPr/>
          </p:nvSpPr>
          <p:spPr bwMode="auto">
            <a:xfrm>
              <a:off x="8102833" y="4292855"/>
              <a:ext cx="929004" cy="312434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wrap="square" lIns="0" tIns="0" rIns="0" bIns="0" anchor="ctr" anchorCtr="0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App </a:t>
              </a:r>
              <a:r>
                <a:rPr kumimoji="1" lang="en-US" altLang="ko-K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#3</a:t>
              </a:r>
              <a:endPara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19" name="Text Box 44"/>
            <p:cNvSpPr txBox="1">
              <a:spLocks noChangeArrowheads="1"/>
            </p:cNvSpPr>
            <p:nvPr/>
          </p:nvSpPr>
          <p:spPr bwMode="auto">
            <a:xfrm>
              <a:off x="8398498" y="2810897"/>
              <a:ext cx="697973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D</a:t>
              </a:r>
              <a:endPara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20" name="Text Box 44"/>
            <p:cNvSpPr txBox="1">
              <a:spLocks noChangeArrowheads="1"/>
            </p:cNvSpPr>
            <p:nvPr/>
          </p:nvSpPr>
          <p:spPr bwMode="auto">
            <a:xfrm>
              <a:off x="5291523" y="3697064"/>
              <a:ext cx="877005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A</a:t>
              </a:r>
              <a:endPara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21" name="Text Box 44"/>
            <p:cNvSpPr txBox="1">
              <a:spLocks noChangeArrowheads="1"/>
            </p:cNvSpPr>
            <p:nvPr/>
          </p:nvSpPr>
          <p:spPr bwMode="auto">
            <a:xfrm>
              <a:off x="6267504" y="3697064"/>
              <a:ext cx="877005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B</a:t>
              </a:r>
            </a:p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(v1.0)</a:t>
              </a:r>
              <a:endParaRPr kumimoji="1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22" name="Text Box 44"/>
            <p:cNvSpPr txBox="1">
              <a:spLocks noChangeArrowheads="1"/>
            </p:cNvSpPr>
            <p:nvPr/>
          </p:nvSpPr>
          <p:spPr bwMode="auto">
            <a:xfrm>
              <a:off x="8219466" y="3697064"/>
              <a:ext cx="877005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C</a:t>
              </a:r>
              <a:endPara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sp>
          <p:nvSpPr>
            <p:cNvPr id="123" name="Text Box 44"/>
            <p:cNvSpPr txBox="1">
              <a:spLocks noChangeArrowheads="1"/>
            </p:cNvSpPr>
            <p:nvPr/>
          </p:nvSpPr>
          <p:spPr bwMode="auto">
            <a:xfrm>
              <a:off x="7243485" y="3697064"/>
              <a:ext cx="877005" cy="390106"/>
            </a:xfrm>
            <a:prstGeom prst="rect">
              <a:avLst/>
            </a:prstGeom>
            <a:solidFill>
              <a:srgbClr val="769DC0"/>
            </a:solidFill>
            <a:ln w="25400">
              <a:noFill/>
              <a:prstDash val="solid"/>
              <a:miter lim="800000"/>
              <a:headEnd/>
              <a:tailEnd/>
            </a:ln>
            <a:effectLst/>
          </p:spPr>
          <p:txBody>
            <a:bodyPr lIns="36000" tIns="36000" rIns="36000" bIns="3600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400" kern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Library B </a:t>
              </a:r>
              <a:r>
                <a:rPr kumimoji="1" lang="en-US" altLang="ko-KR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+mn-cs"/>
                </a:rPr>
                <a:t>(v1.1)</a:t>
              </a:r>
              <a:endPara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endParaRPr>
            </a:p>
          </p:txBody>
        </p:sp>
        <p:cxnSp>
          <p:nvCxnSpPr>
            <p:cNvPr id="124" name="직선 연결선 123"/>
            <p:cNvCxnSpPr>
              <a:stCxn id="116" idx="0"/>
              <a:endCxn id="120" idx="2"/>
            </p:cNvCxnSpPr>
            <p:nvPr/>
          </p:nvCxnSpPr>
          <p:spPr bwMode="auto">
            <a:xfrm flipH="1" flipV="1">
              <a:off x="5730026" y="4087170"/>
              <a:ext cx="137804" cy="205685"/>
            </a:xfrm>
            <a:prstGeom prst="line">
              <a:avLst/>
            </a:prstGeom>
            <a:noFill/>
            <a:ln w="25400" algn="ctr">
              <a:solidFill>
                <a:srgbClr val="808080">
                  <a:lumMod val="75000"/>
                </a:srgbClr>
              </a:solidFill>
              <a:round/>
              <a:headEnd/>
              <a:tailEnd/>
            </a:ln>
          </p:spPr>
        </p:cxnSp>
        <p:cxnSp>
          <p:nvCxnSpPr>
            <p:cNvPr id="125" name="직선 연결선 124"/>
            <p:cNvCxnSpPr>
              <a:stCxn id="121" idx="2"/>
              <a:endCxn id="116" idx="0"/>
            </p:cNvCxnSpPr>
            <p:nvPr/>
          </p:nvCxnSpPr>
          <p:spPr bwMode="auto">
            <a:xfrm flipH="1">
              <a:off x="5867830" y="4087170"/>
              <a:ext cx="838177" cy="205685"/>
            </a:xfrm>
            <a:prstGeom prst="line">
              <a:avLst/>
            </a:prstGeom>
            <a:noFill/>
            <a:ln w="25400" algn="ctr">
              <a:solidFill>
                <a:srgbClr val="808080">
                  <a:lumMod val="75000"/>
                </a:srgbClr>
              </a:solidFill>
              <a:round/>
              <a:headEnd/>
              <a:tailEnd/>
            </a:ln>
          </p:spPr>
        </p:cxnSp>
        <p:cxnSp>
          <p:nvCxnSpPr>
            <p:cNvPr id="126" name="직선 연결선 125"/>
            <p:cNvCxnSpPr>
              <a:stCxn id="117" idx="0"/>
              <a:endCxn id="120" idx="2"/>
            </p:cNvCxnSpPr>
            <p:nvPr/>
          </p:nvCxnSpPr>
          <p:spPr bwMode="auto">
            <a:xfrm flipH="1" flipV="1">
              <a:off x="5730026" y="4087170"/>
              <a:ext cx="1487556" cy="205685"/>
            </a:xfrm>
            <a:prstGeom prst="line">
              <a:avLst/>
            </a:prstGeom>
            <a:noFill/>
            <a:ln w="25400" algn="ctr">
              <a:solidFill>
                <a:srgbClr val="808080">
                  <a:lumMod val="75000"/>
                </a:srgbClr>
              </a:solidFill>
              <a:round/>
              <a:headEnd/>
              <a:tailEnd/>
            </a:ln>
          </p:spPr>
        </p:cxnSp>
        <p:cxnSp>
          <p:nvCxnSpPr>
            <p:cNvPr id="127" name="직선 연결선 126"/>
            <p:cNvCxnSpPr>
              <a:stCxn id="117" idx="0"/>
              <a:endCxn id="122" idx="2"/>
            </p:cNvCxnSpPr>
            <p:nvPr/>
          </p:nvCxnSpPr>
          <p:spPr bwMode="auto">
            <a:xfrm flipV="1">
              <a:off x="7217582" y="4087170"/>
              <a:ext cx="1440387" cy="205685"/>
            </a:xfrm>
            <a:prstGeom prst="line">
              <a:avLst/>
            </a:prstGeom>
            <a:noFill/>
            <a:ln w="25400" algn="ctr">
              <a:solidFill>
                <a:srgbClr val="808080">
                  <a:lumMod val="75000"/>
                </a:srgbClr>
              </a:solidFill>
              <a:round/>
              <a:headEnd/>
              <a:tailEnd/>
            </a:ln>
          </p:spPr>
        </p:cxnSp>
        <p:cxnSp>
          <p:nvCxnSpPr>
            <p:cNvPr id="128" name="직선 연결선 127"/>
            <p:cNvCxnSpPr>
              <a:stCxn id="123" idx="2"/>
              <a:endCxn id="118" idx="0"/>
            </p:cNvCxnSpPr>
            <p:nvPr/>
          </p:nvCxnSpPr>
          <p:spPr bwMode="auto">
            <a:xfrm>
              <a:off x="7681988" y="4087170"/>
              <a:ext cx="885347" cy="205685"/>
            </a:xfrm>
            <a:prstGeom prst="line">
              <a:avLst/>
            </a:prstGeom>
            <a:noFill/>
            <a:ln w="25400" algn="ctr">
              <a:solidFill>
                <a:srgbClr val="808080">
                  <a:lumMod val="75000"/>
                </a:srgbClr>
              </a:solidFill>
              <a:round/>
              <a:headEnd/>
              <a:tailEnd/>
            </a:ln>
          </p:spPr>
        </p:cxnSp>
        <p:cxnSp>
          <p:nvCxnSpPr>
            <p:cNvPr id="129" name="직선 연결선 128"/>
            <p:cNvCxnSpPr>
              <a:stCxn id="122" idx="2"/>
              <a:endCxn id="118" idx="0"/>
            </p:cNvCxnSpPr>
            <p:nvPr/>
          </p:nvCxnSpPr>
          <p:spPr bwMode="auto">
            <a:xfrm flipH="1">
              <a:off x="8567335" y="4087170"/>
              <a:ext cx="90634" cy="205685"/>
            </a:xfrm>
            <a:prstGeom prst="line">
              <a:avLst/>
            </a:prstGeom>
            <a:noFill/>
            <a:ln w="25400" algn="ctr">
              <a:solidFill>
                <a:srgbClr val="808080">
                  <a:lumMod val="75000"/>
                </a:srgbClr>
              </a:solidFill>
              <a:round/>
              <a:headEnd/>
              <a:tailEnd/>
            </a:ln>
          </p:spPr>
        </p:cxnSp>
        <p:cxnSp>
          <p:nvCxnSpPr>
            <p:cNvPr id="130" name="직선 연결선 129"/>
            <p:cNvCxnSpPr>
              <a:stCxn id="111" idx="2"/>
              <a:endCxn id="120" idx="0"/>
            </p:cNvCxnSpPr>
            <p:nvPr/>
          </p:nvCxnSpPr>
          <p:spPr bwMode="auto">
            <a:xfrm>
              <a:off x="5640510" y="3201003"/>
              <a:ext cx="89516" cy="496061"/>
            </a:xfrm>
            <a:prstGeom prst="lin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31" name="직선 연결선 130"/>
            <p:cNvCxnSpPr>
              <a:stCxn id="112" idx="2"/>
              <a:endCxn id="121" idx="0"/>
            </p:cNvCxnSpPr>
            <p:nvPr/>
          </p:nvCxnSpPr>
          <p:spPr bwMode="auto">
            <a:xfrm>
              <a:off x="6417254" y="3201003"/>
              <a:ext cx="288753" cy="496061"/>
            </a:xfrm>
            <a:prstGeom prst="lin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32" name="직선 연결선 131"/>
            <p:cNvCxnSpPr>
              <a:stCxn id="114" idx="2"/>
              <a:endCxn id="123" idx="0"/>
            </p:cNvCxnSpPr>
            <p:nvPr/>
          </p:nvCxnSpPr>
          <p:spPr bwMode="auto">
            <a:xfrm>
              <a:off x="7193998" y="3201003"/>
              <a:ext cx="487990" cy="496061"/>
            </a:xfrm>
            <a:prstGeom prst="lin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33" name="직선 연결선 132"/>
            <p:cNvCxnSpPr>
              <a:stCxn id="113" idx="2"/>
              <a:endCxn id="122" idx="0"/>
            </p:cNvCxnSpPr>
            <p:nvPr/>
          </p:nvCxnSpPr>
          <p:spPr bwMode="auto">
            <a:xfrm>
              <a:off x="7970742" y="3201003"/>
              <a:ext cx="687227" cy="496061"/>
            </a:xfrm>
            <a:prstGeom prst="lin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591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8CAEBA"/>
                </a:solidFill>
              </a:rPr>
              <a:t>Ⅳ</a:t>
            </a:r>
            <a:r>
              <a:rPr lang="en-US" altLang="ko-KR" dirty="0" smtClean="0"/>
              <a:t> </a:t>
            </a:r>
            <a:r>
              <a:rPr lang="ko-KR" altLang="en-US" dirty="0" smtClean="0"/>
              <a:t>교육 및 기술이전 방안</a:t>
            </a:r>
            <a:endParaRPr lang="ko-KR" altLang="en-US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교육 방안</a:t>
            </a:r>
            <a:endParaRPr lang="en-US" altLang="ko-KR" dirty="0" smtClean="0"/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기술이전 방안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1.</a:t>
            </a:r>
            <a:r>
              <a:rPr lang="ko-KR" altLang="en-US" dirty="0" smtClean="0"/>
              <a:t> 교육방안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1.1 </a:t>
            </a:r>
            <a:r>
              <a:rPr lang="ko-KR" altLang="en-US" dirty="0" smtClean="0"/>
              <a:t>교육방안 개요 및 절차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제안사는</a:t>
            </a:r>
            <a:r>
              <a:rPr lang="ko-KR" altLang="ko-KR" smtClean="0"/>
              <a:t> 시스템의 </a:t>
            </a:r>
            <a:r>
              <a:rPr lang="ko-KR" altLang="en-US" smtClean="0"/>
              <a:t>효율적이고 안정적인</a:t>
            </a:r>
            <a:r>
              <a:rPr lang="ko-KR" altLang="ko-KR" smtClean="0"/>
              <a:t> 운영과 사용자의 시스템에 대한 신속한 적응을 위해 시스템 구축에 직접 참여한 인력을 중심으로 교육 </a:t>
            </a:r>
            <a:r>
              <a:rPr lang="ko-KR" altLang="en-US" smtClean="0"/>
              <a:t>지원하겠습니다</a:t>
            </a:r>
            <a:r>
              <a:rPr lang="en-US" altLang="ko-KR" smtClean="0"/>
              <a:t>.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교육방안 개요 및 절차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39303" name="Group 7"/>
          <p:cNvGraphicFramePr>
            <a:graphicFrameLocks noGrp="1"/>
          </p:cNvGraphicFramePr>
          <p:nvPr/>
        </p:nvGraphicFramePr>
        <p:xfrm>
          <a:off x="409575" y="5330825"/>
          <a:ext cx="6194425" cy="3921425"/>
        </p:xfrm>
        <a:graphic>
          <a:graphicData uri="http://schemas.openxmlformats.org/drawingml/2006/table">
            <a:tbl>
              <a:tblPr/>
              <a:tblGrid>
                <a:gridCol w="94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절차</a:t>
                      </a:r>
                    </a:p>
                  </a:txBody>
                  <a:tcPr marL="54000" marR="54000" marT="25200" marB="252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제안사</a:t>
                      </a: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고객사</a:t>
                      </a: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계획</a:t>
                      </a:r>
                    </a:p>
                  </a:txBody>
                  <a:tcPr marL="54000" marR="54000" marT="25200" marB="252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준비</a:t>
                      </a:r>
                    </a:p>
                  </a:txBody>
                  <a:tcPr marL="54000" marR="54000" marT="25200" marB="252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실행</a:t>
                      </a:r>
                    </a:p>
                  </a:txBody>
                  <a:tcPr marL="54000" marR="54000" marT="25200" marB="252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 및 </a:t>
                      </a:r>
                      <a:b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사후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</a:p>
                  </a:txBody>
                  <a:tcPr marL="54000" marR="54000" marT="25200" marB="25200" anchor="ctr" horzOverflow="overflow">
                    <a:lnL cap="flat">
                      <a:noFill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ko-KR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25200" marB="252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185" name="AutoShape 43"/>
          <p:cNvSpPr>
            <a:spLocks noChangeArrowheads="1"/>
          </p:cNvSpPr>
          <p:nvPr/>
        </p:nvSpPr>
        <p:spPr bwMode="auto">
          <a:xfrm>
            <a:off x="4487863" y="6461125"/>
            <a:ext cx="1831975" cy="422275"/>
          </a:xfrm>
          <a:prstGeom prst="diamond">
            <a:avLst/>
          </a:prstGeom>
          <a:solidFill>
            <a:srgbClr val="B3BCC5"/>
          </a:solidFill>
          <a:ln w="38100" algn="ctr">
            <a:pattFill prst="dkUpDiag">
              <a:fgClr>
                <a:srgbClr val="336699"/>
              </a:fgClr>
              <a:bgClr>
                <a:srgbClr val="80808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조정 및 승인</a:t>
            </a:r>
          </a:p>
        </p:txBody>
      </p:sp>
      <p:sp>
        <p:nvSpPr>
          <p:cNvPr id="49186" name="AutoShape 44"/>
          <p:cNvSpPr>
            <a:spLocks noChangeArrowheads="1"/>
          </p:cNvSpPr>
          <p:nvPr/>
        </p:nvSpPr>
        <p:spPr bwMode="auto">
          <a:xfrm>
            <a:off x="1916113" y="5784850"/>
            <a:ext cx="1511300" cy="360363"/>
          </a:xfrm>
          <a:prstGeom prst="bevel">
            <a:avLst>
              <a:gd name="adj" fmla="val 0"/>
            </a:avLst>
          </a:prstGeom>
          <a:solidFill>
            <a:srgbClr val="4A5D82"/>
          </a:solidFill>
          <a:ln w="9525">
            <a:noFill/>
            <a:miter lim="800000"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r>
              <a:rPr lang="ko-KR" altLang="en-US" sz="10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교육훈련</a:t>
            </a:r>
          </a:p>
          <a:p>
            <a:pPr algn="ctr"/>
            <a:r>
              <a:rPr lang="ko-KR" altLang="en-US" sz="10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계획서 작성</a:t>
            </a:r>
          </a:p>
        </p:txBody>
      </p:sp>
      <p:sp>
        <p:nvSpPr>
          <p:cNvPr id="49187" name="AutoShape 45"/>
          <p:cNvSpPr>
            <a:spLocks noChangeArrowheads="1"/>
          </p:cNvSpPr>
          <p:nvPr/>
        </p:nvSpPr>
        <p:spPr bwMode="auto">
          <a:xfrm>
            <a:off x="4575175" y="7051675"/>
            <a:ext cx="1614488" cy="247650"/>
          </a:xfrm>
          <a:prstGeom prst="bevel">
            <a:avLst>
              <a:gd name="adj" fmla="val 0"/>
            </a:avLst>
          </a:prstGeom>
          <a:solidFill>
            <a:srgbClr val="4A5D82"/>
          </a:solidFill>
          <a:ln w="9525">
            <a:noFill/>
            <a:miter lim="800000"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r>
              <a:rPr lang="ko-KR" altLang="en-US" sz="10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교육환경 점검</a:t>
            </a:r>
          </a:p>
        </p:txBody>
      </p:sp>
      <p:sp>
        <p:nvSpPr>
          <p:cNvPr id="49188" name="AutoShape 46"/>
          <p:cNvSpPr>
            <a:spLocks noChangeArrowheads="1"/>
          </p:cNvSpPr>
          <p:nvPr/>
        </p:nvSpPr>
        <p:spPr bwMode="auto">
          <a:xfrm>
            <a:off x="1916113" y="8535988"/>
            <a:ext cx="1511300" cy="360362"/>
          </a:xfrm>
          <a:prstGeom prst="bevel">
            <a:avLst>
              <a:gd name="adj" fmla="val 0"/>
            </a:avLst>
          </a:prstGeom>
          <a:solidFill>
            <a:srgbClr val="4A5D82"/>
          </a:solidFill>
          <a:ln w="9525">
            <a:noFill/>
            <a:miter lim="800000"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r>
              <a:rPr lang="ko-KR" altLang="en-US" sz="10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평가 및 분석 </a:t>
            </a:r>
          </a:p>
        </p:txBody>
      </p:sp>
      <p:sp>
        <p:nvSpPr>
          <p:cNvPr id="49189" name="Text Box 47"/>
          <p:cNvSpPr txBox="1">
            <a:spLocks noChangeArrowheads="1"/>
          </p:cNvSpPr>
          <p:nvPr/>
        </p:nvSpPr>
        <p:spPr bwMode="auto">
          <a:xfrm>
            <a:off x="3503613" y="6489700"/>
            <a:ext cx="720725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ko-KR" altLang="en-US" sz="1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보고 및 협의</a:t>
            </a:r>
          </a:p>
        </p:txBody>
      </p:sp>
      <p:sp>
        <p:nvSpPr>
          <p:cNvPr id="49190" name="AutoShape 48"/>
          <p:cNvSpPr>
            <a:spLocks noChangeArrowheads="1"/>
          </p:cNvSpPr>
          <p:nvPr/>
        </p:nvSpPr>
        <p:spPr bwMode="auto">
          <a:xfrm>
            <a:off x="4575175" y="9093200"/>
            <a:ext cx="1614488" cy="244475"/>
          </a:xfrm>
          <a:prstGeom prst="bevel">
            <a:avLst>
              <a:gd name="adj" fmla="val 0"/>
            </a:avLst>
          </a:prstGeom>
          <a:solidFill>
            <a:srgbClr val="4A5D82"/>
          </a:solidFill>
          <a:ln w="9525">
            <a:noFill/>
            <a:miter lim="800000"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r>
              <a:rPr lang="ko-KR" altLang="en-US" sz="10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종 료 </a:t>
            </a:r>
          </a:p>
        </p:txBody>
      </p:sp>
      <p:sp>
        <p:nvSpPr>
          <p:cNvPr id="49191" name="AutoShape 49"/>
          <p:cNvSpPr>
            <a:spLocks noChangeArrowheads="1"/>
          </p:cNvSpPr>
          <p:nvPr/>
        </p:nvSpPr>
        <p:spPr bwMode="auto">
          <a:xfrm>
            <a:off x="4489450" y="8505825"/>
            <a:ext cx="1831975" cy="420688"/>
          </a:xfrm>
          <a:prstGeom prst="diamond">
            <a:avLst/>
          </a:prstGeom>
          <a:solidFill>
            <a:srgbClr val="B3BCC5"/>
          </a:solidFill>
          <a:ln w="38100" algn="ctr">
            <a:pattFill prst="dkUpDiag">
              <a:fgClr>
                <a:srgbClr val="336699"/>
              </a:fgClr>
              <a:bgClr>
                <a:srgbClr val="80808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0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평가 및 승인</a:t>
            </a:r>
          </a:p>
        </p:txBody>
      </p:sp>
      <p:sp>
        <p:nvSpPr>
          <p:cNvPr id="49192" name="Text Box 50"/>
          <p:cNvSpPr txBox="1">
            <a:spLocks noChangeArrowheads="1"/>
          </p:cNvSpPr>
          <p:nvPr/>
        </p:nvSpPr>
        <p:spPr bwMode="auto">
          <a:xfrm>
            <a:off x="3795713" y="8475663"/>
            <a:ext cx="508000" cy="15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ko-KR" altLang="en-US" sz="1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결과보고</a:t>
            </a:r>
          </a:p>
        </p:txBody>
      </p:sp>
      <p:sp>
        <p:nvSpPr>
          <p:cNvPr id="49193" name="AutoShape 51"/>
          <p:cNvSpPr>
            <a:spLocks noChangeArrowheads="1"/>
          </p:cNvSpPr>
          <p:nvPr/>
        </p:nvSpPr>
        <p:spPr bwMode="auto">
          <a:xfrm>
            <a:off x="4575175" y="7497763"/>
            <a:ext cx="1614488" cy="247650"/>
          </a:xfrm>
          <a:prstGeom prst="bevel">
            <a:avLst>
              <a:gd name="adj" fmla="val 0"/>
            </a:avLst>
          </a:prstGeom>
          <a:solidFill>
            <a:srgbClr val="4A5D82"/>
          </a:solidFill>
          <a:ln w="9525">
            <a:noFill/>
            <a:miter lim="800000"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r>
              <a:rPr lang="ko-KR" altLang="en-US" sz="10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교육소집</a:t>
            </a:r>
          </a:p>
        </p:txBody>
      </p:sp>
      <p:sp>
        <p:nvSpPr>
          <p:cNvPr id="49194" name="AutoShape 52"/>
          <p:cNvSpPr>
            <a:spLocks noChangeArrowheads="1"/>
          </p:cNvSpPr>
          <p:nvPr/>
        </p:nvSpPr>
        <p:spPr bwMode="auto">
          <a:xfrm>
            <a:off x="4575175" y="8013700"/>
            <a:ext cx="1614488" cy="247650"/>
          </a:xfrm>
          <a:prstGeom prst="bevel">
            <a:avLst>
              <a:gd name="adj" fmla="val 0"/>
            </a:avLst>
          </a:prstGeom>
          <a:solidFill>
            <a:srgbClr val="4A5D82"/>
          </a:solidFill>
          <a:ln w="9525">
            <a:noFill/>
            <a:miter lim="800000"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r>
              <a:rPr lang="ko-KR" altLang="en-US" sz="10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교육수강</a:t>
            </a:r>
          </a:p>
        </p:txBody>
      </p:sp>
      <p:sp>
        <p:nvSpPr>
          <p:cNvPr id="49195" name="Text Box 53"/>
          <p:cNvSpPr txBox="1">
            <a:spLocks noChangeArrowheads="1"/>
          </p:cNvSpPr>
          <p:nvPr/>
        </p:nvSpPr>
        <p:spPr bwMode="auto">
          <a:xfrm>
            <a:off x="4184650" y="7340600"/>
            <a:ext cx="508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ko-KR" altLang="en-US" sz="1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참석요청</a:t>
            </a:r>
          </a:p>
        </p:txBody>
      </p:sp>
      <p:cxnSp>
        <p:nvCxnSpPr>
          <p:cNvPr id="49196" name="AutoShape 54"/>
          <p:cNvCxnSpPr>
            <a:cxnSpLocks noChangeShapeType="1"/>
            <a:stCxn id="49186" idx="2"/>
            <a:endCxn id="49185" idx="1"/>
          </p:cNvCxnSpPr>
          <p:nvPr/>
        </p:nvCxnSpPr>
        <p:spPr bwMode="auto">
          <a:xfrm rot="16200000" flipH="1">
            <a:off x="3306763" y="5510213"/>
            <a:ext cx="527050" cy="1797050"/>
          </a:xfrm>
          <a:prstGeom prst="bentConnector2">
            <a:avLst/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</p:cxnSp>
      <p:cxnSp>
        <p:nvCxnSpPr>
          <p:cNvPr id="49197" name="AutoShape 55"/>
          <p:cNvCxnSpPr>
            <a:cxnSpLocks noChangeShapeType="1"/>
            <a:stCxn id="49188" idx="4"/>
            <a:endCxn id="49186" idx="4"/>
          </p:cNvCxnSpPr>
          <p:nvPr/>
        </p:nvCxnSpPr>
        <p:spPr bwMode="auto">
          <a:xfrm rot="10800000" flipH="1">
            <a:off x="1916113" y="5965825"/>
            <a:ext cx="1587" cy="2751138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</p:cxnSp>
      <p:cxnSp>
        <p:nvCxnSpPr>
          <p:cNvPr id="49198" name="AutoShape 56"/>
          <p:cNvCxnSpPr>
            <a:cxnSpLocks noChangeShapeType="1"/>
            <a:stCxn id="49185" idx="2"/>
            <a:endCxn id="49187" idx="6"/>
          </p:cNvCxnSpPr>
          <p:nvPr/>
        </p:nvCxnSpPr>
        <p:spPr bwMode="auto">
          <a:xfrm rot="5400000">
            <a:off x="5318919" y="6966744"/>
            <a:ext cx="149225" cy="20637"/>
          </a:xfrm>
          <a:prstGeom prst="bentConnector3">
            <a:avLst>
              <a:gd name="adj1" fmla="val 43616"/>
            </a:avLst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</p:cxnSp>
      <p:cxnSp>
        <p:nvCxnSpPr>
          <p:cNvPr id="49199" name="AutoShape 57"/>
          <p:cNvCxnSpPr>
            <a:cxnSpLocks noChangeShapeType="1"/>
            <a:stCxn id="49193" idx="2"/>
            <a:endCxn id="49194" idx="6"/>
          </p:cNvCxnSpPr>
          <p:nvPr/>
        </p:nvCxnSpPr>
        <p:spPr bwMode="auto">
          <a:xfrm rot="5400000">
            <a:off x="5249069" y="7879557"/>
            <a:ext cx="268287" cy="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</p:spPr>
      </p:cxnSp>
      <p:cxnSp>
        <p:nvCxnSpPr>
          <p:cNvPr id="49200" name="AutoShape 58"/>
          <p:cNvCxnSpPr>
            <a:cxnSpLocks noChangeShapeType="1"/>
            <a:stCxn id="49194" idx="2"/>
            <a:endCxn id="49188" idx="6"/>
          </p:cNvCxnSpPr>
          <p:nvPr/>
        </p:nvCxnSpPr>
        <p:spPr bwMode="auto">
          <a:xfrm rot="5400000">
            <a:off x="3890169" y="7042944"/>
            <a:ext cx="274638" cy="2711450"/>
          </a:xfrm>
          <a:prstGeom prst="bentConnector3">
            <a:avLst>
              <a:gd name="adj1" fmla="val 49713"/>
            </a:avLst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</p:cxnSp>
      <p:cxnSp>
        <p:nvCxnSpPr>
          <p:cNvPr id="49201" name="AutoShape 59"/>
          <p:cNvCxnSpPr>
            <a:cxnSpLocks noChangeShapeType="1"/>
            <a:stCxn id="49188" idx="0"/>
            <a:endCxn id="49191" idx="1"/>
          </p:cNvCxnSpPr>
          <p:nvPr/>
        </p:nvCxnSpPr>
        <p:spPr bwMode="auto">
          <a:xfrm>
            <a:off x="3427413" y="8716963"/>
            <a:ext cx="1042987" cy="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</p:spPr>
      </p:cxnSp>
      <p:cxnSp>
        <p:nvCxnSpPr>
          <p:cNvPr id="49202" name="AutoShape 60"/>
          <p:cNvCxnSpPr>
            <a:cxnSpLocks noChangeShapeType="1"/>
            <a:stCxn id="49191" idx="2"/>
            <a:endCxn id="49190" idx="6"/>
          </p:cNvCxnSpPr>
          <p:nvPr/>
        </p:nvCxnSpPr>
        <p:spPr bwMode="auto">
          <a:xfrm rot="5400000">
            <a:off x="5320507" y="9008269"/>
            <a:ext cx="147637" cy="22225"/>
          </a:xfrm>
          <a:prstGeom prst="bentConnector3">
            <a:avLst>
              <a:gd name="adj1" fmla="val 43009"/>
            </a:avLst>
          </a:prstGeom>
          <a:noFill/>
          <a:ln w="9525">
            <a:solidFill>
              <a:srgbClr val="777777"/>
            </a:solidFill>
            <a:miter lim="800000"/>
            <a:headEnd/>
            <a:tailEnd type="triangle" w="med" len="med"/>
          </a:ln>
        </p:spPr>
      </p:cxnSp>
      <p:sp>
        <p:nvSpPr>
          <p:cNvPr id="49203" name="Text Box 61"/>
          <p:cNvSpPr txBox="1">
            <a:spLocks noChangeArrowheads="1"/>
          </p:cNvSpPr>
          <p:nvPr/>
        </p:nvSpPr>
        <p:spPr bwMode="auto">
          <a:xfrm>
            <a:off x="2295525" y="808355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ko-KR" altLang="en-US" sz="1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차기교육훈련</a:t>
            </a:r>
          </a:p>
          <a:p>
            <a:r>
              <a:rPr lang="ko-KR" altLang="en-US" sz="10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계획에 반영</a:t>
            </a:r>
          </a:p>
        </p:txBody>
      </p:sp>
      <p:cxnSp>
        <p:nvCxnSpPr>
          <p:cNvPr id="49204" name="AutoShape 62"/>
          <p:cNvCxnSpPr>
            <a:cxnSpLocks noChangeShapeType="1"/>
            <a:stCxn id="49187" idx="2"/>
            <a:endCxn id="49193" idx="7"/>
          </p:cNvCxnSpPr>
          <p:nvPr/>
        </p:nvCxnSpPr>
        <p:spPr bwMode="auto">
          <a:xfrm rot="5400000">
            <a:off x="5283994" y="7398544"/>
            <a:ext cx="198438" cy="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 type="triangle" w="med" len="med"/>
          </a:ln>
        </p:spPr>
      </p:cxnSp>
      <p:sp>
        <p:nvSpPr>
          <p:cNvPr id="49205" name="Rectangle 114"/>
          <p:cNvSpPr>
            <a:spLocks noChangeAspect="1" noChangeArrowheads="1"/>
          </p:cNvSpPr>
          <p:nvPr/>
        </p:nvSpPr>
        <p:spPr bwMode="auto">
          <a:xfrm>
            <a:off x="555625" y="2896295"/>
            <a:ext cx="2871788" cy="2192337"/>
          </a:xfrm>
          <a:prstGeom prst="roundRect">
            <a:avLst>
              <a:gd name="adj" fmla="val 1417"/>
            </a:avLst>
          </a:prstGeom>
          <a:solidFill>
            <a:schemeClr val="bg1"/>
          </a:solidFill>
          <a:ln w="3175" algn="ctr">
            <a:noFill/>
            <a:round/>
            <a:headEnd/>
            <a:tailEnd/>
          </a:ln>
          <a:effectLst>
            <a:prstShdw prst="shdw17" dist="17961" dir="13500000">
              <a:srgbClr val="C7C7C7"/>
            </a:prstShdw>
          </a:effectLst>
        </p:spPr>
        <p:txBody>
          <a:bodyPr lIns="72000" tIns="46800" rIns="36000" bIns="46800"/>
          <a:lstStyle/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</a:pPr>
            <a:r>
              <a:rPr kumimoji="0"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교육대상자별 교육계획 수립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  <a:buFontTx/>
              <a:buChar char="•"/>
            </a:pP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관리자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개발참여자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및 운영자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사용자에 따라 교육과정을 구분하여 교육계획 수립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</a:pPr>
            <a:endParaRPr kumimoji="0" lang="ko-KR" altLang="en-US" sz="10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</a:pPr>
            <a:r>
              <a:rPr kumimoji="0"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0"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전문교육 조직활동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  <a:buFontTx/>
              <a:buChar char="•"/>
            </a:pPr>
            <a:r>
              <a:rPr kumimoji="0" lang="ko-KR" altLang="en-US" sz="10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교육전담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강사의 활용으로 교육 효과 극대화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</a:pPr>
            <a:endParaRPr kumimoji="0" lang="ko-KR" altLang="en-US" sz="10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</a:pPr>
            <a:r>
              <a:rPr kumimoji="0"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kumimoji="0"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다양한 교육방법을 통한 효과적 교육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  <a:buFontTx/>
              <a:buChar char="•"/>
            </a:pP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현장교육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온라인교육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온라인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기술세미나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전문교육기관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  <a:buFontTx/>
              <a:buChar char="•"/>
            </a:pPr>
            <a:endParaRPr kumimoji="0" lang="en-US" altLang="ko-KR" sz="10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206" name="Rectangle 114"/>
          <p:cNvSpPr>
            <a:spLocks noChangeAspect="1" noChangeArrowheads="1"/>
          </p:cNvSpPr>
          <p:nvPr/>
        </p:nvSpPr>
        <p:spPr bwMode="auto">
          <a:xfrm>
            <a:off x="3581400" y="2896295"/>
            <a:ext cx="2871788" cy="2192337"/>
          </a:xfrm>
          <a:prstGeom prst="roundRect">
            <a:avLst>
              <a:gd name="adj" fmla="val 1417"/>
            </a:avLst>
          </a:prstGeom>
          <a:solidFill>
            <a:schemeClr val="bg1"/>
          </a:solidFill>
          <a:ln w="3175" algn="ctr">
            <a:noFill/>
            <a:round/>
            <a:headEnd/>
            <a:tailEnd/>
          </a:ln>
          <a:effectLst>
            <a:prstShdw prst="shdw17" dist="17961" dir="13500000">
              <a:srgbClr val="C7C7C7"/>
            </a:prstShdw>
          </a:effectLst>
        </p:spPr>
        <p:txBody>
          <a:bodyPr lIns="72000" tIns="46800" rIns="36000" bIns="46800"/>
          <a:lstStyle/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</a:pPr>
            <a:r>
              <a:rPr kumimoji="0"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kumimoji="0"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철저하고 차별화된 교육진행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  <a:buFontTx/>
              <a:buChar char="•"/>
            </a:pP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 공급 업체의 다년간의 교육 노하우가 담긴 교육 </a:t>
            </a:r>
            <a:r>
              <a:rPr kumimoji="0" lang="ko-KR" altLang="en-US" sz="10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교재제공</a:t>
            </a:r>
            <a:endParaRPr kumimoji="0" lang="ko-KR" altLang="en-US" sz="10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  <a:buFontTx/>
              <a:buChar char="•"/>
            </a:pP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강의 및 실습이 병행된 교육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  <a:buFontTx/>
              <a:buChar char="•"/>
            </a:pP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교육 교재 및 교육장 무상 제공</a:t>
            </a:r>
          </a:p>
          <a:p>
            <a:pPr marL="114300" indent="-114300" eaLnBrk="0" latinLnBrk="0" hangingPunct="0">
              <a:spcBef>
                <a:spcPct val="35000"/>
              </a:spcBef>
              <a:buClr>
                <a:srgbClr val="808080"/>
              </a:buClr>
              <a:buFontTx/>
              <a:buChar char="•"/>
            </a:pP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교육 완료 후 교육생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강사 평가를 통해 차기 교육 훈련에 반영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417364" y="2512181"/>
            <a:ext cx="2956828" cy="184666"/>
            <a:chOff x="341312" y="2191410"/>
            <a:chExt cx="2956828" cy="18466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티맥스 아카데미 교육 개요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4" name="L 도형 33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1.2 </a:t>
            </a:r>
            <a:r>
              <a:rPr lang="ko-KR" altLang="en-US" dirty="0" err="1" smtClean="0"/>
              <a:t>티맥스소프트</a:t>
            </a:r>
            <a:r>
              <a:rPr lang="ko-KR" altLang="en-US" dirty="0" smtClean="0"/>
              <a:t> 교육 센터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ko-KR" dirty="0" smtClean="0"/>
              <a:t>최신 전문기술 교육을 위해 </a:t>
            </a:r>
            <a:r>
              <a:rPr lang="ko-KR" altLang="en-US" dirty="0" err="1" smtClean="0"/>
              <a:t>제안사</a:t>
            </a:r>
            <a:r>
              <a:rPr lang="ko-KR" altLang="en-US" dirty="0" smtClean="0"/>
              <a:t> 고객센터를 통해 시스템 관리자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시스템</a:t>
            </a:r>
            <a:r>
              <a:rPr lang="ko-KR" altLang="ko-KR" dirty="0" smtClean="0"/>
              <a:t> </a:t>
            </a:r>
            <a:r>
              <a:rPr lang="ko-KR" altLang="en-US" dirty="0" smtClean="0"/>
              <a:t>운영자</a:t>
            </a:r>
            <a:r>
              <a:rPr lang="ko-KR" altLang="ko-KR" dirty="0" smtClean="0"/>
              <a:t> 및 시스템 </a:t>
            </a:r>
            <a:r>
              <a:rPr lang="ko-KR" altLang="en-US" dirty="0" smtClean="0"/>
              <a:t>개발자에게</a:t>
            </a:r>
            <a:r>
              <a:rPr lang="ko-KR" altLang="ko-KR" dirty="0" smtClean="0"/>
              <a:t> 교육훈련을 실시합니다.</a:t>
            </a:r>
            <a:endParaRPr lang="en-US" altLang="ko-KR" dirty="0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교육센터</a:t>
            </a:r>
          </a:p>
        </p:txBody>
      </p:sp>
      <p:sp>
        <p:nvSpPr>
          <p:cNvPr id="50184" name="Rectangle 114"/>
          <p:cNvSpPr>
            <a:spLocks noChangeAspect="1" noChangeArrowheads="1"/>
          </p:cNvSpPr>
          <p:nvPr/>
        </p:nvSpPr>
        <p:spPr bwMode="auto">
          <a:xfrm>
            <a:off x="3656013" y="3024188"/>
            <a:ext cx="2646362" cy="6162675"/>
          </a:xfrm>
          <a:prstGeom prst="roundRect">
            <a:avLst>
              <a:gd name="adj" fmla="val 1417"/>
            </a:avLst>
          </a:prstGeom>
          <a:solidFill>
            <a:schemeClr val="bg1"/>
          </a:solidFill>
          <a:ln w="3175" algn="ctr">
            <a:noFill/>
            <a:round/>
            <a:headEnd/>
            <a:tailEnd/>
          </a:ln>
          <a:effectLst>
            <a:prstShdw prst="shdw17" dist="17961" dir="13500000">
              <a:srgbClr val="C7C7C7"/>
            </a:prstShdw>
          </a:effectLst>
        </p:spPr>
        <p:txBody>
          <a:bodyPr lIns="72000" tIns="46800" rIns="36000" bIns="46800"/>
          <a:lstStyle/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endParaRPr lang="en-US" altLang="ko-KR" sz="12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우수한 강사진을 통한 전문적인 교육 제공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실무현장에서 많은 경험을 쌓은 전문강사에 의한 실습을 포함한 교육 제공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IT New Trend</a:t>
            </a:r>
            <a:r>
              <a:rPr lang="ko-KR" altLang="en-US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선도하는 고품질 컨텐츠 교육 제공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기술 분야별 전문가를 위한 맞춤 전문가 교육 제공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고객의 요구를 반영하는 최상의 교육 서비스 제공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쾌적한 교육환경 제공</a:t>
            </a:r>
          </a:p>
          <a:p>
            <a:pPr marL="114300" indent="-114300" fontAlgn="ctr" latinLnBrk="0">
              <a:spcAft>
                <a:spcPct val="15000"/>
              </a:spcAft>
              <a:buClr>
                <a:srgbClr val="000000"/>
              </a:buClr>
            </a:pPr>
            <a:endParaRPr lang="en-US" altLang="ko-KR" sz="1200" b="1" u="sng" smtClean="0">
              <a:solidFill>
                <a:srgbClr val="11111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187" name="Rectangle 114"/>
          <p:cNvSpPr>
            <a:spLocks noChangeAspect="1" noChangeArrowheads="1"/>
          </p:cNvSpPr>
          <p:nvPr/>
        </p:nvSpPr>
        <p:spPr bwMode="auto">
          <a:xfrm>
            <a:off x="614363" y="3025775"/>
            <a:ext cx="2617787" cy="6161088"/>
          </a:xfrm>
          <a:prstGeom prst="roundRect">
            <a:avLst>
              <a:gd name="adj" fmla="val 1417"/>
            </a:avLst>
          </a:prstGeom>
          <a:solidFill>
            <a:schemeClr val="bg1"/>
          </a:solidFill>
          <a:ln w="3175" algn="ctr">
            <a:noFill/>
            <a:round/>
            <a:headEnd/>
            <a:tailEnd/>
          </a:ln>
          <a:effectLst>
            <a:prstShdw prst="shdw17" dist="17961" dir="13500000">
              <a:srgbClr val="C7C7C7"/>
            </a:prstShdw>
          </a:effectLst>
        </p:spPr>
        <p:txBody>
          <a:bodyPr lIns="72000" tIns="46800" rIns="36000" bIns="46800"/>
          <a:lstStyle/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연혁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endParaRPr lang="ko-KR" altLang="en-US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2002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개원 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2005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서울시교육청 평생교육시설 지정 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2005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노동부 고용보험 환급기관 인정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2007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티맥스소프트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교육센터 확장 이전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12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티맥스소프트</a:t>
            </a: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교육센터 분당 이전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endParaRPr lang="ko-KR" altLang="en-US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위치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endParaRPr lang="ko-KR" altLang="en-US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경기도 성남시 분당구 </a:t>
            </a:r>
            <a:r>
              <a:rPr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정자일로</a:t>
            </a: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45 </a:t>
            </a:r>
            <a:r>
              <a:rPr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티맥스타워</a:t>
            </a: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층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endParaRPr lang="en-US" altLang="ko-KR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r>
              <a:rPr lang="ko-KR" altLang="en-US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장비 및 교육 시설</a:t>
            </a: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AE6C44"/>
              </a:buClr>
            </a:pPr>
            <a:endParaRPr lang="ko-KR" altLang="en-US" sz="12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14300" indent="-114300" fontAlgn="ctr" latinLnBrk="0">
              <a:spcBef>
                <a:spcPct val="10000"/>
              </a:spcBef>
              <a:spcAft>
                <a:spcPct val="25000"/>
              </a:spcAft>
              <a:buClr>
                <a:srgbClr val="808080"/>
              </a:buClr>
              <a:buFontTx/>
              <a:buChar char="•"/>
            </a:pP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 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 실습용 컴퓨터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교육전용</a:t>
            </a: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서버</a:t>
            </a:r>
            <a:r>
              <a:rPr lang="en-US" altLang="ko-KR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빔 프로젝터</a:t>
            </a:r>
          </a:p>
        </p:txBody>
      </p:sp>
      <p:pic>
        <p:nvPicPr>
          <p:cNvPr id="50188" name="Picture 12" descr="교육센터"/>
          <p:cNvPicPr>
            <a:picLocks noChangeAspect="1" noChangeArrowheads="1"/>
          </p:cNvPicPr>
          <p:nvPr/>
        </p:nvPicPr>
        <p:blipFill>
          <a:blip r:embed="rId2" cstate="print"/>
          <a:srcRect t="9866"/>
          <a:stretch>
            <a:fillRect/>
          </a:stretch>
        </p:blipFill>
        <p:spPr bwMode="auto">
          <a:xfrm>
            <a:off x="3922713" y="6218238"/>
            <a:ext cx="208597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 descr="IMG_1427"/>
          <p:cNvPicPr>
            <a:picLocks noChangeAspect="1" noChangeArrowheads="1"/>
          </p:cNvPicPr>
          <p:nvPr/>
        </p:nvPicPr>
        <p:blipFill>
          <a:blip r:embed="rId3" cstate="print"/>
          <a:srcRect b="8267"/>
          <a:stretch>
            <a:fillRect/>
          </a:stretch>
        </p:blipFill>
        <p:spPr bwMode="auto">
          <a:xfrm>
            <a:off x="3906838" y="7700963"/>
            <a:ext cx="211931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14"/>
          <p:cNvGrpSpPr/>
          <p:nvPr/>
        </p:nvGrpSpPr>
        <p:grpSpPr>
          <a:xfrm>
            <a:off x="417364" y="2512181"/>
            <a:ext cx="2956828" cy="184666"/>
            <a:chOff x="341312" y="2191410"/>
            <a:chExt cx="2956828" cy="184666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교육센터 운영</a:t>
              </a:r>
              <a:endParaRPr kumimoji="0" lang="ko-KR" altLang="en-US" sz="1200" b="1" kern="0" spc="-1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" name="L 도형 19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21" name="그룹 20"/>
          <p:cNvGrpSpPr/>
          <p:nvPr/>
        </p:nvGrpSpPr>
        <p:grpSpPr>
          <a:xfrm>
            <a:off x="3628638" y="2512181"/>
            <a:ext cx="2956828" cy="184666"/>
            <a:chOff x="341312" y="2191410"/>
            <a:chExt cx="2956828" cy="184666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593949" y="2191410"/>
              <a:ext cx="2704191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marR="0" lvl="0" indent="0" defTabSz="10019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pc="-1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티맥스 아카데미 교육은</a:t>
              </a: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341312" y="2217678"/>
              <a:ext cx="148780" cy="148780"/>
              <a:chOff x="4324269" y="1979752"/>
              <a:chExt cx="801626" cy="80162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4324270" y="1979752"/>
                <a:ext cx="801625" cy="801625"/>
              </a:xfrm>
              <a:prstGeom prst="rect">
                <a:avLst/>
              </a:prstGeom>
              <a:solidFill>
                <a:srgbClr val="E9EAE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L 도형 24"/>
              <p:cNvSpPr/>
              <p:nvPr/>
            </p:nvSpPr>
            <p:spPr>
              <a:xfrm rot="5400000">
                <a:off x="4325384" y="1980868"/>
                <a:ext cx="799396" cy="801626"/>
              </a:xfrm>
              <a:prstGeom prst="corner">
                <a:avLst>
                  <a:gd name="adj1" fmla="val 37789"/>
                  <a:gd name="adj2" fmla="val 37790"/>
                </a:avLst>
              </a:prstGeom>
              <a:solidFill>
                <a:srgbClr val="3366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6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1.3 </a:t>
            </a:r>
            <a:r>
              <a:rPr lang="ko-KR" altLang="en-US" dirty="0" smtClean="0"/>
              <a:t>교육과정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제안사는</a:t>
            </a:r>
            <a:r>
              <a:rPr lang="ko-KR" altLang="en-US" dirty="0" smtClean="0"/>
              <a:t> 시스템 운영 기술을 습득하려는 시스템 운영자 와 </a:t>
            </a:r>
            <a:r>
              <a:rPr lang="en-US" altLang="ko-KR" dirty="0" smtClean="0"/>
              <a:t>J2EE</a:t>
            </a:r>
            <a:r>
              <a:rPr lang="ko-KR" altLang="en-US" dirty="0" smtClean="0"/>
              <a:t>기반의 시스템을 구축하려는 개발자에게 만족스러운 교육을 약속 드립니다</a:t>
            </a:r>
            <a:r>
              <a:rPr lang="en-US" altLang="ko-KR" dirty="0" smtClean="0"/>
              <a:t>.</a:t>
            </a:r>
          </a:p>
          <a:p>
            <a:pPr lvl="1" eaLnBrk="1" hangingPunct="1"/>
            <a:r>
              <a:rPr lang="ko-KR" altLang="en-US" dirty="0" smtClean="0"/>
              <a:t>정기적인 교육과정 운영</a:t>
            </a:r>
            <a:r>
              <a:rPr lang="en-US" altLang="ko-KR" dirty="0" smtClean="0"/>
              <a:t>. </a:t>
            </a:r>
            <a:r>
              <a:rPr lang="ko-KR" altLang="en-US" dirty="0" smtClean="0"/>
              <a:t>원하는 시간과 장소에서 교육 가능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온라인 기술 지원 시스템을 통한 매뉴얼</a:t>
            </a:r>
            <a:r>
              <a:rPr lang="en-US" altLang="ko-KR" dirty="0" smtClean="0"/>
              <a:t>, KMS, Q&amp;A, </a:t>
            </a:r>
            <a:r>
              <a:rPr lang="ko-KR" altLang="en-US" dirty="0" smtClean="0"/>
              <a:t>기술백서 등을 조회가능</a:t>
            </a:r>
          </a:p>
          <a:p>
            <a:pPr eaLnBrk="1" hangingPunct="1"/>
            <a:endParaRPr lang="en-US" altLang="ko-KR" dirty="0" smtClean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04813" y="2382838"/>
            <a:ext cx="6192837" cy="227012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교육센터 교육과정</a:t>
            </a:r>
            <a:endParaRPr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42418" name="Group 50"/>
          <p:cNvGraphicFramePr>
            <a:graphicFrameLocks noGrp="1"/>
          </p:cNvGraphicFramePr>
          <p:nvPr/>
        </p:nvGraphicFramePr>
        <p:xfrm>
          <a:off x="415925" y="2684463"/>
          <a:ext cx="6188075" cy="5738172"/>
        </p:xfrm>
        <a:graphic>
          <a:graphicData uri="http://schemas.openxmlformats.org/drawingml/2006/table">
            <a:tbl>
              <a:tblPr/>
              <a:tblGrid>
                <a:gridCol w="96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과정명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교육내용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기간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대상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교육장소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교육주관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Introduction 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to JEUS 7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JEUS 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시스템에 대한 기본적인 설치와 운용에 대한 기본 과정</a:t>
                      </a:r>
                      <a:endParaRPr kumimoji="0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웹 서버와 웹 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WAS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간의 동작방식에 대한 기초적인 이해를 통해 보다 진보된 시스템을 구축하기 위한 기본과정</a:t>
                      </a:r>
                      <a:endParaRPr kumimoji="0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(8H)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상세일정은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협의 후 결정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개발자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티맥스소프트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교육장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추후협의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제품공급업체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Administration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JEUS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에서 실행되는 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Application 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환경을 설정하고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관리하기 위한 교육 과정</a:t>
                      </a:r>
                      <a:endParaRPr kumimoji="0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Web Server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와의 연동을 위한 설정과 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JEUS 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서버의 </a:t>
                      </a:r>
                      <a:r>
                        <a:rPr kumimoji="0" lang="ko-KR" alt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관리툴에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대한 자세한 설명을 통해 관리자의 스킬 향상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(24H)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상세일정은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협의 후 결정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개발자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티맥스소프트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교육장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추후협의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제품공급업체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Performance Tuning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JEUS 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시스템의 최적화된 상태를 유지시켜 최상의 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Throughput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을 보장하는 설정 방법에 대한 교육 과정 </a:t>
                      </a:r>
                      <a:endParaRPr kumimoji="0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시스템 장애 발생시 조속히 그 원인을 규명하고 시스템을 복구하여 가장 좋은 해결책 도출 방법 교육</a:t>
                      </a:r>
                      <a:endParaRPr kumimoji="0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(16H)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상세일정은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협의 후 결정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개발자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티맥스소프트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교육장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추후협의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제품공급업체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4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Web Application Programming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JEUS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에서 실행되는 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Web Application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의 환경을 설정하고 관리하기 위한 교육 과정</a:t>
                      </a:r>
                      <a:endParaRPr kumimoji="0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서블릿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엔진의 동작원리와 관리 운영 방법을 익혀 개발에 유용하게 적용할 수 있으며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, JSP/</a:t>
                      </a:r>
                      <a:r>
                        <a:rPr kumimoji="0" lang="en-US" altLang="ko-K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Servlet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과 같은 </a:t>
                      </a:r>
                      <a:r>
                        <a:rPr kumimoji="0" lang="en-US" altLang="ko-K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Web Application</a:t>
                      </a:r>
                      <a:r>
                        <a:rPr kumimoji="0" lang="ko-KR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의 개발에 대한 능력 향상</a:t>
                      </a:r>
                      <a:endParaRPr kumimoji="0" lang="en-US" altLang="ko-K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(24H)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상세일정은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협의 후 결정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관리자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개발자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티맥스소프트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교육장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추후협의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제품공급업체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2. </a:t>
            </a:r>
            <a:r>
              <a:rPr lang="ko-KR" altLang="en-US" dirty="0" smtClean="0"/>
              <a:t>기술이전 방안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제안사는 시스템이</a:t>
            </a:r>
            <a:r>
              <a:rPr lang="ko-KR" altLang="ko-KR" smtClean="0"/>
              <a:t> 안정적으로 발전할 수 있도록 프로젝트 구축과 관련된 다양한 분야의 정보기술에 대한 지속적인 정보제공과 기술지원을 수행 하겠습니다.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기술이전 내역</a:t>
            </a:r>
          </a:p>
        </p:txBody>
      </p:sp>
      <p:graphicFrame>
        <p:nvGraphicFramePr>
          <p:cNvPr id="444421" name="Group 5"/>
          <p:cNvGraphicFramePr>
            <a:graphicFrameLocks noGrp="1"/>
          </p:cNvGraphicFramePr>
          <p:nvPr/>
        </p:nvGraphicFramePr>
        <p:xfrm>
          <a:off x="404813" y="2382838"/>
          <a:ext cx="6199187" cy="272153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분야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기술이전내용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기술이전 방법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S/W 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부문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WEB/WAS/TP S/W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설치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 기술에 대한 노하우 제공</a:t>
                      </a:r>
                    </a:p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S/W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성능 모니터링 방법 및 튜닝 방법 전수</a:t>
                      </a:r>
                    </a:p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장애 감지 및 예방 방법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복구 방법 전수</a:t>
                      </a:r>
                    </a:p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설계 및 구현에 대한 노하우 전수 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컨설팅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협의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메뉴얼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제공 </a:t>
                      </a:r>
                    </a:p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온라인 기술 지원</a:t>
                      </a:r>
                    </a:p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설치 시 전담조직 공동참여</a:t>
                      </a:r>
                    </a:p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운영 관련 교육 제공 및  기술 전수</a:t>
                      </a:r>
                    </a:p>
                    <a:p>
                      <a:pPr marL="185738" marR="0" lvl="0" indent="-9525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시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장애처리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공동 참여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개발팀 및 납품업체</a:t>
                      </a:r>
                    </a:p>
                  </a:txBody>
                  <a:tcPr marL="43200" marR="43200" marT="36000" marB="36000"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8CAEBA"/>
                </a:solidFill>
              </a:rPr>
              <a:t>Ⅴ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유지보수 방안</a:t>
            </a:r>
            <a:endParaRPr lang="ko-KR" altLang="en-US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유지보수 방안 개요</a:t>
            </a:r>
            <a:endParaRPr lang="en-US" altLang="ko-KR" dirty="0" smtClean="0"/>
          </a:p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유지보수 절차</a:t>
            </a:r>
            <a:endParaRPr lang="en-US" altLang="ko-KR" dirty="0" smtClean="0"/>
          </a:p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무상유지보수 상세내역  </a:t>
            </a:r>
            <a:endParaRPr lang="en-US" altLang="ko-KR" dirty="0" smtClean="0"/>
          </a:p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유상유지보수 상세내역</a:t>
            </a:r>
            <a:endParaRPr lang="en-US" altLang="ko-KR" dirty="0" smtClean="0"/>
          </a:p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장애 및 비상 지원 방안</a:t>
            </a:r>
            <a:endParaRPr lang="en-US" altLang="ko-KR" dirty="0" smtClean="0"/>
          </a:p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오류 복구 및 문제 해결 방안</a:t>
            </a:r>
            <a:endParaRPr lang="en-US" altLang="ko-KR" dirty="0" smtClean="0"/>
          </a:p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온라인 기술지원 사이트 운영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1. </a:t>
            </a:r>
            <a:r>
              <a:rPr lang="ko-KR" altLang="en-US" dirty="0" smtClean="0"/>
              <a:t>유지보수 방안 개요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제안사는</a:t>
            </a:r>
            <a:r>
              <a:rPr lang="ko-KR" altLang="en-US" dirty="0" smtClean="0"/>
              <a:t> 국내 원천 기술력을 확보하고 있을 뿐만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다년간의 숙련된 시스템 유지</a:t>
            </a:r>
            <a:r>
              <a:rPr lang="en-US" altLang="ko-KR" dirty="0" smtClean="0"/>
              <a:t>/</a:t>
            </a:r>
            <a:r>
              <a:rPr lang="ko-KR" altLang="en-US" dirty="0" smtClean="0"/>
              <a:t>보수 노하우를 보유하고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기본적으로 시스템의 안정적 운영을 위한 장애 처리</a:t>
            </a:r>
            <a:r>
              <a:rPr lang="en-US" altLang="ko-KR" dirty="0" smtClean="0"/>
              <a:t>/</a:t>
            </a:r>
            <a:r>
              <a:rPr lang="ko-KR" altLang="en-US" dirty="0" smtClean="0"/>
              <a:t>복구 지원에서 </a:t>
            </a:r>
            <a:r>
              <a:rPr lang="ko-KR" altLang="en-US" dirty="0" err="1" smtClean="0"/>
              <a:t>부터</a:t>
            </a:r>
            <a:r>
              <a:rPr lang="ko-KR" altLang="en-US" dirty="0" smtClean="0"/>
              <a:t> 시스템 성능 향상을 위한 튜닝 지원 그리고 현장 실무자들의 관리</a:t>
            </a:r>
            <a:r>
              <a:rPr lang="en-US" altLang="ko-KR" dirty="0" smtClean="0"/>
              <a:t>/</a:t>
            </a:r>
            <a:r>
              <a:rPr lang="ko-KR" altLang="en-US" dirty="0" smtClean="0"/>
              <a:t>개발 능력의 정예화를 위한 교육 지원까지 고객의 곁에서 적극적이고 입체적인 기술 지원을 펼치고 있습니다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04813" y="2324708"/>
            <a:ext cx="6192837" cy="227013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유지보수 방안</a:t>
            </a:r>
          </a:p>
        </p:txBody>
      </p:sp>
      <p:sp>
        <p:nvSpPr>
          <p:cNvPr id="53254" name="AutoShape 206"/>
          <p:cNvSpPr>
            <a:spLocks noChangeArrowheads="1"/>
          </p:cNvSpPr>
          <p:nvPr/>
        </p:nvSpPr>
        <p:spPr bwMode="auto">
          <a:xfrm>
            <a:off x="2143125" y="6680200"/>
            <a:ext cx="4310063" cy="1362075"/>
          </a:xfrm>
          <a:prstGeom prst="roundRect">
            <a:avLst>
              <a:gd name="adj" fmla="val 8273"/>
            </a:avLst>
          </a:prstGeom>
          <a:solidFill>
            <a:srgbClr val="E7EAED"/>
          </a:solidFill>
          <a:ln w="9525" algn="ctr">
            <a:noFill/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endParaRPr lang="ko-KR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5" name="AutoShape 206"/>
          <p:cNvSpPr>
            <a:spLocks noChangeArrowheads="1"/>
          </p:cNvSpPr>
          <p:nvPr/>
        </p:nvSpPr>
        <p:spPr bwMode="auto">
          <a:xfrm>
            <a:off x="2143125" y="8193088"/>
            <a:ext cx="4310063" cy="1195387"/>
          </a:xfrm>
          <a:prstGeom prst="roundRect">
            <a:avLst>
              <a:gd name="adj" fmla="val 8273"/>
            </a:avLst>
          </a:prstGeom>
          <a:solidFill>
            <a:srgbClr val="E7EAED"/>
          </a:solidFill>
          <a:ln w="9525" algn="ctr">
            <a:noFill/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endParaRPr lang="ko-KR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6" name="AutoShape 206"/>
          <p:cNvSpPr>
            <a:spLocks noChangeArrowheads="1"/>
          </p:cNvSpPr>
          <p:nvPr/>
        </p:nvSpPr>
        <p:spPr bwMode="auto">
          <a:xfrm>
            <a:off x="2143125" y="5395913"/>
            <a:ext cx="4310063" cy="1044575"/>
          </a:xfrm>
          <a:prstGeom prst="roundRect">
            <a:avLst>
              <a:gd name="adj" fmla="val 8273"/>
            </a:avLst>
          </a:prstGeom>
          <a:solidFill>
            <a:srgbClr val="E7EAED"/>
          </a:solidFill>
          <a:ln w="9525" algn="ctr">
            <a:noFill/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endParaRPr lang="ko-KR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7" name="AutoShape 206"/>
          <p:cNvSpPr>
            <a:spLocks noChangeArrowheads="1"/>
          </p:cNvSpPr>
          <p:nvPr/>
        </p:nvSpPr>
        <p:spPr bwMode="auto">
          <a:xfrm>
            <a:off x="2143125" y="3670300"/>
            <a:ext cx="4310063" cy="1498600"/>
          </a:xfrm>
          <a:prstGeom prst="roundRect">
            <a:avLst>
              <a:gd name="adj" fmla="val 8273"/>
            </a:avLst>
          </a:prstGeom>
          <a:solidFill>
            <a:srgbClr val="E7EAED"/>
          </a:solidFill>
          <a:ln w="9525" algn="ctr">
            <a:noFill/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/>
            <a:endParaRPr lang="ko-KR" altLang="ko-KR" sz="120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8" name="AutoShape 427"/>
          <p:cNvSpPr>
            <a:spLocks noChangeArrowheads="1"/>
          </p:cNvSpPr>
          <p:nvPr/>
        </p:nvSpPr>
        <p:spPr bwMode="auto">
          <a:xfrm>
            <a:off x="631825" y="3667125"/>
            <a:ext cx="1709738" cy="404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ABBF"/>
              </a:gs>
              <a:gs pos="100000">
                <a:srgbClr val="4E87A4"/>
              </a:gs>
            </a:gsLst>
            <a:lin ang="5400000" scaled="1"/>
          </a:gradFill>
          <a:ln w="9525" algn="ctr">
            <a:noFill/>
            <a:round/>
            <a:headEnd/>
            <a:tailEnd type="none" w="med" len="sm"/>
          </a:ln>
        </p:spPr>
        <p:txBody>
          <a:bodyPr wrap="none" lIns="0" tIns="72000" rIns="0" bIns="72000" anchor="ctr"/>
          <a:lstStyle/>
          <a:p>
            <a:pPr algn="ctr">
              <a:lnSpc>
                <a:spcPct val="80000"/>
              </a:lnSpc>
            </a:pPr>
            <a:r>
              <a:rPr lang="ko-KR" altLang="ko-KR" sz="11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유지보수 목표</a:t>
            </a:r>
            <a:endParaRPr lang="ko-KR" altLang="en-US" sz="110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53259" name="AutoShape 428"/>
          <p:cNvSpPr>
            <a:spLocks noChangeArrowheads="1"/>
          </p:cNvSpPr>
          <p:nvPr/>
        </p:nvSpPr>
        <p:spPr bwMode="auto">
          <a:xfrm>
            <a:off x="631825" y="5353050"/>
            <a:ext cx="1709738" cy="4048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ABBF"/>
              </a:gs>
              <a:gs pos="100000">
                <a:srgbClr val="4E87A4"/>
              </a:gs>
            </a:gsLst>
            <a:lin ang="5400000" scaled="1"/>
          </a:gradFill>
          <a:ln w="9525" algn="ctr">
            <a:noFill/>
            <a:round/>
            <a:headEnd/>
            <a:tailEnd type="none" w="med" len="sm"/>
          </a:ln>
        </p:spPr>
        <p:txBody>
          <a:bodyPr wrap="none" lIns="0" tIns="72000" rIns="0" bIns="72000" anchor="ctr"/>
          <a:lstStyle/>
          <a:p>
            <a:pPr algn="ctr">
              <a:lnSpc>
                <a:spcPct val="80000"/>
              </a:lnSpc>
            </a:pPr>
            <a:r>
              <a:rPr lang="ko-KR" altLang="ko-KR" sz="11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유지보수 </a:t>
            </a:r>
            <a:r>
              <a:rPr lang="ko-KR" altLang="en-US" sz="11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전략</a:t>
            </a:r>
          </a:p>
        </p:txBody>
      </p:sp>
      <p:sp>
        <p:nvSpPr>
          <p:cNvPr id="53260" name="AutoShape 429"/>
          <p:cNvSpPr>
            <a:spLocks noChangeArrowheads="1"/>
          </p:cNvSpPr>
          <p:nvPr/>
        </p:nvSpPr>
        <p:spPr bwMode="auto">
          <a:xfrm>
            <a:off x="630238" y="6646863"/>
            <a:ext cx="1709737" cy="40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ABBF"/>
              </a:gs>
              <a:gs pos="100000">
                <a:srgbClr val="4E87A4"/>
              </a:gs>
            </a:gsLst>
            <a:lin ang="5400000" scaled="1"/>
          </a:gradFill>
          <a:ln w="9525" algn="ctr">
            <a:noFill/>
            <a:round/>
            <a:headEnd/>
            <a:tailEnd type="none" w="med" len="sm"/>
          </a:ln>
        </p:spPr>
        <p:txBody>
          <a:bodyPr wrap="none" lIns="0" tIns="72000" rIns="0" bIns="72000" anchor="ctr"/>
          <a:lstStyle/>
          <a:p>
            <a:pPr algn="ctr">
              <a:lnSpc>
                <a:spcPct val="80000"/>
              </a:lnSpc>
            </a:pPr>
            <a:r>
              <a:rPr lang="ko-KR" altLang="en-US" sz="11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유지보수 지원방안</a:t>
            </a:r>
          </a:p>
        </p:txBody>
      </p:sp>
      <p:sp>
        <p:nvSpPr>
          <p:cNvPr id="53261" name="AutoShape 430"/>
          <p:cNvSpPr>
            <a:spLocks noChangeArrowheads="1"/>
          </p:cNvSpPr>
          <p:nvPr/>
        </p:nvSpPr>
        <p:spPr bwMode="auto">
          <a:xfrm>
            <a:off x="630238" y="8193088"/>
            <a:ext cx="1709737" cy="40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ABBF"/>
              </a:gs>
              <a:gs pos="100000">
                <a:srgbClr val="4E87A4"/>
              </a:gs>
            </a:gsLst>
            <a:lin ang="5400000" scaled="1"/>
          </a:gradFill>
          <a:ln w="9525" algn="ctr">
            <a:noFill/>
            <a:round/>
            <a:headEnd/>
            <a:tailEnd type="none" w="med" len="sm"/>
          </a:ln>
        </p:spPr>
        <p:txBody>
          <a:bodyPr wrap="none" lIns="0" tIns="72000" rIns="0" bIns="72000" anchor="ctr"/>
          <a:lstStyle/>
          <a:p>
            <a:pPr algn="ctr">
              <a:lnSpc>
                <a:spcPct val="80000"/>
              </a:lnSpc>
            </a:pPr>
            <a:r>
              <a:rPr lang="ko-KR" altLang="en-US" sz="11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유지보수 방법</a:t>
            </a:r>
          </a:p>
        </p:txBody>
      </p:sp>
      <p:sp>
        <p:nvSpPr>
          <p:cNvPr id="53262" name="AutoShape 433"/>
          <p:cNvSpPr>
            <a:spLocks noChangeArrowheads="1"/>
          </p:cNvSpPr>
          <p:nvPr/>
        </p:nvSpPr>
        <p:spPr bwMode="auto">
          <a:xfrm>
            <a:off x="2825750" y="3832225"/>
            <a:ext cx="1527175" cy="571500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최적의 시스템 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운영환경 유지</a:t>
            </a:r>
          </a:p>
        </p:txBody>
      </p:sp>
      <p:sp>
        <p:nvSpPr>
          <p:cNvPr id="53263" name="AutoShape 434"/>
          <p:cNvSpPr>
            <a:spLocks noChangeArrowheads="1"/>
          </p:cNvSpPr>
          <p:nvPr/>
        </p:nvSpPr>
        <p:spPr bwMode="auto">
          <a:xfrm>
            <a:off x="2824163" y="4478338"/>
            <a:ext cx="1527175" cy="571500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시스템 운영</a:t>
            </a:r>
            <a:r>
              <a:rPr lang="en-US" altLang="ko-KR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/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유지 노력 최소화</a:t>
            </a:r>
          </a:p>
        </p:txBody>
      </p:sp>
      <p:sp>
        <p:nvSpPr>
          <p:cNvPr id="53264" name="AutoShape 435"/>
          <p:cNvSpPr>
            <a:spLocks noChangeArrowheads="1"/>
          </p:cNvSpPr>
          <p:nvPr/>
        </p:nvSpPr>
        <p:spPr bwMode="auto">
          <a:xfrm>
            <a:off x="4471988" y="3832225"/>
            <a:ext cx="1527175" cy="571500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en-US" altLang="ko-KR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24X365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안정적인 시스템</a:t>
            </a:r>
          </a:p>
        </p:txBody>
      </p:sp>
      <p:sp>
        <p:nvSpPr>
          <p:cNvPr id="53265" name="AutoShape 436"/>
          <p:cNvSpPr>
            <a:spLocks noChangeArrowheads="1"/>
          </p:cNvSpPr>
          <p:nvPr/>
        </p:nvSpPr>
        <p:spPr bwMode="auto">
          <a:xfrm>
            <a:off x="4470400" y="4478338"/>
            <a:ext cx="1527175" cy="571500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변경 및 확장이  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용이한 시스템 </a:t>
            </a:r>
          </a:p>
        </p:txBody>
      </p:sp>
      <p:sp>
        <p:nvSpPr>
          <p:cNvPr id="53266" name="Freeform 437"/>
          <p:cNvSpPr>
            <a:spLocks/>
          </p:cNvSpPr>
          <p:nvPr/>
        </p:nvSpPr>
        <p:spPr bwMode="auto">
          <a:xfrm>
            <a:off x="4508500" y="5424488"/>
            <a:ext cx="1787525" cy="247650"/>
          </a:xfrm>
          <a:custGeom>
            <a:avLst/>
            <a:gdLst>
              <a:gd name="T0" fmla="*/ 0 w 1877"/>
              <a:gd name="T1" fmla="*/ 2147483647 h 72"/>
              <a:gd name="T2" fmla="*/ 2147483647 w 1877"/>
              <a:gd name="T3" fmla="*/ 0 h 72"/>
              <a:gd name="T4" fmla="*/ 2147483647 w 1877"/>
              <a:gd name="T5" fmla="*/ 2147483647 h 72"/>
              <a:gd name="T6" fmla="*/ 0 60000 65536"/>
              <a:gd name="T7" fmla="*/ 0 60000 65536"/>
              <a:gd name="T8" fmla="*/ 0 60000 65536"/>
              <a:gd name="T9" fmla="*/ 0 w 1877"/>
              <a:gd name="T10" fmla="*/ 0 h 72"/>
              <a:gd name="T11" fmla="*/ 1877 w 1877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7" h="72">
                <a:moveTo>
                  <a:pt x="0" y="72"/>
                </a:moveTo>
                <a:lnTo>
                  <a:pt x="79" y="0"/>
                </a:lnTo>
                <a:lnTo>
                  <a:pt x="1877" y="1"/>
                </a:lnTo>
              </a:path>
            </a:pathLst>
          </a:custGeom>
          <a:noFill/>
          <a:ln w="19050" cap="flat" cmpd="sng">
            <a:solidFill>
              <a:srgbClr val="4A5D82"/>
            </a:solidFill>
            <a:prstDash val="dash"/>
            <a:round/>
            <a:headEnd type="none" w="med" len="med"/>
            <a:tailEnd type="oval" w="sm" len="sm"/>
          </a:ln>
        </p:spPr>
        <p:txBody>
          <a:bodyPr anchor="ctr">
            <a:spAutoFit/>
          </a:bodyPr>
          <a:lstStyle/>
          <a:p>
            <a:endParaRPr lang="ko-KR" altLang="en-US" sz="10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67" name="Freeform 438"/>
          <p:cNvSpPr>
            <a:spLocks/>
          </p:cNvSpPr>
          <p:nvPr/>
        </p:nvSpPr>
        <p:spPr bwMode="auto">
          <a:xfrm flipV="1">
            <a:off x="2460625" y="5459413"/>
            <a:ext cx="1484313" cy="247650"/>
          </a:xfrm>
          <a:custGeom>
            <a:avLst/>
            <a:gdLst>
              <a:gd name="T0" fmla="*/ 2147483647 w 1119"/>
              <a:gd name="T1" fmla="*/ 0 h 96"/>
              <a:gd name="T2" fmla="*/ 2147483647 w 1119"/>
              <a:gd name="T3" fmla="*/ 2147483647 h 96"/>
              <a:gd name="T4" fmla="*/ 0 w 1119"/>
              <a:gd name="T5" fmla="*/ 2147483647 h 96"/>
              <a:gd name="T6" fmla="*/ 0 60000 65536"/>
              <a:gd name="T7" fmla="*/ 0 60000 65536"/>
              <a:gd name="T8" fmla="*/ 0 60000 65536"/>
              <a:gd name="T9" fmla="*/ 0 w 1119"/>
              <a:gd name="T10" fmla="*/ 0 h 96"/>
              <a:gd name="T11" fmla="*/ 1119 w 1119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9" h="96">
                <a:moveTo>
                  <a:pt x="1119" y="0"/>
                </a:moveTo>
                <a:lnTo>
                  <a:pt x="1063" y="96"/>
                </a:lnTo>
                <a:lnTo>
                  <a:pt x="0" y="96"/>
                </a:lnTo>
              </a:path>
            </a:pathLst>
          </a:custGeom>
          <a:noFill/>
          <a:ln w="19050" cap="flat" cmpd="sng">
            <a:solidFill>
              <a:srgbClr val="4A5D82"/>
            </a:solidFill>
            <a:prstDash val="dash"/>
            <a:round/>
            <a:headEnd type="none" w="med" len="med"/>
            <a:tailEnd type="oval" w="sm" len="sm"/>
          </a:ln>
        </p:spPr>
        <p:txBody>
          <a:bodyPr anchor="ctr">
            <a:spAutoFit/>
          </a:bodyPr>
          <a:lstStyle/>
          <a:p>
            <a:endParaRPr lang="ko-KR" altLang="en-US" sz="10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68" name="Rectangle 440"/>
          <p:cNvSpPr>
            <a:spLocks noChangeArrowheads="1"/>
          </p:cNvSpPr>
          <p:nvPr/>
        </p:nvSpPr>
        <p:spPr bwMode="auto">
          <a:xfrm>
            <a:off x="4598988" y="5621338"/>
            <a:ext cx="1673225" cy="1381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1000" smtClean="0">
                <a:solidFill>
                  <a:srgbClr val="4A5D82"/>
                </a:solidFill>
                <a:latin typeface="맑은 고딕" pitchFamily="50" charset="-127"/>
                <a:ea typeface="맑은 고딕" pitchFamily="50" charset="-127"/>
              </a:rPr>
              <a:t>시스템 유지보수 및 운용지원</a:t>
            </a:r>
          </a:p>
        </p:txBody>
      </p:sp>
      <p:sp>
        <p:nvSpPr>
          <p:cNvPr id="53269" name="Rectangle 441"/>
          <p:cNvSpPr>
            <a:spLocks noChangeArrowheads="1"/>
          </p:cNvSpPr>
          <p:nvPr/>
        </p:nvSpPr>
        <p:spPr bwMode="auto">
          <a:xfrm>
            <a:off x="2508250" y="5648325"/>
            <a:ext cx="1289050" cy="1381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1000" smtClean="0">
                <a:solidFill>
                  <a:srgbClr val="4A5D82"/>
                </a:solidFill>
                <a:latin typeface="맑은 고딕" pitchFamily="50" charset="-127"/>
                <a:ea typeface="맑은 고딕" pitchFamily="50" charset="-127"/>
              </a:rPr>
              <a:t>원천 기술</a:t>
            </a:r>
            <a:r>
              <a:rPr lang="en-US" altLang="en-US" sz="1000" smtClean="0">
                <a:solidFill>
                  <a:srgbClr val="4A5D82"/>
                </a:solidFill>
                <a:latin typeface="맑은 고딕" pitchFamily="50" charset="-127"/>
                <a:ea typeface="맑은 고딕" pitchFamily="50" charset="-127"/>
              </a:rPr>
              <a:t> 서비스 제공</a:t>
            </a:r>
          </a:p>
        </p:txBody>
      </p:sp>
      <p:sp>
        <p:nvSpPr>
          <p:cNvPr id="53270" name="AutoShape 442"/>
          <p:cNvSpPr>
            <a:spLocks noChangeArrowheads="1"/>
          </p:cNvSpPr>
          <p:nvPr/>
        </p:nvSpPr>
        <p:spPr bwMode="auto">
          <a:xfrm>
            <a:off x="2640013" y="8299450"/>
            <a:ext cx="1044575" cy="433388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en-US" altLang="ko-KR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Call Center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운영</a:t>
            </a:r>
          </a:p>
        </p:txBody>
      </p:sp>
      <p:sp>
        <p:nvSpPr>
          <p:cNvPr id="53271" name="AutoShape 443"/>
          <p:cNvSpPr>
            <a:spLocks noChangeArrowheads="1"/>
          </p:cNvSpPr>
          <p:nvPr/>
        </p:nvSpPr>
        <p:spPr bwMode="auto">
          <a:xfrm>
            <a:off x="3917950" y="8299450"/>
            <a:ext cx="1044575" cy="433388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전담관리자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서비스</a:t>
            </a:r>
          </a:p>
        </p:txBody>
      </p:sp>
      <p:sp>
        <p:nvSpPr>
          <p:cNvPr id="53272" name="AutoShape 444"/>
          <p:cNvSpPr>
            <a:spLocks noChangeArrowheads="1"/>
          </p:cNvSpPr>
          <p:nvPr/>
        </p:nvSpPr>
        <p:spPr bwMode="auto">
          <a:xfrm>
            <a:off x="5195888" y="8299450"/>
            <a:ext cx="1044575" cy="433388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예방점검 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서비스</a:t>
            </a:r>
          </a:p>
        </p:txBody>
      </p:sp>
      <p:sp>
        <p:nvSpPr>
          <p:cNvPr id="53273" name="AutoShape 445"/>
          <p:cNvSpPr>
            <a:spLocks noChangeArrowheads="1"/>
          </p:cNvSpPr>
          <p:nvPr/>
        </p:nvSpPr>
        <p:spPr bwMode="auto">
          <a:xfrm>
            <a:off x="3287713" y="8810625"/>
            <a:ext cx="1044575" cy="433388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원천 기술 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서비스</a:t>
            </a:r>
          </a:p>
        </p:txBody>
      </p:sp>
      <p:sp>
        <p:nvSpPr>
          <p:cNvPr id="53274" name="AutoShape 446"/>
          <p:cNvSpPr>
            <a:spLocks noChangeArrowheads="1"/>
          </p:cNvSpPr>
          <p:nvPr/>
        </p:nvSpPr>
        <p:spPr bwMode="auto">
          <a:xfrm>
            <a:off x="4548188" y="8810625"/>
            <a:ext cx="1044575" cy="433388"/>
          </a:xfrm>
          <a:prstGeom prst="roundRect">
            <a:avLst>
              <a:gd name="adj" fmla="val 7213"/>
            </a:avLst>
          </a:prstGeom>
          <a:gradFill rotWithShape="0">
            <a:gsLst>
              <a:gs pos="0">
                <a:srgbClr val="DFE1D0"/>
              </a:gs>
              <a:gs pos="100000">
                <a:srgbClr val="C8CBAD"/>
              </a:gs>
            </a:gsLst>
            <a:lin ang="2700000" scaled="1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43200" tIns="36000" rIns="43200" bIns="36000" anchor="ctr"/>
          <a:lstStyle/>
          <a:p>
            <a:pPr algn="ctr" latinLnBrk="0"/>
            <a:r>
              <a:rPr lang="en-US" altLang="ko-KR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24 X 365 </a:t>
            </a:r>
          </a:p>
          <a:p>
            <a:pPr algn="ctr" latinLnBrk="0"/>
            <a:r>
              <a:rPr lang="ko-KR" altLang="en-US" sz="1000" smtClean="0">
                <a:solidFill>
                  <a:srgbClr val="292929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서비스</a:t>
            </a:r>
          </a:p>
        </p:txBody>
      </p:sp>
      <p:sp>
        <p:nvSpPr>
          <p:cNvPr id="53275" name="AutoShape 447"/>
          <p:cNvSpPr>
            <a:spLocks noChangeArrowheads="1"/>
          </p:cNvSpPr>
          <p:nvPr/>
        </p:nvSpPr>
        <p:spPr bwMode="auto">
          <a:xfrm>
            <a:off x="2482850" y="6756400"/>
            <a:ext cx="1908175" cy="1201738"/>
          </a:xfrm>
          <a:prstGeom prst="roundRect">
            <a:avLst>
              <a:gd name="adj" fmla="val 7778"/>
            </a:avLst>
          </a:prstGeom>
          <a:solidFill>
            <a:srgbClr val="81ACC1"/>
          </a:solidFill>
          <a:ln w="19050" algn="ctr">
            <a:noFill/>
            <a:round/>
            <a:headEnd/>
            <a:tailEnd/>
          </a:ln>
        </p:spPr>
        <p:txBody>
          <a:bodyPr lIns="43200" tIns="36000" rIns="43200" bIns="36000"/>
          <a:lstStyle/>
          <a:p>
            <a:pPr algn="ctr" latinLnBrk="0"/>
            <a:r>
              <a:rPr lang="en-US" altLang="en-US" sz="10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무상 유지보수</a:t>
            </a:r>
          </a:p>
        </p:txBody>
      </p:sp>
      <p:sp>
        <p:nvSpPr>
          <p:cNvPr id="53276" name="Rectangle 448"/>
          <p:cNvSpPr>
            <a:spLocks noChangeArrowheads="1"/>
          </p:cNvSpPr>
          <p:nvPr/>
        </p:nvSpPr>
        <p:spPr bwMode="auto">
          <a:xfrm>
            <a:off x="2570163" y="7059613"/>
            <a:ext cx="1733550" cy="790575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</p:spPr>
        <p:txBody>
          <a:bodyPr lIns="43200" tIns="36000" rIns="43200" bIns="36000" anchor="ctr"/>
          <a:lstStyle/>
          <a:p>
            <a:pPr marL="139700" indent="-139700" fontAlgn="ctr" latinLnBrk="0">
              <a:lnSpc>
                <a:spcPct val="80000"/>
              </a:lnSpc>
              <a:spcAft>
                <a:spcPct val="20000"/>
              </a:spcAft>
              <a:buClr>
                <a:srgbClr val="638CAD"/>
              </a:buClr>
              <a:buFontTx/>
              <a:buChar char="•"/>
            </a:pPr>
            <a:r>
              <a:rPr lang="en-US" altLang="ko-KR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검수후 </a:t>
            </a:r>
            <a:r>
              <a:rPr lang="en-US" altLang="ko-KR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년간 무상기술지원</a:t>
            </a:r>
          </a:p>
          <a:p>
            <a:pPr marL="139700" indent="-139700" fontAlgn="ctr" latinLnBrk="0">
              <a:lnSpc>
                <a:spcPct val="80000"/>
              </a:lnSpc>
              <a:spcAft>
                <a:spcPct val="20000"/>
              </a:spcAft>
              <a:buClr>
                <a:srgbClr val="638CAD"/>
              </a:buClr>
              <a:buFontTx/>
              <a:buChar char="•"/>
            </a:pP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S/W</a:t>
            </a: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의 하자보수</a:t>
            </a:r>
          </a:p>
          <a:p>
            <a:pPr marL="139700" indent="-139700" fontAlgn="ctr" latinLnBrk="0">
              <a:lnSpc>
                <a:spcPct val="80000"/>
              </a:lnSpc>
              <a:spcAft>
                <a:spcPct val="20000"/>
              </a:spcAft>
              <a:buClr>
                <a:srgbClr val="638CAD"/>
              </a:buClr>
              <a:buFontTx/>
              <a:buChar char="•"/>
            </a:pP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긴밀한 연락체제 유지</a:t>
            </a:r>
          </a:p>
          <a:p>
            <a:pPr marL="139700" indent="-139700" fontAlgn="ctr" latinLnBrk="0">
              <a:lnSpc>
                <a:spcPct val="80000"/>
              </a:lnSpc>
              <a:spcAft>
                <a:spcPct val="20000"/>
              </a:spcAft>
              <a:buClr>
                <a:srgbClr val="638CAD"/>
              </a:buClr>
              <a:buFontTx/>
              <a:buChar char="•"/>
            </a:pP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하자발생시 신속지원</a:t>
            </a:r>
          </a:p>
        </p:txBody>
      </p:sp>
      <p:sp>
        <p:nvSpPr>
          <p:cNvPr id="53277" name="AutoShape 449"/>
          <p:cNvSpPr>
            <a:spLocks noChangeArrowheads="1"/>
          </p:cNvSpPr>
          <p:nvPr/>
        </p:nvSpPr>
        <p:spPr bwMode="auto">
          <a:xfrm>
            <a:off x="4465638" y="6756400"/>
            <a:ext cx="1908175" cy="1201738"/>
          </a:xfrm>
          <a:prstGeom prst="roundRect">
            <a:avLst>
              <a:gd name="adj" fmla="val 7778"/>
            </a:avLst>
          </a:prstGeom>
          <a:solidFill>
            <a:srgbClr val="81ACC1"/>
          </a:solidFill>
          <a:ln w="19050" algn="ctr">
            <a:noFill/>
            <a:round/>
            <a:headEnd/>
            <a:tailEnd/>
          </a:ln>
        </p:spPr>
        <p:txBody>
          <a:bodyPr lIns="43200" tIns="36000" rIns="43200" bIns="36000"/>
          <a:lstStyle/>
          <a:p>
            <a:pPr algn="ctr" latinLnBrk="0"/>
            <a:r>
              <a:rPr lang="ko-KR" altLang="en-US" sz="10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유</a:t>
            </a:r>
            <a:r>
              <a:rPr lang="en-US" altLang="en-US" sz="10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상 유지보수</a:t>
            </a:r>
          </a:p>
        </p:txBody>
      </p:sp>
      <p:sp>
        <p:nvSpPr>
          <p:cNvPr id="53278" name="Rectangle 450"/>
          <p:cNvSpPr>
            <a:spLocks noChangeArrowheads="1"/>
          </p:cNvSpPr>
          <p:nvPr/>
        </p:nvSpPr>
        <p:spPr bwMode="auto">
          <a:xfrm>
            <a:off x="4552950" y="7059613"/>
            <a:ext cx="1733550" cy="790575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</p:spPr>
        <p:txBody>
          <a:bodyPr lIns="43200" tIns="36000" rIns="43200" bIns="36000" anchor="ctr"/>
          <a:lstStyle/>
          <a:p>
            <a:pPr marL="139700" indent="-139700" fontAlgn="ctr" latinLnBrk="0">
              <a:lnSpc>
                <a:spcPct val="80000"/>
              </a:lnSpc>
              <a:spcAft>
                <a:spcPct val="20000"/>
              </a:spcAft>
              <a:buClr>
                <a:srgbClr val="638CAD"/>
              </a:buClr>
              <a:buFontTx/>
              <a:buChar char="•"/>
            </a:pP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별도 계약에 의거 지원</a:t>
            </a:r>
          </a:p>
          <a:p>
            <a:pPr marL="139700" indent="-139700" fontAlgn="ctr" latinLnBrk="0">
              <a:lnSpc>
                <a:spcPct val="80000"/>
              </a:lnSpc>
              <a:spcAft>
                <a:spcPct val="20000"/>
              </a:spcAft>
              <a:buClr>
                <a:srgbClr val="638CAD"/>
              </a:buClr>
              <a:buFontTx/>
              <a:buChar char="•"/>
            </a:pP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정기적인 예방 유지보수</a:t>
            </a:r>
          </a:p>
          <a:p>
            <a:pPr marL="139700" indent="-139700" fontAlgn="ctr" latinLnBrk="0">
              <a:lnSpc>
                <a:spcPct val="80000"/>
              </a:lnSpc>
              <a:spcAft>
                <a:spcPct val="20000"/>
              </a:spcAft>
              <a:buClr>
                <a:srgbClr val="638CAD"/>
              </a:buClr>
              <a:buFontTx/>
              <a:buChar char="•"/>
            </a:pPr>
            <a:r>
              <a:rPr lang="ko-KR" altLang="en-US" sz="900" smtClean="0">
                <a:solidFill>
                  <a:srgbClr val="111111"/>
                </a:solidFill>
                <a:latin typeface="맑은 고딕" pitchFamily="50" charset="-127"/>
                <a:ea typeface="맑은 고딕" pitchFamily="50" charset="-127"/>
              </a:rPr>
              <a:t> 시스템 운영관련 교육지원</a:t>
            </a:r>
          </a:p>
          <a:p>
            <a:pPr marL="139700" indent="-139700" fontAlgn="ctr" latinLnBrk="0">
              <a:lnSpc>
                <a:spcPct val="80000"/>
              </a:lnSpc>
              <a:spcAft>
                <a:spcPct val="20000"/>
              </a:spcAft>
              <a:buClr>
                <a:srgbClr val="638CAD"/>
              </a:buClr>
              <a:buFontTx/>
              <a:buChar char="•"/>
            </a:pPr>
            <a:endParaRPr lang="en-US" altLang="ko-KR" sz="900" smtClean="0">
              <a:solidFill>
                <a:srgbClr val="11111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 flipH="1">
            <a:off x="2620963" y="2946400"/>
            <a:ext cx="214312" cy="101600"/>
            <a:chOff x="410" y="2588"/>
            <a:chExt cx="157" cy="75"/>
          </a:xfrm>
        </p:grpSpPr>
        <p:sp>
          <p:nvSpPr>
            <p:cNvPr id="53285" name="Freeform 16"/>
            <p:cNvSpPr>
              <a:spLocks/>
            </p:cNvSpPr>
            <p:nvPr/>
          </p:nvSpPr>
          <p:spPr bwMode="auto">
            <a:xfrm>
              <a:off x="410" y="2588"/>
              <a:ext cx="74" cy="75"/>
            </a:xfrm>
            <a:custGeom>
              <a:avLst/>
              <a:gdLst>
                <a:gd name="T0" fmla="*/ 0 w 49"/>
                <a:gd name="T1" fmla="*/ 72 h 50"/>
                <a:gd name="T2" fmla="*/ 228 w 49"/>
                <a:gd name="T3" fmla="*/ 288 h 50"/>
                <a:gd name="T4" fmla="*/ 62 w 49"/>
                <a:gd name="T5" fmla="*/ 288 h 50"/>
                <a:gd name="T6" fmla="*/ 156 w 49"/>
                <a:gd name="T7" fmla="*/ 381 h 50"/>
                <a:gd name="T8" fmla="*/ 385 w 49"/>
                <a:gd name="T9" fmla="*/ 381 h 50"/>
                <a:gd name="T10" fmla="*/ 385 w 49"/>
                <a:gd name="T11" fmla="*/ 153 h 50"/>
                <a:gd name="T12" fmla="*/ 291 w 49"/>
                <a:gd name="T13" fmla="*/ 72 h 50"/>
                <a:gd name="T14" fmla="*/ 291 w 49"/>
                <a:gd name="T15" fmla="*/ 230 h 50"/>
                <a:gd name="T16" fmla="*/ 62 w 49"/>
                <a:gd name="T17" fmla="*/ 0 h 50"/>
                <a:gd name="T18" fmla="*/ 0 w 49"/>
                <a:gd name="T19" fmla="*/ 72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0"/>
                <a:gd name="T32" fmla="*/ 49 w 49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0">
                  <a:moveTo>
                    <a:pt x="0" y="9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0" y="38"/>
                    <a:pt x="8" y="38"/>
                    <a:pt x="8" y="38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20"/>
                    <a:pt x="37" y="3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336699"/>
            </a:solidFill>
            <a:ln w="3175">
              <a:noFill/>
              <a:round/>
              <a:headEnd/>
              <a:tailEnd/>
            </a:ln>
          </p:spPr>
          <p:txBody>
            <a:bodyPr vert="eaVert" wrap="none" tIns="46800"/>
            <a:lstStyle/>
            <a:p>
              <a:endParaRPr lang="ko-KR" altLang="en-US" sz="1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3286" name="Freeform 17"/>
            <p:cNvSpPr>
              <a:spLocks/>
            </p:cNvSpPr>
            <p:nvPr/>
          </p:nvSpPr>
          <p:spPr bwMode="auto">
            <a:xfrm>
              <a:off x="493" y="2588"/>
              <a:ext cx="74" cy="75"/>
            </a:xfrm>
            <a:custGeom>
              <a:avLst/>
              <a:gdLst>
                <a:gd name="T0" fmla="*/ 0 w 49"/>
                <a:gd name="T1" fmla="*/ 72 h 50"/>
                <a:gd name="T2" fmla="*/ 228 w 49"/>
                <a:gd name="T3" fmla="*/ 288 h 50"/>
                <a:gd name="T4" fmla="*/ 62 w 49"/>
                <a:gd name="T5" fmla="*/ 288 h 50"/>
                <a:gd name="T6" fmla="*/ 156 w 49"/>
                <a:gd name="T7" fmla="*/ 381 h 50"/>
                <a:gd name="T8" fmla="*/ 385 w 49"/>
                <a:gd name="T9" fmla="*/ 381 h 50"/>
                <a:gd name="T10" fmla="*/ 385 w 49"/>
                <a:gd name="T11" fmla="*/ 153 h 50"/>
                <a:gd name="T12" fmla="*/ 291 w 49"/>
                <a:gd name="T13" fmla="*/ 72 h 50"/>
                <a:gd name="T14" fmla="*/ 291 w 49"/>
                <a:gd name="T15" fmla="*/ 230 h 50"/>
                <a:gd name="T16" fmla="*/ 62 w 49"/>
                <a:gd name="T17" fmla="*/ 0 h 50"/>
                <a:gd name="T18" fmla="*/ 0 w 49"/>
                <a:gd name="T19" fmla="*/ 72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0"/>
                <a:gd name="T32" fmla="*/ 49 w 49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0">
                  <a:moveTo>
                    <a:pt x="0" y="9"/>
                  </a:moveTo>
                  <a:cubicBezTo>
                    <a:pt x="29" y="38"/>
                    <a:pt x="29" y="38"/>
                    <a:pt x="29" y="38"/>
                  </a:cubicBezTo>
                  <a:cubicBezTo>
                    <a:pt x="20" y="38"/>
                    <a:pt x="8" y="38"/>
                    <a:pt x="8" y="38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20"/>
                    <a:pt x="37" y="3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336699"/>
            </a:solidFill>
            <a:ln w="3175">
              <a:noFill/>
              <a:round/>
              <a:headEnd/>
              <a:tailEnd/>
            </a:ln>
          </p:spPr>
          <p:txBody>
            <a:bodyPr vert="eaVert" wrap="none" tIns="46800"/>
            <a:lstStyle/>
            <a:p>
              <a:endParaRPr lang="ko-KR" altLang="en-US" sz="1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3280" name="Rectangle 454"/>
          <p:cNvSpPr>
            <a:spLocks noChangeArrowheads="1"/>
          </p:cNvSpPr>
          <p:nvPr/>
        </p:nvSpPr>
        <p:spPr bwMode="auto">
          <a:xfrm>
            <a:off x="2962275" y="2832100"/>
            <a:ext cx="34909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/>
          <a:lstStyle/>
          <a:p>
            <a:pPr algn="r"/>
            <a:r>
              <a:rPr lang="ko-KR" altLang="en-US" sz="1200" b="1" i="1" smtClean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rPr>
              <a:t>무중단</a:t>
            </a:r>
            <a:r>
              <a:rPr lang="en-US" altLang="ko-KR" sz="1200" b="1" i="1" smtClean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rPr>
              <a:t>(Non-stop)</a:t>
            </a:r>
            <a:r>
              <a:rPr lang="ko-KR" altLang="en-US" sz="1200" b="1" i="1" smtClean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rPr>
              <a:t>의 신뢰성</a:t>
            </a:r>
            <a:r>
              <a:rPr lang="en-US" altLang="ko-KR" sz="1200" b="1" i="1" smtClean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rPr>
              <a:t>(Trust)</a:t>
            </a:r>
            <a:r>
              <a:rPr lang="ko-KR" altLang="en-US" sz="1200" b="1" i="1" smtClean="0">
                <a:solidFill>
                  <a:srgbClr val="2E5061"/>
                </a:solidFill>
                <a:latin typeface="맑은 고딕" pitchFamily="50" charset="-127"/>
                <a:ea typeface="맑은 고딕" pitchFamily="50" charset="-127"/>
              </a:rPr>
              <a:t>있는 서비스 지원</a:t>
            </a:r>
          </a:p>
        </p:txBody>
      </p:sp>
      <p:pic>
        <p:nvPicPr>
          <p:cNvPr id="53281" name="Picture 14" descr="그림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25600"/>
          <a:stretch>
            <a:fillRect/>
          </a:stretch>
        </p:blipFill>
        <p:spPr bwMode="auto">
          <a:xfrm>
            <a:off x="457200" y="3130550"/>
            <a:ext cx="6146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2" name="AutoShape 439"/>
          <p:cNvSpPr>
            <a:spLocks noChangeArrowheads="1"/>
          </p:cNvSpPr>
          <p:nvPr/>
        </p:nvSpPr>
        <p:spPr bwMode="auto">
          <a:xfrm>
            <a:off x="4033838" y="5622925"/>
            <a:ext cx="428625" cy="396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9" y="10800"/>
                </a:moveTo>
                <a:cubicBezTo>
                  <a:pt x="609" y="16428"/>
                  <a:pt x="5172" y="20991"/>
                  <a:pt x="10800" y="20991"/>
                </a:cubicBezTo>
                <a:cubicBezTo>
                  <a:pt x="16428" y="20991"/>
                  <a:pt x="20991" y="16428"/>
                  <a:pt x="20991" y="10800"/>
                </a:cubicBezTo>
                <a:cubicBezTo>
                  <a:pt x="20991" y="5172"/>
                  <a:pt x="16428" y="609"/>
                  <a:pt x="10800" y="609"/>
                </a:cubicBezTo>
                <a:cubicBezTo>
                  <a:pt x="5172" y="609"/>
                  <a:pt x="609" y="5172"/>
                  <a:pt x="609" y="10800"/>
                </a:cubicBezTo>
                <a:close/>
              </a:path>
            </a:pathLst>
          </a:custGeom>
          <a:solidFill>
            <a:srgbClr val="8CAEB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0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83" name="Line 457"/>
          <p:cNvSpPr>
            <a:spLocks noChangeShapeType="1"/>
          </p:cNvSpPr>
          <p:nvPr/>
        </p:nvSpPr>
        <p:spPr bwMode="auto">
          <a:xfrm>
            <a:off x="4260850" y="6011863"/>
            <a:ext cx="0" cy="150812"/>
          </a:xfrm>
          <a:prstGeom prst="line">
            <a:avLst/>
          </a:prstGeom>
          <a:noFill/>
          <a:ln w="19050">
            <a:solidFill>
              <a:srgbClr val="4A5D82"/>
            </a:solidFill>
            <a:prstDash val="dash"/>
            <a:round/>
            <a:headEnd/>
            <a:tailEnd type="oval" w="sm" len="sm"/>
          </a:ln>
        </p:spPr>
        <p:txBody>
          <a:bodyPr anchor="ctr">
            <a:spAutoFit/>
          </a:bodyPr>
          <a:lstStyle/>
          <a:p>
            <a:endParaRPr lang="ko-KR" altLang="en-US" sz="1000" b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84" name="Rectangle 458"/>
          <p:cNvSpPr>
            <a:spLocks noChangeArrowheads="1"/>
          </p:cNvSpPr>
          <p:nvPr/>
        </p:nvSpPr>
        <p:spPr bwMode="auto">
          <a:xfrm>
            <a:off x="3365500" y="6238875"/>
            <a:ext cx="1801813" cy="1381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1000" smtClean="0">
                <a:solidFill>
                  <a:srgbClr val="4A5D82"/>
                </a:solidFill>
                <a:latin typeface="맑은 고딕" pitchFamily="50" charset="-127"/>
                <a:ea typeface="맑은 고딕" pitchFamily="50" charset="-127"/>
              </a:rPr>
              <a:t>경험인력 중심의 유지보수 지원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주요 제공 기능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Java EE Application Server</a:t>
            </a:r>
            <a:r>
              <a:rPr lang="ko-KR" altLang="en-US" dirty="0" smtClean="0"/>
              <a:t>로서 </a:t>
            </a:r>
            <a:r>
              <a:rPr lang="en-US" altLang="ko-KR" dirty="0" smtClean="0"/>
              <a:t>JEUS</a:t>
            </a:r>
            <a:r>
              <a:rPr lang="ko-KR" altLang="en-US" dirty="0" smtClean="0"/>
              <a:t>는 표준 기반의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제공하여 웹 </a:t>
            </a:r>
            <a:r>
              <a:rPr lang="en-US" altLang="ko-KR" dirty="0" smtClean="0"/>
              <a:t>Application</a:t>
            </a:r>
            <a:r>
              <a:rPr lang="ko-KR" altLang="en-US" dirty="0" smtClean="0"/>
              <a:t>의 개발 및 운영 환경을 효과적으로 지원하며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개발된 </a:t>
            </a:r>
            <a:r>
              <a:rPr lang="en-US" altLang="ko-KR" dirty="0" smtClean="0"/>
              <a:t>Application </a:t>
            </a:r>
            <a:r>
              <a:rPr lang="ko-KR" altLang="en-US" dirty="0" smtClean="0"/>
              <a:t>서비스가 배포되고 원활히 동작될 수 있도록 성능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안정성 측면의 다양한 기능을 제공합니다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JEUS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 기능</a:t>
            </a:r>
            <a:endParaRPr lang="en-US" altLang="ko-KR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" name="Group 8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819577"/>
              </p:ext>
            </p:extLst>
          </p:nvPr>
        </p:nvGraphicFramePr>
        <p:xfrm>
          <a:off x="404664" y="2396716"/>
          <a:ext cx="6192688" cy="7165048"/>
        </p:xfrm>
        <a:graphic>
          <a:graphicData uri="http://schemas.openxmlformats.org/drawingml/2006/table">
            <a:tbl>
              <a:tblPr/>
              <a:tblGrid>
                <a:gridCol w="1393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en-US" altLang="ko-K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846" marR="49846" marT="52000" marB="5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49846" marR="49846" marT="52000" marB="52000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001"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Java EE </a:t>
                      </a:r>
                      <a:r>
                        <a:rPr kumimoji="1" lang="en-US" altLang="ko-K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 </a:t>
                      </a:r>
                      <a:r>
                        <a:rPr kumimoji="1" lang="ko-KR" alt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표준 </a:t>
                      </a:r>
                      <a:r>
                        <a:rPr kumimoji="1" lang="en-US" altLang="ko-KR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API </a:t>
                      </a:r>
                      <a:r>
                        <a:rPr kumimoji="1" lang="ko-KR" alt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제공</a:t>
                      </a:r>
                      <a:endParaRPr kumimoji="1" lang="en-US" altLang="ko-K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Servlet 3.1, EJB 3.2, JCA 1.7, JPA 2.1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 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Java EE 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7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표준 </a:t>
                      </a:r>
                      <a:r>
                        <a:rPr kumimoji="1" lang="ko-KR" alt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스펙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전체를 지원하고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en-US" altLang="ko-KR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WebSocket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기능 추가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JSON </a:t>
                      </a:r>
                      <a:r>
                        <a:rPr kumimoji="1" lang="ko-KR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프로세싱</a:t>
                      </a:r>
                      <a:endParaRPr kumimoji="1" lang="ko-KR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Batch Application, Concurrency Utilities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등의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프로그래밍 기법을 반영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높은 개발생산성 보장</a:t>
                      </a:r>
                      <a:endParaRPr kumimoji="1" lang="en-US" altLang="ko-KR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25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Java EE 8 </a:t>
                      </a:r>
                      <a:r>
                        <a:rPr kumimoji="1" lang="ko-KR" alt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일부 스펙 지원</a:t>
                      </a:r>
                      <a:endParaRPr kumimoji="1" lang="en-US" altLang="ko-K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JAVA EE 8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스펙 일부 지원 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HTTP/2(Servlet 4.0)</a:t>
                      </a:r>
                    </a:p>
                  </a:txBody>
                  <a:tcPr marL="45210" marR="45210" marT="47164" marB="47164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25"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다양한 컨테이너 서비스</a:t>
                      </a:r>
                      <a:endParaRPr kumimoji="1" lang="en-US" altLang="ko-K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Servlet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Engine, EJB Engine, JMS Engine Container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를 제공 또한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Web Services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환경 제공</a:t>
                      </a:r>
                      <a:endParaRPr kumimoji="1" lang="en-US" altLang="ko-KR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44"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도메인 아키텍처</a:t>
                      </a:r>
                      <a:endParaRPr kumimoji="1" lang="en-US" altLang="ko-K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도메인으로 서비스를 운영 및 관리하는 아키텍처로서 가볍고 빠른 </a:t>
                      </a:r>
                      <a:r>
                        <a:rPr kumimoji="1" lang="ko-KR" alt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분산형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클러스터링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구성을 통해 대규모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(Massive Scale)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컴퓨팅 환경을 효과적으로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지원</a:t>
                      </a:r>
                      <a:endParaRPr kumimoji="1" lang="en-US" altLang="ko-KR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25"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자동 자원 관리</a:t>
                      </a:r>
                      <a:endParaRPr kumimoji="1" lang="en-US" altLang="ko-K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DB Connection Pooling, Worker Thread Pooling 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Resource Auto Tuning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및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다양한 객체에 대한 부하분산 서비스 제공</a:t>
                      </a:r>
                      <a:endParaRPr kumimoji="1" lang="en-US" altLang="ko-KR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63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보안성</a:t>
                      </a:r>
                      <a:r>
                        <a:rPr kumimoji="1" lang="ko-KR" alt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강화</a:t>
                      </a:r>
                      <a:endParaRPr kumimoji="1" lang="en-US" altLang="ko-K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SSL, HTTPS, X.509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등의 표준 보안 인터페이스 제공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Password validation Rule support, Admin account audit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기술 제공</a:t>
                      </a:r>
                      <a:endParaRPr kumimoji="1" lang="en-US" altLang="ko-KR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3520"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무중단</a:t>
                      </a:r>
                      <a:r>
                        <a:rPr kumimoji="1" lang="ko-KR" alt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Application, </a:t>
                      </a:r>
                    </a:p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Library </a:t>
                      </a:r>
                      <a:r>
                        <a:rPr kumimoji="1" lang="ko-KR" altLang="en-US" sz="10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배포</a:t>
                      </a:r>
                      <a:endParaRPr kumimoji="1" lang="en-US" altLang="ko-KR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109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217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326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434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5543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2651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199760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6868" algn="l" defTabSz="914217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운영 중에 어플리케이션 </a:t>
                      </a:r>
                      <a:r>
                        <a:rPr kumimoji="1" lang="ko-KR" alt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재배포가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필요한 경우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배포 이전 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Session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Request 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처리 완료를 보장하여 </a:t>
                      </a:r>
                      <a:r>
                        <a:rPr kumimoji="1" lang="ko-KR" altLang="en-US" sz="10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무중단</a:t>
                      </a:r>
                      <a:r>
                        <a:rPr kumimoji="1" lang="ko-KR" altLang="en-US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서비스 환경</a:t>
                      </a:r>
                      <a:r>
                        <a:rPr kumimoji="1" lang="en-US" altLang="ko-KR" sz="10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제공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- Graceful Redeployment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도메인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서버를 통해 라이브러리를 관리할 수 있는 라이브러리 배포 기능 제공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애플리케이션마다 라이브러리 참고 기능으로 리소스 사용 최소화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- Library Deployment</a:t>
                      </a:r>
                      <a:endParaRPr kumimoji="1" lang="en-US" altLang="ko-KR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45210" marR="45210" marT="47164" marB="47164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413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클래스 </a:t>
                      </a:r>
                      <a:r>
                        <a:rPr kumimoji="1" lang="ko-KR" altLang="en-US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동적반영</a:t>
                      </a:r>
                      <a:r>
                        <a:rPr kumimoji="1" lang="en-US" altLang="ko-KR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(Hot Swap)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기능 변경 시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전체 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Class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를 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Reload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할 필요 없이 변경된 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Class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만 재정의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(Redefine)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하여 획기적 개발 생산성</a:t>
                      </a:r>
                      <a:r>
                        <a:rPr kumimoji="1" lang="en-US" altLang="ko-KR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향상</a:t>
                      </a:r>
                      <a:endParaRPr kumimoji="1" lang="en-US" altLang="ko-KR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2000" marR="72000" marT="36000" marB="36000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328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Services Transaction</a:t>
                      </a:r>
                    </a:p>
                  </a:txBody>
                  <a:tcPr marL="49846" marR="49846" marT="52000" marB="5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OASIS </a:t>
                      </a:r>
                      <a:r>
                        <a:rPr kumimoji="1" lang="ko-KR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웹서비스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표준규격인 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WS-Coordination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WS-</a:t>
                      </a:r>
                      <a:r>
                        <a:rPr kumimoji="1" lang="en-US" altLang="ko-KR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Automic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Transaction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지원</a:t>
                      </a:r>
                      <a:endParaRPr kumimoji="1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846" marR="49846" marT="52000" marB="52000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0285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Message Order, Group &amp; Bridge</a:t>
                      </a:r>
                    </a:p>
                  </a:txBody>
                  <a:tcPr marL="49846" marR="49846" marT="52000" marB="5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JMS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메시지 순서보장과 정렬기능을 지원하여 다양한 비즈니스 요구사항을 효과적으로 지원</a:t>
                      </a:r>
                      <a:endParaRPr kumimoji="1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 기종의 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MQ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 기능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(Message Bridge)</a:t>
                      </a:r>
                    </a:p>
                  </a:txBody>
                  <a:tcPr marL="49846" marR="49846" marT="52000" marB="52000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7847">
                <a:tc>
                  <a:txBody>
                    <a:bodyPr/>
                    <a:lstStyle/>
                    <a:p>
                      <a:pPr marL="88900" marR="0" lvl="0" indent="-88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역방향 </a:t>
                      </a: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Web/WAS </a:t>
                      </a: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</a:t>
                      </a:r>
                      <a:endParaRPr kumimoji="1" lang="en-US" altLang="ko-KR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846" marR="49846" marT="52000" marB="5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</a:t>
                      </a:r>
                      <a:r>
                        <a:rPr kumimoji="1" lang="en-US" altLang="ko-KR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WebtoB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구성 시 역방향 접속 방식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(Reverse Connection Pooling)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제공하여 방화벽에 웹서버와 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간의 통신을 위한 </a:t>
                      </a:r>
                      <a:r>
                        <a:rPr kumimoji="1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Inbound </a:t>
                      </a:r>
                      <a:r>
                        <a:rPr kumimoji="1" lang="ko-KR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포트를 따로 열지 않는 최상의 보안 제공</a:t>
                      </a:r>
                      <a:endParaRPr kumimoji="1" lang="en-US" altLang="ko-K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49846" marR="49846" marT="52000" marB="52000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2. </a:t>
            </a:r>
            <a:r>
              <a:rPr lang="ko-KR" altLang="en-US" dirty="0" smtClean="0"/>
              <a:t>유지보수 절차 및 실행체계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dirty="0" err="1" smtClean="0"/>
              <a:t>제안사는</a:t>
            </a:r>
            <a:r>
              <a:rPr lang="ko-KR" altLang="en-US" dirty="0" smtClean="0"/>
              <a:t> </a:t>
            </a:r>
            <a:r>
              <a:rPr lang="ko-KR" altLang="ko-KR" dirty="0" smtClean="0"/>
              <a:t>성공적인 </a:t>
            </a:r>
            <a:r>
              <a:rPr lang="ko-KR" altLang="en-US" dirty="0" smtClean="0"/>
              <a:t>유지보수 및 </a:t>
            </a:r>
            <a:r>
              <a:rPr lang="ko-KR" altLang="ko-KR" dirty="0" smtClean="0"/>
              <a:t>시스템의 안정적인 운영을 보장하기 위해</a:t>
            </a:r>
            <a:r>
              <a:rPr lang="ko-KR" altLang="en-US" dirty="0" smtClean="0"/>
              <a:t> 엔지니어를 중심으로 유지보수를 수행하겠으며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연구소의 지원을 통해 </a:t>
            </a:r>
            <a:r>
              <a:rPr lang="ko-KR" altLang="en-US" dirty="0" err="1" smtClean="0"/>
              <a:t>제안사가</a:t>
            </a:r>
            <a:r>
              <a:rPr lang="ko-KR" altLang="en-US" dirty="0" smtClean="0"/>
              <a:t> 납품한 시스템이 안정적으로 운영되도록 지원하겠습니다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404813" y="2072680"/>
            <a:ext cx="6192837" cy="227012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유지보수 절차 및 실행체계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1" y="2700164"/>
            <a:ext cx="5929840" cy="282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3. </a:t>
            </a:r>
            <a:r>
              <a:rPr lang="ko-KR" altLang="en-US" dirty="0"/>
              <a:t>유지보수 상세 내역 </a:t>
            </a:r>
            <a:r>
              <a:rPr lang="en-US" altLang="ko-KR" dirty="0"/>
              <a:t>(1/2)</a:t>
            </a:r>
            <a:endParaRPr lang="ko-KR" alt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티맥스소프트에서 검수 완료 후 </a:t>
            </a:r>
            <a:r>
              <a:rPr lang="en-US" altLang="ko-KR" dirty="0"/>
              <a:t>1</a:t>
            </a:r>
            <a:r>
              <a:rPr lang="ko-KR" altLang="en-US" dirty="0"/>
              <a:t>년 동안 제공하는 무상유지보수 내역입니다</a:t>
            </a:r>
            <a:r>
              <a:rPr lang="en-US" altLang="ko-KR" dirty="0"/>
              <a:t>. </a:t>
            </a:r>
            <a:r>
              <a:rPr lang="ko-KR" altLang="en-US" dirty="0"/>
              <a:t>유상 유지보수 항목 발생시 별도 계약에 의거하여 지원합니다</a:t>
            </a:r>
            <a:r>
              <a:rPr lang="en-US" altLang="ko-KR" dirty="0"/>
              <a:t>.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04813" y="1846263"/>
            <a:ext cx="6192837" cy="227012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기본 유지보수 내역</a:t>
            </a:r>
          </a:p>
        </p:txBody>
      </p:sp>
      <p:graphicFrame>
        <p:nvGraphicFramePr>
          <p:cNvPr id="13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25526"/>
              </p:ext>
            </p:extLst>
          </p:nvPr>
        </p:nvGraphicFramePr>
        <p:xfrm>
          <a:off x="413507" y="2237452"/>
          <a:ext cx="6184144" cy="4149947"/>
        </p:xfrm>
        <a:graphic>
          <a:graphicData uri="http://schemas.openxmlformats.org/drawingml/2006/table">
            <a:tbl>
              <a:tblPr/>
              <a:tblGrid>
                <a:gridCol w="63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237">
                <a:tc gridSpan="3">
                  <a:txBody>
                    <a:bodyPr/>
                    <a:lstStyle/>
                    <a:p>
                      <a:pPr marL="0" algn="ctr" defTabSz="914377" rtl="0" eaLnBrk="1" fontAlgn="ctr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서비스 항목</a:t>
                      </a: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77" rtl="0" eaLnBrk="1" fontAlgn="ctr" latinLnBrk="1" hangingPunct="1"/>
                      <a:endParaRPr lang="ko-KR" altLang="en-US" sz="1400" b="1" i="0" u="none" strike="noStrike" kern="1200" baseline="0" dirty="0" smtClean="0">
                        <a:solidFill>
                          <a:srgbClr val="FFFFFF"/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200" b="1" i="0" u="none" strike="noStrike" dirty="0">
                        <a:solidFill>
                          <a:srgbClr val="FFFFFF"/>
                        </a:solidFill>
                        <a:latin typeface="맑은 고딕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서비스  내용</a:t>
                      </a:r>
                      <a:endParaRPr lang="ko-KR" altLang="en-US" sz="1100" b="1" i="0" u="none" strike="noStrike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40">
                <a:tc rowSpan="5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기본</a:t>
                      </a:r>
                      <a:endParaRPr lang="en-US" altLang="ko-KR" sz="1100" b="1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서비스</a:t>
                      </a:r>
                      <a:endParaRPr lang="ko-KR" altLang="en-US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제품 지원</a:t>
                      </a:r>
                      <a:endParaRPr lang="ko-KR" altLang="en-US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패치 및 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업그레이드 </a:t>
                      </a:r>
                      <a:endParaRPr lang="ko-KR" altLang="en-US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마이너 업그레이드 제공 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Service pack, Fix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ko-KR" sz="110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유형별 패치 적용</a:t>
                      </a:r>
                      <a:r>
                        <a:rPr lang="en-US" altLang="ko-KR" sz="110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ko-KR" altLang="ko-KR" sz="1100" kern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일반패치</a:t>
                      </a:r>
                      <a:r>
                        <a:rPr lang="en-US" altLang="ko-KR" sz="110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100" kern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권고패치</a:t>
                      </a:r>
                      <a:r>
                        <a:rPr lang="en-US" altLang="ko-KR" sz="110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ko-KR" sz="1100" kern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필수패치</a:t>
                      </a:r>
                      <a:r>
                        <a:rPr lang="ko-KR" altLang="ko-KR" sz="110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메이저 업그레이드 시 할인혜택</a:t>
                      </a:r>
                      <a:endParaRPr kumimoji="0" lang="ko-KR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8451" marT="36000" marB="3600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45"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600" b="1" i="0" u="none" strike="noStrike" dirty="0">
                        <a:solidFill>
                          <a:srgbClr val="404040"/>
                        </a:solidFill>
                        <a:latin typeface="맑은 고딕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기술 지원</a:t>
                      </a:r>
                      <a:endParaRPr lang="ko-KR" altLang="en-US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장애 지원</a:t>
                      </a:r>
                      <a:endParaRPr lang="ko-KR" altLang="en-US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장애발생시 원인분석 및 조치</a:t>
                      </a:r>
                    </a:p>
                  </a:txBody>
                  <a:tcPr marL="72000" marR="8451" marT="36000" marB="3600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3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200" b="1" i="0" u="none" strike="noStrike" dirty="0">
                        <a:solidFill>
                          <a:srgbClr val="404040"/>
                        </a:solidFill>
                        <a:latin typeface="맑은 고딕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온라인 지원</a:t>
                      </a:r>
                      <a:endParaRPr lang="en-US" altLang="ko-KR" sz="1100" b="1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E-mail,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전화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원격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웹사이트 등 온라인 자원을 통한 질의응답 서비스</a:t>
                      </a:r>
                    </a:p>
                  </a:txBody>
                  <a:tcPr marL="72000" marR="8451" marT="36000" marB="3600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3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방문 지원</a:t>
                      </a:r>
                      <a:endParaRPr lang="ko-KR" altLang="en-US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고객의 요청으로 수행하는 방문지원 서비스 </a:t>
                      </a:r>
                      <a:endParaRPr kumimoji="0" lang="en-US" altLang="ko-K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8451" marT="36000" marB="3600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3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600" b="1" i="0" u="none" strike="noStrike" dirty="0">
                        <a:solidFill>
                          <a:srgbClr val="404040"/>
                        </a:solidFill>
                        <a:latin typeface="맑은 고딕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사용자 지원</a:t>
                      </a:r>
                      <a:endParaRPr lang="en-US" altLang="ko-KR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교육 지원</a:t>
                      </a:r>
                      <a:endParaRPr lang="en-US" altLang="ko-KR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다양한 교육코스 운영 및 교육할인 혜택 제공 </a:t>
                      </a:r>
                    </a:p>
                  </a:txBody>
                  <a:tcPr marL="72000" marR="8451" marT="36000" marB="3600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345">
                <a:tc row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옵션</a:t>
                      </a:r>
                      <a:endParaRPr lang="en-US" altLang="ko-KR" sz="1100" b="1" i="0" u="none" strike="noStrike" kern="120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서비스</a:t>
                      </a:r>
                      <a:endParaRPr lang="en-US" altLang="ko-KR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정기점검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 (RVS)</a:t>
                      </a:r>
                      <a:r>
                        <a:rPr lang="ko-KR" altLang="en-US" sz="11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endParaRPr lang="en-US" altLang="ko-KR" sz="1100" b="1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Regular Visits Service</a:t>
                      </a: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i="0" u="none" strike="noStrike" dirty="0" smtClean="0">
                        <a:solidFill>
                          <a:srgbClr val="404040"/>
                        </a:solidFill>
                        <a:latin typeface="맑은 고딕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정기점검을 통한 시스템 운영현황 보고 및 장애 사전 예방</a:t>
                      </a:r>
                    </a:p>
                  </a:txBody>
                  <a:tcPr marL="72000" marR="8451" marT="36000" marB="3600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345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600" b="1" i="0" u="none" strike="noStrike" dirty="0">
                        <a:solidFill>
                          <a:srgbClr val="404040"/>
                        </a:solidFill>
                        <a:latin typeface="맑은 고딕"/>
                      </a:endParaRP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기술서비스</a:t>
                      </a:r>
                      <a:r>
                        <a:rPr lang="en-US" altLang="ko-KR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(TTS)</a:t>
                      </a: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Tmax Technical Service</a:t>
                      </a:r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8451" marR="8451" marT="845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추가 </a:t>
                      </a:r>
                      <a:r>
                        <a:rPr kumimoji="0" lang="ko-KR" alt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기술지원 서비스 필요 시 시간 단위로 구매할 수 있는 상품</a:t>
                      </a:r>
                    </a:p>
                  </a:txBody>
                  <a:tcPr marL="72000" marR="8451" marT="36000" marB="3600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3. </a:t>
            </a:r>
            <a:r>
              <a:rPr lang="ko-KR" altLang="en-US" dirty="0"/>
              <a:t>유지보수 상세 내역 </a:t>
            </a:r>
            <a:r>
              <a:rPr lang="en-US" altLang="ko-KR" dirty="0"/>
              <a:t>(1/2)</a:t>
            </a:r>
            <a:endParaRPr lang="ko-KR" altLang="en-US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07988" y="1839330"/>
            <a:ext cx="6192837" cy="227013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기본 서비스 상세내용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4813" y="1408113"/>
            <a:ext cx="61928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latinLnBrk="0">
              <a:lnSpc>
                <a:spcPct val="125000"/>
              </a:lnSpc>
              <a:buClr>
                <a:srgbClr val="336699"/>
              </a:buClr>
            </a:pPr>
            <a:r>
              <a:rPr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티맥스소프트는 유지보수로 제품 지원</a:t>
            </a:r>
            <a:r>
              <a:rPr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lt"/>
                <a:ea typeface="+mn-ea"/>
              </a:rPr>
              <a:t>장애지원</a:t>
            </a:r>
            <a:r>
              <a:rPr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1100" kern="0" dirty="0" err="1">
                <a:solidFill>
                  <a:srgbClr val="000000"/>
                </a:solidFill>
                <a:latin typeface="+mn-lt"/>
                <a:ea typeface="+mn-ea"/>
              </a:rPr>
              <a:t>일상지원</a:t>
            </a:r>
            <a:r>
              <a:rPr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교육서비스를 지원하고 있으며</a:t>
            </a:r>
            <a:r>
              <a:rPr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단일 유지보수 </a:t>
            </a:r>
            <a:r>
              <a:rPr lang="ko-KR" altLang="en-US" sz="1100" kern="0" dirty="0" err="1">
                <a:solidFill>
                  <a:srgbClr val="000000"/>
                </a:solidFill>
                <a:latin typeface="+mn-lt"/>
                <a:ea typeface="+mn-ea"/>
              </a:rPr>
              <a:t>등급체계로</a:t>
            </a:r>
            <a:r>
              <a:rPr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 최상의 서비스를 지원하겠습니다</a:t>
            </a:r>
            <a:r>
              <a:rPr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</a:p>
        </p:txBody>
      </p:sp>
      <p:graphicFrame>
        <p:nvGraphicFramePr>
          <p:cNvPr id="14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92049"/>
              </p:ext>
            </p:extLst>
          </p:nvPr>
        </p:nvGraphicFramePr>
        <p:xfrm>
          <a:off x="415925" y="2187539"/>
          <a:ext cx="6181726" cy="4205619"/>
        </p:xfrm>
        <a:graphic>
          <a:graphicData uri="http://schemas.openxmlformats.org/drawingml/2006/table">
            <a:tbl>
              <a:tblPr/>
              <a:tblGrid>
                <a:gridCol w="70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5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587"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algn="ctr" defTabSz="914377" rtl="0" eaLnBrk="1" fontAlgn="ctr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구분</a:t>
                      </a:r>
                      <a:endParaRPr lang="ko-KR" altLang="en-US" sz="1100" b="1" i="0" u="none" strike="noStrike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200" b="1" i="0" u="none" strike="noStrike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algn="ctr" defTabSz="914377" rtl="0" eaLnBrk="1" fontAlgn="ctr" latinLnBrk="1" hangingPunct="1"/>
                      <a:r>
                        <a:rPr lang="ko-KR" altLang="en-US" sz="1100" b="1" i="0" u="none" strike="noStrik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/>
                          <a:ea typeface="+mn-ea"/>
                          <a:cs typeface="+mn-cs"/>
                        </a:rPr>
                        <a:t>지원 내용</a:t>
                      </a:r>
                      <a:endParaRPr lang="ko-KR" altLang="en-US" sz="1100" b="1" i="0" u="none" strike="noStrike" kern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87"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요율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고객 도입가 기준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i="0" u="none" strike="noStrike" dirty="0" smtClean="0">
                        <a:solidFill>
                          <a:srgbClr val="404040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404040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15%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51">
                <a:tc rowSpan="2"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제품 지원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altLang="ko-KR" sz="1200" b="1" i="0" u="none" strike="noStrike" baseline="0" dirty="0" smtClean="0">
                        <a:solidFill>
                          <a:srgbClr val="333333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패치 및 마이너 업그레이드</a:t>
                      </a:r>
                      <a:endParaRPr lang="ko-KR" altLang="en-US" sz="11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지원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3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404040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메이저 업그레이드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kumimoji="1" lang="ko-KR" altLang="en-US" sz="1100" kern="12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ctr" defTabSz="914400" rtl="0" eaLnBrk="1" fontAlgn="ctr" latinLnBrk="1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메이저 업그레이드  할인혜택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87"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기술</a:t>
                      </a:r>
                      <a:r>
                        <a:rPr lang="en-US" altLang="ko-KR" sz="1100" b="1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1" i="0" u="none" strike="noStrike" kern="12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지원</a:t>
                      </a:r>
                      <a:endParaRPr lang="en-US" altLang="ko-KR" sz="1100" b="1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장애 지원</a:t>
                      </a:r>
                      <a:endParaRPr lang="en-US" altLang="ko-KR" sz="1100" b="1" i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기술지원 시간대 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24 X </a:t>
                      </a:r>
                      <a:r>
                        <a:rPr lang="en-US" altLang="ko-KR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365 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서비스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200" b="1" i="0" u="none" strike="noStrike" kern="1200" dirty="0" smtClean="0">
                        <a:solidFill>
                          <a:srgbClr val="40404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기술지원 유형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원격 및 방문 지원</a:t>
                      </a:r>
                      <a:r>
                        <a:rPr kumimoji="0" lang="en-US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1" i="0" u="none" strike="noStrike" dirty="0">
                        <a:solidFill>
                          <a:srgbClr val="404040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서비스 제공시간 </a:t>
                      </a:r>
                      <a:endParaRPr lang="ko-KR" alt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제한 없음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당사제품 장애 시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87"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ko-KR" sz="1200" b="1" i="0" u="none" strike="noStrike" dirty="0" smtClean="0">
                        <a:solidFill>
                          <a:srgbClr val="404040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온라인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ko-KR" altLang="en-US" sz="11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및 방문지원 </a:t>
                      </a:r>
                      <a:endParaRPr lang="en-US" altLang="ko-KR" sz="11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기술지원 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시간대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kumimoji="1" lang="en-US" altLang="ko-KR" sz="1100" kern="1200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~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금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(09:00~18:00)</a:t>
                      </a:r>
                      <a:endParaRPr kumimoji="1" lang="en-US" altLang="ko-KR" sz="1100" b="0" kern="12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200" b="1" i="0" u="none" strike="noStrike" dirty="0">
                        <a:solidFill>
                          <a:srgbClr val="404040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기술지원 유형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온라인 및 방문 지원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3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1" i="0" u="none" strike="noStrike" dirty="0">
                        <a:solidFill>
                          <a:srgbClr val="404040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서비스 제공시간 </a:t>
                      </a:r>
                      <a:endParaRPr lang="ko-KR" altLang="en-US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온라인 지원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연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rtl="0" fontAlgn="ctr"/>
                      <a:r>
                        <a:rPr lang="ko-KR" alt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방문 지원 </a:t>
                      </a:r>
                      <a:r>
                        <a:rPr lang="en-US" altLang="ko-KR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연간 계약금액 </a:t>
                      </a:r>
                      <a:r>
                        <a:rPr lang="en-US" altLang="ko-KR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300</a:t>
                      </a:r>
                      <a:r>
                        <a:rPr lang="ko-KR" alt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만원 당 </a:t>
                      </a:r>
                      <a:r>
                        <a:rPr lang="en-US" altLang="ko-KR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11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시간 제공</a:t>
                      </a:r>
                      <a:r>
                        <a:rPr lang="en-US" altLang="ko-KR" sz="11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1100" b="0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87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사용자 지원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377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교육 지원</a:t>
                      </a:r>
                      <a:endParaRPr kumimoji="0" lang="en-US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쿠폰 무상지원 </a:t>
                      </a:r>
                      <a:endParaRPr lang="en-US" altLang="ko-KR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유지관리 제품 교육과정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매</a:t>
                      </a:r>
                      <a:endParaRPr lang="ko-KR" altLang="en-U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5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ko-KR" altLang="en-US" sz="1000" b="1" i="0" u="none" strike="noStrike" dirty="0">
                        <a:solidFill>
                          <a:srgbClr val="404040"/>
                        </a:solidFill>
                        <a:latin typeface="+mn-ea"/>
                        <a:ea typeface="+mn-ea"/>
                      </a:endParaRPr>
                    </a:p>
                  </a:txBody>
                  <a:tcPr marL="6338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타 교육과정 할인</a:t>
                      </a: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algn="ctr" rtl="0" fontAlgn="ctr"/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유지관리 제품 외 교육과정 </a:t>
                      </a:r>
                      <a:r>
                        <a:rPr lang="en-US" altLang="ko-KR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50% </a:t>
                      </a:r>
                      <a:r>
                        <a:rPr lang="ko-KR" altLang="en-US" sz="11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할인</a:t>
                      </a:r>
                      <a:endParaRPr lang="en-US" altLang="ko-KR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6338" marT="10401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27705" y="6681192"/>
            <a:ext cx="5869945" cy="70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유지관리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서비스 계약은 하자보수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(Warranty)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종료 또는 유지관리 계약만료 전에 체결하는 것을 </a:t>
            </a: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원칙으로 합니다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. </a:t>
            </a:r>
            <a:r>
              <a:rPr kumimoji="0" lang="ko-KR" alt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미계약</a:t>
            </a: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기간이 발생하는 경우에는 해당기간 이후 체결하는 최초의 </a:t>
            </a:r>
            <a:r>
              <a:rPr kumimoji="0" lang="ko-KR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유지관리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계약 시 동일 조건을 소급하여 적용합니다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. </a:t>
            </a: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0648" y="6895192"/>
            <a:ext cx="548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200" b="1" kern="0" dirty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kumimoji="0" lang="en-US" altLang="ko-KR" sz="1200" b="1" kern="0" dirty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en-US" altLang="ko-KR" sz="12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kumimoji="0" lang="en-US" altLang="ko-KR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27706" y="7670187"/>
            <a:ext cx="585886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메이저 버전 업그레이드와 에디션 업그레이드 시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하자보수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(Warranty)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를 제공하지 않습니다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.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27705" y="8445388"/>
            <a:ext cx="5653623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야간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및 휴일 지원 시 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: 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야간지원시간 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x 1.25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배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, 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주말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및 휴일 </a:t>
            </a:r>
            <a:r>
              <a:rPr kumimoji="0" lang="ko-KR" altLang="en-US" sz="1100" kern="0" dirty="0" err="1">
                <a:solidFill>
                  <a:srgbClr val="000000"/>
                </a:solidFill>
                <a:latin typeface="+mn-lt"/>
                <a:ea typeface="+mn-ea"/>
              </a:rPr>
              <a:t>지원시간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100" kern="0" dirty="0">
                <a:solidFill>
                  <a:srgbClr val="000000"/>
                </a:solidFill>
                <a:latin typeface="+mn-lt"/>
                <a:ea typeface="+mn-ea"/>
              </a:rPr>
              <a:t>x 1.5</a:t>
            </a:r>
            <a:r>
              <a:rPr kumimoji="0" lang="ko-KR" altLang="en-US" sz="1100" kern="0" dirty="0">
                <a:solidFill>
                  <a:srgbClr val="000000"/>
                </a:solidFill>
                <a:latin typeface="+mn-lt"/>
                <a:ea typeface="+mn-ea"/>
              </a:rPr>
              <a:t>배를 서비스 제공시간에서 </a:t>
            </a:r>
            <a:r>
              <a:rPr kumimoji="0" lang="ko-KR" altLang="en-US" sz="1100" kern="0" dirty="0" smtClean="0">
                <a:solidFill>
                  <a:srgbClr val="000000"/>
                </a:solidFill>
                <a:latin typeface="+mn-lt"/>
                <a:ea typeface="+mn-ea"/>
              </a:rPr>
              <a:t>차감합니다</a:t>
            </a:r>
            <a:r>
              <a:rPr kumimoji="0" lang="en-US" altLang="ko-KR" sz="1100" kern="0" dirty="0" smtClean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kumimoji="0" lang="en-US" altLang="ko-KR" sz="110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0648" y="7795102"/>
            <a:ext cx="548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kumimoji="0" lang="en-US" altLang="ko-KR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0" lang="en-US" altLang="ko-KR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kumimoji="0" lang="en-US" altLang="ko-KR" sz="12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0648" y="8564651"/>
            <a:ext cx="548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kumimoji="0" lang="en-US" altLang="ko-KR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0" lang="en-US" altLang="ko-KR" sz="12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kumimoji="0" lang="en-US" altLang="ko-KR" sz="12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5. </a:t>
            </a:r>
            <a:r>
              <a:rPr lang="ko-KR" altLang="en-US" dirty="0" smtClean="0"/>
              <a:t>장애 및 비상 지원 방안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04813" y="1408113"/>
            <a:ext cx="6192837" cy="849599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티맥스소프트는 시스템 장애 등 비상상황 발생 시 피해를 최소화하고 신속한 복구를 지원하기 위한 전문 기술지원조직을 보유하고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긴급 발생시 전문 </a:t>
            </a:r>
            <a:r>
              <a:rPr lang="ko-KR" altLang="en-US" dirty="0" err="1" smtClean="0"/>
              <a:t>기술지원조직으로부터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시간 신속한 기술 지원을 통하여 </a:t>
            </a:r>
            <a:r>
              <a:rPr lang="ko-KR" altLang="en-US" dirty="0" err="1" smtClean="0"/>
              <a:t>장애복구를</a:t>
            </a:r>
            <a:r>
              <a:rPr lang="ko-KR" altLang="en-US" dirty="0" smtClean="0"/>
              <a:t> 수행합니다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티맥스소프트는 시스템 장애 등 비상상황 발생 시 장애 처리 절차에 의하여 신속하게 대응합니다</a:t>
            </a:r>
            <a:r>
              <a:rPr lang="en-US" altLang="ko-KR" dirty="0" smtClean="0"/>
              <a:t>.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04813" y="2290699"/>
            <a:ext cx="6192837" cy="227012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비상지원방안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2517711"/>
            <a:ext cx="584523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" name="그룹 49"/>
          <p:cNvGrpSpPr/>
          <p:nvPr/>
        </p:nvGrpSpPr>
        <p:grpSpPr>
          <a:xfrm>
            <a:off x="620688" y="4667549"/>
            <a:ext cx="4927742" cy="960933"/>
            <a:chOff x="999932" y="5476321"/>
            <a:chExt cx="7520062" cy="960933"/>
          </a:xfrm>
        </p:grpSpPr>
        <p:sp>
          <p:nvSpPr>
            <p:cNvPr id="51" name="Rectangle 9"/>
            <p:cNvSpPr>
              <a:spLocks noChangeArrowheads="1"/>
            </p:cNvSpPr>
            <p:nvPr/>
          </p:nvSpPr>
          <p:spPr bwMode="auto">
            <a:xfrm>
              <a:off x="3953307" y="5808484"/>
              <a:ext cx="2541073" cy="60016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ctr" latinLnBrk="0">
                <a:spcAft>
                  <a:spcPct val="15000"/>
                </a:spcAft>
                <a:buClr>
                  <a:srgbClr val="638CAD"/>
                </a:buClr>
                <a:defRPr/>
              </a:pPr>
              <a: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- 24</a:t>
              </a:r>
              <a:r>
                <a:rPr kumimoji="0" lang="ko-KR" altLang="en-US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</a:t>
              </a:r>
              <a:r>
                <a:rPr kumimoji="0" lang="ko-KR" altLang="en-US" sz="1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간</a:t>
              </a:r>
              <a:r>
                <a:rPr kumimoji="0" lang="ko-KR" altLang="en-US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365</a:t>
              </a:r>
              <a:r>
                <a:rPr kumimoji="0" lang="ko-KR" altLang="en-US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 </a:t>
              </a:r>
              <a:r>
                <a:rPr kumimoji="0" lang="ko-KR" altLang="en-US" sz="1100" b="1" kern="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장애대응</a:t>
              </a:r>
              <a:r>
                <a:rPr kumimoji="0" lang="en-US" altLang="ko-KR" sz="1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en-US" altLang="ko-KR" sz="11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kumimoji="0" lang="ko-KR" altLang="en-US" sz="11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방문지원 </a:t>
              </a:r>
              <a:r>
                <a:rPr kumimoji="0" lang="ko-KR" altLang="en-US" sz="1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포함</a:t>
              </a:r>
              <a:r>
                <a:rPr kumimoji="0" lang="en-US" altLang="ko-KR" sz="11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kumimoji="0" lang="en-US" altLang="ko-KR" sz="11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103929" y="5786307"/>
              <a:ext cx="2721367" cy="650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 latinLnBrk="0">
                <a:spcAft>
                  <a:spcPct val="15000"/>
                </a:spcAft>
                <a:buClr>
                  <a:srgbClr val="638CAD"/>
                </a:buClr>
                <a:defRPr/>
              </a:pPr>
              <a: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고객센터 </a:t>
              </a:r>
              <a: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kumimoji="0" lang="en-US" altLang="ko-KR" sz="1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1544-8629)</a:t>
              </a:r>
            </a:p>
            <a:p>
              <a:pPr fontAlgn="ctr" latinLnBrk="0">
                <a:spcAft>
                  <a:spcPct val="15000"/>
                </a:spcAft>
                <a:buClr>
                  <a:srgbClr val="638CAD"/>
                </a:buClr>
                <a:defRPr/>
              </a:pPr>
              <a: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해당 영업대표</a:t>
              </a:r>
            </a:p>
            <a:p>
              <a:pPr fontAlgn="ctr" latinLnBrk="0">
                <a:spcAft>
                  <a:spcPct val="15000"/>
                </a:spcAft>
                <a:buClr>
                  <a:srgbClr val="638CAD"/>
                </a:buClr>
                <a:defRPr/>
              </a:pPr>
              <a: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</a:t>
              </a:r>
              <a:r>
                <a:rPr kumimoji="0" lang="ko-KR" altLang="en-US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1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담당 엔지니어</a:t>
              </a:r>
              <a:endParaRPr kumimoji="0" lang="en-US" altLang="ko-KR" sz="11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3825296" y="5476321"/>
              <a:ext cx="17431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r>
                <a:rPr kumimoji="0" lang="en-US" altLang="ko-KR" sz="1200" b="1" kern="0" dirty="0" smtClean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r>
                <a:rPr kumimoji="0" lang="ko-KR" altLang="en-US" sz="1200" b="1" kern="0" dirty="0" smtClean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장애지원 서비스 시간 </a:t>
              </a:r>
              <a:endParaRPr kumimoji="0" lang="en-US" altLang="ko-KR" sz="1200" b="1" kern="0" dirty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999932" y="5476321"/>
              <a:ext cx="32984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 smtClean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  <a:r>
                <a:rPr kumimoji="0" lang="en-US" altLang="ko-KR" sz="1200" b="1" kern="0" spc="-150" dirty="0" smtClean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r>
                <a:rPr kumimoji="0" lang="ko-KR" altLang="en-US" sz="1200" b="1" kern="0" dirty="0" smtClean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장애지원 </a:t>
              </a:r>
              <a:r>
                <a:rPr kumimoji="0" lang="ko-KR" altLang="en-US" sz="1200" b="1" kern="0" dirty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서비스 요청 </a:t>
              </a:r>
              <a:endParaRPr kumimoji="0" lang="en-US" altLang="ko-KR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662636" y="5476321"/>
              <a:ext cx="17431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 smtClean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3. </a:t>
              </a:r>
              <a:r>
                <a:rPr kumimoji="0" lang="ko-KR" altLang="en-US" sz="1200" b="1" kern="0" dirty="0" smtClean="0">
                  <a:solidFill>
                    <a:srgbClr val="0072B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장애지원 서비스 비용 </a:t>
              </a:r>
              <a:endParaRPr kumimoji="0" lang="en-US" altLang="ko-KR" sz="1200" b="1" kern="0" dirty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6746199" y="5810963"/>
              <a:ext cx="1773795" cy="456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 latinLnBrk="0">
                <a:spcBef>
                  <a:spcPts val="0"/>
                </a:spcBef>
                <a:spcAft>
                  <a:spcPct val="15000"/>
                </a:spcAft>
                <a:buClr>
                  <a:srgbClr val="638CAD"/>
                </a:buClr>
                <a:defRPr/>
              </a:pPr>
              <a:r>
                <a:rPr kumimoji="0" lang="en-US" altLang="ko-K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원격 및 방문시간 </a:t>
              </a:r>
              <a:r>
                <a:rPr kumimoji="0" lang="ko-KR" altLang="en-US" sz="1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차감 無</a:t>
              </a:r>
              <a:r>
                <a:rPr kumimoji="0" lang="ko-KR" altLang="en-US" sz="1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kumimoji="0" lang="en-US" altLang="ko-KR" sz="11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fontAlgn="ctr" latinLnBrk="0">
                <a:spcBef>
                  <a:spcPts val="0"/>
                </a:spcBef>
                <a:spcAft>
                  <a:spcPct val="15000"/>
                </a:spcAft>
                <a:buClr>
                  <a:srgbClr val="638CAD"/>
                </a:buClr>
                <a:defRPr/>
              </a:pPr>
              <a:r>
                <a:rPr kumimoji="0" lang="en-US" altLang="ko-KR" sz="11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(</a:t>
              </a:r>
              <a:r>
                <a:rPr kumimoji="0" lang="ko-KR" altLang="en-US" sz="1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자사제품 장애 시</a:t>
              </a:r>
              <a:r>
                <a:rPr kumimoji="0" lang="en-US" altLang="ko-KR" sz="1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 </a:t>
              </a:r>
            </a:p>
          </p:txBody>
        </p:sp>
      </p:grpSp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98" b="39720"/>
          <a:stretch/>
        </p:blipFill>
        <p:spPr bwMode="auto">
          <a:xfrm>
            <a:off x="619132" y="5593571"/>
            <a:ext cx="5846796" cy="27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3547181" y="9201606"/>
            <a:ext cx="3516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fontAlgn="auto" latinLnBrk="0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ko-KR" altLang="en-US" sz="10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 </a:t>
            </a:r>
            <a:r>
              <a:rPr kumimoji="0" lang="en-US" altLang="ko-KR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  <a:r>
              <a:rPr kumimoji="0" lang="ko-KR" altLang="en-US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kumimoji="0" lang="ko-KR" altLang="en-US" sz="10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특수기능까지 개발 </a:t>
            </a:r>
            <a:r>
              <a:rPr kumimoji="0" lang="ko-KR" altLang="en-US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지원 가능 </a:t>
            </a:r>
            <a:endParaRPr kumimoji="0" lang="en-US" altLang="ko-KR" sz="1000" kern="0" dirty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649838" y="8272608"/>
            <a:ext cx="3130104" cy="61555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fontAlgn="auto" latinLnBrk="0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ko-KR" altLang="en-US" sz="10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 </a:t>
            </a:r>
            <a:r>
              <a:rPr kumimoji="0" lang="ko-KR" altLang="en-US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인력은 모두 자사 인력으로 </a:t>
            </a:r>
            <a:r>
              <a:rPr kumimoji="0" lang="ko-KR" altLang="en-US" sz="10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0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725" indent="-85725" fontAlgn="auto" latinLnBrk="0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ko-KR" altLang="en-US" sz="10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구성되어 </a:t>
            </a:r>
            <a:r>
              <a:rPr kumimoji="0" lang="ko-KR" altLang="en-US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보장</a:t>
            </a:r>
            <a:r>
              <a:rPr kumimoji="0" lang="en-US" altLang="ko-KR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0" lang="ko-KR" altLang="en-US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 제한</a:t>
            </a:r>
            <a:r>
              <a:rPr kumimoji="0" lang="en-US" altLang="ko-KR" sz="1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5725" indent="-85725" fontAlgn="auto" latinLnBrk="0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ko-KR" altLang="en-US" sz="1000" b="1" kern="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외산 </a:t>
            </a:r>
            <a:r>
              <a:rPr kumimoji="0" lang="ko-KR" altLang="en-US" sz="1000" b="1" kern="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벤더의 경우</a:t>
            </a:r>
            <a:r>
              <a:rPr kumimoji="0" lang="en-US" altLang="ko-KR" sz="1000" b="1" kern="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000" b="1" kern="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파트너사</a:t>
            </a:r>
            <a:r>
              <a:rPr kumimoji="0" lang="ko-KR" altLang="en-US" sz="1000" b="1" kern="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</a:t>
            </a:r>
            <a:endParaRPr kumimoji="0" lang="en-US" altLang="ko-KR" sz="1000" b="1" kern="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547182" y="8272608"/>
            <a:ext cx="33108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ko-KR" altLang="en-US" sz="1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외산 </a:t>
            </a:r>
            <a:r>
              <a:rPr kumimoji="0" lang="ko-KR" altLang="en-US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벤더의 경우</a:t>
            </a:r>
            <a:r>
              <a:rPr kumimoji="0" lang="en-US" altLang="ko-KR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1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1/2/3</a:t>
            </a:r>
            <a:r>
              <a:rPr kumimoji="0" lang="ko-KR" altLang="en-US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</a:t>
            </a:r>
            <a:r>
              <a:rPr kumimoji="0" lang="ko-KR" altLang="en-US" sz="1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endParaRPr kumimoji="0" lang="en-US" altLang="ko-KR" sz="1000" b="1" kern="0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 latinLnBrk="0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ko-KR" altLang="en-US" sz="1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지원이 각기 </a:t>
            </a:r>
            <a:r>
              <a:rPr kumimoji="0" lang="ko-KR" altLang="en-US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 기업간의 </a:t>
            </a:r>
            <a:r>
              <a:rPr kumimoji="0" lang="en-US" altLang="ko-KR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계약에 </a:t>
            </a:r>
            <a:endParaRPr kumimoji="0" lang="en-US" altLang="ko-KR" sz="1000" b="1" kern="0" spc="-5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 latinLnBrk="0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ko-KR" altLang="en-US" sz="1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의한 관계</a:t>
            </a:r>
            <a:r>
              <a:rPr kumimoji="0" lang="en-US" altLang="ko-KR" sz="1000" b="1" kern="0" spc="-5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kumimoji="0" lang="ko-KR" altLang="en-US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최소 </a:t>
            </a:r>
            <a:r>
              <a:rPr kumimoji="0" lang="en-US" altLang="ko-KR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10~15</a:t>
            </a:r>
            <a:r>
              <a:rPr kumimoji="0" lang="ko-KR" altLang="en-US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소요</a:t>
            </a:r>
            <a:r>
              <a:rPr kumimoji="0" lang="en-US" altLang="ko-KR" sz="1000" b="1" kern="0" spc="-5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649838" y="9192123"/>
            <a:ext cx="2956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ko-KR" altLang="en-US" sz="1000" b="1" kern="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외산 벤더의 경우</a:t>
            </a:r>
            <a:r>
              <a:rPr kumimoji="0" lang="en-US" altLang="ko-KR" sz="1000" b="1" kern="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000" b="1" kern="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지원불가</a:t>
            </a:r>
            <a:endParaRPr kumimoji="0" lang="en-US" altLang="ko-KR" sz="1000" b="1" kern="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341087" y="8096129"/>
            <a:ext cx="3202444" cy="218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en-US" altLang="ko-KR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kumimoji="0" lang="ko-KR" altLang="en-US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단일 </a:t>
            </a:r>
            <a:r>
              <a:rPr kumimoji="0" lang="ko-KR" altLang="en-US" sz="1200" b="1" kern="0" dirty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 조직을 </a:t>
            </a:r>
            <a:r>
              <a:rPr kumimoji="0" lang="ko-KR" altLang="en-US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통한 신속한 </a:t>
            </a:r>
            <a:r>
              <a:rPr kumimoji="0" lang="ko-KR" altLang="en-US" sz="1200" b="1" kern="0" dirty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문제해결</a:t>
            </a:r>
            <a:endParaRPr kumimoji="0" lang="ko-KR" altLang="en-US" sz="1200" kern="0" dirty="0">
              <a:solidFill>
                <a:srgbClr val="0072B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371404" y="9006680"/>
            <a:ext cx="3202444" cy="218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en-US" altLang="ko-KR" sz="1200" b="1" kern="0" spc="-5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R&amp;D</a:t>
            </a:r>
            <a:r>
              <a:rPr kumimoji="0" lang="ko-KR" altLang="en-US" sz="1200" b="1" kern="0" spc="-5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오프라인</a:t>
            </a:r>
            <a:r>
              <a:rPr kumimoji="0" lang="en-US" altLang="ko-KR" sz="1200" b="1" kern="0" spc="-5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200" b="1" kern="0" spc="-5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 서비스</a:t>
            </a:r>
            <a:endParaRPr kumimoji="0" lang="en-US" altLang="ko-KR" sz="1200" b="1" kern="0" spc="-50" dirty="0">
              <a:solidFill>
                <a:srgbClr val="0072B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341087" y="9019513"/>
            <a:ext cx="3202444" cy="216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latinLnBrk="0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en-US" altLang="ko-KR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kumimoji="0" lang="ko-KR" altLang="en-US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폭넓은 전문 기술 </a:t>
            </a:r>
            <a:r>
              <a:rPr kumimoji="0" lang="ko-KR" altLang="en-US" sz="1200" b="1" kern="0" dirty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</a:t>
            </a:r>
            <a:endParaRPr kumimoji="0" lang="en-US" altLang="ko-KR" sz="1200" b="1" kern="0" dirty="0">
              <a:solidFill>
                <a:srgbClr val="0072B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71404" y="8096129"/>
            <a:ext cx="3202444" cy="218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latinLnBrk="0">
              <a:lnSpc>
                <a:spcPct val="67000"/>
              </a:lnSpc>
              <a:spcBef>
                <a:spcPct val="20000"/>
              </a:spcBef>
              <a:spcAft>
                <a:spcPts val="0"/>
              </a:spcAft>
              <a:buSzPct val="110000"/>
              <a:defRPr/>
            </a:pPr>
            <a:r>
              <a:rPr kumimoji="0" lang="en-US" altLang="ko-KR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Direct </a:t>
            </a:r>
            <a:r>
              <a:rPr kumimoji="0" lang="ko-KR" altLang="en-US" sz="1200" b="1" kern="0" dirty="0" smtClean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 </a:t>
            </a:r>
            <a:r>
              <a:rPr kumimoji="0" lang="ko-KR" altLang="en-US" sz="1200" b="1" kern="0" dirty="0">
                <a:solidFill>
                  <a:srgbClr val="0072B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</a:t>
            </a:r>
            <a:endParaRPr kumimoji="0" lang="en-US" altLang="ko-KR" sz="1200" b="1" kern="0" dirty="0">
              <a:solidFill>
                <a:srgbClr val="0072B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6. </a:t>
            </a:r>
            <a:r>
              <a:rPr lang="ko-KR" altLang="en-US" dirty="0" smtClean="0"/>
              <a:t>오류 복구 및 문제 해결 방안</a:t>
            </a:r>
          </a:p>
        </p:txBody>
      </p:sp>
      <p:sp>
        <p:nvSpPr>
          <p:cNvPr id="58398" name="Rectangle 3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smtClean="0"/>
              <a:t>티맥스소프트는 소프트웨어 사용과정에서 발생할 수 있는 사용상의 불편 및 사용불능 상황 등에 대처하기 위해 </a:t>
            </a:r>
            <a:r>
              <a:rPr lang="en-US" altLang="ko-KR" smtClean="0"/>
              <a:t>Help Desk, </a:t>
            </a:r>
            <a:r>
              <a:rPr lang="ko-KR" altLang="en-US" smtClean="0"/>
              <a:t>응급복구 인력 등을 지원합니다</a:t>
            </a:r>
            <a:r>
              <a:rPr lang="en-US" altLang="ko-KR" smtClean="0"/>
              <a:t>.</a:t>
            </a:r>
          </a:p>
        </p:txBody>
      </p:sp>
      <p:graphicFrame>
        <p:nvGraphicFramePr>
          <p:cNvPr id="4710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10373"/>
              </p:ext>
            </p:extLst>
          </p:nvPr>
        </p:nvGraphicFramePr>
        <p:xfrm>
          <a:off x="404813" y="2241950"/>
          <a:ext cx="6199187" cy="2659380"/>
        </p:xfrm>
        <a:graphic>
          <a:graphicData uri="http://schemas.openxmlformats.org/drawingml/2006/table">
            <a:tbl>
              <a:tblPr/>
              <a:tblGrid>
                <a:gridCol w="63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6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7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오류복구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대응조직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 행  역  할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티맥스소프트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기술서비스센터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24*365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기술 문의 및 응급 대처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고객 문의 사항에 대한 긴급 지원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전화번호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1544-8629)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본부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제품담당 기술조직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이행 업무를 수행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전환 작업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성능 및 최적화 작업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문제점에 대한 분석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시스템 설계 및 응용 환경 최적화 수립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품질관리실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(QMC)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 품질에 대한 점검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 등을 통한 문제점 파악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품질저하 발생 시 기술 지원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기술적 문제해결 자문 및 전문가 지원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개발부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(R&amp;D)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 기능 및 문제 사항에 대한 응급 대처 및 지원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기술 본부의 기술적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문제사항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지원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404813" y="1845668"/>
            <a:ext cx="6192837" cy="227012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오류복구 및 문제해결 정책 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404813" y="5205029"/>
            <a:ext cx="6192837" cy="3924436"/>
            <a:chOff x="395536" y="1799297"/>
            <a:chExt cx="8352928" cy="4272866"/>
          </a:xfrm>
        </p:grpSpPr>
        <p:pic>
          <p:nvPicPr>
            <p:cNvPr id="18" name="Picture 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932" y="1846479"/>
              <a:ext cx="5187532" cy="2709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직선 연결선 18"/>
            <p:cNvCxnSpPr/>
            <p:nvPr/>
          </p:nvCxnSpPr>
          <p:spPr>
            <a:xfrm flipH="1" flipV="1">
              <a:off x="3490314" y="4085640"/>
              <a:ext cx="3117" cy="1170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20" name="직사각형 19"/>
            <p:cNvSpPr/>
            <p:nvPr/>
          </p:nvSpPr>
          <p:spPr>
            <a:xfrm>
              <a:off x="467544" y="1799297"/>
              <a:ext cx="35283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kern="0" dirty="0" smtClean="0">
                  <a:solidFill>
                    <a:srgbClr val="0072BC"/>
                  </a:solidFill>
                  <a:latin typeface="맑은 고딕"/>
                  <a:ea typeface="맑은 고딕" panose="020B0503020000020004" pitchFamily="50" charset="-127"/>
                </a:rPr>
                <a:t>TechNet </a:t>
              </a:r>
              <a:r>
                <a:rPr kumimoji="0" lang="ko-KR" altLang="en-US" sz="1600" b="1" kern="0" dirty="0" smtClean="0">
                  <a:solidFill>
                    <a:srgbClr val="0072BC"/>
                  </a:solidFill>
                  <a:latin typeface="맑은 고딕"/>
                  <a:ea typeface="맑은 고딕" panose="020B0503020000020004" pitchFamily="50" charset="-127"/>
                </a:rPr>
                <a:t>서비스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http://technet.tmaxsoft.com</a:t>
              </a:r>
            </a:p>
          </p:txBody>
        </p:sp>
        <p:cxnSp>
          <p:nvCxnSpPr>
            <p:cNvPr id="21" name="직선 연결선 20"/>
            <p:cNvCxnSpPr/>
            <p:nvPr/>
          </p:nvCxnSpPr>
          <p:spPr>
            <a:xfrm flipH="1" flipV="1">
              <a:off x="8701965" y="2606977"/>
              <a:ext cx="4406" cy="1654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22" name="직사각형 21"/>
            <p:cNvSpPr/>
            <p:nvPr/>
          </p:nvSpPr>
          <p:spPr>
            <a:xfrm>
              <a:off x="395536" y="2458486"/>
              <a:ext cx="3473016" cy="2078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0" latinLnBrk="0" hangingPunct="0">
                <a:lnSpc>
                  <a:spcPct val="150000"/>
                </a:lnSpc>
                <a:buClr>
                  <a:srgbClr val="336699"/>
                </a:buClr>
                <a:defRPr/>
              </a:pPr>
              <a:r>
                <a:rPr kumimoji="0" lang="en-US" altLang="ko-KR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제품별 </a:t>
              </a:r>
              <a:r>
                <a:rPr kumimoji="0" lang="en-US" altLang="ko-KR" sz="1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Patch File</a:t>
              </a:r>
              <a:r>
                <a:rPr kumimoji="0" lang="ko-KR" altLang="en-US" sz="1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 제공</a:t>
              </a:r>
              <a:endParaRPr kumimoji="0" lang="en-US" altLang="ko-K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endParaRPr>
            </a:p>
            <a:p>
              <a:pPr algn="just" eaLnBrk="0" latinLnBrk="0" hangingPunct="0">
                <a:lnSpc>
                  <a:spcPct val="150000"/>
                </a:lnSpc>
                <a:buClr>
                  <a:srgbClr val="336699"/>
                </a:buClr>
                <a:defRPr/>
              </a:pPr>
              <a:r>
                <a:rPr kumimoji="0" lang="en-US" altLang="ko-KR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최신 제품 다운로드 및 업그레이드 제공</a:t>
              </a:r>
              <a:endParaRPr kumimoji="0" lang="en-US" altLang="ko-K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endParaRPr>
            </a:p>
            <a:p>
              <a:pPr algn="just" eaLnBrk="0" latinLnBrk="0" hangingPunct="0">
                <a:lnSpc>
                  <a:spcPct val="150000"/>
                </a:lnSpc>
                <a:buClr>
                  <a:srgbClr val="336699"/>
                </a:buClr>
                <a:defRPr/>
              </a:pPr>
              <a:r>
                <a:rPr kumimoji="0" lang="en-US" altLang="ko-KR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기술 문제 등록에 대한 답변 제공</a:t>
              </a:r>
              <a:endParaRPr kumimoji="0" lang="en-US" altLang="ko-K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endParaRPr>
            </a:p>
            <a:p>
              <a:pPr algn="just" eaLnBrk="0" latinLnBrk="0" hangingPunct="0">
                <a:lnSpc>
                  <a:spcPct val="150000"/>
                </a:lnSpc>
                <a:buClr>
                  <a:srgbClr val="336699"/>
                </a:buClr>
                <a:defRPr/>
              </a:pPr>
              <a:r>
                <a:rPr kumimoji="0" lang="en-US" altLang="ko-KR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각종 기술정보와 지원을 통한 진단과 해결</a:t>
              </a:r>
              <a:endParaRPr kumimoji="0" lang="en-US" altLang="ko-K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endParaRPr>
            </a:p>
            <a:p>
              <a:pPr algn="just" eaLnBrk="0" latinLnBrk="0" hangingPunct="0">
                <a:lnSpc>
                  <a:spcPct val="150000"/>
                </a:lnSpc>
                <a:buClr>
                  <a:srgbClr val="336699"/>
                </a:buClr>
                <a:defRPr/>
              </a:pPr>
              <a:r>
                <a:rPr kumimoji="0" lang="en-US" altLang="ko-KR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풍부한 기술자료를 인터넷을 통해 제공</a:t>
              </a:r>
              <a:endParaRPr kumimoji="0" lang="en-US" altLang="ko-K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endParaRPr>
            </a:p>
            <a:p>
              <a:pPr algn="just" eaLnBrk="0" latinLnBrk="0" hangingPunct="0">
                <a:lnSpc>
                  <a:spcPct val="150000"/>
                </a:lnSpc>
                <a:buClr>
                  <a:srgbClr val="336699"/>
                </a:buClr>
                <a:defRPr/>
              </a:pPr>
              <a:r>
                <a:rPr kumimoji="0" lang="en-US" altLang="ko-KR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데모 라이선스 신청 및 발급</a:t>
              </a:r>
              <a:endParaRPr kumimoji="0" lang="en-US" altLang="ko-K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endParaRPr>
            </a:p>
            <a:p>
              <a:pPr algn="just" eaLnBrk="0" latinLnBrk="0" hangingPunct="0">
                <a:lnSpc>
                  <a:spcPct val="150000"/>
                </a:lnSpc>
                <a:buClr>
                  <a:srgbClr val="336699"/>
                </a:buClr>
                <a:defRPr/>
              </a:pPr>
              <a:r>
                <a:rPr kumimoji="0" lang="en-US" altLang="ko-KR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- </a:t>
              </a:r>
              <a:r>
                <a:rPr kumimoji="0" lang="ko-KR" altLang="en-US" sz="1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기술서비스 </a:t>
              </a:r>
              <a:r>
                <a:rPr kumimoji="0" lang="ko-KR" altLang="en-US" sz="1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 panose="020B0503020000020004" pitchFamily="50" charset="-127"/>
                </a:rPr>
                <a:t>요청 </a:t>
              </a:r>
              <a:endParaRPr kumimoji="0" lang="en-US" altLang="ko-KR" sz="1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522288" y="4003600"/>
              <a:ext cx="8099425" cy="2068563"/>
              <a:chOff x="522288" y="4077072"/>
              <a:chExt cx="8099425" cy="2068563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1403648" y="4077072"/>
                <a:ext cx="6549888" cy="1008112"/>
                <a:chOff x="1403648" y="4221088"/>
                <a:chExt cx="6549888" cy="1043912"/>
              </a:xfrm>
            </p:grpSpPr>
            <p:cxnSp>
              <p:nvCxnSpPr>
                <p:cNvPr id="26" name="직선 연결선 25"/>
                <p:cNvCxnSpPr/>
                <p:nvPr/>
              </p:nvCxnSpPr>
              <p:spPr>
                <a:xfrm flipH="1">
                  <a:off x="1403648" y="4277931"/>
                  <a:ext cx="4536504" cy="98706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ysDot"/>
                </a:ln>
                <a:effectLst/>
              </p:spPr>
            </p:cxnSp>
            <p:cxnSp>
              <p:nvCxnSpPr>
                <p:cNvPr id="27" name="직선 연결선 26"/>
                <p:cNvCxnSpPr/>
                <p:nvPr/>
              </p:nvCxnSpPr>
              <p:spPr>
                <a:xfrm flipH="1">
                  <a:off x="2884578" y="4221088"/>
                  <a:ext cx="3343606" cy="104391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ysDot"/>
                </a:ln>
                <a:effectLst/>
              </p:spPr>
            </p:cxnSp>
            <p:cxnSp>
              <p:nvCxnSpPr>
                <p:cNvPr id="28" name="직선 연결선 27"/>
                <p:cNvCxnSpPr/>
                <p:nvPr/>
              </p:nvCxnSpPr>
              <p:spPr>
                <a:xfrm flipH="1">
                  <a:off x="3868552" y="4277931"/>
                  <a:ext cx="2192557" cy="98706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ysDot"/>
                </a:ln>
                <a:effectLst/>
              </p:spPr>
            </p:cxnSp>
            <p:cxnSp>
              <p:nvCxnSpPr>
                <p:cNvPr id="29" name="직선 연결선 28"/>
                <p:cNvCxnSpPr/>
                <p:nvPr/>
              </p:nvCxnSpPr>
              <p:spPr>
                <a:xfrm flipH="1">
                  <a:off x="4822710" y="4221088"/>
                  <a:ext cx="1238399" cy="104391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ysDot"/>
                </a:ln>
                <a:effectLst/>
              </p:spPr>
            </p:cxnSp>
            <p:cxnSp>
              <p:nvCxnSpPr>
                <p:cNvPr id="30" name="직선 연결선 29"/>
                <p:cNvCxnSpPr/>
                <p:nvPr/>
              </p:nvCxnSpPr>
              <p:spPr>
                <a:xfrm>
                  <a:off x="6061109" y="4277931"/>
                  <a:ext cx="411497" cy="98706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ysDot"/>
                </a:ln>
                <a:effectLst/>
              </p:spPr>
            </p:cxnSp>
            <p:cxnSp>
              <p:nvCxnSpPr>
                <p:cNvPr id="31" name="직선 연결선 30"/>
                <p:cNvCxnSpPr/>
                <p:nvPr/>
              </p:nvCxnSpPr>
              <p:spPr>
                <a:xfrm>
                  <a:off x="6061109" y="4290053"/>
                  <a:ext cx="1892427" cy="97494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75000"/>
                    </a:sysClr>
                  </a:solidFill>
                  <a:prstDash val="sysDot"/>
                </a:ln>
                <a:effectLst/>
              </p:spPr>
            </p:cxnSp>
          </p:grpSp>
          <p:pic>
            <p:nvPicPr>
              <p:cNvPr id="25" name="Picture 12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288" y="5302672"/>
                <a:ext cx="8099425" cy="842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7. </a:t>
            </a:r>
            <a:r>
              <a:rPr lang="ko-KR" altLang="en-US" dirty="0"/>
              <a:t>장애 상황 별 상세한 확인</a:t>
            </a:r>
            <a:r>
              <a:rPr lang="en-US" altLang="ko-KR" dirty="0"/>
              <a:t>/</a:t>
            </a:r>
            <a:r>
              <a:rPr lang="ko-KR" altLang="en-US" dirty="0"/>
              <a:t>복구 </a:t>
            </a:r>
            <a:r>
              <a:rPr lang="ko-KR" altLang="en-US" dirty="0" smtClean="0"/>
              <a:t>기능</a:t>
            </a:r>
          </a:p>
        </p:txBody>
      </p:sp>
      <p:sp>
        <p:nvSpPr>
          <p:cNvPr id="58398" name="Rectangle 30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ko-KR" dirty="0"/>
              <a:t>JEUS</a:t>
            </a:r>
            <a:r>
              <a:rPr lang="ko-KR" altLang="en-US" dirty="0"/>
              <a:t>는 장애발생 시 웹 매니저와 통합 관리 콘솔을 통해 장애 내역 및 유형 확인이 가능하며 이에 적합한 </a:t>
            </a:r>
            <a:r>
              <a:rPr lang="ko-KR" altLang="en-US" dirty="0" err="1"/>
              <a:t>복구방안을</a:t>
            </a:r>
            <a:r>
              <a:rPr lang="ko-KR" altLang="en-US" dirty="0"/>
              <a:t> 적용하여 </a:t>
            </a:r>
            <a:r>
              <a:rPr lang="ko-KR" altLang="en-US" dirty="0" err="1"/>
              <a:t>장애처리가</a:t>
            </a:r>
            <a:r>
              <a:rPr lang="ko-KR" altLang="en-US" dirty="0"/>
              <a:t> 가능합니다</a:t>
            </a:r>
            <a:r>
              <a:rPr lang="en-US" altLang="ko-KR" dirty="0"/>
              <a:t>.</a:t>
            </a: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404813" y="1845668"/>
            <a:ext cx="6192837" cy="227012"/>
          </a:xfrm>
          <a:prstGeom prst="rect">
            <a:avLst/>
          </a:prstGeom>
          <a:solidFill>
            <a:srgbClr val="4A5D82"/>
          </a:solidFill>
          <a:ln w="952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ko-KR" altLang="en-US" sz="1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오류복구 및 문제해결 정책 </a:t>
            </a:r>
          </a:p>
        </p:txBody>
      </p:sp>
      <p:graphicFrame>
        <p:nvGraphicFramePr>
          <p:cNvPr id="1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5150"/>
              </p:ext>
            </p:extLst>
          </p:nvPr>
        </p:nvGraphicFramePr>
        <p:xfrm>
          <a:off x="402215" y="2241948"/>
          <a:ext cx="6181725" cy="7175102"/>
        </p:xfrm>
        <a:graphic>
          <a:graphicData uri="http://schemas.openxmlformats.org/drawingml/2006/table">
            <a:tbl>
              <a:tblPr/>
              <a:tblGrid>
                <a:gridCol w="53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8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9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복구계획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장애유형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복구방안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52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템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웨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장애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(JEUS)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프로세스 장애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프로세스 동작 여부 확인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ps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ef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|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grep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프로세스가 나타나지 않을 경우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jboot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를 이용하여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프로세스 실행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노드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클러스터링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세션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클러스터링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EJB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클러스터링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DB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클러스터링을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제공하여 장애 발생 시 사용자 요청의 지속적 서비스를 보장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에러발생 대응방안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 파일 권한 확인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(JEUS/logs/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호스트명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폴더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2) disk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용량 확인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df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–k)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9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Hang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장애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jeusadmin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으로 접속하여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thread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상태 확인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ti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thread dump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생성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(dump [container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])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dsinfo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수행하여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연결상태 확인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netstat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na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수행하여 네트워크 상태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캡처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재기동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(down -&gt; boot)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JEUS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로그를 통한 분석수행 후 원인파악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86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Server 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WebtoB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웹서버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서버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기동시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장애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설치계정으로 로그인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wsdown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으로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종료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wsboot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재기동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시도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에러 발생 대응방안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 파일 권한 확인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2) disk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용량 확인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df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–k)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포트 충돌여부 확인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netstat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na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|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grep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80)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93301"/>
                  </a:ext>
                </a:extLst>
              </a:tr>
              <a:tr h="159886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5000"/>
                        </a:spcAft>
                        <a:buClr>
                          <a:srgbClr val="0033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웹서버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서비스 장애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log/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syslog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syslog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로그 확인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프로세스가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처리가능한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 file(FD)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한계에 부딪쳤는지 여부 확인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wsadmin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-&gt;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ci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disk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용량 확인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df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–k)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JEUS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와의 연결상태 확인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wsadmin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-&gt;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–v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NRDY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여부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네트워크 상태 확인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netstat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–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na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9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3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8CAEBA"/>
                </a:solidFill>
              </a:rPr>
              <a:t>Ⅵ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 사례</a:t>
            </a:r>
            <a:endParaRPr lang="ko-KR" altLang="en-US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금융권</a:t>
            </a:r>
            <a:endParaRPr lang="en-US" altLang="ko-KR" dirty="0" smtClean="0"/>
          </a:p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공공</a:t>
            </a:r>
            <a:r>
              <a:rPr lang="en-US" altLang="ko-KR" dirty="0" smtClean="0"/>
              <a:t>/</a:t>
            </a:r>
            <a:r>
              <a:rPr lang="ko-KR" altLang="en-US" dirty="0" smtClean="0"/>
              <a:t>광역</a:t>
            </a:r>
            <a:endParaRPr lang="en-US" altLang="ko-KR" dirty="0" smtClean="0"/>
          </a:p>
          <a:p>
            <a:pPr marL="596900" indent="-419100" eaLnBrk="1" hangingPunct="1">
              <a:buClr>
                <a:srgbClr val="8CAEBA"/>
              </a:buClr>
              <a:buFontTx/>
              <a:buAutoNum type="arabicPeriod"/>
            </a:pPr>
            <a:r>
              <a:rPr lang="en-US" altLang="ko-KR" dirty="0" smtClean="0"/>
              <a:t>Ent.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97000"/>
              </p:ext>
            </p:extLst>
          </p:nvPr>
        </p:nvGraphicFramePr>
        <p:xfrm>
          <a:off x="287948" y="1477071"/>
          <a:ext cx="6201391" cy="7505513"/>
        </p:xfrm>
        <a:graphic>
          <a:graphicData uri="http://schemas.openxmlformats.org/drawingml/2006/table">
            <a:tbl>
              <a:tblPr/>
              <a:tblGrid>
                <a:gridCol w="1175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51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메시지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발송시스템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재해복구 환경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구축용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7742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신인터넷뱅킹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구축을 위한 인프라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0791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세출시스템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 관련 인프라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(S/W)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1925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포터블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브랜치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914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공동업무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분리구축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3301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분리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02537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법규준수 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0702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규정관리시스템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03400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58781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고객센타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 구축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8781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2622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BPR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01757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스마트폰뱅킹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8254"/>
                  </a:ext>
                </a:extLst>
              </a:tr>
              <a:tr h="10023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신규여신 콜센터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3013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이상거래탐지시스템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(FDS)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6186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업무매뉴얼시스템용 개발서버용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0555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05383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900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인사시스템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1437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신분증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323028"/>
                  </a:ext>
                </a:extLst>
              </a:tr>
              <a:tr h="10023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손바닥 정맥 시스템 구축 사업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5770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OA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8082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태블릿브랜치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증설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2941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공무원연금공단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시스템구축 </a:t>
                      </a:r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7174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태블릿브랜치 시스템 구축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(ODS)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82089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개인정보보호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7631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공무원연금공단 정보시스템 고도화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7669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개인정보보호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6860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신일반사무관리시스템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6229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광물자원공사 금고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540696"/>
                  </a:ext>
                </a:extLst>
              </a:tr>
              <a:tr h="101551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모바일오피스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개선 사업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8034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SKY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지식경영시스템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검색솔루션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4446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주민등록번호 암호화시스템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6856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디지털키오스크시스템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1021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SKY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지식경영시스템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검색솔루션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2778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가상계좌시스템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9888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퇴직연금시스템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7056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비대면영업활성화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55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비대면주택청약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1127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뱅크 구축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0286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DGB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금융지주 통합리스크시스템 구축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2267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외신무역망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서버이전 및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EDI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3237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통합금고보고서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281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고도화사업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041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녹취시스템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1851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리뉴얼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32851"/>
                  </a:ext>
                </a:extLst>
              </a:tr>
              <a:tr h="10155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관련 장비 기타 장비 구매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퇴직연금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132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고객센터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개발용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580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부산은행 모바일 뱅크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8440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종합감사정보시스템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2826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대고객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PUSH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메시지시스템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42496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장비도입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9813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규정관리시스템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8730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인터넷뱅킹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8504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신인터넷뱅킹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16476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신한은행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ULA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 옵션 계약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6486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공통업무시스템 신규 증설을 위한 물품 공급 계약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3258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은행 </a:t>
            </a:r>
            <a:r>
              <a:rPr lang="en-US" altLang="ko-KR" dirty="0"/>
              <a:t>(1/3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16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60353"/>
              </p:ext>
            </p:extLst>
          </p:nvPr>
        </p:nvGraphicFramePr>
        <p:xfrm>
          <a:off x="287948" y="1460500"/>
          <a:ext cx="6201752" cy="7494961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32">
                <a:tc rowSpan="28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부도진단시스템 구축 인프라 도입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고객센터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5036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O2O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금융플랫폼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55764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수집서버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40917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개발관리시스템 고도화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(PCMS WAS)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11320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위비스마트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방문 예약서비스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56310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차세대시스템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운영관리 체계 고도화 구축 사업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17245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노란우산공제 비대면 채널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26571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BI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솔루션 도입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37963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차세대시스템 정보계 인프라 도입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63246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톡 상담시스템 이중화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7750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 자산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7021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통합통계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6528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알림톡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서비스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구축관련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 도입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부문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26196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글로벌 인터넷 모바일뱅킹 구축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 WAS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)-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63956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서울시립대학교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35099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비대면 실명확인 시스템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7251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Self Banking KIOSK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인프라 도입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00944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영업지원시스템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79526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ISA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0777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국민주택채권 전용 홈페이지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242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관리회계 재구축관련 인프라 도입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1056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BPR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48619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19151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퇴직연금시스템 재구축 관련 인프라도입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79611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세금납부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(STAX)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전면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1806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이상금융거래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탐지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차단시스템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(FDS)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1731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전자구매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751095"/>
                  </a:ext>
                </a:extLst>
              </a:tr>
              <a:tr h="101551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FATCA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인프라도입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14526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변경관리 시스템 재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7930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퇴직연금시스템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1522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상담시스템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프로젝트 관련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인프라도입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(SW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0744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한국무역보험공사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전자보증시스템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8770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펀드타워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화상상담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0952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CTI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1585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세종시 전자납부 시스템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전자고지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체납조회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4037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국민연금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수탁업무시스템 구축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인프라도입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188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정책자금 전용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SITE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5244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 콜센터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CTI Upgrade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1466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경찰공제회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공제금담보대출시스템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1741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이동식점포시스템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2625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특허관리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(BM)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08457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WM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824593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인터넷뱅킹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393856"/>
                  </a:ext>
                </a:extLst>
              </a:tr>
              <a:tr h="10155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ELA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계약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2017.10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7822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상반기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7892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농협카드콜센타 통합운영시스템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067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TA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상담어드바이져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0147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정보보호포탈시스템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1410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상호금융분리 콜센터시스템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9194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농협은행 상반기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31902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행복콜센터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시스템구축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차사업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68362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청소년금융교육센터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51355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콜인프라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솔루션도입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31836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제주도청 통합재정관리시스템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49676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수협은행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유가증권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031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389008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은행 </a:t>
            </a:r>
            <a:r>
              <a:rPr lang="en-US" altLang="ko-KR" dirty="0"/>
              <a:t>(2/3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9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63570"/>
              </p:ext>
            </p:extLst>
          </p:nvPr>
        </p:nvGraphicFramePr>
        <p:xfrm>
          <a:off x="287948" y="1464545"/>
          <a:ext cx="6201752" cy="7373042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77556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SSO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2453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IPCC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607287"/>
                  </a:ext>
                </a:extLst>
              </a:tr>
              <a:tr h="100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전국은행연합회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금융통계정보시스템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29346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세금우대시스템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0892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TDB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94249"/>
                  </a:ext>
                </a:extLst>
              </a:tr>
              <a:tr h="1002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전북은행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전북은행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RBA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재구축 사업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6490"/>
                  </a:ext>
                </a:extLst>
              </a:tr>
              <a:tr h="100232"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기업은행 빅데이터 플랫폼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059718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정보보호 통합시스템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92290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PayGos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테스트 서버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624941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변경관리시스템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88033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기업은행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신용정보법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개정에 따른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50147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PayGOS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79291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정보기술아키텍처 도입 및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5223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강서도매시장 사업비관리시스템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6856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05251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카드마케팅시스템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7735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신연구비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모바일시스템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0207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빈용기보증금 및 취급수수료 지급관리시스템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5984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신급여복지시스템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54854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신연구비 모바일시스템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38201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신급여복지시스템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074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데이터 정보화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91689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FATCA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1083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한국전력거래소 대금결제시스템 구축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9777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수원시금고 재구축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5880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TM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2126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8163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포탈시스템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29419"/>
                  </a:ext>
                </a:extLst>
              </a:tr>
              <a:tr h="10155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한국산업은행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비대면 실명인증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0709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원격제어시스템 고도화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44897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미디어센터 고도화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2810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문헌정보시스템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4020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e-Campus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연수시스템 재구축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02378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전자사보시스템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6305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포터블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브랜치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80501"/>
                  </a:ext>
                </a:extLst>
              </a:tr>
              <a:tr h="101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한국수출입은행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재해복구시스템 구축사업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0233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EDCF(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우즈베키스탄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03554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EXIMNET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2275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EXIM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정보시스템 구축사업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메타시스템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797991"/>
                  </a:ext>
                </a:extLst>
              </a:tr>
              <a:tr h="10155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가상화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개발서버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3852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KEB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하나은행 통합 콜센터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1049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하나은행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ITSD(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전산헬프데스크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814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단위금고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이중화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98503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영업메뉴얼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7789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417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자산유동화 이중화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555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OCR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증설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8969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방카시스템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이중화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19729"/>
                  </a:ext>
                </a:extLst>
              </a:tr>
              <a:tr h="10155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뱅크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 직불 간편결제사업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4346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IFRS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 프로젝트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7758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인터넷전문은행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7794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케이뱅크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자금업무를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위한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Treasury System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7282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6277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인터넷전문은행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7865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KEB NY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Finacial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Corp, 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미주전산센터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Middleware SW 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뱅킹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납품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06498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은행 </a:t>
            </a:r>
            <a:r>
              <a:rPr lang="en-US" altLang="ko-KR" dirty="0"/>
              <a:t>(3/3)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08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3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err="1" smtClean="0"/>
              <a:t>로드맵</a:t>
            </a:r>
            <a:endParaRPr lang="en-US" altLang="ko-KR" dirty="0"/>
          </a:p>
        </p:txBody>
      </p:sp>
      <p:sp>
        <p:nvSpPr>
          <p:cNvPr id="3461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JEUS</a:t>
            </a:r>
            <a:r>
              <a:rPr lang="ko-KR" altLang="en-US" dirty="0"/>
              <a:t>는 </a:t>
            </a:r>
            <a:r>
              <a:rPr lang="en-US" altLang="ko-KR" dirty="0"/>
              <a:t>J2EE </a:t>
            </a:r>
            <a:r>
              <a:rPr lang="ko-KR" altLang="en-US" dirty="0"/>
              <a:t>기술부터 </a:t>
            </a:r>
            <a:r>
              <a:rPr lang="en-US" altLang="ko-KR" dirty="0"/>
              <a:t>Java EE 6, Java EE 7 </a:t>
            </a:r>
            <a:r>
              <a:rPr lang="ko-KR" altLang="en-US" dirty="0"/>
              <a:t>기술까지 산업표준 기반의 </a:t>
            </a:r>
            <a:r>
              <a:rPr lang="en-US" altLang="ko-KR" dirty="0"/>
              <a:t>Java Technology</a:t>
            </a:r>
            <a:r>
              <a:rPr lang="ko-KR" altLang="en-US" dirty="0"/>
              <a:t>를 완벽하게 구현하여 고객이 </a:t>
            </a:r>
            <a:r>
              <a:rPr lang="ko-KR" altLang="en-US" dirty="0" err="1"/>
              <a:t>웹시스템을</a:t>
            </a:r>
            <a:r>
              <a:rPr lang="ko-KR" altLang="en-US" dirty="0"/>
              <a:t> 구축함에 있어 높은 성능과 확장성을 제공하고 최근 기술 트렌드와 유연하게 통합할 수 있는 아키텍처를 제공하고 있습니다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404813" y="2079625"/>
            <a:ext cx="6192837" cy="227013"/>
          </a:xfrm>
          <a:prstGeom prst="rect">
            <a:avLst/>
          </a:prstGeom>
          <a:gradFill rotWithShape="1">
            <a:gsLst>
              <a:gs pos="0">
                <a:srgbClr val="4A5D82">
                  <a:gamma/>
                  <a:tint val="85882"/>
                  <a:invGamma/>
                </a:srgbClr>
              </a:gs>
              <a:gs pos="100000">
                <a:srgbClr val="4A5D8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Roadmap</a:t>
            </a:r>
          </a:p>
        </p:txBody>
      </p:sp>
      <p:sp>
        <p:nvSpPr>
          <p:cNvPr id="128" name="양쪽 모서리가 둥근 사각형 127"/>
          <p:cNvSpPr/>
          <p:nvPr/>
        </p:nvSpPr>
        <p:spPr bwMode="auto">
          <a:xfrm flipH="1" flipV="1">
            <a:off x="3553508" y="3843649"/>
            <a:ext cx="1468106" cy="480125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9" name="양쪽 모서리가 둥근 사각형 128"/>
          <p:cNvSpPr/>
          <p:nvPr/>
        </p:nvSpPr>
        <p:spPr bwMode="auto">
          <a:xfrm>
            <a:off x="3553514" y="3440832"/>
            <a:ext cx="1468105" cy="402822"/>
          </a:xfrm>
          <a:prstGeom prst="round2SameRect">
            <a:avLst>
              <a:gd name="adj1" fmla="val 11611"/>
              <a:gd name="adj2" fmla="val 0"/>
            </a:avLst>
          </a:prstGeom>
          <a:solidFill>
            <a:srgbClr val="0070C0"/>
          </a:solidFill>
          <a:ln w="3175" cap="flat" cmpd="sng" algn="ctr">
            <a:solidFill>
              <a:srgbClr val="0070C0"/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-100" normalizeH="0" baseline="0" noProof="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JEUS 8.0</a:t>
            </a:r>
          </a:p>
        </p:txBody>
      </p:sp>
      <p:sp>
        <p:nvSpPr>
          <p:cNvPr id="130" name="직사각형 129"/>
          <p:cNvSpPr/>
          <p:nvPr/>
        </p:nvSpPr>
        <p:spPr>
          <a:xfrm>
            <a:off x="3606351" y="4542792"/>
            <a:ext cx="1332465" cy="155836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Servlet 3.1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JSP 2.3/JSF2.2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JMS 2.0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EJB 3.2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 err="1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WebSocket</a:t>
            </a: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1.0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Java API for JSON Processing(new)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Batch Applications (new)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Concurrency Utilities </a:t>
            </a:r>
            <a:r>
              <a:rPr kumimoji="0" lang="en-US" altLang="ko-KR" sz="1000" kern="0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(new</a:t>
            </a: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)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HTTP/2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프로토콜</a:t>
            </a: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, Server Push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지원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Cluster Servers Template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지원</a:t>
            </a:r>
          </a:p>
          <a:p>
            <a:pPr marL="171450" marR="0" lvl="0" indent="-171450" defTabSz="913964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Library deployment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관리 기능 제공</a:t>
            </a:r>
          </a:p>
        </p:txBody>
      </p:sp>
      <p:sp>
        <p:nvSpPr>
          <p:cNvPr id="131" name="직사각형 130"/>
          <p:cNvSpPr/>
          <p:nvPr/>
        </p:nvSpPr>
        <p:spPr>
          <a:xfrm>
            <a:off x="3606351" y="4036702"/>
            <a:ext cx="1332000" cy="419542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91434" tIns="45717" rIns="91434" bIns="45717" anchor="ctr"/>
          <a:lstStyle/>
          <a:p>
            <a:pPr marL="198281" marR="0" lvl="0" indent="-198281" algn="ctr" defTabSz="109772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Java EE 7 + 8</a:t>
            </a:r>
          </a:p>
        </p:txBody>
      </p:sp>
      <p:sp>
        <p:nvSpPr>
          <p:cNvPr id="132" name="오각형 131"/>
          <p:cNvSpPr/>
          <p:nvPr/>
        </p:nvSpPr>
        <p:spPr>
          <a:xfrm>
            <a:off x="415925" y="8752374"/>
            <a:ext cx="1468106" cy="401346"/>
          </a:xfrm>
          <a:prstGeom prst="homePlate">
            <a:avLst/>
          </a:prstGeom>
          <a:solidFill>
            <a:srgbClr val="6699FF"/>
          </a:solidFill>
          <a:ln w="9525" cap="flat" cmpd="sng" algn="ctr">
            <a:noFill/>
            <a:prstDash val="solid"/>
          </a:ln>
          <a:effectLst/>
        </p:spPr>
        <p:txBody>
          <a:bodyPr wrap="none" lIns="91434" tIns="45717" rIns="91434" bIns="45717" anchor="ctr"/>
          <a:lstStyle/>
          <a:p>
            <a:pPr marL="198281" marR="0" lvl="0" indent="-198281" algn="ctr" defTabSz="109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2007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년 </a:t>
            </a: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2Q</a:t>
            </a:r>
          </a:p>
        </p:txBody>
      </p:sp>
      <p:sp>
        <p:nvSpPr>
          <p:cNvPr id="133" name="오각형 132"/>
          <p:cNvSpPr/>
          <p:nvPr/>
        </p:nvSpPr>
        <p:spPr>
          <a:xfrm>
            <a:off x="1987131" y="8752374"/>
            <a:ext cx="1468106" cy="401346"/>
          </a:xfrm>
          <a:prstGeom prst="homePlate">
            <a:avLst/>
          </a:prstGeom>
          <a:solidFill>
            <a:srgbClr val="6699FF"/>
          </a:solidFill>
          <a:ln w="9525" cap="flat" cmpd="sng" algn="ctr">
            <a:noFill/>
            <a:prstDash val="solid"/>
          </a:ln>
          <a:effectLst/>
        </p:spPr>
        <p:txBody>
          <a:bodyPr wrap="none" lIns="91434" tIns="45717" rIns="91434" bIns="45717" anchor="ctr"/>
          <a:lstStyle/>
          <a:p>
            <a:pPr marL="198281" marR="0" lvl="0" indent="-198281" algn="ctr" defTabSz="109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2012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년 </a:t>
            </a: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2Q</a:t>
            </a:r>
          </a:p>
        </p:txBody>
      </p:sp>
      <p:sp>
        <p:nvSpPr>
          <p:cNvPr id="134" name="오각형 133"/>
          <p:cNvSpPr/>
          <p:nvPr/>
        </p:nvSpPr>
        <p:spPr>
          <a:xfrm>
            <a:off x="3558338" y="8752374"/>
            <a:ext cx="1468106" cy="401346"/>
          </a:xfrm>
          <a:prstGeom prst="homePlate">
            <a:avLst/>
          </a:prstGeom>
          <a:solidFill>
            <a:srgbClr val="6699FF"/>
          </a:solidFill>
          <a:ln w="9525" cap="flat" cmpd="sng" algn="ctr">
            <a:noFill/>
            <a:prstDash val="solid"/>
          </a:ln>
          <a:effectLst/>
        </p:spPr>
        <p:txBody>
          <a:bodyPr wrap="none" lIns="91434" tIns="45717" rIns="91434" bIns="45717" anchor="ctr"/>
          <a:lstStyle/>
          <a:p>
            <a:pPr marL="198281" marR="0" lvl="0" indent="-198281" algn="ctr" defTabSz="109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2017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년 </a:t>
            </a: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1Q</a:t>
            </a:r>
          </a:p>
        </p:txBody>
      </p:sp>
      <p:sp>
        <p:nvSpPr>
          <p:cNvPr id="135" name="오각형 134"/>
          <p:cNvSpPr/>
          <p:nvPr/>
        </p:nvSpPr>
        <p:spPr>
          <a:xfrm>
            <a:off x="5129544" y="8752374"/>
            <a:ext cx="1468106" cy="401346"/>
          </a:xfrm>
          <a:prstGeom prst="homePlate">
            <a:avLst/>
          </a:prstGeom>
          <a:solidFill>
            <a:srgbClr val="6699FF"/>
          </a:solidFill>
          <a:ln w="9525" cap="flat" cmpd="sng" algn="ctr">
            <a:noFill/>
            <a:prstDash val="solid"/>
          </a:ln>
          <a:effectLst/>
        </p:spPr>
        <p:txBody>
          <a:bodyPr wrap="none" lIns="91434" tIns="45717" rIns="91434" bIns="45717" anchor="ctr"/>
          <a:lstStyle/>
          <a:p>
            <a:pPr marL="198281" marR="0" lvl="0" indent="-198281" algn="ctr" defTabSz="10977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2018</a:t>
            </a: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맑은 고딕"/>
                <a:ea typeface="맑은 고딕"/>
                <a:cs typeface="Arial" pitchFamily="34" charset="0"/>
              </a:rPr>
              <a:t>년 </a:t>
            </a:r>
            <a:r>
              <a:rPr kumimoji="0" lang="en-US" altLang="ko-KR" sz="1200" b="1" kern="0" noProof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  <a:ea typeface="맑은 고딕"/>
                <a:cs typeface="Arial" pitchFamily="34" charset="0"/>
              </a:rPr>
              <a:t>2Q</a:t>
            </a:r>
            <a:endParaRPr kumimoji="0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136" name="양쪽 모서리가 둥근 사각형 135"/>
          <p:cNvSpPr/>
          <p:nvPr/>
        </p:nvSpPr>
        <p:spPr bwMode="auto">
          <a:xfrm flipH="1" flipV="1">
            <a:off x="415925" y="4221510"/>
            <a:ext cx="1468106" cy="442339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7" name="양쪽 모서리가 둥근 사각형 136"/>
          <p:cNvSpPr/>
          <p:nvPr/>
        </p:nvSpPr>
        <p:spPr bwMode="auto">
          <a:xfrm>
            <a:off x="415931" y="3854150"/>
            <a:ext cx="1468105" cy="367365"/>
          </a:xfrm>
          <a:prstGeom prst="round2SameRect">
            <a:avLst>
              <a:gd name="adj1" fmla="val 11611"/>
              <a:gd name="adj2" fmla="val 0"/>
            </a:avLst>
          </a:prstGeom>
          <a:solidFill>
            <a:srgbClr val="000000">
              <a:lumMod val="65000"/>
              <a:lumOff val="35000"/>
            </a:srgbClr>
          </a:solidFill>
          <a:ln w="3175" cap="flat" cmpd="sng" algn="ctr">
            <a:solidFill>
              <a:srgbClr val="808080">
                <a:lumMod val="75000"/>
              </a:srgbClr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-100" normalizeH="0" baseline="0" noProof="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JEUS 6.x</a:t>
            </a:r>
          </a:p>
        </p:txBody>
      </p:sp>
      <p:sp>
        <p:nvSpPr>
          <p:cNvPr id="138" name="직사각형 137"/>
          <p:cNvSpPr/>
          <p:nvPr/>
        </p:nvSpPr>
        <p:spPr>
          <a:xfrm>
            <a:off x="468768" y="4859113"/>
            <a:ext cx="1332465" cy="142119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Servlet 2.5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EJB 3.0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JSP 2.1/ JSF 1.1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JAXB 2.0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UDDI 3.0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WS Meta Data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JMS Clustering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JCA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모니터링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000" kern="0" dirty="0" err="1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콘솔관리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툴 통합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웹서비스관리기능 강화</a:t>
            </a:r>
          </a:p>
        </p:txBody>
      </p:sp>
      <p:sp>
        <p:nvSpPr>
          <p:cNvPr id="139" name="직사각형 138"/>
          <p:cNvSpPr/>
          <p:nvPr/>
        </p:nvSpPr>
        <p:spPr>
          <a:xfrm>
            <a:off x="468768" y="4397570"/>
            <a:ext cx="1332000" cy="3826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91434" tIns="45717" rIns="91434" bIns="45717" anchor="ctr"/>
          <a:lstStyle/>
          <a:p>
            <a:pPr marL="198281" indent="-198281" algn="ctr" defTabSz="109772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Java EE 5</a:t>
            </a:r>
          </a:p>
        </p:txBody>
      </p:sp>
      <p:sp>
        <p:nvSpPr>
          <p:cNvPr id="140" name="양쪽 모서리가 둥근 사각형 139"/>
          <p:cNvSpPr/>
          <p:nvPr/>
        </p:nvSpPr>
        <p:spPr bwMode="auto">
          <a:xfrm flipH="1" flipV="1">
            <a:off x="1987131" y="4211913"/>
            <a:ext cx="1468106" cy="443424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1" name="양쪽 모서리가 둥근 사각형 140"/>
          <p:cNvSpPr/>
          <p:nvPr/>
        </p:nvSpPr>
        <p:spPr bwMode="auto">
          <a:xfrm>
            <a:off x="1987137" y="3843651"/>
            <a:ext cx="1468105" cy="368266"/>
          </a:xfrm>
          <a:prstGeom prst="round2SameRect">
            <a:avLst>
              <a:gd name="adj1" fmla="val 11611"/>
              <a:gd name="adj2" fmla="val 0"/>
            </a:avLst>
          </a:prstGeom>
          <a:solidFill>
            <a:srgbClr val="000000">
              <a:lumMod val="65000"/>
              <a:lumOff val="35000"/>
            </a:srgbClr>
          </a:solidFill>
          <a:ln w="3175" cap="flat" cmpd="sng" algn="ctr">
            <a:solidFill>
              <a:srgbClr val="808080">
                <a:lumMod val="75000"/>
              </a:srgbClr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-100" normalizeH="0" baseline="0" noProof="0" dirty="0" smtClean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JEUS 7.x</a:t>
            </a:r>
          </a:p>
        </p:txBody>
      </p:sp>
      <p:sp>
        <p:nvSpPr>
          <p:cNvPr id="142" name="직사각형 141"/>
          <p:cNvSpPr/>
          <p:nvPr/>
        </p:nvSpPr>
        <p:spPr>
          <a:xfrm>
            <a:off x="2039974" y="4851078"/>
            <a:ext cx="1332465" cy="142468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Servlet 3.0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JSP 2.2/JSF 2.0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EJB 3.1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JPA 2.0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JAX-WS 2.2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JAX-RS(RESTful)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JDBC 4.0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Graceful Redeployment 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Domain Architecture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Web Administration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개선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Web Services Transaction</a:t>
            </a:r>
          </a:p>
        </p:txBody>
      </p:sp>
      <p:sp>
        <p:nvSpPr>
          <p:cNvPr id="143" name="직사각형 142"/>
          <p:cNvSpPr/>
          <p:nvPr/>
        </p:nvSpPr>
        <p:spPr>
          <a:xfrm>
            <a:off x="2039974" y="4388404"/>
            <a:ext cx="1332000" cy="383551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91434" tIns="45717" rIns="91434" bIns="45717" anchor="ctr"/>
          <a:lstStyle/>
          <a:p>
            <a:pPr marL="198281" indent="-198281" algn="ctr" defTabSz="109772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r>
              <a:rPr kumimoji="0" lang="en-US" altLang="ko-KR" sz="1200" b="1" kern="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Java EE 6</a:t>
            </a:r>
          </a:p>
        </p:txBody>
      </p:sp>
      <p:sp>
        <p:nvSpPr>
          <p:cNvPr id="144" name="양쪽 모서리가 둥근 사각형 143"/>
          <p:cNvSpPr/>
          <p:nvPr/>
        </p:nvSpPr>
        <p:spPr bwMode="auto">
          <a:xfrm flipH="1" flipV="1">
            <a:off x="5123884" y="4221510"/>
            <a:ext cx="1468106" cy="442339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5" name="양쪽 모서리가 둥근 사각형 144"/>
          <p:cNvSpPr/>
          <p:nvPr/>
        </p:nvSpPr>
        <p:spPr bwMode="auto">
          <a:xfrm>
            <a:off x="5123890" y="3854150"/>
            <a:ext cx="1468105" cy="367365"/>
          </a:xfrm>
          <a:prstGeom prst="round2SameRect">
            <a:avLst>
              <a:gd name="adj1" fmla="val 11611"/>
              <a:gd name="adj2" fmla="val 0"/>
            </a:avLst>
          </a:prstGeom>
          <a:solidFill>
            <a:srgbClr val="000000">
              <a:lumMod val="65000"/>
              <a:lumOff val="35000"/>
            </a:srgbClr>
          </a:solidFill>
          <a:ln w="3175" cap="flat" cmpd="sng" algn="ctr">
            <a:solidFill>
              <a:srgbClr val="808080">
                <a:lumMod val="75000"/>
              </a:srgbClr>
            </a:solidFill>
            <a:prstDash val="solid"/>
          </a:ln>
          <a:effectLst>
            <a:outerShdw dist="50800" dir="5400000" algn="t" rotWithShape="0">
              <a:prstClr val="black">
                <a:alpha val="20000"/>
              </a:prstClr>
            </a:outerShdw>
          </a:effectLst>
        </p:spPr>
        <p:txBody>
          <a:bodyPr wrap="none" lIns="100191" tIns="50095" rIns="100191" bIns="50095" anchor="ctr"/>
          <a:lstStyle/>
          <a:p>
            <a:pPr marL="0" marR="0" lvl="0" indent="0" algn="ctr" defTabSz="1001908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5ADDB"/>
              </a:buClr>
              <a:buSzPct val="110000"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-100" normalizeH="0" baseline="0" noProof="0" dirty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JEUS </a:t>
            </a:r>
            <a:r>
              <a:rPr kumimoji="0" lang="en-US" altLang="ko-KR" sz="1400" b="1" i="0" u="none" strike="noStrike" kern="0" cap="none" spc="-100" normalizeH="0" baseline="0" noProof="0" dirty="0" smtClean="0">
                <a:ln w="0">
                  <a:solidFill>
                    <a:srgbClr val="0B4355">
                      <a:alpha val="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8.0 Fix #1</a:t>
            </a:r>
            <a:endParaRPr kumimoji="0" lang="en-US" altLang="ko-KR" sz="1400" b="1" i="0" u="none" strike="noStrike" kern="0" cap="none" spc="-100" normalizeH="0" baseline="0" noProof="0" dirty="0">
              <a:ln w="0">
                <a:solidFill>
                  <a:srgbClr val="0B4355">
                    <a:alpha val="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6" name="직사각형 145"/>
          <p:cNvSpPr/>
          <p:nvPr/>
        </p:nvSpPr>
        <p:spPr>
          <a:xfrm>
            <a:off x="5176727" y="4859113"/>
            <a:ext cx="1332465" cy="142119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Cloud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환경에서 </a:t>
            </a:r>
            <a:r>
              <a:rPr kumimoji="0" lang="en-US" altLang="ko-KR" sz="1000" kern="0" dirty="0" err="1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AutoScale</a:t>
            </a: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IN/OUT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지원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Framework(</a:t>
            </a:r>
            <a:r>
              <a:rPr kumimoji="0" lang="en-US" altLang="ko-KR" sz="1000" kern="0" dirty="0" err="1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ProObject</a:t>
            </a: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Lite Version)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제공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 err="1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WebAdmin</a:t>
            </a: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내 실시간 모니터링 </a:t>
            </a: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(JEUS Manager)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 err="1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OSGi</a:t>
            </a:r>
            <a:r>
              <a:rPr kumimoji="0" lang="en-US" altLang="ko-KR" sz="1000" kern="0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지원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DAS </a:t>
            </a:r>
            <a:r>
              <a:rPr kumimoji="0" lang="en-US" altLang="ko-KR" sz="1000" kern="0" dirty="0" smtClean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Clustering</a:t>
            </a: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애플리케이션 디버깅 및 장애 원인분석을 위한 </a:t>
            </a:r>
            <a:r>
              <a:rPr kumimoji="0" lang="en-US" altLang="ko-KR" sz="1000" kern="0" dirty="0" err="1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Classloader</a:t>
            </a:r>
            <a:r>
              <a:rPr kumimoji="0" lang="en-US" altLang="ko-KR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 </a:t>
            </a:r>
            <a:r>
              <a:rPr kumimoji="0" lang="ko-KR" altLang="en-US" sz="1000" kern="0" dirty="0">
                <a:solidFill>
                  <a:srgbClr val="1C1C1C"/>
                </a:solidFill>
                <a:latin typeface="맑은 고딕" pitchFamily="50" charset="-127"/>
                <a:ea typeface="맑은 고딕" pitchFamily="50" charset="-127"/>
                <a:cs typeface="한컴돋움" pitchFamily="18" charset="2"/>
              </a:rPr>
              <a:t>분석 툴 제공</a:t>
            </a:r>
            <a:endParaRPr kumimoji="0" lang="en-US" altLang="ko-KR" sz="1000" kern="0" dirty="0">
              <a:solidFill>
                <a:srgbClr val="1C1C1C"/>
              </a:solidFill>
              <a:latin typeface="맑은 고딕" pitchFamily="50" charset="-127"/>
              <a:ea typeface="맑은 고딕" pitchFamily="50" charset="-127"/>
              <a:cs typeface="한컴돋움" pitchFamily="18" charset="2"/>
            </a:endParaRPr>
          </a:p>
          <a:p>
            <a:pPr marL="171450" indent="-171450" defTabSz="913964" fontAlgn="auto" latinLnBrk="0">
              <a:lnSpc>
                <a:spcPct val="110000"/>
              </a:lnSpc>
              <a:spcBef>
                <a:spcPts val="0"/>
              </a:spcBef>
              <a:spcAft>
                <a:spcPct val="30000"/>
              </a:spcAft>
              <a:buClr>
                <a:srgbClr val="96969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kumimoji="0" lang="en-US" altLang="ko-KR" sz="1000" kern="0" dirty="0">
              <a:solidFill>
                <a:srgbClr val="1C1C1C"/>
              </a:solidFill>
              <a:latin typeface="맑은 고딕" pitchFamily="50" charset="-127"/>
              <a:ea typeface="맑은 고딕" pitchFamily="50" charset="-127"/>
              <a:cs typeface="한컴돋움" pitchFamily="18" charset="2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5176727" y="4397570"/>
            <a:ext cx="1332000" cy="38261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91434" tIns="45717" rIns="91434" bIns="45717" anchor="ctr"/>
          <a:lstStyle/>
          <a:p>
            <a:pPr marL="198281" indent="-198281" algn="ctr" defTabSz="109772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Java EE 7 + 8</a:t>
            </a:r>
          </a:p>
        </p:txBody>
      </p:sp>
      <p:pic>
        <p:nvPicPr>
          <p:cNvPr id="148" name="Picture 2" descr="C:\Users\woo\Desktop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635" y="3953677"/>
            <a:ext cx="103125" cy="183556"/>
          </a:xfrm>
          <a:prstGeom prst="rect">
            <a:avLst/>
          </a:prstGeom>
          <a:noFill/>
        </p:spPr>
      </p:pic>
      <p:pic>
        <p:nvPicPr>
          <p:cNvPr id="149" name="Picture 2" descr="C:\Users\woo\Desktop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3489" y="3953677"/>
            <a:ext cx="103125" cy="183556"/>
          </a:xfrm>
          <a:prstGeom prst="rect">
            <a:avLst/>
          </a:prstGeom>
          <a:noFill/>
        </p:spPr>
      </p:pic>
      <p:pic>
        <p:nvPicPr>
          <p:cNvPr id="150" name="Picture 2" descr="C:\Users\woo\Desktop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203" y="3953677"/>
            <a:ext cx="103125" cy="183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31809"/>
              </p:ext>
            </p:extLst>
          </p:nvPr>
        </p:nvGraphicFramePr>
        <p:xfrm>
          <a:off x="287948" y="1460500"/>
          <a:ext cx="6201752" cy="5641840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SBI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저축은행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통합 </a:t>
                      </a:r>
                      <a:r>
                        <a:rPr lang="ko-KR" altLang="en-US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인증시스템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구축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비대면 시스템</a:t>
                      </a:r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종합리스크관리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86362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오토론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00610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모아저축은행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스탁론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7570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비엔케이저축은행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스마트뱅킹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20484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여신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30119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CSS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이중화 업무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2230"/>
                  </a:ext>
                </a:extLst>
              </a:tr>
              <a:tr h="1002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에이치케이저축은행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디지털플랫폼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064236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내부통제시스템 교체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492946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재구축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1104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81552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현대저축은행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 통합 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94111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모바일대출관리시스템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8419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MIS DW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4202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CSS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재구축용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19523"/>
                  </a:ext>
                </a:extLst>
              </a:tr>
              <a:tr h="1002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상호저축은행중앙회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금융자산운용관리시스템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4856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신분증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진위확인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2510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비대면실명인증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06118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IFIS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86076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통합문서관리시스템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4000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스타저축은행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여신시스템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316262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신소비자금융시스템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05449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엔에이치저축은행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8133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여신종합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/IFRS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4747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4630"/>
                  </a:ext>
                </a:extLst>
              </a:tr>
              <a:tr h="1002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예가람저축은행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검증계시스템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15333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오케이저축은행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OK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저축은행 시스템 분리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54863"/>
                  </a:ext>
                </a:extLst>
              </a:tr>
              <a:tr h="10155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웰컴저축은행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 고도화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6737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148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할부금융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6778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전자금융시스템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스마트뱅킹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01890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전자계약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603685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융창저축은행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소비자 금융시스템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82786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제이티저축은행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JT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저축은행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콜인프라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공급계약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20076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친애저축은행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8106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시스템구축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191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키움저축은행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소비자금융시스템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2976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주식매입자금 대출 홈페이지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416271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하나저축은행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하나저축은행 재해복구센터 업무용솔루션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94829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한신저축은행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MIS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79062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한화저축은행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스탁론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44828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현대저축은행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 통합 고도화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76977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저축은행</a:t>
            </a:r>
          </a:p>
        </p:txBody>
      </p:sp>
    </p:spTree>
    <p:extLst>
      <p:ext uri="{BB962C8B-B14F-4D97-AF65-F5344CB8AC3E}">
        <p14:creationId xmlns:p14="http://schemas.microsoft.com/office/powerpoint/2010/main" val="31537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76379"/>
              </p:ext>
            </p:extLst>
          </p:nvPr>
        </p:nvGraphicFramePr>
        <p:xfrm>
          <a:off x="287948" y="1439228"/>
          <a:ext cx="6201752" cy="8782739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국민카드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CMS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구축용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국민카드 가맹점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ODS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07300"/>
                  </a:ext>
                </a:extLst>
              </a:tr>
              <a:tr h="10023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롯데카드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본인인증서비스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2549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전자회원가입신청시스템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58222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지식관리시스템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2592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FDS (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Weblogic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윈백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87198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온라인결제웹서버분리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앱카드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 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54354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9132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개인정보통제관리시스템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2816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경영지원시스템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5884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직영몰시스템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8501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인프라 윈백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9630"/>
                  </a:ext>
                </a:extLst>
              </a:tr>
              <a:tr h="10023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비씨카드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명세서 통합관리시스템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(BMS)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60877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Open API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플랫폼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157639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카드방식 본인확인시스템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97174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신용리스크관리시스템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0865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경영지원시스템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55680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통합보험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TM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재구축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00562"/>
                  </a:ext>
                </a:extLst>
              </a:tr>
              <a:tr h="100232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신한카드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내부관리시스템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28182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카드본인확인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246259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FAN WebAdmin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26625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카드본인확인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6606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통합리워딩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4248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908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신한카드 인도네시아 개발서버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5386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신한카드 글로벌시스템 인프라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2622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단순무임카드발급시스템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98410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테스트전문솔루션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2846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이러닝시스템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13574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안심클리닉 증설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3550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실시간 연구비카드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67316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Upgrede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31089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BPR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1465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인프라 고도화 구축용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WebtoB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4835"/>
                  </a:ext>
                </a:extLst>
              </a:tr>
              <a:tr h="101551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FDS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인프라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용량증설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계약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8636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 변경관리 시스템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(PCMS)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1069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간편결제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9842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이미지시스템 재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3103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준법지원시스템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8739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운영리스크 측정시스템 구축사업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1519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 검사정보시스템 구축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부문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6115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카드보험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통합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TM application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8506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국제카드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5514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리스 전산시스템 인프라 도입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(AML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DBMS))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4978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 할부 리스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88484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 카드 보험 통합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TM Application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9264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 채권관리 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_WEB WAS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560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45205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우리카드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FDS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0858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신용전략시스템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23917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이비카드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AFC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0891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교통카드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AFC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고도화 인프라 도입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(Web/WAS)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29396"/>
                  </a:ext>
                </a:extLst>
              </a:tr>
              <a:tr h="10155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하나카드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하나카드 콜센터 전용 메신저시스템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9984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하나멤버스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솔루션 도입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0365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하나카드 이벤트 마케팅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449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Push-System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5918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하나멤버스 메신저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4383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보이는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ARS 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6456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감사정보시스템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62619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보안우편명세서 제작시스템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8698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하나카드 우편번호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명세시스템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4623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하나금융 멤버십 시스템 구축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티맥스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875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 테스트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58249"/>
                  </a:ext>
                </a:extLst>
              </a:tr>
              <a:tr h="101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현대카드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블루월넛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1885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현대카드 유류구매카드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21822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TIBERO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미들웨어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ELA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계약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1385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WEB/WAS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02068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 smtClean="0"/>
              <a:t>카드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78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93604"/>
              </p:ext>
            </p:extLst>
          </p:nvPr>
        </p:nvGraphicFramePr>
        <p:xfrm>
          <a:off x="287948" y="1460500"/>
          <a:ext cx="6201752" cy="8336678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ING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전환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전환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57175"/>
                  </a:ext>
                </a:extLst>
              </a:tr>
              <a:tr h="1002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손해보험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전자서명중계 재해복구시스템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45419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다이렉트업무 재해복구시스템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45630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장기위험율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15611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KCA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손해사정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0651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교보라이프플래닛생명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재해복구센터시스템구축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33412"/>
                  </a:ext>
                </a:extLst>
              </a:tr>
              <a:tr h="1002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교보생명보험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교보생명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자금세탁방지 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6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종합재무설계 및 채용관리시스템 구축에 따른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47497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해외투자시스템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4086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고객만족센터 음성분석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3335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컨설턴트 이메일시스템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58195"/>
                  </a:ext>
                </a:extLst>
              </a:tr>
              <a:tr h="100232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인프라 증설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8315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콜상담시스템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1540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NH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농협생명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EDW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8799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SFA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933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e-HR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40442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ITRM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157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보안포탈시스템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93806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IDC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3067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보험사기방지시스템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615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신보험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재해복구시스템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6237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 리스크관리시스템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1928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IFRS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8307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준법감사시스템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470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재해복구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30645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59919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IFRS RM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478889"/>
                  </a:ext>
                </a:extLst>
              </a:tr>
              <a:tr h="1002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더케이손해보험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영업지원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35759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28518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동부생명보험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영업지원시스템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6403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e-Underwriting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13903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동부화재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일반보험 요율산출시스템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57673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동양생명보험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동양생명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SFA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3545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리스크관리시스템구축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0453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동양생명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온라인보험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42936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디지비생명보험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고객창구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및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FC SMART, GA SMART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562404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롯데손해보험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GA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영업지원시스템 추가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4017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망분리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87474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메리츠화재해상보험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 마케팅 플랫폼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29908"/>
                  </a:ext>
                </a:extLst>
              </a:tr>
              <a:tr h="10155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미래에셋생명보험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 개인정보보호 시스템 고도화 </a:t>
                      </a:r>
                      <a:r>
                        <a:rPr lang="en-US" altLang="ko-K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계약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17025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IFRS 9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9430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러브에이지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고도화 사업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8970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미래에셋생명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수익증권 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납품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2124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러브에이지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고도화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05255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정보보호 종합관리시스템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966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보험 슈퍼마켓 플랫폼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3867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MACS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67211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비엔피파리바카디프손해보험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기간계시스템 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69083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삼성생명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삼성생명 수익증권 업그레이드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2914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EDW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9962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이미지서버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55259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삼성생명서비스손해사정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개발환경 인프라 구축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1193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삼성생명서비스손해사정 암호화 이미지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90435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서울보증보험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배치시스템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5589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정보계시스템 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11840"/>
                  </a:ext>
                </a:extLst>
              </a:tr>
              <a:tr h="10155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IFRS4 Phase II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라이선스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추가도입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005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녹취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열람시스템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304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임대차관리시스템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2398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소비자보호시스템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0985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GA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영업시스템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6637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신보험시스템 고도화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(JDK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931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보험 </a:t>
            </a:r>
            <a:r>
              <a:rPr lang="en-US" altLang="ko-KR" dirty="0"/>
              <a:t>(1/2)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4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19445"/>
              </p:ext>
            </p:extLst>
          </p:nvPr>
        </p:nvGraphicFramePr>
        <p:xfrm>
          <a:off x="287948" y="1460500"/>
          <a:ext cx="6201752" cy="6988820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5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악사손해보험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MDM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프라이빗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푸시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90873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보상 모바일 시스템 도입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92572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이미지시스템 이중화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9589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ITPM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9723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배치용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55008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에이스생명보험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지점설계사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등록 인사정보시스템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5998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노후장비교체 및 가상화서버구축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565487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엠지손해보험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시장리스크시스템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6725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1832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38132"/>
                  </a:ext>
                </a:extLst>
              </a:tr>
              <a:tr h="10155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케이디비생명보험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영업지원시스템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0334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VOC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고도화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3331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상담원 업무 매뉴얼 및 평가관리시스템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8245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창구운영시스템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454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상담원 업무 매뉴얼 및 평가관리시스템 구축 계약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1215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대용량 메일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SMS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발송시스템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41233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케이비생명보험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SFA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추가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48515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OTP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674091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코리안리재보험 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코리안리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상해 인프라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07790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하나생명보험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82961"/>
                  </a:ext>
                </a:extLst>
              </a:tr>
              <a:tr h="10155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이미지시스템 전환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1297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버킷리스트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프로젝트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5086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온슈어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홈페이지 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6983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FP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영업포탈시스템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6951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 시스템 이중화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8580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여가시스템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310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볼륨계약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66992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한화손해사정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738371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현대하이카다이렉트자동차보험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EDMS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01611"/>
                  </a:ext>
                </a:extLst>
              </a:tr>
              <a:tr h="10155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현대해상화재보험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앱시스템구축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6761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현대해상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IPT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이중화 구축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36839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장기보험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경험요율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산출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8118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현대해상 일본지사 전산시스템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86632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ALM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97883"/>
                  </a:ext>
                </a:extLst>
              </a:tr>
              <a:tr h="101551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흥국생명보험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흥국생명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ULA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5975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Eplan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 사업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3414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퇴직연금시스템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9215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7135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Eplan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2120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흥국생명 감사정보시스템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5699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흥국생명 온라인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보험시스템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18585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35275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흥국생명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RM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모형시스템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42064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흥국생명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완판모니터링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2785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 통합 품질관리 체계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26657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9771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사고조사 건강진단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83365"/>
                  </a:ext>
                </a:extLst>
              </a:tr>
              <a:tr h="10155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흥국화재해상보험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흥국화재 안내통합관리시스템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50296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이유다이렉트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고도화사업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6953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영업지원시스템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개발기구축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(Soft)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1123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흥국화재 모바일 영업지원시스템 구축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(Data)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763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이미지시스템 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47035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보험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4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46319"/>
              </p:ext>
            </p:extLst>
          </p:nvPr>
        </p:nvGraphicFramePr>
        <p:xfrm>
          <a:off x="287948" y="1460500"/>
          <a:ext cx="6201752" cy="4631754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SK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증권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포털 리뉴얼 구축사업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대우증권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 소프트웨어 공급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(ELA)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계약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90466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동부증권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영상통화시스템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화상회의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82776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미래에셋증권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미래에셋증권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콜센터 개발 구매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5530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IPCC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8279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미래에셋증권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IPT-IPCC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고도화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46770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삼성증권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9777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해외금융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계좌신고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87260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에이치엠씨투자증권 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대용량 메일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43885"/>
                  </a:ext>
                </a:extLst>
              </a:tr>
              <a:tr h="10155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엔에이치농협증권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카드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발급시스템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9567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생체인식시스템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5649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통합시스템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235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우리투자증권 시장리스크시스템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2101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우리투자증권 그룹공동시스템 분리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33922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유안타증권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 사업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간편로그인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프로젝트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4698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시스템 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28907"/>
                  </a:ext>
                </a:extLst>
              </a:tr>
              <a:tr h="1002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유진투자증권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업그레이드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95709"/>
                  </a:ext>
                </a:extLst>
              </a:tr>
              <a:tr h="1002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케이비증권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SFA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미들웨어 업그레이드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935055"/>
                  </a:ext>
                </a:extLst>
              </a:tr>
              <a:tr h="19518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케이티비투자증권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재구축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(WinBack)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982966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키움증권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비대면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5242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전환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웹스피어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05572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하나금융투자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차세대시스템 미들웨어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7693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재구축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64457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하이투자증권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웹메일시스템구축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02124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한국벤처투자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벤처투자 종합정보시스템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03704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한국증권금융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모바일뱅킹 및 우리사주업무 선진화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93191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이상금융거래 탐지시스템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(FDS)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0273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한국투자밸류자산운용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밸류자산운용 운영보고시스템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06116"/>
                  </a:ext>
                </a:extLst>
              </a:tr>
              <a:tr h="1002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한화투자증권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인사시스템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9373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시장리스크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(ELS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6211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중계용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웹서버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245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웹로직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Win-Back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7787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지점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CTI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24926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 smtClean="0"/>
              <a:t>증권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1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60736"/>
              </p:ext>
            </p:extLst>
          </p:nvPr>
        </p:nvGraphicFramePr>
        <p:xfrm>
          <a:off x="287948" y="1460500"/>
          <a:ext cx="6201752" cy="7655130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51"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금융결제원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공인인증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교체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Non-ActiveX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접속환경을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위한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PG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웹서비스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15489"/>
                  </a:ext>
                </a:extLst>
              </a:tr>
              <a:tr h="19650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UNIX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당원 홈페이지 금융공동망커뮤니티 등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 관련 전산기기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28526"/>
                  </a:ext>
                </a:extLst>
              </a:tr>
              <a:tr h="19650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상담고객 원격지원시스템 교체 및 보강 관련 전산기기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1127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 및 개발자용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7489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HOST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가맹점 신용카드 정산서비스 내부시스템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5973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은행권 공동 핀테크 오픈플랫폼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20453"/>
                  </a:ext>
                </a:extLst>
              </a:tr>
              <a:tr h="19650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스마트보안카드 통합관리시스템 구축 관련 전산기기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7176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웹표준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적용 관련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전산기기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22402"/>
                  </a:ext>
                </a:extLst>
              </a:tr>
              <a:tr h="19650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은행권 공동 오픈 플랫폼 테스트베드 구축 추진 관련 기기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8929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스마트보안카드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원내적용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추진 관련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10948"/>
                  </a:ext>
                </a:extLst>
              </a:tr>
              <a:tr h="19650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전자금융공동망과 한은공동망간 연계결제시스템 구축 관련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전산기기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-JEUS S/W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158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사업본부 노후시스템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 관련 전산기기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1910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출금이체통합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94132"/>
                  </a:ext>
                </a:extLst>
              </a:tr>
              <a:tr h="196508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스마트폰 지급결제서비스 재해복구시스템 구축 관련 기기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7087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UNIX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교체 추진 관련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기기도입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5563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테스트시스템 환경 개선 추진 관련 기기 공급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0450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온누리상품권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3212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통합빌링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ASP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재해복구시스템 구축 관련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8294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전자문서공유시스템 구축 관련 수의계약 대상 기기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28092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SVR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HSM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 건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7756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KG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모빌리언스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차세대시스템 구축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99798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KG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이니시스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웹표준결제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50664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웹결제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77950"/>
                  </a:ext>
                </a:extLst>
              </a:tr>
              <a:tr h="10023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금융감독원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전자도서관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포탈시스템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342749"/>
                  </a:ext>
                </a:extLst>
              </a:tr>
              <a:tr h="10023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대내용 공시배포시스템 시범 서비스 개발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1062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연금포탈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8899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자원도입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0221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21307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기술보증기금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통합내부감사시스템 구축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2720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기술신용보증기금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Tech-Bridge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 사업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2805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KTMS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409496"/>
                  </a:ext>
                </a:extLst>
              </a:tr>
              <a:tr h="101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나이스신용정보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NIS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홈쇼핑 지원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9524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채권추심시스템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4333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 업무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통합계정관리 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2370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NCCS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98653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나이스정보통신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AnyLink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2821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나이스정보통신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377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인천공항공사 면세점 통합매출정보시스템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63183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나이스평가정보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one CB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개발시스템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841343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E-Biz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6977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SFZ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대체서비스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664879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보험개발원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INTAS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62456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연금포털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정보제공시스템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356750"/>
                  </a:ext>
                </a:extLst>
              </a:tr>
              <a:tr h="1015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한국신용정보원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신용정보 분석시스템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5448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신용정보업무시스템 개편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68008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신성장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인텔리전스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2052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828716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서울외국환중개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및 자금중개 재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59769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 서비스 이중화 업무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12174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코리아크레딧뷰로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전산센터 이전 및 네트워크 구축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16778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B2C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안정성 강화를 위한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아이핀 고도화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86374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코스콤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 경영정보시스템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37744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농림수산업자신용보증기금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신용보증시스템 증설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3288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세션클러스터링을 위한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에디션 업그레이드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34144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 err="1" smtClean="0"/>
              <a:t>공금융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9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44774"/>
              </p:ext>
            </p:extLst>
          </p:nvPr>
        </p:nvGraphicFramePr>
        <p:xfrm>
          <a:off x="287948" y="1460500"/>
          <a:ext cx="6201752" cy="5166034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위드캐피탈대부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신전산시스템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AJ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캐피탈 파트너스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통합금융시스템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91520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캐피탈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캐피탈 인트라넷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재구축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9939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웹이중화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02070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오토캐피탈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846177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롯데캐피탈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6514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AnyLink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1016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미래에셋캐피탈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미래에셋캐피탈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영업지원시스템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74576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비엔케이캐피탈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재해복구시스템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15086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신한캐피탈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Edition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42356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계정계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88618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애니원캐피탈대부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여신시스템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8334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웰컴크레디트홀딩스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0174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에스와이오토캐피탈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오토캐피탈 전산시스템구축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14499"/>
                  </a:ext>
                </a:extLst>
              </a:tr>
              <a:tr h="101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엔에이치캐피탈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NH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농협캐피탈 인사시스템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70392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관리회계 및 예산시스템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0408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NH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농협캐피탈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이중화시스템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8069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웰릭스캐피탈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할부금융시스템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6479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유원캐피탈대부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웰컴크레디트홀딩스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32788"/>
                  </a:ext>
                </a:extLst>
              </a:tr>
              <a:tr h="10155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제이비우리캐피탈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479371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JB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우리캐피탈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차세대 시스템구축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추가인프라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1315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JB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우리캐피탈 모바일 영업지원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4627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채권회수 지원시스템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9589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인사정보시스템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4701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79989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디지비캐피탈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해외지사시스템 구축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캄보디아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95490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전산시스템 고도화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80364"/>
                  </a:ext>
                </a:extLst>
              </a:tr>
              <a:tr h="10155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케이비캐피탈 주식회사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서울지점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코라오리싱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 물품구매계약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3326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임대상품 자산관리시스템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5294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유통제작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Portal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80297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KB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캐피탈 전산센터 이전 관련 추가 물품구매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2014.06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05199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우리파이낸셜 채권콜 시스템 고도화 인프라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640868"/>
                  </a:ext>
                </a:extLst>
              </a:tr>
              <a:tr h="101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하이캐피탈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기간계 시스템 성능 확장 및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44854"/>
                  </a:ext>
                </a:extLst>
              </a:tr>
              <a:tr h="101551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인사통합관리 시스템 구축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2013.11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61140"/>
                  </a:ext>
                </a:extLst>
              </a:tr>
              <a:tr h="1015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현대캐피탈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WEB/WAS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2013.03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5554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 smtClean="0"/>
              <a:t>캐피탈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90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03394"/>
              </p:ext>
            </p:extLst>
          </p:nvPr>
        </p:nvGraphicFramePr>
        <p:xfrm>
          <a:off x="287948" y="1460500"/>
          <a:ext cx="6201752" cy="7914417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6318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6318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3952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6318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NBS-1905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1603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 출입통제체계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71295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출입통제체계 교체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201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 기록관리시스템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666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1461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정보자원 도입사업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자단가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0957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1461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정보자원 도입사업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 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264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1461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국방동원정보체계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 구축 자원 도입사업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021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3707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B-II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4015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4284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침해대응시스템 성능개량 및 기능고도화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9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한국형 소형헬기 개발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06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DSME H7716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장보고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-III 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번함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KNCCS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7358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기반체계 교체 및 개선사업 분리발주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9912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국방전자조달서비스 고도화사업 분리발주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SW2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631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광대역 전술수신기체계 구축 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(TICN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보안관제체계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4650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PKX-B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신조 함정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KNCCS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328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비전자기록물 디지털화 및 전자적 이관환경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8369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방위산업기술지원센터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 정보시스템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6902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방위산업기술지원센터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방위산업기술지원센터 통합 정보시스템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0633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 출입통제체계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0041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출입통제체계 교체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0579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1363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 기록관리시스템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3230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1461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정보자원 도입사업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자단가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209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1461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정보자원 도입사업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 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66038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국군씨제이헬로비전제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1461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국방동원정보체계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 구축 자원 도입사업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2368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국군의무사령부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병원급 국방의료정보체계 서버 교체사업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15515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국군의무사령부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사단 국방의료정보체계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(DEMIS)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성능개선 개발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7649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국군정보사령부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50843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국군정보사령부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DITS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성능개량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2688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3707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B-II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63757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4284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침해대응시스템 성능개량 및 기능고도화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3827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국군지휘통신사령부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KJCCS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테스트베드 교체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06143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국군지휘통신사령부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 출입통제체계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11083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국방 </a:t>
            </a:r>
            <a:r>
              <a:rPr lang="en-US" altLang="ko-KR" dirty="0"/>
              <a:t>(1/2)</a:t>
            </a:r>
          </a:p>
        </p:txBody>
      </p:sp>
    </p:spTree>
    <p:extLst>
      <p:ext uri="{BB962C8B-B14F-4D97-AF65-F5344CB8AC3E}">
        <p14:creationId xmlns:p14="http://schemas.microsoft.com/office/powerpoint/2010/main" val="30366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35207"/>
              </p:ext>
            </p:extLst>
          </p:nvPr>
        </p:nvGraphicFramePr>
        <p:xfrm>
          <a:off x="287948" y="1460500"/>
          <a:ext cx="6201752" cy="5120661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출입통제체계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183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육군종합정비창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 주전산기 및 자동화창고체계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1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육군본부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출입통제체계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78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공군작전정보통신단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 ~ 15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공군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AFCCS S/W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유지보수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6839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전대 사이버위협 분석체계 개선사업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35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공군사관학교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공사 생도학사정보체계 서버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2566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함정서버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(STX_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충북함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16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함정용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(HHI P147_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남포함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14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 ~ 16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KNCCS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유지보수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25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-18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해군지휘통제체계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(KNCCS)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유지보수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52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함정서버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(STX-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광주함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135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해군본부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해군함정 네트워크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106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해병대사령부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15-00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 출입통제체계 교체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42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국방기술품질원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품질종합정보체계 개발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641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국방기술품질원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국방기술정보통합서비스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(DTIMS)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인터넷망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분리발주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52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국방기술품질원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국방기술품질원 전산장비 통합서버 이관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46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국방기술품질원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국방기술정보통합서비스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DTiMS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 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분리발주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608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국방대학교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주전산장비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서버 교체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462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MIDB-K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운용개념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용역사업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6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부대 통합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운용개념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연구용역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42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국방전산정보원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전군지원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483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국방전산정보원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국방군수통합 기반체계 도입사업 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자단가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도입품목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276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국방전산정보원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국방전산정보원 메일서버 업그레이드 관련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60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국방전산정보원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16-2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전군지원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117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국방전산정보원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전군지원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상용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해병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여단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ATCIS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611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국방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13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38359"/>
              </p:ext>
            </p:extLst>
          </p:nvPr>
        </p:nvGraphicFramePr>
        <p:xfrm>
          <a:off x="287948" y="1460500"/>
          <a:ext cx="6201752" cy="8017433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강남구청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후원금품 서버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183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강동구청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개편사업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47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강동구청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암사동 유적 홈페이지 솔루션 구매 및 지원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484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강릉시청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웹 어플리케이션 인프라솔루션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5307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강북구청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행정포털시스템 개편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7773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강서구청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행정지식포털시스템 개편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774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강원도고성군청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표준기록관리시스템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이전설치 및 서버 구매 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1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강원도교육청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강원학생진로교육원 홈페이지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78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강원도화천군청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이장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넷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6839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경기도광주시청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통장넷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(ISV)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35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경기도광주시청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내외부망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연계 소프트웨어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2566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전국연합학력평가 온라인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16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고입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포털시스템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14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경기도씨제이헬로비전수원시청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맞춤형 빅데이터 분석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25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경기도씨제이헬로비전수원시청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상수관리시스템 기능개선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52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경기도씨제이헬로비전수원시청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행정포털 노후 장비 교체관련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135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경기도씨제이헬로비전수원시청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라이선스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106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경기도씨제이헬로비전수원시청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행정포털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성능 개선 추진에 따른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부품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42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경기도씨제이헬로비전수원시청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가상계좌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서버교체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641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사물인터넷 기반의 공용차량 소외계층 공유 서비스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52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스마트고지와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핀테크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기반의 지능형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세정서비스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46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가상계좌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가칭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608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경기도교통정보센터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서버교체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462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 모바일 행정정보시스템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6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 교통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42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버스운송관리시스템 증설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483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학교급식 통합정보 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276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경기양주시청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양주시옥정하수처리시설건설공사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계측제어설비 기자재 구매 및 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60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경상남도교육청 공공도서관 정보시스템 통합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117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경상남도교육청씨제이헬로비전경상남도교육연구정보원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경남사이버학습 및 경남교수학습지원센터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611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 형사사법정보시스템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(KICS)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 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조달구매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423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디지털포렌식 포털시스템 기능고도화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55153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 유실물종합관리시스템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1817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외사 포털시스템 구축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2929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 주전산기 교체사업 상용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 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9668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외사 포털시스템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395459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시</a:t>
            </a:r>
            <a:r>
              <a:rPr lang="en-US" altLang="ko-KR" dirty="0"/>
              <a:t>/</a:t>
            </a:r>
            <a:r>
              <a:rPr lang="ko-KR" altLang="en-US" dirty="0"/>
              <a:t>구</a:t>
            </a:r>
            <a:r>
              <a:rPr lang="en-US" altLang="ko-KR" dirty="0"/>
              <a:t>/</a:t>
            </a:r>
            <a:r>
              <a:rPr lang="ko-KR" altLang="en-US" dirty="0"/>
              <a:t>군청 </a:t>
            </a:r>
            <a:r>
              <a:rPr lang="en-US" altLang="ko-KR" dirty="0"/>
              <a:t>(</a:t>
            </a:r>
            <a:r>
              <a:rPr lang="en-US" altLang="ko-KR" dirty="0" smtClean="0"/>
              <a:t>1/7)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662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8CAEBA"/>
                </a:solidFill>
              </a:rPr>
              <a:t>Ⅱ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제품 선정 사유</a:t>
            </a:r>
            <a:endParaRPr lang="ko-KR" altLang="en-US" dirty="0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제품 선정 기준</a:t>
            </a:r>
            <a:endParaRPr lang="en-US" altLang="ko-KR" dirty="0" smtClean="0"/>
          </a:p>
          <a:p>
            <a:pPr marL="596900" indent="-419100">
              <a:buClr>
                <a:srgbClr val="8CAEBA"/>
              </a:buClr>
              <a:buFontTx/>
              <a:buAutoNum type="arabicPeriod"/>
            </a:pPr>
            <a:r>
              <a:rPr lang="ko-KR" altLang="en-US" dirty="0" smtClean="0"/>
              <a:t>제품 우수성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81340"/>
              </p:ext>
            </p:extLst>
          </p:nvPr>
        </p:nvGraphicFramePr>
        <p:xfrm>
          <a:off x="287948" y="1460500"/>
          <a:ext cx="6201752" cy="8264789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중앙교통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정보센터 시스템 보강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810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유실물종합관리시스템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3041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학교폭력 정보관리시스템 구축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8788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고양시청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행정포털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EIP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6383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고양시청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고양시 상하수도 인트라넷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1835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고양시청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고양시 가상계좌 시스템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893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관악구청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대외서비스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노후 전산장비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06976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관악구청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 교체 및 서버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7791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구리시청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구리 상수도망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168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국세행정시스템 전면 개편 라이선스 추가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321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재해복구시스템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9987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선진예보시스템 노후장비 교체 및 보강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305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인터넷 기상정보서비스 시스템 보강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9693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 기상데이터 서비스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7783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클라우드공유시스템 확대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912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기상관측통합모니터링체계구축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247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기상정보 어플리케이션 가상화 구축 시스템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3181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김포시청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공간정보시스템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9391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남양주시청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전면 재개편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5101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남양주시청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남양주시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사전알림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2292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대검찰청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영상물관리시스템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5852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대검찰청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특수기록관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3697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대검찰청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검찰 복무시스템 구축 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조달구매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379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대검찰청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법생물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DNA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바코드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713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동작구청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동작구청 홈페이지 개편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234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마포구청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마포중앙도서관 및 청소년교육센터 전산통합관리 인프라구축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3028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마포구청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WEB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 증설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07646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기록관리시스템 중앙부처 확산사업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버젼 업그레이드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6752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문화재 전자행정시스템 노후장비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126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한국형 소형헬기 개발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65806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DSME H7716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장보고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-III 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번함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KNCCS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73092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기반체계 교체 및 개선사업 분리발주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29479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국방전자조달서비스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고도화사업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분리발주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7897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광대역 전술수신기체계 구축 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(TICN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보안관제체계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59696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PKX-B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신조 함정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KNCCS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27743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방위사업청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비전자기록물 디지털화 및 전자적 이관환경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4696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병무청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통합 플랫폼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5440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부천시청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지방세 특화정보시스템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167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부천시청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부천시 고객상담 콜센터시스템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5187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서울특별시교육청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통합도서관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홈페이지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교체사업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8191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서울특별시중구청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Beacon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활용한 다국어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스마트관광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3548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시</a:t>
            </a:r>
            <a:r>
              <a:rPr lang="en-US" altLang="ko-KR" dirty="0"/>
              <a:t>/</a:t>
            </a:r>
            <a:r>
              <a:rPr lang="ko-KR" altLang="en-US" dirty="0"/>
              <a:t>구</a:t>
            </a:r>
            <a:r>
              <a:rPr lang="en-US" altLang="ko-KR" dirty="0"/>
              <a:t>/</a:t>
            </a:r>
            <a:r>
              <a:rPr lang="ko-KR" altLang="en-US" dirty="0"/>
              <a:t>군청 </a:t>
            </a:r>
            <a:r>
              <a:rPr lang="en-US" altLang="ko-KR" dirty="0" smtClean="0"/>
              <a:t>(2/7)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286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504210"/>
              </p:ext>
            </p:extLst>
          </p:nvPr>
        </p:nvGraphicFramePr>
        <p:xfrm>
          <a:off x="287948" y="1460500"/>
          <a:ext cx="6201752" cy="7846569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서초구청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서초맵과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연계한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공유커뮤니티 구현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272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서초구청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서초구 대표 홈페이지 서버교체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404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성남시청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성남시 지리정보체계 구축사업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80551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성남시청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세입통합관리시스템 서버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793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안산시 공공데이터 제공시스템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(H/W)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6805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안성시청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공간정보체계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6119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안성시청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전면 개편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6133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안양시청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확대구축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2051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양평군청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 양평군 공간정보시스템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1838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여주시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스마트이통장넷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65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영등포구청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전자결재시스템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9207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용산구청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전자문서시스템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2932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용인시청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소셜허브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1977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용인시청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4252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용인시청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용인시 지능형교통체계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(ITS)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5258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원주시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U-City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통합플랫폼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기반구축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62569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은평구청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은평구 홈페이지 통합유지보수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4573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은평구청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서버 운영체제 및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솔루션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3138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의왕시청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지하시설물 표준활용시스템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938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이천시청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통장넷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6513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인천경제자유구역청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미단시티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도시정보화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(U-city)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정보통신공사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1265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인천광역시남구청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인천광역시남구 표준기록관리시스템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서버교체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8861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교통행정종합관리시스템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6613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전라남도교육청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본청 홈페이지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WEB/WAS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관리용 소프트웨어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93992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전라북도교육청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전라북도교육청 홈페이지통합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9196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제주특별자치도씨제이헬로비전서귀포시청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공간정보시스템 통합고도화에 따른 상용소프트웨어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258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제주특별자치도씨제이헬로비전서귀포시청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홈페이지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632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제주특별자치도씨제이헬로비전서귀포시청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서귀포시 대민서비스인프라개선을 위한 장비구입설치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752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제주특별자치도씨제이헬로비전제주시청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제주시 홈페이지 가상화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2996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자치경찰단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스마트범칙금관리시스템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572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행복만족모니터링시스템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337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빅데이터 플랫폼 활용체계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2144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 재난안전대책본부 홈페이지 재구축용역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2421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제주특별자치도청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도로관리사업소 도로점용관리시스템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0250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충청남도교육청씨제이헬로비전충청남도교육연구정보원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DLS 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07769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하남시청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공간정보시스템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8582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시</a:t>
            </a:r>
            <a:r>
              <a:rPr lang="en-US" altLang="ko-KR" dirty="0"/>
              <a:t>/</a:t>
            </a:r>
            <a:r>
              <a:rPr lang="ko-KR" altLang="en-US" dirty="0"/>
              <a:t>구</a:t>
            </a:r>
            <a:r>
              <a:rPr lang="en-US" altLang="ko-KR" dirty="0"/>
              <a:t>/</a:t>
            </a:r>
            <a:r>
              <a:rPr lang="ko-KR" altLang="en-US" dirty="0"/>
              <a:t>군청 </a:t>
            </a:r>
            <a:r>
              <a:rPr lang="en-US" altLang="ko-KR" dirty="0" smtClean="0"/>
              <a:t>(3/7)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67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62040"/>
              </p:ext>
            </p:extLst>
          </p:nvPr>
        </p:nvGraphicFramePr>
        <p:xfrm>
          <a:off x="287948" y="1460500"/>
          <a:ext cx="6201752" cy="7897857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화성시청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웹접근성 개선 및 개편사업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장비교체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70897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화성시청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이 통장넷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483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화성시청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화성시 공공데이터 개방사업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78464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강진군청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지하시설물 통합체계 인프라 구축 추가건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1431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강진군청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지하시설물활용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8665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거창군청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이 통장넷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58632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경북도청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경북나드리 노후서버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6303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경북도청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독도 사이버전략센터 구축용역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3537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경북도청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경상북도 도 홈페이지 구축건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459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경북도청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경북도청 도 대표홈페이지 웹엔진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539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 교육청 홈페이지 이중화구축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0204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경상남도교육청씨제이헬로비전경상남도교육연구정보원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경남교육연구정보원 기록관리시스템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62515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웹사이트통합개편 및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6613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경상남도청 온나라 시스템 노후서버 교체 및 이중화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440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농업기술원 농작물 진단처방종합관리시스템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5607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웹사이트 통합개편 및 고도화사업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(JEUS)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95106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주택관리업무 경력관리시스템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86281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이 통장넷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3104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관세청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체험학습시스템 구축사업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분리발주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767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광양시청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IOT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 고로쇠 수액 통합관리시스템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928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광주포털 이중화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16701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위치기반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(GIS)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원클릭통계지도구축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4853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5·18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기록관기록관리시스템고도화및정보시스템이중화구축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986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도심관광활성화를위한기반구축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포털개편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1368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광주포털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8221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괴산군청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군정넷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9500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엔티스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증설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1468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국세증명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무인발급서비스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291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주류유통정보시스템 노후장비 교체사업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0967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국세청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주류유통정보시스템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노후장비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3727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시스템 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831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0069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군위군청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군위군 공간정보시스템구축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314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김천시청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김천구미칠곡광역버스정보시스템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(BIS)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0487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김해시청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ICT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 관광콘텐츠 구축을 위한 소프트웨어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5513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김해시청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도시계획정보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(UPIS)DB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현행화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2374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농촌진흥청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사물인터넷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작물정밀관리기술 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6167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농촌진흥청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국가농작물병해충관리시스템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80417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시</a:t>
            </a:r>
            <a:r>
              <a:rPr lang="en-US" altLang="ko-KR" dirty="0"/>
              <a:t>/</a:t>
            </a:r>
            <a:r>
              <a:rPr lang="ko-KR" altLang="en-US" dirty="0"/>
              <a:t>구</a:t>
            </a:r>
            <a:r>
              <a:rPr lang="en-US" altLang="ko-KR" dirty="0"/>
              <a:t>/</a:t>
            </a:r>
            <a:r>
              <a:rPr lang="ko-KR" altLang="en-US" dirty="0"/>
              <a:t>군청 </a:t>
            </a:r>
            <a:r>
              <a:rPr lang="en-US" altLang="ko-KR" dirty="0" smtClean="0"/>
              <a:t>(4/7)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491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84954"/>
              </p:ext>
            </p:extLst>
          </p:nvPr>
        </p:nvGraphicFramePr>
        <p:xfrm>
          <a:off x="287948" y="1460500"/>
          <a:ext cx="6201752" cy="8120449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당진시청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정보자원통합시스템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62241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당진시청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웹사이트 통합 및 시스템 고도화 사업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071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당진시청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정책결정시스템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804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대구광역시달성군청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표준기록물시스템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1548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대구광역시수성구청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차세대정보시스템 기반구축사업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5394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대구시 스마트그리드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090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오픈형 공간정보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포털구축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2715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버스운행관리시스템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(BMS)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4099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대전광역시교육청씨제이헬로비전대전교육정보원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웹어플리케이션 소프트웨어 조달구입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74898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대전광역시교육청씨제이헬로비전대전교육정보원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대전교육정보원 학교홈페이지 웹호스팅 시스템 재구축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자단가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5911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대전광역시서구청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관저문예회관 홈페이지 구축을 위한 제우스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4287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대전광역시서구청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평생학습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8374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대전광역시서구청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통합성과관리시스템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0122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112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119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연계서비스망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272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공간데이터웨어하우스 기능개선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54711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도로관리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7518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무주군청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이통장넷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5802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문화재 행정정보시스템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전자행정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인프라고도화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5472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밀양시청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밀양시청 공간정보시스템 웹전환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1456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보령시청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이장넷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1807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보령시청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상하수도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조회시스템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9468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보령시청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표준기록관리시스템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WEBWAS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5994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콜센터시스템 추구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0996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통합홈페이지 운영시스템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85486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부산교육콜센터시스템구축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05357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독서교육종합지원시스템 인프라 교체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567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부산광역시사상구청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간편창업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원스톱시스템구축 소프트웨어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141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부산광역시사상구청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홈페이지시스템 업그레이드구축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928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통합민원시스템구축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1822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통합게시판구축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8485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도시공간정보시스템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568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정비사업 통합홈페이지 전면개편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6164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부산광역시청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홈페이지개편사업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0313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부산지방국토관리청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부산청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국도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 구축 공사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5828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부여군청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상하수도 통합납부시스템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0689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새만금지방환경청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새만금유역 통합환경관리시스템 구축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85494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서산시 스마트 이통장넷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83434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1966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시</a:t>
            </a:r>
            <a:r>
              <a:rPr lang="en-US" altLang="ko-KR" dirty="0"/>
              <a:t>/</a:t>
            </a:r>
            <a:r>
              <a:rPr lang="ko-KR" altLang="en-US" dirty="0"/>
              <a:t>구</a:t>
            </a:r>
            <a:r>
              <a:rPr lang="en-US" altLang="ko-KR" dirty="0"/>
              <a:t>/</a:t>
            </a:r>
            <a:r>
              <a:rPr lang="ko-KR" altLang="en-US" dirty="0"/>
              <a:t>군청 </a:t>
            </a:r>
            <a:r>
              <a:rPr lang="en-US" altLang="ko-KR" dirty="0" smtClean="0"/>
              <a:t>(5/7)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38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30393"/>
              </p:ext>
            </p:extLst>
          </p:nvPr>
        </p:nvGraphicFramePr>
        <p:xfrm>
          <a:off x="287948" y="1460500"/>
          <a:ext cx="6201752" cy="7983289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서천군청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이장넷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912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성주군청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성주군 홈페이지 통합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개편용역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0041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세종특별자치시청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공공급식지원센터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통합수발주관리시스템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9454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세종특별자치시청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표준기록관리시스템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4847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세종특별자치시청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정책고객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소통시스템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3182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순천시청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이통장넷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99839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신안군청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기록관리시스템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(2017)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166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양산시청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도시정보시스템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9692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예산군청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예산 상수도 최적화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573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옥천군청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교통법규위반 행정관리 시스템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77363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완주군청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U-city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49277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울산광역시동구청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 동구청 홈페이지 연계시스템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8855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울산광역시동구청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대왕암공원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캠핑장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홈페이지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0443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울산광역시북구청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울산광역시북구청 공공시설 예약시스템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02193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음성군청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스마트이통장넷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2156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의령군청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골프장 예약시스템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8206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전라남도교육청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공공도서관 통합시스템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1225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공공도서관 통합 도서관리시스템 구매 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653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전주시 인트라넷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GIS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서버장비 교체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74221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전주시맑은물사업소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홈페이지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2644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공공데이터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개방시스템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웹솔루션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183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운수관리시스템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784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정읍시청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정읍시홈페이지전면개편및통합고도화용역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5307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노후장비 교체 및 운영환경 개선사업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분리발주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조달쇼핑몰 구매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7410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진천군청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진천군 홈페이지 통합개편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626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창원시청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창원시청 첨단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ICT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VR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창원안내서비스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7489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청주시씨제이헬로비전상수도본부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상하수도 요금 실시간 통합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납부시스템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4761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재난안전포털시스템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8392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공공기관 업무지원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71786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 통합관리시스템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61435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차원 공간정보시스템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Active-X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9813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충북도청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 홈페이지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7676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 중심의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충주형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행정포털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47940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공간정보시스템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미들웨어조달구매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795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첨단교통관리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8208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충주시청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충주시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스마트이통장넷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685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충청남도교육청씨제이헬로비전충청남도교육연구정보원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보안메일시스템 이중화 및 스토리지 증설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155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충청북도교육정보원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독서교육종합지원시스템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교수학습망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스토리지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453557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시</a:t>
            </a:r>
            <a:r>
              <a:rPr lang="en-US" altLang="ko-KR" dirty="0"/>
              <a:t>/</a:t>
            </a:r>
            <a:r>
              <a:rPr lang="ko-KR" altLang="en-US" dirty="0"/>
              <a:t>구</a:t>
            </a:r>
            <a:r>
              <a:rPr lang="en-US" altLang="ko-KR" dirty="0"/>
              <a:t>/</a:t>
            </a:r>
            <a:r>
              <a:rPr lang="ko-KR" altLang="en-US" dirty="0"/>
              <a:t>군청 </a:t>
            </a:r>
            <a:r>
              <a:rPr lang="en-US" altLang="ko-KR" dirty="0" smtClean="0"/>
              <a:t>(6/7)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758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863170"/>
              </p:ext>
            </p:extLst>
          </p:nvPr>
        </p:nvGraphicFramePr>
        <p:xfrm>
          <a:off x="287948" y="1460500"/>
          <a:ext cx="6201752" cy="1668949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충청북도씨제이헬로비전농업기술원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농가경영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종합관리시스템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조달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1988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태안군청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태안군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스마트이통장넷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02731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국가통계마이크로데이터 통합서비스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7964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통계청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스리랑카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CAPI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481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통영시청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경상남도 통영시청 스마트이장넷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068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함안군청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 이 통장넷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44087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홍성군청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정보자원 통합시스템 구축 및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904733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시</a:t>
            </a:r>
            <a:r>
              <a:rPr lang="en-US" altLang="ko-KR" dirty="0"/>
              <a:t>/</a:t>
            </a:r>
            <a:r>
              <a:rPr lang="ko-KR" altLang="en-US" dirty="0"/>
              <a:t>구</a:t>
            </a:r>
            <a:r>
              <a:rPr lang="en-US" altLang="ko-KR" dirty="0"/>
              <a:t>/</a:t>
            </a:r>
            <a:r>
              <a:rPr lang="ko-KR" altLang="en-US" dirty="0"/>
              <a:t>군청 </a:t>
            </a:r>
            <a:r>
              <a:rPr lang="en-US" altLang="ko-KR" dirty="0" smtClean="0"/>
              <a:t>(7/7)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55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69792"/>
              </p:ext>
            </p:extLst>
          </p:nvPr>
        </p:nvGraphicFramePr>
        <p:xfrm>
          <a:off x="287948" y="1460500"/>
          <a:ext cx="6201752" cy="7538545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가천대학교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학생지도 및 경력 통합관리시스템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183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가천대학교산학협력단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연구행정시스템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8592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가톨릭관동대학교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 CK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사업과제 학생 통합정보시스템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4621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강남대학교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홈페이지시스템 재구축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24983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건국대학교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교수학습지원시스템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7031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건국대학교씨제이헬로비전산학협력단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산학협력단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연구행정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2579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경인교육대학교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정보화기자재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통신소프트웨어 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WebtoB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JEUS)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8160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경희대학교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차세대학사정보시스템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47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고려대학교의료원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고대병원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484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광운대학교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사립대학회계시스템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(UniVais)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5307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광주교육대학교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전국교육대학교 통합학사정보시스템 회선망 사업자선정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7773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학생경력관리포털 개발사업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774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국방대학교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주전산장비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서버 교체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1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사립대학회계시스템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UniVais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78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국제대학교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6839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동국대학교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사이버포렌식 실습실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35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동양미래대학교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버전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2566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동원대학교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정보전산센터 차세대 시스템 인프라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16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루터대학교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사립대학교 회계시스템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(UNIVAIS)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14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명지대학교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산학협력시스템 분리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25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목포대학교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서버교체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52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부천대학교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종합정보시스템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135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서울대학교병원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강남센터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개편사업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106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서울대학교산학협력단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연구행정통합관리시스템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42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서울대학교씨제이헬로비전정보화본부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서울대학교 게시판 통합 개선 및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641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서울시립대학교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52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서울시립대학교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학사관리시스템 운영을 위한 정보시스템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기반환경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46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서울시립대학교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연구용시스템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608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서울시립대학교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대학행정정보시스템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462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서울시립대학교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대학재정시스템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6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서일대학교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실습관리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42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서정대학교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통합정보시스템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납품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483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성신여자대학교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통합정보시스템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276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평생직업교육대학 학사정보시스템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60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순천향대학교병원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 INFRA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물품공급 및 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117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아주대학교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에디션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611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대학 </a:t>
            </a:r>
            <a:r>
              <a:rPr lang="en-US" altLang="ko-KR" dirty="0" smtClean="0"/>
              <a:t>(1/3)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254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49306"/>
              </p:ext>
            </p:extLst>
          </p:nvPr>
        </p:nvGraphicFramePr>
        <p:xfrm>
          <a:off x="287948" y="1460500"/>
          <a:ext cx="6201752" cy="7983289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안산대학교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학년도 기획처 시스템 운용을 위한 업체 선정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183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안산대학교산학협력단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학생직무능력 성취도평가체제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및 운영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896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안양대학교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스마트캠퍼스 종합정보시스템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82076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안양대학교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학생통합정보시스템 웹서비스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500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연세대학교씨제이헬로비전원주세브란스기독병원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1885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용인대학교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통합정보시스템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9499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유한대학교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통합이력관리시스템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743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을지대학교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입학발표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270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종합정보시스템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4462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인천재능대학교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원서관리시스템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47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인천재능대학교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EWE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멘토링 이력관리시스템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484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장안대학교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사립대학교 회계시스템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(UNIVAIS)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5307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제주대학교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이러닝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 및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7773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차의과학대학교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사립대학 회계시스템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(UniVais)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774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학사정보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1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평택대학교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교육역량강화사업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78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평택대학교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차세대통합정보시스템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6839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한국교통대학교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교수학습시스템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LMS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솔루션 도입건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35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한국교통대학교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스마트캠퍼스솔루션 개발 및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2566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한국농수산대학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한국농수산대학 심화교육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16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한국방송통신대학교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노후서버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 및 개선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14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한국산업기술대학교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차세대학사시스템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25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한국외국어대학교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종합정보 및 수강신청 서버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52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한국외국어대학교산학협력단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통신소프트웨어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 구매에 관한 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135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한국체육대학교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106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한국폴리텍대학교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이중화용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42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한국폴리텍대학교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홈페이지개발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유지관리용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641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한림성심대학교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 종합정보시스템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52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증설 및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46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한양여자대학교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사립대학 회계시스템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Univais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608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합동군사대학교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 교육정보시스템 서버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구매설치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462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합동군사대학교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원격교육체계 장비구축사업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6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건양대학교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창의융합식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온라인 학습지원시스템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42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건양대학교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소프트웨어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483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건양사이버대학교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미들웨어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교체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원격강의시스템 구축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276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경남과학기술대학교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차세대종합정보시스템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60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경일대학교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KOLLABO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117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계명대학교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교수학습개발센터 교육용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 프로그램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6116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대학 </a:t>
            </a:r>
            <a:r>
              <a:rPr lang="en-US" altLang="ko-KR" dirty="0" smtClean="0"/>
              <a:t>(2/3)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697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22072"/>
              </p:ext>
            </p:extLst>
          </p:nvPr>
        </p:nvGraphicFramePr>
        <p:xfrm>
          <a:off x="287948" y="1460500"/>
          <a:ext cx="6201752" cy="7993009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공주교육대학교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공주교대 학사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1834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광주교육대학교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전국교육대학교 통합학사정보시스템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회선망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사업자선정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174790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광주보건대학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학사행정 웹서비스 소프트웨어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 W)(JEUS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9115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광주여자대학교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학사행정시스템 이관용역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01660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군산대학교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SMART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통합관리시스템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845853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군장대학교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 종합정보시스템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72960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남부대학교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남부대학교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학습관리시스템 구축 용역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42762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대구사이버대학교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스마트포탈시스템 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243290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대전과학기술대학교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사립대학 회계시스템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UNIVais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4704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차세대정보시스템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4848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동강대학교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이러닝시스템 서버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가상화구축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53075"/>
                  </a:ext>
                </a:extLst>
              </a:tr>
              <a:tr h="3361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동국대학교씨제이헬로비전경주캠퍼스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77736"/>
                  </a:ext>
                </a:extLst>
              </a:tr>
              <a:tr h="3361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동국대학교씨제이헬로비전경주캠퍼스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웹서버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7745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부산교육대학교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이러닝 교육시스템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12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부산대 비교과 교육 통합관리시스템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WAS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7848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부산대학교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미래인재개발원 홈페이지구축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68391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세명대학교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학사행정시스템 고도화 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버전 업그레이드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3524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세명대학교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학사행정시스템 고도화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25665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순천대학교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순천대학교 정보시스템 인프라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1667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안동대학교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차세대학사운영시스템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142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안동대학교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행정전산망통합관리구축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254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영산대학교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수강신청시스템 업그레이드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5208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울산대학교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CMS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13507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전남과학대학교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 마일리지시스템 고도화를 위한 기자재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(webserver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10654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전북과학대학교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학사행정서버 및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DBMS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이관 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423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전북대학교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전산시스템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6410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전주교육대학교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정보자원 통합포털시스템 도입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5240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전주비전대학교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전자결재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4694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조선이공대학교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 교육과정운영 전산시스템 서버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60899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중부대학교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수강신청시스템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WEB WAS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46203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창신대학교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창신대학교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사립대학 회계시스템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689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창원문성대학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통합정보시스템 고도화 추구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4257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창원문성대학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통합정보시스템 고도화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4838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천안연암대학교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NCS(National Competency Standards)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학사시스템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2769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청운대학교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608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개편 및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1170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충남대학교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이러닝 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611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한국교통대학교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취업창업지원과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UTRO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고도화 미들웨어 소프트웨어 구입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99438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한국기술교육대학교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이러닝시스템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23634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한국전통문화대학교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한국전통문화대학교 통신소프트웨어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494756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한남대학교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전자결재시스템 고도화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13750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호남대학교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취창업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종합경력관리시스템 구축 용역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796568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호산대학교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평생직업교육대학 종합정보시스템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70792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대학 </a:t>
            </a:r>
            <a:r>
              <a:rPr lang="en-US" altLang="ko-KR" dirty="0" smtClean="0"/>
              <a:t>(3/3)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350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9007"/>
              </p:ext>
            </p:extLst>
          </p:nvPr>
        </p:nvGraphicFramePr>
        <p:xfrm>
          <a:off x="287948" y="1460500"/>
          <a:ext cx="6201752" cy="6641877"/>
        </p:xfrm>
        <a:graphic>
          <a:graphicData uri="http://schemas.openxmlformats.org/drawingml/2006/table">
            <a:tbl>
              <a:tblPr/>
              <a:tblGrid>
                <a:gridCol w="1175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발주기관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구축년월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7499" marR="67499" marT="32384" marB="32384" anchor="ctr" horzOverflow="overflow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8B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국립경찰병원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병원정보시스템 차세대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1183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국립경찰병원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차세대사업 추가 구매건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1470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국립경찰병원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병원정보시스템 차세대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484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서울대학교병원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강남센터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개편사업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2017.02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5307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순천향대학교병원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 INFRA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물품공급 및 설치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7773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연세대학교씨제이헬로비전원주세브란스기독병원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재구축사업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47745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대전성모병원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71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청주성모병원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통합의료정보시스템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2016.12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06784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경북대학교병원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EMR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분리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68391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경상대학교병원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 진료협력시스템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(refer)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352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창원경상대학교병원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25665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한국보건복지인력개발원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사이버교육센터 통신 소프트웨어 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2017.09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5166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광주보건대학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학사행정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웹서비스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소프트웨어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 W)(JEUS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2016.12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142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한국보건복지인력개발원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교육시스템 서버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구동관리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업그레이드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2016.12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1254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화성시보건소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화성시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만성질환관리시스템 기능개선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2016.08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1520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한국보건의료인국가시험원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 증명서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발급시스템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재구축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2016.07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1350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한국산업안전보건공단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산재예방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정보시스템 인프라 강화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2016.04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1065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한국산업안전보건공단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산재예방 정보시스템 인프라 강화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2016.04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1142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한국보건복지인력개발원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보건산업교육본부 교육시스템 이중화 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2016.01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6410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한국산업안전보건공단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산재예방 정보시스템 인프라 강화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2015.10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05240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한국산업안전보건공단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산재예방 정보시스템 인프라 강화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2015.10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14694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한국산업안전보건공단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산재예방 정보시스템 인프라 강화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2015.10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6089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한국산업안전보건공단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유해위험기계기구 종합정보시스템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전산고도화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2015.09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46203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의료기관평가인증원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환자 안전 정보시스템 구축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2017.07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68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고려대학교의료원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고대병원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JEUS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추가구매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2017.05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94257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한국보건의료인국가시험원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온라인 증명서 발급시스템 재구축 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2016.07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74838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한국보훈복지의료공단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그룹웨어하드웨어시스템구축사업 원문정보서버 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WAS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2016.06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2769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한국보훈복지의료공단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그룹웨어 고도화 전산장비 구축사업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2016.05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6086"/>
                  </a:ext>
                </a:extLst>
              </a:tr>
              <a:tr h="19650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국립중앙의료원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서비스망 전산 인프라 구축 장비 구매사업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2015.12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41170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구축사례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병원</a:t>
            </a:r>
            <a:r>
              <a:rPr lang="en-US" altLang="ko-KR" dirty="0"/>
              <a:t>/</a:t>
            </a:r>
            <a:r>
              <a:rPr lang="ko-KR" altLang="en-US" dirty="0"/>
              <a:t>보건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8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DDDDDD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17594</TotalTime>
  <Words>20732</Words>
  <Application>Microsoft Office PowerPoint</Application>
  <PresentationFormat>A4 용지(210x297mm)</PresentationFormat>
  <Paragraphs>6962</Paragraphs>
  <Slides>116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116</vt:i4>
      </vt:variant>
    </vt:vector>
  </HeadingPairs>
  <TitlesOfParts>
    <vt:vector size="136" baseType="lpstr">
      <vt:lpstr>HY중고딕</vt:lpstr>
      <vt:lpstr>HY헤드라인M</vt:lpstr>
      <vt:lpstr>Monotype Sorts</vt:lpstr>
      <vt:lpstr>Rix모던고딕 B</vt:lpstr>
      <vt:lpstr>굴림</vt:lpstr>
      <vt:lpstr>나눔고딕</vt:lpstr>
      <vt:lpstr>맑은 고딕</vt:lpstr>
      <vt:lpstr>-윤고딕 140</vt:lpstr>
      <vt:lpstr>-윤고딕140</vt:lpstr>
      <vt:lpstr>-윤명조120</vt:lpstr>
      <vt:lpstr>한컴돋움</vt:lpstr>
      <vt:lpstr>흥국씨앗 L</vt:lpstr>
      <vt:lpstr>Arial</vt:lpstr>
      <vt:lpstr>Arial Rounded MT Bold</vt:lpstr>
      <vt:lpstr>Symbol</vt:lpstr>
      <vt:lpstr>Times New Roman</vt:lpstr>
      <vt:lpstr>Wingdings</vt:lpstr>
      <vt:lpstr>Wingdings 2</vt:lpstr>
      <vt:lpstr>2_디자인 사용자 지정</vt:lpstr>
      <vt:lpstr>Acrobat Document</vt:lpstr>
      <vt:lpstr>PowerPoint 프레젠테이션</vt:lpstr>
      <vt:lpstr>PowerPoint 프레젠테이션</vt:lpstr>
      <vt:lpstr>Ⅰ 제품 개요</vt:lpstr>
      <vt:lpstr>1. JEUS 개요</vt:lpstr>
      <vt:lpstr>2. 아키텍처</vt:lpstr>
      <vt:lpstr>3. 특장점</vt:lpstr>
      <vt:lpstr>4. 주요 제공 기능</vt:lpstr>
      <vt:lpstr>5. 로드맵</vt:lpstr>
      <vt:lpstr>Ⅱ 제품 선정 사유</vt:lpstr>
      <vt:lpstr>1. 제품 선정 기준</vt:lpstr>
      <vt:lpstr>2. 제품 우수성</vt:lpstr>
      <vt:lpstr>Ⅲ 주요 요건 구현 방안</vt:lpstr>
      <vt:lpstr>1. 표준 준수</vt:lpstr>
      <vt:lpstr>2. 컨테이너 기능</vt:lpstr>
      <vt:lpstr>2.1 Web Engine 서비스 </vt:lpstr>
      <vt:lpstr>2.2 EJB 엔진 서비스</vt:lpstr>
      <vt:lpstr>2.3 JMS 엔진 서비스 (1/3)</vt:lpstr>
      <vt:lpstr>2.3 JMS 엔진 서비스 (2/3)</vt:lpstr>
      <vt:lpstr>2.3 JMS 엔진 서비스 (3/3)</vt:lpstr>
      <vt:lpstr>2.4 Light-Weight 엔진 실행</vt:lpstr>
      <vt:lpstr>2.5 Web Services</vt:lpstr>
      <vt:lpstr>2.5 Web Services</vt:lpstr>
      <vt:lpstr>2.6 Transaction 보장</vt:lpstr>
      <vt:lpstr>3. 성능 3.1 JEUS의 고성능 처리 요소 기술</vt:lpstr>
      <vt:lpstr>3.2 Multi-Thread &amp; 부하분산</vt:lpstr>
      <vt:lpstr>3.3 웹서버 연계를 통한 부하분산</vt:lpstr>
      <vt:lpstr>3.4 Caching (1/2)</vt:lpstr>
      <vt:lpstr>3.4 Caching (2/2)</vt:lpstr>
      <vt:lpstr>3.5 Local IPC 통신</vt:lpstr>
      <vt:lpstr>3.6 Request Queuing</vt:lpstr>
      <vt:lpstr>3.7 DB Connection Pooling</vt:lpstr>
      <vt:lpstr>4. 안정성 및 고가용성 4.1 동적 클러스터링</vt:lpstr>
      <vt:lpstr>4.2 세션 클러스터링 </vt:lpstr>
      <vt:lpstr>4.3 EJB 클러스터링 (1/2)</vt:lpstr>
      <vt:lpstr>4.3 EJB 클러스터링 (2/2)</vt:lpstr>
      <vt:lpstr>4.4 기타 클러스터링</vt:lpstr>
      <vt:lpstr>4.5 DB Connection 누수 자동 관리</vt:lpstr>
      <vt:lpstr>4.6 Active Management를 통한 장애 예방 (1/2)</vt:lpstr>
      <vt:lpstr>4.6 Active Management를 통한 장애 예방 (2/2)</vt:lpstr>
      <vt:lpstr>4.7 DB Fail-Over/Fail-Back</vt:lpstr>
      <vt:lpstr>4.8 시스템 장애 자동 대처</vt:lpstr>
      <vt:lpstr>4.9 컴포넌트의 동적로딩 및 Hot Deploy</vt:lpstr>
      <vt:lpstr>4.10 Graceful Auto Scaling</vt:lpstr>
      <vt:lpstr>4.11 Dynamic Cluster Template</vt:lpstr>
      <vt:lpstr>5. 확장성 5.1 용량확장 지원</vt:lpstr>
      <vt:lpstr>5.2 H/W, OS, DBMS 호환성 및 확장성</vt:lpstr>
      <vt:lpstr>5.3 타 시스템 연계</vt:lpstr>
      <vt:lpstr>5.4 개발환경 지원</vt:lpstr>
      <vt:lpstr>6. 보안 6.1 보안 정책 및 기능</vt:lpstr>
      <vt:lpstr>6.2 Firewall 미 개방 상태 접속 기능</vt:lpstr>
      <vt:lpstr>6.3 웹 공격 대응 기능</vt:lpstr>
      <vt:lpstr>6.4 중복로그인 방지 </vt:lpstr>
      <vt:lpstr>6.5 Password validation </vt:lpstr>
      <vt:lpstr>7. 시스템 관리 및 모니터링 7.1 웹기반 관리 콘솔 지원</vt:lpstr>
      <vt:lpstr>7.2 Command Line 기반 관리 콘솔 지원</vt:lpstr>
      <vt:lpstr>7.3 WAS Configuration 배포</vt:lpstr>
      <vt:lpstr>7.4 Thread 상태 모니터링</vt:lpstr>
      <vt:lpstr>7.5 DB Connection Pool 모니터링</vt:lpstr>
      <vt:lpstr>7.6 3rd Party 모니터링 솔루션 연계</vt:lpstr>
      <vt:lpstr>7.7 Rolling Patch</vt:lpstr>
      <vt:lpstr>7.8 동적 운영 환경 제공</vt:lpstr>
      <vt:lpstr>7.9 Library Deployment 지원</vt:lpstr>
      <vt:lpstr>Ⅳ 교육 및 기술이전 방안</vt:lpstr>
      <vt:lpstr>1. 교육방안 1.1 교육방안 개요 및 절차</vt:lpstr>
      <vt:lpstr>1.2 티맥스소프트 교육 센터</vt:lpstr>
      <vt:lpstr>1.3 교육과정</vt:lpstr>
      <vt:lpstr>2. 기술이전 방안</vt:lpstr>
      <vt:lpstr>Ⅴ 유지보수 방안</vt:lpstr>
      <vt:lpstr>1. 유지보수 방안 개요</vt:lpstr>
      <vt:lpstr>2. 유지보수 절차 및 실행체계</vt:lpstr>
      <vt:lpstr>3. 유지보수 상세 내역 (1/2)</vt:lpstr>
      <vt:lpstr>3. 유지보수 상세 내역 (1/2)</vt:lpstr>
      <vt:lpstr>5. 장애 및 비상 지원 방안</vt:lpstr>
      <vt:lpstr>6. 오류 복구 및 문제 해결 방안</vt:lpstr>
      <vt:lpstr>7. 장애 상황 별 상세한 확인/복구 기능</vt:lpstr>
      <vt:lpstr>Ⅵ 구축 사례</vt:lpstr>
      <vt:lpstr>1. 구축사례 – 은행 (1/3)</vt:lpstr>
      <vt:lpstr>1. 구축사례 – 은행 (2/3)</vt:lpstr>
      <vt:lpstr>1. 구축사례 – 은행 (3/3)</vt:lpstr>
      <vt:lpstr>1. 구축사례 – 저축은행</vt:lpstr>
      <vt:lpstr>1. 구축사례 – 카드</vt:lpstr>
      <vt:lpstr>1. 구축사례 – 보험 (1/2)</vt:lpstr>
      <vt:lpstr>1. 구축사례 – 보험 (2/2)</vt:lpstr>
      <vt:lpstr>1. 구축사례 – 증권</vt:lpstr>
      <vt:lpstr>1. 구축사례 – 공금융</vt:lpstr>
      <vt:lpstr>1. 구축사례 – 캐피탈</vt:lpstr>
      <vt:lpstr>2. 구축사례 – 국방 (1/2)</vt:lpstr>
      <vt:lpstr>2. 구축사례 – 국방 (2/2)</vt:lpstr>
      <vt:lpstr>2. 구축사례 – 시/구/군청 (1/7)</vt:lpstr>
      <vt:lpstr>2. 구축사례 – 시/구/군청 (2/7)</vt:lpstr>
      <vt:lpstr>2. 구축사례 – 시/구/군청 (3/7)</vt:lpstr>
      <vt:lpstr>2. 구축사례 – 시/구/군청 (4/7)</vt:lpstr>
      <vt:lpstr>2. 구축사례 – 시/구/군청 (5/7)</vt:lpstr>
      <vt:lpstr>2. 구축사례 – 시/구/군청 (6/7)</vt:lpstr>
      <vt:lpstr>2. 구축사례 – 시/구/군청 (7/7)</vt:lpstr>
      <vt:lpstr>2. 구축사례 – 대학 (1/3)</vt:lpstr>
      <vt:lpstr>2. 구축사례 – 대학 (2/3)</vt:lpstr>
      <vt:lpstr>2. 구축사례 – 대학 (3/3)</vt:lpstr>
      <vt:lpstr>2. 구축사례 – 병원/보건 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3. 구축사례 – Ent.</vt:lpstr>
      <vt:lpstr>GS 인증서</vt:lpstr>
      <vt:lpstr>PowerPoint 프레젠테이션</vt:lpstr>
    </vt:vector>
  </TitlesOfParts>
  <Company>Tmaxsoft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템플릿 2008</dc:title>
  <dc:creator>Tmaxsoft</dc:creator>
  <cp:lastModifiedBy>Lee Tae Hee</cp:lastModifiedBy>
  <cp:revision>1438</cp:revision>
  <dcterms:created xsi:type="dcterms:W3CDTF">2007-07-23T01:55:59Z</dcterms:created>
  <dcterms:modified xsi:type="dcterms:W3CDTF">2020-09-10T05:08:59Z</dcterms:modified>
</cp:coreProperties>
</file>